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373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298" r:id="rId23"/>
    <p:sldId id="313" r:id="rId24"/>
    <p:sldId id="314" r:id="rId25"/>
    <p:sldId id="315" r:id="rId26"/>
    <p:sldId id="303" r:id="rId27"/>
    <p:sldId id="293" r:id="rId28"/>
    <p:sldId id="30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  <p:sldId id="365" r:id="rId44"/>
    <p:sldId id="366" r:id="rId45"/>
    <p:sldId id="367" r:id="rId46"/>
    <p:sldId id="368" r:id="rId47"/>
    <p:sldId id="369" r:id="rId48"/>
    <p:sldId id="370" r:id="rId49"/>
    <p:sldId id="259" r:id="rId50"/>
    <p:sldId id="371" r:id="rId51"/>
    <p:sldId id="372" r:id="rId52"/>
    <p:sldId id="290" r:id="rId53"/>
  </p:sldIdLst>
  <p:sldSz cx="12192000" cy="6858000"/>
  <p:notesSz cx="9875838" cy="67992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9F5"/>
    <a:srgbClr val="C37813"/>
    <a:srgbClr val="FC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66" autoAdjust="0"/>
    <p:restoredTop sz="94660"/>
  </p:normalViewPr>
  <p:slideViewPr>
    <p:cSldViewPr snapToGrid="0">
      <p:cViewPr varScale="1">
        <p:scale>
          <a:sx n="88" d="100"/>
          <a:sy n="88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2307.0717</c:v>
                </c:pt>
                <c:pt idx="1">
                  <c:v>35.880000000000003</c:v>
                </c:pt>
                <c:pt idx="2">
                  <c:v>2291.7629999999999</c:v>
                </c:pt>
                <c:pt idx="3">
                  <c:v>38.585000000000001</c:v>
                </c:pt>
                <c:pt idx="4">
                  <c:v>1795.644</c:v>
                </c:pt>
                <c:pt idx="5">
                  <c:v>440.81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60"/>
      <c:rotY val="130"/>
      <c:depthPercent val="100"/>
      <c:rAngAx val="0"/>
      <c:perspective val="4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496006547568653E-2"/>
          <c:y val="9.390361299572958E-2"/>
          <c:w val="0.58821711046199865"/>
          <c:h val="0.821855479029552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9.9953108951613065E-2"/>
                  <c:y val="-8.98316853682924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dLbl>
              <c:idx val="3"/>
              <c:layout>
                <c:manualLayout>
                  <c:x val="1.2585051434355938E-2"/>
                  <c:y val="-6.471126479926014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55-4BCF-9049-597EF3322820}"/>
                </c:ext>
              </c:extLst>
            </c:dLbl>
            <c:dLbl>
              <c:idx val="4"/>
              <c:layout>
                <c:manualLayout>
                  <c:x val="1.2547262752281416E-2"/>
                  <c:y val="-3.469538868946879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55-4BCF-9049-597EF332282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268.596</c:v>
                </c:pt>
                <c:pt idx="1">
                  <c:v>217.97919999999999</c:v>
                </c:pt>
                <c:pt idx="2">
                  <c:v>14.272</c:v>
                </c:pt>
                <c:pt idx="3">
                  <c:v>32.381999999999998</c:v>
                </c:pt>
                <c:pt idx="4">
                  <c:v>14.817</c:v>
                </c:pt>
                <c:pt idx="5">
                  <c:v>5.3868999999999998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2984188468376943"/>
          <c:y val="2.6375380492786538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90"/>
      <c:depthPercent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solidFill>
          <a:schemeClr val="accent5">
            <a:lumMod val="20000"/>
            <a:lumOff val="80000"/>
            <a:alpha val="43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778022799621687E-2"/>
          <c:y val="1.8496040931800999E-2"/>
          <c:w val="0.9764439544007566"/>
          <c:h val="0.82285702872441402"/>
        </c:manualLayout>
      </c:layout>
      <c:bar3DChart>
        <c:barDir val="col"/>
        <c:grouping val="cluster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19.002700000000001</c:v>
                </c:pt>
                <c:pt idx="1">
                  <c:v>25.997699999999998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4"/>
          <c:order val="2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6.9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6-4792-B49F-9366AD72AF6C}"/>
            </c:ext>
          </c:extLst>
        </c:ser>
        <c:ser>
          <c:idx val="2"/>
          <c:order val="3"/>
          <c:tx>
            <c:strRef>
              <c:f>Лист1!$D$1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513.11087999999995</c:v>
                </c:pt>
                <c:pt idx="1">
                  <c:v>0</c:v>
                </c:pt>
                <c:pt idx="2">
                  <c:v>51.3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4"/>
          <c:tx>
            <c:strRef>
              <c:f>Лист1!$E$1</c:f>
              <c:strCache>
                <c:ptCount val="1"/>
                <c:pt idx="0">
                  <c:v>Субсидия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3529.7293</c:v>
                </c:pt>
                <c:pt idx="1">
                  <c:v>5464.7479000000003</c:v>
                </c:pt>
                <c:pt idx="2">
                  <c:v>4527.7094500000003</c:v>
                </c:pt>
                <c:pt idx="3">
                  <c:v>3837.1515899999999</c:v>
                </c:pt>
                <c:pt idx="4">
                  <c:v>3837.1515899999999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ser>
          <c:idx val="5"/>
          <c:order val="5"/>
          <c:tx>
            <c:strRef>
              <c:f>Лист1!$F$1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3885.9933000000001</c:v>
                </c:pt>
                <c:pt idx="1">
                  <c:v>4458.7758999999996</c:v>
                </c:pt>
                <c:pt idx="2">
                  <c:v>5001.9780000000001</c:v>
                </c:pt>
                <c:pt idx="3">
                  <c:v>5008.2427799999996</c:v>
                </c:pt>
                <c:pt idx="4">
                  <c:v>4986.1997799999999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F3-4D9D-A019-E2F36ED81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6499104"/>
        <c:axId val="436504512"/>
        <c:axId val="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  <a:sp3d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2022</c:v>
                      </c:pt>
                      <c:pt idx="1">
                        <c:v>2023</c:v>
                      </c:pt>
                      <c:pt idx="2">
                        <c:v>2024</c:v>
                      </c:pt>
                      <c:pt idx="3">
                        <c:v>2025</c:v>
                      </c:pt>
                      <c:pt idx="4">
                        <c:v>2026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2022</c:v>
                      </c:pt>
                      <c:pt idx="1">
                        <c:v>2023</c:v>
                      </c:pt>
                      <c:pt idx="2">
                        <c:v>2024</c:v>
                      </c:pt>
                      <c:pt idx="3">
                        <c:v>2025</c:v>
                      </c:pt>
                      <c:pt idx="4">
                        <c:v>2026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5C6C-445C-BA90-F89C9A5B5848}"/>
                  </c:ext>
                </c:extLst>
              </c15:ser>
            </c15:filteredBarSeries>
          </c:ext>
        </c:extLst>
      </c:bar3DChart>
      <c:valAx>
        <c:axId val="43650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499104"/>
        <c:crosses val="autoZero"/>
        <c:crossBetween val="between"/>
      </c:valAx>
      <c:catAx>
        <c:axId val="4364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4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9F1A-4FE7-B313-EC90747B283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F1A-4FE7-B313-EC90747B2832}"/>
              </c:ext>
            </c:extLst>
          </c:dPt>
          <c:dPt>
            <c:idx val="2"/>
            <c:bubble3D val="0"/>
            <c:explosion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26E-40FF-A606-114D10E11D3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F1A-4FE7-B313-EC90747B283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1B2-4247-BC7F-BC74858E3BD3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F1A-4FE7-B313-EC90747B2832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9F1A-4FE7-B313-EC90747B2832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9F1A-4FE7-B313-EC90747B2832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9F1A-4FE7-B313-EC90747B2832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9F1A-4FE7-B313-EC90747B2832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1B2-4247-BC7F-BC74858E3BD3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9F1A-4FE7-B313-EC90747B2832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9F1A-4FE7-B313-EC90747B2832}"/>
              </c:ext>
            </c:extLst>
          </c:dPt>
          <c:dPt>
            <c:idx val="13"/>
            <c:bubble3D val="0"/>
            <c:explosion val="6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8B7-4B64-B1B8-47A8229E2274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9F1A-4FE7-B313-EC90747B2832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9F1A-4FE7-B313-EC90747B2832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9F1A-4FE7-B313-EC90747B2832}"/>
              </c:ext>
            </c:extLst>
          </c:dPt>
          <c:dPt>
            <c:idx val="17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9F1A-4FE7-B313-EC90747B2832}"/>
              </c:ext>
            </c:extLst>
          </c:dPt>
          <c:dPt>
            <c:idx val="18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5-70F9-4187-A5A2-0F01E70EBA4A}"/>
              </c:ext>
            </c:extLst>
          </c:dPt>
          <c:dLbls>
            <c:dLbl>
              <c:idx val="10"/>
              <c:layout>
                <c:manualLayout>
                  <c:x val="3.4138282173434682E-2"/>
                  <c:y val="-4.461144331161799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2-4247-BC7F-BC74858E3B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Лист1!$A$2:$A$20</c:f>
              <c:strCache>
                <c:ptCount val="19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Архитектура и градостроительство</c:v>
                </c:pt>
                <c:pt idx="16">
                  <c:v>Формирование современной комфортной городской среды</c:v>
                </c:pt>
                <c:pt idx="17">
                  <c:v>Строительство объектов социальной инфраструктуры</c:v>
                </c:pt>
                <c:pt idx="18">
                  <c:v>Переселение граждан из аварийного жилищного фонда</c:v>
                </c:pt>
              </c:strCache>
            </c:strRef>
          </c:cat>
          <c:val>
            <c:numRef>
              <c:f>Лист1!$B$2:$B$20</c:f>
              <c:numCache>
                <c:formatCode>0.00</c:formatCode>
                <c:ptCount val="19"/>
                <c:pt idx="0">
                  <c:v>4.735470364720535E-2</c:v>
                </c:pt>
                <c:pt idx="1">
                  <c:v>3.0154691111197831</c:v>
                </c:pt>
                <c:pt idx="2">
                  <c:v>40.754822335685077</c:v>
                </c:pt>
                <c:pt idx="3">
                  <c:v>0.52592291719598416</c:v>
                </c:pt>
                <c:pt idx="4">
                  <c:v>2.2315221960514413</c:v>
                </c:pt>
                <c:pt idx="5">
                  <c:v>4.7615154517264981E-2</c:v>
                </c:pt>
                <c:pt idx="6">
                  <c:v>3.3266115565689772E-2</c:v>
                </c:pt>
                <c:pt idx="7">
                  <c:v>1.1632136680604637</c:v>
                </c:pt>
                <c:pt idx="8">
                  <c:v>0.30345063221070784</c:v>
                </c:pt>
                <c:pt idx="9">
                  <c:v>2.1543378625825058</c:v>
                </c:pt>
                <c:pt idx="10">
                  <c:v>1.1274929439810798E-2</c:v>
                </c:pt>
                <c:pt idx="11">
                  <c:v>6.0534157524468304</c:v>
                </c:pt>
                <c:pt idx="12">
                  <c:v>0.61326088837194104</c:v>
                </c:pt>
                <c:pt idx="13">
                  <c:v>3.9390375364159</c:v>
                </c:pt>
                <c:pt idx="14">
                  <c:v>1.5775985500449743</c:v>
                </c:pt>
                <c:pt idx="15">
                  <c:v>1.9731126519668896E-2</c:v>
                </c:pt>
                <c:pt idx="16">
                  <c:v>15.117286654891563</c:v>
                </c:pt>
                <c:pt idx="17">
                  <c:v>21.948406433438166</c:v>
                </c:pt>
                <c:pt idx="18">
                  <c:v>4.2728631836977359E-2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E-40FF-A606-114D10E11D3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9.649666235589743E-5"/>
          <c:y val="0"/>
          <c:w val="0.45161104591596324"/>
          <c:h val="0.97466957117415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000" b="0" i="0" u="none" strike="noStrike" kern="3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926" y="3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EE6F7C14-182A-46BF-A699-8023699C7171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890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926" y="6457890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B0F40E4C-4930-492E-85B4-868516EB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11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926" y="3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E036BFC5-869D-4BBD-A038-68B487559C1B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124" y="3272434"/>
            <a:ext cx="7901593" cy="2676652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7890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926" y="6457890"/>
            <a:ext cx="4280606" cy="341377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7C8B94A7-CEED-4591-B790-559B4E2FBE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5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2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79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9A98D-3FBD-4AD0-9AB6-3BCCF814513F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finupr@fin-vidnoe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F3FD7-2E6C-4967-9694-F40B16B8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AD4285-6EE7-4812-8BA7-B17528AC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E2D42-F14C-484E-8646-8ECEA28E1829}"/>
              </a:ext>
            </a:extLst>
          </p:cNvPr>
          <p:cNvSpPr txBox="1"/>
          <p:nvPr/>
        </p:nvSpPr>
        <p:spPr>
          <a:xfrm>
            <a:off x="475130" y="1027906"/>
            <a:ext cx="111162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ДЛЯ ГРАЖДАН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к проекту решения Совета депутатов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«О бюджете Ленинского городского округа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2024 год и на плановый период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2025 и 2026 </a:t>
            </a:r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годов»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  <a:ea typeface="Inter Medium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8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C5AA-3082-4413-9F5A-70D7C1567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ACEEBD-E365-41CC-812F-E0139EA9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03D6-F531-4AFA-AAEA-C9D7CB676BCA}"/>
              </a:ext>
            </a:extLst>
          </p:cNvPr>
          <p:cNvSpPr txBox="1"/>
          <p:nvPr/>
        </p:nvSpPr>
        <p:spPr>
          <a:xfrm>
            <a:off x="2528514" y="254441"/>
            <a:ext cx="150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Inter Medium" panose="020B0502030000000004" pitchFamily="34" charset="0"/>
              </a:rPr>
              <a:t>Глоссарий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3039291" y="1351721"/>
            <a:ext cx="6531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374" y="1106471"/>
            <a:ext cx="2160494" cy="151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566" y="2960113"/>
            <a:ext cx="1788750" cy="1777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74" y="5080265"/>
            <a:ext cx="2325589" cy="1383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7005" y="23814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5882" y="33873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6224" y="44350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расходов бюджета над его доходами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31687" y="5295507"/>
            <a:ext cx="575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доходов бюджета над его расходами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16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870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7" y="2923276"/>
            <a:ext cx="7458892" cy="361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02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789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РФ, субъектами РФ и муниципальными образованиями по вопросам осуществления бюджетного процесса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3057" y="2211227"/>
            <a:ext cx="7739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РФ другому бюджету, предоставляются в виде дотаций, субвенций, субсидий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8486" y="3296139"/>
            <a:ext cx="771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обязательства муниципальных образований по полученным кредитам, предоставленным гарантиям перед третьими лицами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5083060"/>
            <a:ext cx="2329755" cy="1553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6571" y="4205897"/>
            <a:ext cx="5780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мероприятий и инструментов муниципальной политики, обеспечивающих в рамках реализации ключевых муниципальных функций достижение приоритетов 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муниципальной политики в сфере социально-экономического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4255468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8046" y="946569"/>
          <a:ext cx="11721738" cy="579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6280">
                  <a:extLst>
                    <a:ext uri="{9D8B030D-6E8A-4147-A177-3AD203B41FA5}">
                      <a16:colId xmlns:a16="http://schemas.microsoft.com/office/drawing/2014/main" val="996640254"/>
                    </a:ext>
                  </a:extLst>
                </a:gridCol>
                <a:gridCol w="1167881">
                  <a:extLst>
                    <a:ext uri="{9D8B030D-6E8A-4147-A177-3AD203B41FA5}">
                      <a16:colId xmlns:a16="http://schemas.microsoft.com/office/drawing/2014/main" val="1571768268"/>
                    </a:ext>
                  </a:extLst>
                </a:gridCol>
                <a:gridCol w="1049733">
                  <a:extLst>
                    <a:ext uri="{9D8B030D-6E8A-4147-A177-3AD203B41FA5}">
                      <a16:colId xmlns:a16="http://schemas.microsoft.com/office/drawing/2014/main" val="2981830046"/>
                    </a:ext>
                  </a:extLst>
                </a:gridCol>
                <a:gridCol w="1290325">
                  <a:extLst>
                    <a:ext uri="{9D8B030D-6E8A-4147-A177-3AD203B41FA5}">
                      <a16:colId xmlns:a16="http://schemas.microsoft.com/office/drawing/2014/main" val="3486906609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947659588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736714074"/>
                    </a:ext>
                  </a:extLst>
                </a:gridCol>
                <a:gridCol w="1383601">
                  <a:extLst>
                    <a:ext uri="{9D8B030D-6E8A-4147-A177-3AD203B41FA5}">
                      <a16:colId xmlns:a16="http://schemas.microsoft.com/office/drawing/2014/main" val="1180559055"/>
                    </a:ext>
                  </a:extLst>
                </a:gridCol>
              </a:tblGrid>
              <a:tr h="54917">
                <a:tc gridSpan="7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35638"/>
                  </a:ext>
                </a:extLst>
              </a:tr>
              <a:tr h="526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Показатели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Единица измерения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Отчет 2022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Оценка 2023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2024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2025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2026 год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404225"/>
                  </a:ext>
                </a:extLst>
              </a:tr>
              <a:tr h="227838"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постоянного населения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309204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320216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331236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343336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356551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255055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Естественный 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972162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Миграционный 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14688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9230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9227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10192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11271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369873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Объем отгруженных товаров собственного производства, выполненных работ и услуг собственными силами по промышленных видам деятельности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54494,3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55932,3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59228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62403,1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66037,0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45233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Инвестиции в основной капитал за счет сверх источников финансирования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81337,61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85705,7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90190,0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96278,0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103100,0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7809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Ввод в эксплуатацию жилых домов за год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тыс.кв.м.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788,17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1035,8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816,25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9877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Уровень обеспеченности населения жильем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кв.м./человека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34,84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35,83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37,76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38,81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39,29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9314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Оборот розничной торговли в ценых соответствующих лет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115088,5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113056,6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119274,7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125647,6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133933,6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58998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Фонд заработной платы,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51990,8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62479,1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71695,1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82072,9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93647,0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5879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75552,6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86349,1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94566,1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102496,8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111298,5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04514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Число</a:t>
                      </a:r>
                      <a:r>
                        <a:rPr lang="ru-RU" sz="105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мест в дошкольных муниципальных образовательных организация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17890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20915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23765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30190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30190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425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Общее</a:t>
                      </a:r>
                      <a:r>
                        <a:rPr lang="ru-RU" sz="105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число обучающихся в государственных (муниципальных)общеобразовательных организациях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32587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38025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42714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49176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54300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21378"/>
                  </a:ext>
                </a:extLst>
              </a:tr>
              <a:tr h="460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Среднемесячная номинальная начисленная заработная плата педагогических работников общеобразовательных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75545,2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80229,0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86113,0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86480,0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87113,0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048238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Среднемесячная номинальная начисленная заработная плата педагогических работников дошкольных 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70164,9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70164,9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75310,8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75310,8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75310,8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7006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Среднемесячная номинальная начисленная заработная плата педагогических работников организаций дополнительного образования детей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68117,4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73158,1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78523,6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78523,6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78523,6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7784"/>
                  </a:ext>
                </a:extLst>
              </a:tr>
              <a:tr h="3894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Среднемесячная начисленная заработная плата работников муниципальных учреждений культуры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55695,1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62114,5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66760,0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70965,2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75116,0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0879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719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92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Основные задачи и приоритеты бюджетной политики Ленинского городского округа на 2024 год и на плановый период 2025 и 2026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5190" y="1276721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определение четких приоритетов использования бюджетных средств с учетом      текущей экономической ситуации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3943" y="2548796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применение нормативов материально-технического обеспечения органов местного самоуправления и муниципальных казенных учреждений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6971" y="3584177"/>
            <a:ext cx="779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обеспечение бережливости и максимальной отдачи расходов средств бюджета, снижение неэффективных трат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899" y="924758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Приоритеты бюджетной политики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 обеспечение эффективности функционирования контрактной системы, усиление контроля  в сфере закупок товаров, работ, услуг для обеспечения муниципальных нужд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894" y="1888121"/>
            <a:ext cx="800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реализация приоритетных проектов (с учетом национальных проектов и государственных и муниципальных программ)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9743" y="3250683"/>
            <a:ext cx="36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Задачи бюджетной политики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88229" y="4201267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743" y="5123355"/>
            <a:ext cx="803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Обеспечение выполнения ключевых и целевых показателей муниципальных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302775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Основные задачи и приоритеты налоговой политики Ленинского городского округа на 2024 год и на плановый период 2025 и 2026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8664" y="1640337"/>
            <a:ext cx="899595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50" dirty="0"/>
              <a:t>сохранение устойчивого социально-экономического роста, создание благоприятных  условий для  развития предпринимательства на территории городского округа, организация работы по увеличению поступлений доходов в бюджет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13315" y="2540583"/>
            <a:ext cx="8385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увеличение налогооблагаемой базы по местным налогам за счет вовлечения в налоговый оборот объектов недвижимости и земельных участков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2137" y="3757291"/>
            <a:ext cx="8520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проведение мероприятий по легализации заработной платы и оформлению сотрудников в малом бизнесе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6342" y="1175657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Налоговая политика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4816341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повышение эффективности использования муниципальной собственности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3990" y="5229061"/>
            <a:ext cx="6818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снижение задолженности по платежам в бюджет, в том числе безнадежной к взысканию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9589" y="3186914"/>
            <a:ext cx="837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улучшение качества администрирования доходов бюджета  и снижение доли теневого сектора экономики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20540" y="5918780"/>
            <a:ext cx="729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поиск новых дополнительных источников пополнения бюджета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79520" y="4403622"/>
            <a:ext cx="8125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привлечение к постановке на налоговый учет новых налогоплательщиков</a:t>
            </a:r>
          </a:p>
        </p:txBody>
      </p:sp>
    </p:spTree>
    <p:extLst>
      <p:ext uri="{BB962C8B-B14F-4D97-AF65-F5344CB8AC3E}">
        <p14:creationId xmlns:p14="http://schemas.microsoft.com/office/powerpoint/2010/main" val="2562861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8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Основные характеристики бюджета  Ленинского городского округа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в сравнении с предыдущими годами (млн. рублей)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503460"/>
              </p:ext>
            </p:extLst>
          </p:nvPr>
        </p:nvGraphicFramePr>
        <p:xfrm>
          <a:off x="566057" y="1532708"/>
          <a:ext cx="11059886" cy="4203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38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415925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1574501083"/>
                    </a:ext>
                  </a:extLst>
                </a:gridCol>
                <a:gridCol w="1184271">
                  <a:extLst>
                    <a:ext uri="{9D8B030D-6E8A-4147-A177-3AD203B41FA5}">
                      <a16:colId xmlns:a16="http://schemas.microsoft.com/office/drawing/2014/main" val="3034614489"/>
                    </a:ext>
                  </a:extLst>
                </a:gridCol>
              </a:tblGrid>
              <a:tr h="1243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№ 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2022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(отчет)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2023 год 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(ожидаемое исполнение)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2024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2025 год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(прогноз)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2026 год 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доходов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14 486,4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17 463,8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17 044,2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17 280,6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17 936,1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6 533,4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7 126,2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7 463,2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8 435,2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9 496,4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7 952,9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10 337,6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9 581,0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8 845,4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8 439,7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15 137,3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18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652,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17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738,5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17 280,6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17 286,1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Дефицит бюджета(-), профицит бюджета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- 650,9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- 1 188,3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+ 650,0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Муниципальный долг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445,8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300,0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650,0 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650,0 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39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583341"/>
              </p:ext>
            </p:extLst>
          </p:nvPr>
        </p:nvGraphicFramePr>
        <p:xfrm>
          <a:off x="1" y="834223"/>
          <a:ext cx="12191999" cy="66697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0747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816826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5230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54955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63860">
                  <a:extLst>
                    <a:ext uri="{9D8B030D-6E8A-4147-A177-3AD203B41FA5}">
                      <a16:colId xmlns:a16="http://schemas.microsoft.com/office/drawing/2014/main" val="1705782400"/>
                    </a:ext>
                  </a:extLst>
                </a:gridCol>
                <a:gridCol w="801519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2613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39179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672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2023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23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 и неналоговые доходы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6 533 446,84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6 722 464,53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7 126 223,30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7 463 188,23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8 435 233,97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9 496 409,79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1195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2 436 300,42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2 327 195,10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2 305 175,00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2 307 071,70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2 621 071,40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2 980 951,70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937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лиц, в том числе: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2 436 300,42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2 327 195,10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2 591 427,00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2 307 071,70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2 621 071,40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2 980 951,70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22944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000 1 01 02040 01 0000 110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20 649,52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17 680,00          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17 680,00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0,00                  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6731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32 937,73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33 634,00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33 634,00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35</a:t>
                      </a:r>
                      <a:r>
                        <a:rPr lang="ru-RU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880,40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38 005,80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40 124,90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1960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000 1 03 02231 01 0000 110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дизельное топливо, подлежащие распределению между бюджетами субъектов Российской Федерации и  местными бюджетами с учетом установленных дифференцированных нормативов отчислений в местные бюджеты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16 511,92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16 218,00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16 218,00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18 713,10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19 772,80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20 901,00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42807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000 1 03 02241 01 0000 110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моторные масла для дизельных и (или) карбюраторных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инжекторных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двигателей,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89,19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93,00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89,20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42807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000 1 03 02251 01 0000 110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автомобильный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18 231,02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19 221,00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19 221,00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19 403,40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20 587,00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21 768,40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42929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000 1 03 02261 01 0000 110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прямогонный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- 1 894,40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1 898,00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1 898,00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- 2 457,90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2 457,90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-   2 655,50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8636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1 490 993,79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1 888 567,00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1 839 027,00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2 291 763,00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2 806 663,00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3 420 505,00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8559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1 335 529,63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1 717 436,00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1 681 247,00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2 128 397,00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2 621 478,00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218 700,00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4600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000 1 05 01011 01 0000 110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1 041 288,33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1 322 426,00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1 322 426,00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1 703 797,00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2 090 319,00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2 539 248,00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8402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000 1 05 01021 01 0000 110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 расходов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294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241,3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395 010 00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358 821,00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424 600,00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531 159,00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679 452,00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454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000 1 05 02 000 02 0000 110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вменённый доход для отдельных видов деятельности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212,19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-2 686,50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000 1 05 03 000 01 0000 110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102,19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434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000 1 05 04010 02 0000 110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виде стоимости патента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155 149,78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169 026,00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157 658,00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159 713,00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181 216,00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197 503,00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000 1 05 07000 01 0000 110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 специального налогового режима «Автоматизированная упрощенная система налогообложения»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2 105,0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2 741,0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3 653,00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3 969,00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4 302,00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881099"/>
                  </a:ext>
                </a:extLst>
              </a:tr>
              <a:tr h="22242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1 864 098,60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1 800 763,00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1 937 696,00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2 236 454,00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2 407 059,00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2 511 977,00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000 1 06 01020 04 0000 110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324 927,72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384 636,00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397 215,00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440 810,00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508 003,00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589 283,00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21821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000 1 06 06032 04 0000 110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организаций, обладающих земельным участком,  расположенным в границах городских округов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1 207 103,45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1 067 842,00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1 152 665,00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1 393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082,00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1 484 346,00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1 504 958,00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6961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000 1 06 06042 04 0000 110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физических лиц,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332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067,44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348 285,00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387 816,00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402 562,00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414 710,00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417 736,00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43354"/>
                  </a:ext>
                </a:extLst>
              </a:tr>
              <a:tr h="15364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44 511,86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44 978,00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36 317,00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38 585,00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40 679,00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42 377,00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884968"/>
                  </a:ext>
                </a:extLst>
              </a:tr>
              <a:tr h="2173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000 1 08 03000 01 0000 110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 по делам, рассматриваемым в судах общей юрисдикции, мировыми судьями            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44 116,86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44 838,00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35 847,00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38 285,00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40 429,00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42 127,00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45533"/>
                  </a:ext>
                </a:extLst>
              </a:tr>
              <a:tr h="28402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000 1 08 07150 01 0000 110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Госпошлина за выдачу разрешения на установку рекламной конструкции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470,00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250,00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2500,00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575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66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1" y="834220"/>
          <a:ext cx="12192002" cy="6078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66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89166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93626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89123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1926353643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9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2022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2023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000 1 09 04000 00 0000 110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ЗАДОЛЖЕННОСТЬ И ПЕРЕРАСЧЕТЫ ПО ОТМЕНЕННЫМ НАЛОГАМ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-38,90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306 781,69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311 737,43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287 620,70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268 596,10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265 757,03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265 231,84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либо иной платы за передачу в возмездное пользование государственного и муниципального имущества 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264 744,28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255 001,22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256 323,30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250 450,73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214 448,66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214 086,47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000 1 11 05012  04 0000 120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236 801,62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219 244,31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219 724,00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209 623,06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173 660,98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173 475,70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000 1 11 05024 04 0000 120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5 515,29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15 114,01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15 114,01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19 721,26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19 681,27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19 504,36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000 1 11 05034 04 0000 120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1 472,30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000 1 11 05074 04 0000 120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21 544,85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19 760,40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20 013,00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19 223,91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19 223,91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19 223,91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000 1 11 05312 04 0000 120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по соглашениям об установлении сервитута в отношении земельных участков, государственная собственность на которые не разграничена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3 391,21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2 167,80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000 1 11 07014 04 0000 120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6 036,55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4 229,50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4 329,50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5084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000 1 11 09044 04 0001 120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социального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20 776,72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8 870,00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5084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000 1 11 09044 04 0002 120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коммерческого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1 519,82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1 121,20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1 749,50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1 557,00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1 557,00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1 557,00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000 1 11 09080 04 0001 120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2 180,15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2 042,60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000 1 11 09080 04 0002 120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размещение,  установку и эксплуатацию рекламных конструкций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8 132,96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33 460,10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12 138,00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33 000,00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2436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000 1 12 00000 00 0000 120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6 277,24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2 993,00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6 229,00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000 1 12 01000 01 0000 120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6 277,24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2 993,00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6 229,00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5 386,97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000 1 13 00000 00 0000 130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11 517,12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50 986,30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57 152,90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14 817,30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18 213,05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17 217,07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000 1 13 01994 04 0000 130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оказания платных услуг (работ) получателями средств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5 740,56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9 908,00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15 688,00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14 371,60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17 767,35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16 771,37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867417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000 1 13 02994 04 0000 130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компенсации затрат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5 776,56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41 078,30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41 464,90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695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867971"/>
              </p:ext>
            </p:extLst>
          </p:nvPr>
        </p:nvGraphicFramePr>
        <p:xfrm>
          <a:off x="-1" y="834222"/>
          <a:ext cx="12192000" cy="6023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662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930624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62442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81346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80503">
                  <a:extLst>
                    <a:ext uri="{9D8B030D-6E8A-4147-A177-3AD203B41FA5}">
                      <a16:colId xmlns:a16="http://schemas.microsoft.com/office/drawing/2014/main" val="2537722283"/>
                    </a:ext>
                  </a:extLst>
                </a:gridCol>
                <a:gridCol w="780503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50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2022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2023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220 886,74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171 384,20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237 683,50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217 979,28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184 649,24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164 133,83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000 1 14 01040 04 0000 410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квартир, находящихся в собственности городских округов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52 766,13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29 762,00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80 481,00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66 660,00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62 620,00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42 208,00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39024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000 1 14 02043 04 0000 410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56 392,08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27 822,20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14 742,00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30 519,28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1 309,24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1 277,83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4036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000 1 14 06012 04 0000 430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19 195,44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27 662,00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26281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000 1 14 06024 04 0000 430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528,1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828,70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648,00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9024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000 1 14 06312 04 0000 430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120 636,14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107 402,70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15 885,64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62 400,00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68 476,00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14 272,50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25 367,50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26 122,50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000 1 17 00000 00 0000 000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76 624,84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27 826,50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30 998,90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32 382,00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22 381,98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22 381,98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000 1 17 05040 04 0000 180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76 624,84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27 826,50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30 998,90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32 381,98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22 381,98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22 381,98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7 952 911,14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10 077 376,50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10 337 580,70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9 580 987,98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8 845 394,37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8 439 660,82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7 441 626,50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9 949 521,46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10 188 940,20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9 529 687,98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8 845 394,37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8 439 660,82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000 2 02 15001 00 0000 150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r>
                        <a:rPr lang="ru-RU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901,0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000 2 02 15001 04 0000 150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городских округов на выравнивание бюджетной обеспеченности из бюджета субъекта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0864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дотации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119 466,00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856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3 529 729,39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5 464 747,89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5 703 550,40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4 527 709,45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3 837 151,59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3 453 461,04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26281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000 2 02 25169 04 0000 150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и обеспечение функционирования центров образования естественно-научной и технологической направленностей в общеобразовательных организациях, расположенных в сельской местности и малых городах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3 137,50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6 629,65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39024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000 2 02 25208 04 0000 150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Субсидия бюджетам городских округов на государственную поддержку образовательных организаций в целях оснащения (обновления) их компьютерным, мультимедийным, презентационным оборудованием и программным обеспечением в рамках эксперимента по модернизации начального общего, основного общего и среднего общего образования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7 737,10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4 390,25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4 390,25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39024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000 2 02 20216 04 0000 150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60 037,59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102 720,00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102 720,0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34036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000 2 02 25243 04 0000 150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199 888,84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153 261,99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153 261,99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102 897,60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34036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000 2 02 25304 04 0000 150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167 582,52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183 518,33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183 518,33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202 416,40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215 998,70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653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073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224350"/>
              </p:ext>
            </p:extLst>
          </p:nvPr>
        </p:nvGraphicFramePr>
        <p:xfrm>
          <a:off x="-1" y="834222"/>
          <a:ext cx="12192001" cy="6023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214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319929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985994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41934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935483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1005094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983387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48037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01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2022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9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2023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000 2 02 25305 04 0000 150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новых мест в общеобразовательных организациях в связи с ростом числа обучающихся, вызванным демографическим фактором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841 478,40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1 947 659,04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2 064 044,58                        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1 752 183,80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475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000 2 02 25497 04 0000 150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1 623,5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4 011,70 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3 466,70 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4 011,50 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48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000 2 02 25519 04 0000 150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на поддержку отрасли культуры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892,96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898,99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898,99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1 098,33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1 111,68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1 111,64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18316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000 2 02 25555 04 0000 150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 на реализацию  программ формирования современной городской среды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28 852,32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33 005,70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156 240,00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8085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000 2 02 25786 04 0000 150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обеспечение оснащения государственных и муниципальных общеобразовательных организаций, в том числе структурных подразделений указанных организаций, государственными символами Российской Федерации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284,33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6751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субсидии бюджетам городских округов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2 326 630,48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3 072 105,91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3 194 523,26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2 448 233,03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3 597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151,11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3 076 099,20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748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3 885 993,39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4 458 775,90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4 459 059,10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5 001 978,53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5 008 242,78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4 986 199,78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гражданам субсидий на оплату жилого помещения и коммунальных услуг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20 882,77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475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3 615 404,57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3 566 279,77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4 210 137,73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4 742 570,93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4 742 664,93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4 742 739,93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38085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 Cyr" panose="02020603050405020304" pitchFamily="18" charset="0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528,00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103 326,00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103 326,00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103 326,00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6751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000 2 02 35082 04 0000 150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85 034,28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53 301,00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53 301,00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46 520,00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52 335,00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23 260,00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000 2 02 35118 04 0000 150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9 474,10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9 983,47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9 983,47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10 429,80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10 797,05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10 797,05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000 2 02 35120 04 0000 150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1 278,66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000 2 02 35135 04 0000 150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12 января 1995 года N 5-ФЗ "О ветеранах"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564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000 2 02 35303 04 0000 150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81 636,00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85 330,00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85 330,00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85 330,00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85 330,00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93 510,00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38085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000 2 02 35469 04 0000 150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на городских округов на проведение  мероприятий по обеспечению деятельности советников директора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по воспитанию и взаимодействию с детскими общественными объединениями в общеобразовательных организациях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5 522,90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5 522,90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6 282,00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6 282,00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5 059,00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475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000 2 02 39999 04 0000 150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субвенции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3 755,00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5 764,00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5 764,00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7 510,00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7 499,00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7 499,00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748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000 2 02 40000 00 0000 150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19 002,72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25 997,70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26 330,70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18083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000 2 07 00000 00 0000 150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513 110,88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127 855,00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148 640,50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148 640,50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17483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000 8 50 00000 00 0000 000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ДОХОДОВ  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14 486 357,98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16 799 841,0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17 463 804,10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17 044 176,21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17 280 628,34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17 936 070,61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659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90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26845E-C9B6-4F45-9E79-FF228F720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3E6F1-8F77-4C76-9773-F2FCF65D1148}"/>
              </a:ext>
            </a:extLst>
          </p:cNvPr>
          <p:cNvSpPr/>
          <p:nvPr/>
        </p:nvSpPr>
        <p:spPr>
          <a:xfrm>
            <a:off x="1754052" y="240921"/>
            <a:ext cx="90332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налоговых доходов бюджета городского округа в 202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/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6213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1709529" y="254650"/>
            <a:ext cx="9528314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dirty="0">
                <a:solidFill>
                  <a:schemeClr val="bg1"/>
                </a:solidFill>
                <a:latin typeface="+mn-lt"/>
              </a:rPr>
              <a:t>Структура неналоговых доходов бюджета городского округа в 202</a:t>
            </a:r>
            <a:r>
              <a:rPr lang="en-US" sz="2200" dirty="0">
                <a:solidFill>
                  <a:schemeClr val="bg1"/>
                </a:solidFill>
                <a:latin typeface="+mn-lt"/>
              </a:rPr>
              <a:t>4</a:t>
            </a:r>
            <a:r>
              <a:rPr lang="ru-RU" sz="2200" dirty="0">
                <a:solidFill>
                  <a:schemeClr val="bg1"/>
                </a:solidFill>
                <a:latin typeface="+mn-lt"/>
              </a:rPr>
              <a:t>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1644791"/>
              </p:ext>
            </p:extLst>
          </p:nvPr>
        </p:nvGraphicFramePr>
        <p:xfrm>
          <a:off x="360000" y="1404729"/>
          <a:ext cx="11617235" cy="5304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1784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275304-8C30-40E8-88B7-1D397B2147A0}"/>
              </a:ext>
            </a:extLst>
          </p:cNvPr>
          <p:cNvSpPr/>
          <p:nvPr/>
        </p:nvSpPr>
        <p:spPr>
          <a:xfrm>
            <a:off x="2130388" y="253624"/>
            <a:ext cx="7931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Состав межбюджетных трансфертов в 2024-2026 годах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/>
        </p:nvGraphicFramePr>
        <p:xfrm>
          <a:off x="330926" y="1707577"/>
          <a:ext cx="11861074" cy="480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3999" y="1192866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(млн. рублей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9376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 (рублей)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5982" y="1079863"/>
          <a:ext cx="11901015" cy="5312229"/>
        </p:xfrm>
        <a:graphic>
          <a:graphicData uri="http://schemas.openxmlformats.org/drawingml/2006/table">
            <a:tbl>
              <a:tblPr/>
              <a:tblGrid>
                <a:gridCol w="2808434">
                  <a:extLst>
                    <a:ext uri="{9D8B030D-6E8A-4147-A177-3AD203B41FA5}">
                      <a16:colId xmlns:a16="http://schemas.microsoft.com/office/drawing/2014/main" val="2115614938"/>
                    </a:ext>
                  </a:extLst>
                </a:gridCol>
                <a:gridCol w="1416691">
                  <a:extLst>
                    <a:ext uri="{9D8B030D-6E8A-4147-A177-3AD203B41FA5}">
                      <a16:colId xmlns:a16="http://schemas.microsoft.com/office/drawing/2014/main" val="1409550989"/>
                    </a:ext>
                  </a:extLst>
                </a:gridCol>
                <a:gridCol w="1596997">
                  <a:extLst>
                    <a:ext uri="{9D8B030D-6E8A-4147-A177-3AD203B41FA5}">
                      <a16:colId xmlns:a16="http://schemas.microsoft.com/office/drawing/2014/main" val="494986368"/>
                    </a:ext>
                  </a:extLst>
                </a:gridCol>
                <a:gridCol w="1635633">
                  <a:extLst>
                    <a:ext uri="{9D8B030D-6E8A-4147-A177-3AD203B41FA5}">
                      <a16:colId xmlns:a16="http://schemas.microsoft.com/office/drawing/2014/main" val="828919163"/>
                    </a:ext>
                  </a:extLst>
                </a:gridCol>
                <a:gridCol w="1313660">
                  <a:extLst>
                    <a:ext uri="{9D8B030D-6E8A-4147-A177-3AD203B41FA5}">
                      <a16:colId xmlns:a16="http://schemas.microsoft.com/office/drawing/2014/main" val="617051108"/>
                    </a:ext>
                  </a:extLst>
                </a:gridCol>
                <a:gridCol w="1468206">
                  <a:extLst>
                    <a:ext uri="{9D8B030D-6E8A-4147-A177-3AD203B41FA5}">
                      <a16:colId xmlns:a16="http://schemas.microsoft.com/office/drawing/2014/main" val="2768122773"/>
                    </a:ext>
                  </a:extLst>
                </a:gridCol>
                <a:gridCol w="1661394">
                  <a:extLst>
                    <a:ext uri="{9D8B030D-6E8A-4147-A177-3AD203B41FA5}">
                      <a16:colId xmlns:a16="http://schemas.microsoft.com/office/drawing/2014/main" val="3987607799"/>
                    </a:ext>
                  </a:extLst>
                </a:gridCol>
              </a:tblGrid>
              <a:tr h="8756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сравнении с другими муниципальными образованиями Московской области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88491"/>
                  </a:ext>
                </a:extLst>
              </a:tr>
              <a:tr h="1314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Раменский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Городской округ Люберцы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Городской округ Пушкинский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Орехово-Зуевский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12"/>
                  </a:ext>
                </a:extLst>
              </a:tr>
              <a:tr h="1232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Всего, в том числе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54 333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52 568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54 273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46 351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56 021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62 769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60689"/>
                  </a:ext>
                </a:extLst>
              </a:tr>
              <a:tr h="10139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21 741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24 904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25 198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19 613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23 387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26 469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91821"/>
                  </a:ext>
                </a:extLst>
              </a:tr>
              <a:tr h="8756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Безвозмездные поступления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32 591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27 664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29 076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26 738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32 634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36 300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87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347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67545" y="1175656"/>
          <a:ext cx="11242764" cy="329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502">
                  <a:extLst>
                    <a:ext uri="{9D8B030D-6E8A-4147-A177-3AD203B41FA5}">
                      <a16:colId xmlns:a16="http://schemas.microsoft.com/office/drawing/2014/main" val="3939506312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3392729158"/>
                    </a:ext>
                  </a:extLst>
                </a:gridCol>
                <a:gridCol w="3119845">
                  <a:extLst>
                    <a:ext uri="{9D8B030D-6E8A-4147-A177-3AD203B41FA5}">
                      <a16:colId xmlns:a16="http://schemas.microsoft.com/office/drawing/2014/main" val="4137700209"/>
                    </a:ext>
                  </a:extLst>
                </a:gridCol>
                <a:gridCol w="2810691">
                  <a:extLst>
                    <a:ext uri="{9D8B030D-6E8A-4147-A177-3AD203B41FA5}">
                      <a16:colId xmlns:a16="http://schemas.microsoft.com/office/drawing/2014/main" val="2769540849"/>
                    </a:ext>
                  </a:extLst>
                </a:gridCol>
              </a:tblGrid>
              <a:tr h="1018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муниципального 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Численность постоянного населения на 01.01.2023 г. (чел.)*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 налоговых и неналоговых доходов (тыс. рублей) **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расчете на 1 жителя (рублей)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06465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309 204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6 722 465,00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21 741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646562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350 268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8 723 085,00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24 904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32445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Раменский городской округ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334 391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8 425 830,00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25 198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908794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Люберцы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356 489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6 991 716,00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19 613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04141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Пушкинский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300 650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7 031 253,00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23 387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24970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Орехово-Зуевский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241 038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6 380 022,00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26 469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3314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0142" y="4603897"/>
            <a:ext cx="10671716" cy="6148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*Информация по численности населения размещена на официальном сайте Росстата </a:t>
            </a:r>
          </a:p>
          <a:p>
            <a:r>
              <a:rPr lang="ru-RU" sz="1200" dirty="0"/>
              <a:t>(Главная страница/ Официальная статистика/Московская область/Население/</a:t>
            </a:r>
          </a:p>
          <a:p>
            <a:r>
              <a:rPr lang="ru-RU" sz="1200" dirty="0"/>
              <a:t>Оценка численности постоянного населения МО на 1 января 2023 года)                                                                                    </a:t>
            </a:r>
            <a:r>
              <a:rPr lang="en-US" sz="1200" u="sng" dirty="0"/>
              <a:t>https://mosstat.gks.ru</a:t>
            </a:r>
            <a:endParaRPr lang="ru-RU" sz="1200" u="sng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0143" y="5471097"/>
            <a:ext cx="5428784" cy="69552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*</a:t>
            </a:r>
            <a:r>
              <a:rPr lang="en-US" sz="1200" dirty="0"/>
              <a:t>*</a:t>
            </a:r>
            <a:r>
              <a:rPr lang="ru-RU" sz="1200" dirty="0"/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79219" y="5471097"/>
            <a:ext cx="4852639" cy="6955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u="sng" dirty="0"/>
              <a:t>https://budget.mosreg.ru/analitika/ispolnenie-byudjeta-subekta/sravnenie-po-osnovnym-parametram-ispolneniya-byudzhetov-municipalnyx-obrazovanij/</a:t>
            </a:r>
            <a:endParaRPr lang="ru-RU" sz="1200" u="sng" dirty="0"/>
          </a:p>
        </p:txBody>
      </p:sp>
    </p:spTree>
    <p:extLst>
      <p:ext uri="{BB962C8B-B14F-4D97-AF65-F5344CB8AC3E}">
        <p14:creationId xmlns:p14="http://schemas.microsoft.com/office/powerpoint/2010/main" val="2468250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2182" y="207344"/>
            <a:ext cx="10802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Перечень налоговых льгот и ставок по местным налогам в 202</a:t>
            </a:r>
            <a:r>
              <a:rPr lang="en-US" sz="2400" dirty="0">
                <a:solidFill>
                  <a:schemeClr val="bg1"/>
                </a:solidFill>
              </a:rPr>
              <a:t>2</a:t>
            </a:r>
            <a:r>
              <a:rPr lang="ru-RU" sz="2400" dirty="0">
                <a:solidFill>
                  <a:schemeClr val="bg1"/>
                </a:solidFill>
              </a:rPr>
              <a:t>-202</a:t>
            </a:r>
            <a:r>
              <a:rPr lang="en-US" sz="2400" dirty="0">
                <a:solidFill>
                  <a:schemeClr val="bg1"/>
                </a:solidFill>
              </a:rPr>
              <a:t>6</a:t>
            </a:r>
            <a:r>
              <a:rPr lang="ru-RU" sz="2400" dirty="0">
                <a:solidFill>
                  <a:schemeClr val="bg1"/>
                </a:solidFill>
              </a:rPr>
              <a:t> годах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4504" y="1071155"/>
          <a:ext cx="8229599" cy="5594246"/>
        </p:xfrm>
        <a:graphic>
          <a:graphicData uri="http://schemas.openxmlformats.org/drawingml/2006/table">
            <a:tbl>
              <a:tblPr/>
              <a:tblGrid>
                <a:gridCol w="2205413">
                  <a:extLst>
                    <a:ext uri="{9D8B030D-6E8A-4147-A177-3AD203B41FA5}">
                      <a16:colId xmlns:a16="http://schemas.microsoft.com/office/drawing/2014/main" val="80816234"/>
                    </a:ext>
                  </a:extLst>
                </a:gridCol>
                <a:gridCol w="3050040">
                  <a:extLst>
                    <a:ext uri="{9D8B030D-6E8A-4147-A177-3AD203B41FA5}">
                      <a16:colId xmlns:a16="http://schemas.microsoft.com/office/drawing/2014/main" val="764276002"/>
                    </a:ext>
                  </a:extLst>
                </a:gridCol>
                <a:gridCol w="2974146">
                  <a:extLst>
                    <a:ext uri="{9D8B030D-6E8A-4147-A177-3AD203B41FA5}">
                      <a16:colId xmlns:a16="http://schemas.microsoft.com/office/drawing/2014/main" val="1691056305"/>
                    </a:ext>
                  </a:extLst>
                </a:gridCol>
              </a:tblGrid>
              <a:tr h="350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Ставка налога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льготы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552147"/>
                  </a:ext>
                </a:extLst>
              </a:tr>
              <a:tr h="19634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юридических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58151"/>
                  </a:ext>
                </a:extLst>
              </a:tr>
              <a:tr h="172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№ 49/2, от 18.10.2023 № 67/1)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69179"/>
                  </a:ext>
                </a:extLst>
              </a:tr>
              <a:tr h="17757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физических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8"/>
                  </a:ext>
                </a:extLst>
              </a:tr>
              <a:tr h="172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№ 49/2,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от 18.10.2023  № 67/1)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27963"/>
                  </a:ext>
                </a:extLst>
              </a:tr>
              <a:tr h="187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имущество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0168"/>
                  </a:ext>
                </a:extLst>
              </a:tr>
              <a:tr h="12122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0,15 процента до 2,0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№16/5 "О налоге на имущество физических лиц на территории Ленинского городского округа"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38604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103" y="1071155"/>
            <a:ext cx="3857897" cy="38785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103" y="4033038"/>
            <a:ext cx="3857897" cy="261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51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2022-2026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722920"/>
              </p:ext>
            </p:extLst>
          </p:nvPr>
        </p:nvGraphicFramePr>
        <p:xfrm>
          <a:off x="0" y="932155"/>
          <a:ext cx="12192000" cy="5925846"/>
        </p:xfrm>
        <a:graphic>
          <a:graphicData uri="http://schemas.openxmlformats.org/drawingml/2006/table">
            <a:tbl>
              <a:tblPr/>
              <a:tblGrid>
                <a:gridCol w="373228">
                  <a:extLst>
                    <a:ext uri="{9D8B030D-6E8A-4147-A177-3AD203B41FA5}">
                      <a16:colId xmlns:a16="http://schemas.microsoft.com/office/drawing/2014/main" val="631876914"/>
                    </a:ext>
                  </a:extLst>
                </a:gridCol>
                <a:gridCol w="3252384">
                  <a:extLst>
                    <a:ext uri="{9D8B030D-6E8A-4147-A177-3AD203B41FA5}">
                      <a16:colId xmlns:a16="http://schemas.microsoft.com/office/drawing/2014/main" val="3688678432"/>
                    </a:ext>
                  </a:extLst>
                </a:gridCol>
                <a:gridCol w="2132050">
                  <a:extLst>
                    <a:ext uri="{9D8B030D-6E8A-4147-A177-3AD203B41FA5}">
                      <a16:colId xmlns:a16="http://schemas.microsoft.com/office/drawing/2014/main" val="3901178521"/>
                    </a:ext>
                  </a:extLst>
                </a:gridCol>
                <a:gridCol w="1353346">
                  <a:extLst>
                    <a:ext uri="{9D8B030D-6E8A-4147-A177-3AD203B41FA5}">
                      <a16:colId xmlns:a16="http://schemas.microsoft.com/office/drawing/2014/main" val="3186308291"/>
                    </a:ext>
                  </a:extLst>
                </a:gridCol>
                <a:gridCol w="1317733">
                  <a:extLst>
                    <a:ext uri="{9D8B030D-6E8A-4147-A177-3AD203B41FA5}">
                      <a16:colId xmlns:a16="http://schemas.microsoft.com/office/drawing/2014/main" val="1384952813"/>
                    </a:ext>
                  </a:extLst>
                </a:gridCol>
                <a:gridCol w="1317733">
                  <a:extLst>
                    <a:ext uri="{9D8B030D-6E8A-4147-A177-3AD203B41FA5}">
                      <a16:colId xmlns:a16="http://schemas.microsoft.com/office/drawing/2014/main" val="2382512445"/>
                    </a:ext>
                  </a:extLst>
                </a:gridCol>
                <a:gridCol w="1222763">
                  <a:extLst>
                    <a:ext uri="{9D8B030D-6E8A-4147-A177-3AD203B41FA5}">
                      <a16:colId xmlns:a16="http://schemas.microsoft.com/office/drawing/2014/main" val="3801519615"/>
                    </a:ext>
                  </a:extLst>
                </a:gridCol>
                <a:gridCol w="1222763">
                  <a:extLst>
                    <a:ext uri="{9D8B030D-6E8A-4147-A177-3AD203B41FA5}">
                      <a16:colId xmlns:a16="http://schemas.microsoft.com/office/drawing/2014/main" val="1482210744"/>
                    </a:ext>
                  </a:extLst>
                </a:gridCol>
              </a:tblGrid>
              <a:tr h="423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основание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2022 года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2023 года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 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2026 год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234660"/>
                  </a:ext>
                </a:extLst>
              </a:tr>
              <a:tr h="3444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45178"/>
                  </a:ext>
                </a:extLst>
              </a:tr>
              <a:tr h="300700"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1.1 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налогоплательщикам-организациям в размере 100 %: 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16046"/>
                  </a:ext>
                </a:extLst>
              </a:tr>
              <a:tr h="238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органы местного самоуправления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49/2) п.5</a:t>
                      </a:r>
                      <a:b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13 788,00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97926"/>
                  </a:ext>
                </a:extLst>
              </a:tr>
              <a:tr h="926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362003"/>
                  </a:ext>
                </a:extLst>
              </a:tr>
              <a:tr h="2780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налоговые органы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324345"/>
                  </a:ext>
                </a:extLst>
              </a:tr>
              <a:tr h="667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организации-владельцы земельных участков под автомобильными дорогами общего пользования на территории технопарков (промышленных, индустриальных парков)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302061"/>
                  </a:ext>
                </a:extLst>
              </a:tr>
              <a:tr h="266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налогоплательщикам-организациям в размере 50%: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94001"/>
                  </a:ext>
                </a:extLst>
              </a:tr>
              <a:tr h="8529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организации, осуществляющие комплексное обучение, подготовку и повышение квалификации кадров, учрежденные общественными организациями профессиональных союзов, в размере 50 процентов суммы исчисленного налога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от  27.01.2021 № 23/2, от 03.02.2022 № 41/2, от 27.05.2022 № 48/2, от 20.06.2022 № 49/2) п.5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1009,00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61163"/>
                  </a:ext>
                </a:extLst>
              </a:tr>
              <a:tr h="10426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коммерческие организации, в отношении земельных участков занятых парками, специальными парками, объектами досуга и развлечений в размере 50 процентов суммы исчисленного налога.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1 404,60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539371"/>
                  </a:ext>
                </a:extLst>
              </a:tr>
              <a:tr h="5846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18" marR="4418" marT="44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15 089,00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20 971,30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19 566,70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18 557,70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18 557,70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88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291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2022-2026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654608"/>
              </p:ext>
            </p:extLst>
          </p:nvPr>
        </p:nvGraphicFramePr>
        <p:xfrm>
          <a:off x="0" y="941033"/>
          <a:ext cx="12191999" cy="5916966"/>
        </p:xfrm>
        <a:graphic>
          <a:graphicData uri="http://schemas.openxmlformats.org/drawingml/2006/table">
            <a:tbl>
              <a:tblPr/>
              <a:tblGrid>
                <a:gridCol w="383176">
                  <a:extLst>
                    <a:ext uri="{9D8B030D-6E8A-4147-A177-3AD203B41FA5}">
                      <a16:colId xmlns:a16="http://schemas.microsoft.com/office/drawing/2014/main" val="3275515775"/>
                    </a:ext>
                  </a:extLst>
                </a:gridCol>
                <a:gridCol w="7324867">
                  <a:extLst>
                    <a:ext uri="{9D8B030D-6E8A-4147-A177-3AD203B41FA5}">
                      <a16:colId xmlns:a16="http://schemas.microsoft.com/office/drawing/2014/main" val="628630005"/>
                    </a:ext>
                  </a:extLst>
                </a:gridCol>
                <a:gridCol w="103147">
                  <a:extLst>
                    <a:ext uri="{9D8B030D-6E8A-4147-A177-3AD203B41FA5}">
                      <a16:colId xmlns:a16="http://schemas.microsoft.com/office/drawing/2014/main" val="1238818102"/>
                    </a:ext>
                  </a:extLst>
                </a:gridCol>
                <a:gridCol w="814862">
                  <a:extLst>
                    <a:ext uri="{9D8B030D-6E8A-4147-A177-3AD203B41FA5}">
                      <a16:colId xmlns:a16="http://schemas.microsoft.com/office/drawing/2014/main" val="885813077"/>
                    </a:ext>
                  </a:extLst>
                </a:gridCol>
                <a:gridCol w="668138">
                  <a:extLst>
                    <a:ext uri="{9D8B030D-6E8A-4147-A177-3AD203B41FA5}">
                      <a16:colId xmlns:a16="http://schemas.microsoft.com/office/drawing/2014/main" val="3353254288"/>
                    </a:ext>
                  </a:extLst>
                </a:gridCol>
                <a:gridCol w="95152">
                  <a:extLst>
                    <a:ext uri="{9D8B030D-6E8A-4147-A177-3AD203B41FA5}">
                      <a16:colId xmlns:a16="http://schemas.microsoft.com/office/drawing/2014/main" val="2430995557"/>
                    </a:ext>
                  </a:extLst>
                </a:gridCol>
                <a:gridCol w="646970">
                  <a:extLst>
                    <a:ext uri="{9D8B030D-6E8A-4147-A177-3AD203B41FA5}">
                      <a16:colId xmlns:a16="http://schemas.microsoft.com/office/drawing/2014/main" val="3471205575"/>
                    </a:ext>
                  </a:extLst>
                </a:gridCol>
                <a:gridCol w="733286">
                  <a:extLst>
                    <a:ext uri="{9D8B030D-6E8A-4147-A177-3AD203B41FA5}">
                      <a16:colId xmlns:a16="http://schemas.microsoft.com/office/drawing/2014/main" val="1100919727"/>
                    </a:ext>
                  </a:extLst>
                </a:gridCol>
                <a:gridCol w="750958">
                  <a:extLst>
                    <a:ext uri="{9D8B030D-6E8A-4147-A177-3AD203B41FA5}">
                      <a16:colId xmlns:a16="http://schemas.microsoft.com/office/drawing/2014/main" val="616283821"/>
                    </a:ext>
                  </a:extLst>
                </a:gridCol>
                <a:gridCol w="671443">
                  <a:extLst>
                    <a:ext uri="{9D8B030D-6E8A-4147-A177-3AD203B41FA5}">
                      <a16:colId xmlns:a16="http://schemas.microsoft.com/office/drawing/2014/main" val="2388532801"/>
                    </a:ext>
                  </a:extLst>
                </a:gridCol>
              </a:tblGrid>
              <a:tr h="31599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2022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2023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 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2026 год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999302"/>
                  </a:ext>
                </a:extLst>
              </a:tr>
              <a:tr h="1596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57348"/>
                  </a:ext>
                </a:extLst>
              </a:tr>
              <a:tr h="179948">
                <a:tc rowSpan="19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1.2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9365"/>
                  </a:ext>
                </a:extLst>
              </a:tr>
              <a:tr h="1539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Герои Советского Союза, Герои Российской Федерации, Герои Социалистического труда, полные кавалеры ордена Славы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1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от 20.06.2022 № 49/2, от 18.10.2023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67/1 п.6)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909429"/>
                  </a:ext>
                </a:extLst>
              </a:tr>
              <a:tr h="144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полные кавалеры ордена Трудовой Славы и "За службу Родине в Вооруженных силах СССР"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090936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ветераны, инвалиды и участники ВОВ, а также граждане, на которых законодательством распространены социальные гарантии и льготы инвалидов и участников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598618"/>
                  </a:ext>
                </a:extLst>
              </a:tr>
              <a:tr h="128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несовершеннолетние узники концлагерей, гетто и других мест принудительного содержания в период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502154"/>
                  </a:ext>
                </a:extLst>
              </a:tr>
              <a:tr h="29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257705"/>
                  </a:ext>
                </a:extLst>
              </a:tr>
              <a:tr h="144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ветераны и инвалиды боевых действий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500069"/>
                  </a:ext>
                </a:extLst>
              </a:tr>
              <a:tr h="357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инвалиды I, II и III групп инвалидности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476142"/>
                  </a:ext>
                </a:extLst>
              </a:tr>
              <a:tr h="128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547,00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512893"/>
                  </a:ext>
                </a:extLst>
              </a:tr>
              <a:tr h="29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883676"/>
                  </a:ext>
                </a:extLst>
              </a:tr>
              <a:tr h="144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инвалиды с детства, дети-инвалиды, а также семьи, имеющие детей-инвалидов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20003"/>
                  </a:ext>
                </a:extLst>
              </a:tr>
              <a:tr h="912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имеющие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Теча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 и в соответствии с Федеральным законом от 10.01.2002 года N 2-ФЗ "О социальных гарантиях гражданам, подвергшимся радиационному воздействию вследствие ядерных испытаний  на Семипалатинском полигоне"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217498"/>
                  </a:ext>
                </a:extLst>
              </a:tr>
              <a:tr h="279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женщины, которым в установленном порядке присвоено звание  «Мать-героиня»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829306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получившие или перенесшие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технику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65994"/>
                  </a:ext>
                </a:extLst>
              </a:tr>
              <a:tr h="279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члены многодетных семей (супруги либо одинокая(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 мать (отец) и их дети в возрасте до 18 лет, в том числе усыновленные, пасынки и падчерицы)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5232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лица,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893608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члены семей военнослужащих и сотрудников органов внутренних дел, потерявших кормильца при исполнении ими служебных обязанностей, а также члены семей погибших в Афганистане и Чечне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24759"/>
                  </a:ext>
                </a:extLst>
              </a:tr>
              <a:tr h="2484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реабилитированные лица и лица, признанные пострадавшими от политических репрессий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959665"/>
                  </a:ext>
                </a:extLst>
              </a:tr>
              <a:tr h="284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почетные граждане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6401"/>
                  </a:ext>
                </a:extLst>
              </a:tr>
              <a:tr h="5661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пенсионеры, получающие пенсии, назначаемые в порядке, установленном пенсионным законодательством, а также лица, достигшие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физические лица, соответствующие условиям, необходимым для назначения пенсии в соответствии с законодательством Российской Федерации, действовавшим на 31 декабря 2018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11 932,00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126639"/>
                  </a:ext>
                </a:extLst>
              </a:tr>
              <a:tr h="3126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члены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632819"/>
                  </a:ext>
                </a:extLst>
              </a:tr>
              <a:tr h="1572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почетных доноров СССР и РФ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274364"/>
                  </a:ext>
                </a:extLst>
              </a:tr>
              <a:tr h="144032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12 725,00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17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7741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39337" y="-89107"/>
            <a:ext cx="123313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2022-2026 годах 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8044" y="1018890"/>
          <a:ext cx="11791406" cy="5220317"/>
        </p:xfrm>
        <a:graphic>
          <a:graphicData uri="http://schemas.openxmlformats.org/drawingml/2006/table">
            <a:tbl>
              <a:tblPr/>
              <a:tblGrid>
                <a:gridCol w="531225">
                  <a:extLst>
                    <a:ext uri="{9D8B030D-6E8A-4147-A177-3AD203B41FA5}">
                      <a16:colId xmlns:a16="http://schemas.microsoft.com/office/drawing/2014/main" val="303550411"/>
                    </a:ext>
                  </a:extLst>
                </a:gridCol>
                <a:gridCol w="3648007">
                  <a:extLst>
                    <a:ext uri="{9D8B030D-6E8A-4147-A177-3AD203B41FA5}">
                      <a16:colId xmlns:a16="http://schemas.microsoft.com/office/drawing/2014/main" val="373048868"/>
                    </a:ext>
                  </a:extLst>
                </a:gridCol>
                <a:gridCol w="1389250">
                  <a:extLst>
                    <a:ext uri="{9D8B030D-6E8A-4147-A177-3AD203B41FA5}">
                      <a16:colId xmlns:a16="http://schemas.microsoft.com/office/drawing/2014/main" val="2815523879"/>
                    </a:ext>
                  </a:extLst>
                </a:gridCol>
                <a:gridCol w="1308880">
                  <a:extLst>
                    <a:ext uri="{9D8B030D-6E8A-4147-A177-3AD203B41FA5}">
                      <a16:colId xmlns:a16="http://schemas.microsoft.com/office/drawing/2014/main" val="845128753"/>
                    </a:ext>
                  </a:extLst>
                </a:gridCol>
                <a:gridCol w="1274436">
                  <a:extLst>
                    <a:ext uri="{9D8B030D-6E8A-4147-A177-3AD203B41FA5}">
                      <a16:colId xmlns:a16="http://schemas.microsoft.com/office/drawing/2014/main" val="6263929"/>
                    </a:ext>
                  </a:extLst>
                </a:gridCol>
                <a:gridCol w="1274436">
                  <a:extLst>
                    <a:ext uri="{9D8B030D-6E8A-4147-A177-3AD203B41FA5}">
                      <a16:colId xmlns:a16="http://schemas.microsoft.com/office/drawing/2014/main" val="1001601800"/>
                    </a:ext>
                  </a:extLst>
                </a:gridCol>
                <a:gridCol w="1182586">
                  <a:extLst>
                    <a:ext uri="{9D8B030D-6E8A-4147-A177-3AD203B41FA5}">
                      <a16:colId xmlns:a16="http://schemas.microsoft.com/office/drawing/2014/main" val="1977596013"/>
                    </a:ext>
                  </a:extLst>
                </a:gridCol>
                <a:gridCol w="1182586">
                  <a:extLst>
                    <a:ext uri="{9D8B030D-6E8A-4147-A177-3AD203B41FA5}">
                      <a16:colId xmlns:a16="http://schemas.microsoft.com/office/drawing/2014/main" val="3788109326"/>
                    </a:ext>
                  </a:extLst>
                </a:gridCol>
              </a:tblGrid>
              <a:tr h="606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2022 года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2023 года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 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2026 год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456833"/>
                  </a:ext>
                </a:extLst>
              </a:tr>
              <a:tr h="2845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09119"/>
                  </a:ext>
                </a:extLst>
              </a:tr>
              <a:tr h="433065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2.1 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96890"/>
                  </a:ext>
                </a:extLst>
              </a:tr>
              <a:tr h="1249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Одинокие родители, имеющие детей в возрасте до 18 лет включительно, состоящие на учете в Ленинском управлении социальной защиты населения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Минсоцразвития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Московской области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п.3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502519"/>
                  </a:ext>
                </a:extLst>
              </a:tr>
              <a:tr h="1280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Дети из малообеспеченных семей одиноких родителей, получающих пенсию на детей по случаю потери кормильца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273549"/>
                  </a:ext>
                </a:extLst>
              </a:tr>
              <a:tr h="1033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Дети-сироты и дети, оставшиеся без попечения родителей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002496"/>
                  </a:ext>
                </a:extLst>
              </a:tr>
              <a:tr h="3339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Итого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79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587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686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Расходы бюджета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на 2024-2026 годы сформированы в разрезе  </a:t>
            </a:r>
            <a:r>
              <a:rPr lang="ru-RU" b="1" i="1" dirty="0">
                <a:solidFill>
                  <a:srgbClr val="C00000"/>
                </a:solidFill>
              </a:rPr>
              <a:t>19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17 667,5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71,0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17 000</a:t>
              </a:r>
              <a:r>
                <a:rPr lang="en-US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10504" y="4061635"/>
            <a:ext cx="1482576" cy="985298"/>
            <a:chOff x="3163822" y="2352499"/>
            <a:chExt cx="1482576" cy="98529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63822" y="2352499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60,1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16 688,4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137,6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96608" y="1763898"/>
            <a:ext cx="141607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2024 –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17 738,5 </a:t>
              </a: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93582" y="1707641"/>
            <a:ext cx="1285359" cy="1226869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17 060,6</a:t>
              </a: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919910" y="1788898"/>
            <a:ext cx="1301931" cy="1133160"/>
            <a:chOff x="14371" y="491932"/>
            <a:chExt cx="1266964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14371" y="491932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180056" y="633766"/>
              <a:ext cx="1101279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2026 –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16 826,1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муниципального округа, Совета депутатов, Контрольно-счетной палаты,</a:t>
            </a:r>
            <a:r>
              <a:rPr lang="en-US" sz="1100" b="1" i="1" dirty="0">
                <a:solidFill>
                  <a:srgbClr val="002060"/>
                </a:solidFill>
              </a:rPr>
              <a:t> </a:t>
            </a:r>
            <a:r>
              <a:rPr lang="ru-RU" sz="1100" b="1" i="1" dirty="0">
                <a:solidFill>
                  <a:srgbClr val="002060"/>
                </a:solidFill>
              </a:rPr>
              <a:t>проведение выборов, исполнительные листы, Резервный фонд администрации Ленинского городского округа ( в 2024 г – 2,0 млн. рублей, в 2025 г –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,0 млн. рублей, в 2026 г -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,0 млн. рублей).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61171" y="272143"/>
            <a:ext cx="6965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Расходы бюджета Ленинского городского округа</a:t>
            </a: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691065" y="4291706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283996" y="4231521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3977770" y="2972504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77640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99,6%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0572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99,6%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54085" y="3406268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</a:t>
            </a:r>
            <a:r>
              <a:rPr lang="en-US" sz="1600" b="1" i="1" dirty="0">
                <a:solidFill>
                  <a:schemeClr val="bg1"/>
                </a:solidFill>
              </a:rPr>
              <a:t>2</a:t>
            </a:r>
            <a:r>
              <a:rPr lang="ru-RU" sz="1600" b="1" i="1" dirty="0">
                <a:solidFill>
                  <a:schemeClr val="bg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79" y="4539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66864"/>
              </p:ext>
            </p:extLst>
          </p:nvPr>
        </p:nvGraphicFramePr>
        <p:xfrm>
          <a:off x="160302" y="1018294"/>
          <a:ext cx="9572169" cy="579430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1 912 297,21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1 525 603,1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1 453 690,9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1 325 674,75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1 290 744,32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1 368 329,22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2 919,92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3 595,1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3 595,1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3 662,80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3 662,80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3 662,80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486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16 200,23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20 121,0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17 363,4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20 260,80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20 272,70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20 282,60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322 991,00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413 976,1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383 984,5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407 996,10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408 090,10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408 165,10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61 273,43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77 315,0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74 739,2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78 694,60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78 694,60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78 694,60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2 551,79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Резервные фонды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9 918,2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0113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1 506 360,84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1 000 677,7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972 008,7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793 060,45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779 024,12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856 524,12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25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10 043,60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10 490,4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10 907,60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11 274,85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11 274,85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10 012,50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10 426,4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10 426,4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10 907,60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11 274,85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11 274,85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162 746,60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156 887,8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152 309,1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180 851,15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183 758,80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183 758,80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2 327,00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40 253,80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35 160,8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33 213,4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44 540,40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44 575,40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44 575,40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121 978,61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121 377,0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118 745,7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133 983,75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136 833,40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136 833,40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26" y="1807028"/>
            <a:ext cx="2167773" cy="1444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42" y="4746276"/>
            <a:ext cx="2172457" cy="1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13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7" y="89731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628168"/>
              </p:ext>
            </p:extLst>
          </p:nvPr>
        </p:nvGraphicFramePr>
        <p:xfrm>
          <a:off x="214666" y="1139837"/>
          <a:ext cx="9572169" cy="538755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1 108 084,68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1 425 329,5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1 411 036,7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797 272,13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842 342,84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838 992,46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3 754,85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5 764,0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3 755,0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7 510,00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7 499,00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7 499,00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83 495,38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0184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328 449,34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563 311,3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551 843,0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96 943,00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96 640,00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101 365,00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739 662,21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826 679,5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826 651,3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663 306,54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625 601,47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700 485,47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24 524,07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20 996,7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20 216,4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20 469,19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20 502,19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20 538,19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20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11 694,21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8 578,0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8 571,0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9 043,40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8 604,80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9 104,80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2 081 863,87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2 774 268,1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2 764 625,1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3 092 157,50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3 627 356,00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4 340 007,91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50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61 843,02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55 784,4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55 704,6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57 599,41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603 473,79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677 549,8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675 845,6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381 537,58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537 133,26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1 224 185,17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1 403 945,68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2 027 909,1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2 020 050,1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2 639 237,61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3 072 839,84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3 098 439,84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396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12 601,39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13 024,8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13 024,8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13 782,90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13 782,90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13 782,90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2 330,56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6 951,5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2 330,56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6 951,5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8 780 604,59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11 833 860,8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11 780 437,1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11 220 503,72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9 988 326,46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9 023 236,14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446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3 555 947,19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3 523 323,3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3 481 804,2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2 983 927,93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3 517 479,16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3 012 417,10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4 713 426,11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7 814 814,2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7 814 814,2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7 665 720,54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5 893 345,33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5 445 817,06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362 916,05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356 462,8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350 306,4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384 946,92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394 647,09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384 687,09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47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31 166,60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35 969,1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35 287,8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42 958,40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41 958,40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41 958,40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07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117 148,64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103 291,4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98 224,5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142 949,93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140 896,48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138 356,48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323" y="1139837"/>
            <a:ext cx="2050534" cy="1355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3" y="4565674"/>
            <a:ext cx="2139044" cy="1426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4" y="2759017"/>
            <a:ext cx="2139044" cy="16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6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5088" y="77299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011155"/>
              </p:ext>
            </p:extLst>
          </p:nvPr>
        </p:nvGraphicFramePr>
        <p:xfrm>
          <a:off x="139098" y="1046456"/>
          <a:ext cx="9572169" cy="561182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397 151,87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449 989,9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444 371,2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381 948,99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380 832,20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391 269,86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355 928,07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395 947,4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392 368,5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329 776,69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328 659,90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339 097,56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8 650,70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11 733,8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9 834,2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32 573,11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42 308,7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42 168,5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42 690,20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42 690,20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42 690,20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230 085,62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200 384,8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191 423,9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202 603,28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207 384,78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179 343,28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12 423,04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12 450,0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12 449,5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13 414,20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13 414,20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13 414,20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18 798,20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2 450,0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2 405,2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155 327,66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149 339,4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140 468,0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155 320,00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160 101,50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132 060,00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79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43 536,71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36 145,4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36 101,2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33 869,08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33 869,08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33 869,08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382 347,56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379 371,9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379 026,9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395 837,90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366 644,90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376 644,90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272 622,30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267 741,2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267 449,0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279 810,00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249 810,00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249 810,00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12 751,02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14 018,3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13 965,5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9 646,20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12 180,70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22 180,70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96 974,24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97 612,4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97 612,4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106 381,70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104 654,20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104 654,20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69 717,51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55 128,8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55 128,8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58 562,30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58 562,30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58 562,30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19 736,80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22 728,0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22 728,0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24 485,40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24 485,40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24 485,40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46 584,61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27 920,8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27 920,8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27 496,90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27 496,90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27 496,90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3 396,11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1300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Обслуживание государственного (муниципального)  долга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12 646,0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2 646,0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66 250,00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97 500,00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48 750,00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71627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1301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12 646,0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2 646,0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66 250,00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97 500,00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48 750,00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71218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Условно-утвержденные расходы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126094"/>
                  </a:ext>
                </a:extLst>
              </a:tr>
              <a:tr h="1568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15 137 273,68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18 830 912,6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18 652 116,1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17 738 470,2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17 280 628,7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17 286 070,6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8348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24" y="1280343"/>
            <a:ext cx="2105778" cy="1404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4851296"/>
            <a:ext cx="2098733" cy="1399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2980923"/>
            <a:ext cx="2098733" cy="157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2850704" y="984803"/>
            <a:ext cx="8364538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на 202</a:t>
            </a:r>
            <a:r>
              <a:rPr lang="en-US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в разрезе муниципальных программ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7D1C36-89BB-4D31-9CC6-C089E9C3689E}"/>
              </a:ext>
            </a:extLst>
          </p:cNvPr>
          <p:cNvGraphicFramePr/>
          <p:nvPr/>
        </p:nvGraphicFramePr>
        <p:xfrm>
          <a:off x="542926" y="1438275"/>
          <a:ext cx="11399358" cy="542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4000" y="133200"/>
            <a:ext cx="101339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ЛЕНИНСКОГО 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931478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7467" y="143254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83713"/>
              </p:ext>
            </p:extLst>
          </p:nvPr>
        </p:nvGraphicFramePr>
        <p:xfrm>
          <a:off x="266702" y="1243627"/>
          <a:ext cx="11658596" cy="5234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069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7457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273280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71948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47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2022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2025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2026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"Здравоохранение"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12 187,82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376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"Культура и туризм"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562 800,75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603 809,1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593 190,3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534 898,09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543 741,30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544 218,96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"Образование"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5 340 752,21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6 287 358,0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6 242 042,2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7 229 282,02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6 957 169,75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7 263 539,63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"Социальная защита населения"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98 087,49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58 421,4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57 551,0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93 290,68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94 079,68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94 243,68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"Спорт"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381 789,15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379 371,9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379 026,9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395 837,90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366 644,90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376 644,90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сельского хозяйства"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4 482,07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6 531,0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4 268,9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8 446,20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8 435,20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8 435,20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"Экология и окружающая среда"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2 330,56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6 930,0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89 396,28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5 900,90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"Безопасность и обеспечение безопасности жизнедеятельности населения"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191 569,24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189 370,2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184 129,5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206 336,31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209 243,96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209 243,96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"Жилище"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102 045,80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66 462,0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57 835,9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53 827,50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58 609,00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30 567,50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инженерной инфраструктуры, энергоэффективности и отрасли обращения с отходами"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585 373,16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678 235,2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676 531,8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382 146,58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537 742,26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1 224 794,17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"Предпринимательство"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20 790,97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  <a:tr h="3642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"Управление имуществом и муниципальными финансами"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1 524 490,48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1 152 877,2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1 154 775,9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1 073 783,35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1 060 124,75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1 011 374,75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3796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04565" y="898244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45659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3926" y="251131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930006"/>
              </p:ext>
            </p:extLst>
          </p:nvPr>
        </p:nvGraphicFramePr>
        <p:xfrm>
          <a:off x="58723" y="1137471"/>
          <a:ext cx="11616201" cy="5301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517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2022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2025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2026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8057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институтов гражданского общества, повышение эффективности местного самоуправления и реализации молодежной политики"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103 479,1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103 479,1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95 570,2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108 783,10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102 120,50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102 486,75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5803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 функционирование дорожно-транспортного комплекса"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1 338 385,8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1 338 385,8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1 338 685,8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698 725,00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529 660,75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653 848,31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4496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"Цифровое муниципальное образование"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229 636,5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229 636,5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228 955,2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279 841,85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212 766,40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213 881,40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452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"Архитектура и градостроительство"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27 198,6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27 198,6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26 775,0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3 881,36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3 881,36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424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"Формирование современной комфортной городской среды"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2 031 909,3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2 031 909,3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2 019 956,7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2 681 575,39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1 446 595,90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1 167 036,97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4363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"Строительство объектов социальной инфраструктуры"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5 472 896,2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5 472 896,2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5 428 810,8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3 893 311,54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5 117 067,80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1 748 645,09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43631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«Переселение граждан из аварийного жилищного фонда»</a:t>
                      </a:r>
                    </a:p>
                    <a:p>
                      <a:pPr algn="l" fontAlgn="b"/>
                      <a:endParaRPr lang="ru-RU" sz="1100" b="1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7 579,41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550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Непрограммные расходы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r>
                        <a:rPr lang="en-US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185 879,6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144 940,0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71 004,40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60 117,37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137 627,37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Условно-утвержденные</a:t>
                      </a:r>
                      <a:r>
                        <a:rPr lang="ru-RU" sz="1100" b="1" i="1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расходы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15 137 273,68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18 830 912,6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18 652 116,1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17 738 470,21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17 280 628,34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17 286 070,61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361023" y="892253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887673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481" y="946569"/>
          <a:ext cx="12131037" cy="5444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1993">
                  <a:extLst>
                    <a:ext uri="{9D8B030D-6E8A-4147-A177-3AD203B41FA5}">
                      <a16:colId xmlns:a16="http://schemas.microsoft.com/office/drawing/2014/main" val="3045899123"/>
                    </a:ext>
                  </a:extLst>
                </a:gridCol>
                <a:gridCol w="1075924">
                  <a:extLst>
                    <a:ext uri="{9D8B030D-6E8A-4147-A177-3AD203B41FA5}">
                      <a16:colId xmlns:a16="http://schemas.microsoft.com/office/drawing/2014/main" val="1746936457"/>
                    </a:ext>
                  </a:extLst>
                </a:gridCol>
                <a:gridCol w="1291108">
                  <a:extLst>
                    <a:ext uri="{9D8B030D-6E8A-4147-A177-3AD203B41FA5}">
                      <a16:colId xmlns:a16="http://schemas.microsoft.com/office/drawing/2014/main" val="3587027935"/>
                    </a:ext>
                  </a:extLst>
                </a:gridCol>
                <a:gridCol w="1057993">
                  <a:extLst>
                    <a:ext uri="{9D8B030D-6E8A-4147-A177-3AD203B41FA5}">
                      <a16:colId xmlns:a16="http://schemas.microsoft.com/office/drawing/2014/main" val="3622182183"/>
                    </a:ext>
                  </a:extLst>
                </a:gridCol>
                <a:gridCol w="1318007">
                  <a:extLst>
                    <a:ext uri="{9D8B030D-6E8A-4147-A177-3AD203B41FA5}">
                      <a16:colId xmlns:a16="http://schemas.microsoft.com/office/drawing/2014/main" val="3431600311"/>
                    </a:ext>
                  </a:extLst>
                </a:gridCol>
                <a:gridCol w="896602">
                  <a:extLst>
                    <a:ext uri="{9D8B030D-6E8A-4147-A177-3AD203B41FA5}">
                      <a16:colId xmlns:a16="http://schemas.microsoft.com/office/drawing/2014/main" val="60578384"/>
                    </a:ext>
                  </a:extLst>
                </a:gridCol>
                <a:gridCol w="986263">
                  <a:extLst>
                    <a:ext uri="{9D8B030D-6E8A-4147-A177-3AD203B41FA5}">
                      <a16:colId xmlns:a16="http://schemas.microsoft.com/office/drawing/2014/main" val="1228586247"/>
                    </a:ext>
                  </a:extLst>
                </a:gridCol>
                <a:gridCol w="753147">
                  <a:extLst>
                    <a:ext uri="{9D8B030D-6E8A-4147-A177-3AD203B41FA5}">
                      <a16:colId xmlns:a16="http://schemas.microsoft.com/office/drawing/2014/main" val="3708450210"/>
                    </a:ext>
                  </a:extLst>
                </a:gridCol>
              </a:tblGrid>
              <a:tr h="413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80241"/>
                  </a:ext>
                </a:extLst>
              </a:tr>
              <a:tr h="48701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Ленинского городского округа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«Безопасность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обеспечение безопасности жизнедеятельности населения»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3999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общего количества преступлений, совершенных на территории муниципального образования, не менее чем на 3 % ежегодно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преступлений, динамика в %</a:t>
                      </a: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0121"/>
                  </a:ext>
                </a:extLst>
              </a:tr>
              <a:tr h="300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доли социально значимых объектов (учреждений), оборудованных в целях антитеррористической защищенности средствами безопасности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103113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общего количества видеокамер, введенных в эксплуатацию в систему технологического обеспечения региональной общественной безопасности и оперативного управления «Безопасный регион», не менее чем на 5 % ежегодно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Кол-во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5841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6133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47191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вовлеченности населения в незаконный оборот наркотиков на 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37796"/>
                  </a:ext>
                </a:extLst>
              </a:tr>
              <a:tr h="1728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криминогенности наркомании на 100 тыс. 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20164"/>
                  </a:ext>
                </a:extLst>
              </a:tr>
              <a:tr h="180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кладбищ, соответствующих требованиям Регионального стандарта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63143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восстановленных (ремонт, реставрация, благоустройство) воинских захоронений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445576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транспортировок умерших в морг с мест обнаружения или происшествия для производства судебно-медицинской экспертизы, произведенных в соответствии с 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6834"/>
                  </a:ext>
                </a:extLst>
              </a:tr>
              <a:tr h="2030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Инвентаризация мест захоронений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75727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минуты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6755"/>
                  </a:ext>
                </a:extLst>
              </a:tr>
              <a:tr h="5114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населения, проживающего или осуществляющего хозяйственную деятельность в границах зоны действия технических средств оповещения (электрических, электронных сирен и мощных акустических систем) муниципальной автоматизированной системы централизованного оповещения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5697"/>
                  </a:ext>
                </a:extLst>
              </a:tr>
              <a:tr h="335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Темп прироста степени обеспеченности запасами материально-технических, продовольственных, медицинских и иных средств для целей гражданской обороны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78553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степени готовности к использованию по предназначению защитных сооружений и иных объектов ГО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27887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степени пожарной защищенности городского округа, по отношению к базовому периоду 2019 года.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05281"/>
                  </a:ext>
                </a:extLst>
              </a:tr>
              <a:tr h="3830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Прирост уровня безопасности людей на водных объектах, расположенных на территории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3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311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0627" y="1071151"/>
          <a:ext cx="11904621" cy="5286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816">
                  <a:extLst>
                    <a:ext uri="{9D8B030D-6E8A-4147-A177-3AD203B41FA5}">
                      <a16:colId xmlns:a16="http://schemas.microsoft.com/office/drawing/2014/main" val="2807179142"/>
                    </a:ext>
                  </a:extLst>
                </a:gridCol>
                <a:gridCol w="766691">
                  <a:extLst>
                    <a:ext uri="{9D8B030D-6E8A-4147-A177-3AD203B41FA5}">
                      <a16:colId xmlns:a16="http://schemas.microsoft.com/office/drawing/2014/main" val="2035946428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128120344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460487254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571844003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742274511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667329135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2525986314"/>
                    </a:ext>
                  </a:extLst>
                </a:gridCol>
              </a:tblGrid>
              <a:tr h="15163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0511"/>
                  </a:ext>
                </a:extLst>
              </a:tr>
              <a:tr h="5611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 функционирование дорожно-транспортного комплекса»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0092"/>
                  </a:ext>
                </a:extLst>
              </a:tr>
              <a:tr h="1341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выполнения транспортной работы в соответствии с заключенными контрактами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7842"/>
                  </a:ext>
                </a:extLst>
              </a:tr>
              <a:tr h="105523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погибших в дорожно-транспортных происшествиях, человек на 100 тысяч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чел./100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41080"/>
                  </a:ext>
                </a:extLst>
              </a:tr>
              <a:tr h="81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 местного значения, соответствующих нормативным требованиям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68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8570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377" y="1033658"/>
          <a:ext cx="11965578" cy="41305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444">
                  <a:extLst>
                    <a:ext uri="{9D8B030D-6E8A-4147-A177-3AD203B41FA5}">
                      <a16:colId xmlns:a16="http://schemas.microsoft.com/office/drawing/2014/main" val="2500955232"/>
                    </a:ext>
                  </a:extLst>
                </a:gridCol>
                <a:gridCol w="1034387">
                  <a:extLst>
                    <a:ext uri="{9D8B030D-6E8A-4147-A177-3AD203B41FA5}">
                      <a16:colId xmlns:a16="http://schemas.microsoft.com/office/drawing/2014/main" val="1387632309"/>
                    </a:ext>
                  </a:extLst>
                </a:gridCol>
                <a:gridCol w="879218">
                  <a:extLst>
                    <a:ext uri="{9D8B030D-6E8A-4147-A177-3AD203B41FA5}">
                      <a16:colId xmlns:a16="http://schemas.microsoft.com/office/drawing/2014/main" val="2434271715"/>
                    </a:ext>
                  </a:extLst>
                </a:gridCol>
                <a:gridCol w="940216">
                  <a:extLst>
                    <a:ext uri="{9D8B030D-6E8A-4147-A177-3AD203B41FA5}">
                      <a16:colId xmlns:a16="http://schemas.microsoft.com/office/drawing/2014/main" val="1297095577"/>
                    </a:ext>
                  </a:extLst>
                </a:gridCol>
                <a:gridCol w="1259535">
                  <a:extLst>
                    <a:ext uri="{9D8B030D-6E8A-4147-A177-3AD203B41FA5}">
                      <a16:colId xmlns:a16="http://schemas.microsoft.com/office/drawing/2014/main" val="3637188620"/>
                    </a:ext>
                  </a:extLst>
                </a:gridCol>
                <a:gridCol w="1002305">
                  <a:extLst>
                    <a:ext uri="{9D8B030D-6E8A-4147-A177-3AD203B41FA5}">
                      <a16:colId xmlns:a16="http://schemas.microsoft.com/office/drawing/2014/main" val="3618823467"/>
                    </a:ext>
                  </a:extLst>
                </a:gridCol>
                <a:gridCol w="957956">
                  <a:extLst>
                    <a:ext uri="{9D8B030D-6E8A-4147-A177-3AD203B41FA5}">
                      <a16:colId xmlns:a16="http://schemas.microsoft.com/office/drawing/2014/main" val="3454056647"/>
                    </a:ext>
                  </a:extLst>
                </a:gridCol>
                <a:gridCol w="851517">
                  <a:extLst>
                    <a:ext uri="{9D8B030D-6E8A-4147-A177-3AD203B41FA5}">
                      <a16:colId xmlns:a16="http://schemas.microsoft.com/office/drawing/2014/main" val="246726531"/>
                    </a:ext>
                  </a:extLst>
                </a:gridCol>
              </a:tblGrid>
              <a:tr h="823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89491"/>
                  </a:ext>
                </a:extLst>
              </a:tr>
              <a:tr h="59676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ЛЕНИНСКОГО ГОРОДСКОГО ОКРУГА "ЖИЛИЩЕ"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8694"/>
                  </a:ext>
                </a:extLst>
              </a:tr>
              <a:tr h="17455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жилищного строительства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кв. 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735,15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833274"/>
                  </a:ext>
                </a:extLst>
              </a:tr>
              <a:tr h="965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семей, улучшивших жилищные условия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1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461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9634" y="1114697"/>
          <a:ext cx="11643359" cy="5358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7523">
                  <a:extLst>
                    <a:ext uri="{9D8B030D-6E8A-4147-A177-3AD203B41FA5}">
                      <a16:colId xmlns:a16="http://schemas.microsoft.com/office/drawing/2014/main" val="1807797842"/>
                    </a:ext>
                  </a:extLst>
                </a:gridCol>
                <a:gridCol w="749866">
                  <a:extLst>
                    <a:ext uri="{9D8B030D-6E8A-4147-A177-3AD203B41FA5}">
                      <a16:colId xmlns:a16="http://schemas.microsoft.com/office/drawing/2014/main" val="1028301282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112571111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77237240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04015717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1080091016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285751705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27744846"/>
                    </a:ext>
                  </a:extLst>
                </a:gridCol>
              </a:tblGrid>
              <a:tr h="11517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87429"/>
                  </a:ext>
                </a:extLst>
              </a:tr>
              <a:tr h="468021">
                <a:tc gridSpan="8">
                  <a:txBody>
                    <a:bodyPr/>
                    <a:lstStyle/>
                    <a:p>
                      <a:pPr algn="ctr" fontAlgn="t"/>
                      <a:endParaRPr lang="ru-RU" sz="10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«Переселение граждан из аварийного жилищного фонда»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24269"/>
                  </a:ext>
                </a:extLst>
              </a:tr>
              <a:tr h="31084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аварийному жилью - Переселение из аварийного фонда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523989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аварийного фонда, подлежащая расселению до 01.09.2025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390,89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68670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71060"/>
                  </a:ext>
                </a:extLst>
              </a:tr>
              <a:tr h="6215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900535"/>
                  </a:ext>
                </a:extLst>
              </a:tr>
              <a:tr h="9415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390,89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996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86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24707"/>
              </p:ext>
            </p:extLst>
          </p:nvPr>
        </p:nvGraphicFramePr>
        <p:xfrm>
          <a:off x="261256" y="1088573"/>
          <a:ext cx="11582402" cy="49377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8319">
                  <a:extLst>
                    <a:ext uri="{9D8B030D-6E8A-4147-A177-3AD203B41FA5}">
                      <a16:colId xmlns:a16="http://schemas.microsoft.com/office/drawing/2014/main" val="2559561528"/>
                    </a:ext>
                  </a:extLst>
                </a:gridCol>
                <a:gridCol w="745939">
                  <a:extLst>
                    <a:ext uri="{9D8B030D-6E8A-4147-A177-3AD203B41FA5}">
                      <a16:colId xmlns:a16="http://schemas.microsoft.com/office/drawing/2014/main" val="1207075355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2458383200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19355097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1233618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4387930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416479681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685186272"/>
                    </a:ext>
                  </a:extLst>
                </a:gridCol>
              </a:tblGrid>
              <a:tr h="717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99027"/>
                  </a:ext>
                </a:extLst>
              </a:tr>
              <a:tr h="5541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Московской области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инженерной инфраструктуры,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отрасли обращения с отходами»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50044"/>
                  </a:ext>
                </a:extLst>
              </a:tr>
              <a:tr h="598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890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ремонт, приобретение, монтаж и ввод в эксплуатацию объектов очистки сточных вод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39538"/>
                  </a:ext>
                </a:extLst>
              </a:tr>
              <a:tr h="817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 объектов теплоснабжения на территории муниципальных образований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52549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Создание производственных мощностей в отрасли обращения с отходами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83421"/>
                  </a:ext>
                </a:extLst>
              </a:tr>
              <a:tr h="409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энергетической эффективности муниципальных учреждений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384877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Развитие системы газоснабжения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47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097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43841" y="946569"/>
          <a:ext cx="11747863" cy="45176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0440">
                  <a:extLst>
                    <a:ext uri="{9D8B030D-6E8A-4147-A177-3AD203B41FA5}">
                      <a16:colId xmlns:a16="http://schemas.microsoft.com/office/drawing/2014/main" val="411975532"/>
                    </a:ext>
                  </a:extLst>
                </a:gridCol>
                <a:gridCol w="756595">
                  <a:extLst>
                    <a:ext uri="{9D8B030D-6E8A-4147-A177-3AD203B41FA5}">
                      <a16:colId xmlns:a16="http://schemas.microsoft.com/office/drawing/2014/main" val="3576073873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1931299980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4020333027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52499558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43003704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2609962783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610805918"/>
                    </a:ext>
                  </a:extLst>
                </a:gridCol>
              </a:tblGrid>
              <a:tr h="17095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2588"/>
                  </a:ext>
                </a:extLst>
              </a:tr>
              <a:tr h="4181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городского округа </a:t>
                      </a:r>
                      <a:r>
                        <a:rPr lang="ru-RU" sz="11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институтов гражданского общества, повышение эффективности местного самоуправления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реализации молодежной политики»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75863"/>
                  </a:ext>
                </a:extLst>
              </a:tr>
              <a:tr h="502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Информирование населения в средствах массовой информации и социальных сетях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01811"/>
                  </a:ext>
                </a:extLst>
              </a:tr>
              <a:tr h="121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Наличие незаконных рекламных конструкций, установленных на территории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200103"/>
                  </a:ext>
                </a:extLst>
              </a:tr>
              <a:tr h="677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молодежи, задействованной в мероприятиях по вовлечению в творческую деятельность, 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456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7087" y="946570"/>
          <a:ext cx="12026534" cy="562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8219">
                  <a:extLst>
                    <a:ext uri="{9D8B030D-6E8A-4147-A177-3AD203B41FA5}">
                      <a16:colId xmlns:a16="http://schemas.microsoft.com/office/drawing/2014/main" val="3090567387"/>
                    </a:ext>
                  </a:extLst>
                </a:gridCol>
                <a:gridCol w="774543">
                  <a:extLst>
                    <a:ext uri="{9D8B030D-6E8A-4147-A177-3AD203B41FA5}">
                      <a16:colId xmlns:a16="http://schemas.microsoft.com/office/drawing/2014/main" val="302444493"/>
                    </a:ext>
                  </a:extLst>
                </a:gridCol>
                <a:gridCol w="1098442">
                  <a:extLst>
                    <a:ext uri="{9D8B030D-6E8A-4147-A177-3AD203B41FA5}">
                      <a16:colId xmlns:a16="http://schemas.microsoft.com/office/drawing/2014/main" val="2601028766"/>
                    </a:ext>
                  </a:extLst>
                </a:gridCol>
                <a:gridCol w="1098442">
                  <a:extLst>
                    <a:ext uri="{9D8B030D-6E8A-4147-A177-3AD203B41FA5}">
                      <a16:colId xmlns:a16="http://schemas.microsoft.com/office/drawing/2014/main" val="4281185300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620489571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213888263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882732666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1481002112"/>
                    </a:ext>
                  </a:extLst>
                </a:gridCol>
              </a:tblGrid>
              <a:tr h="13557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28927"/>
                  </a:ext>
                </a:extLst>
              </a:tr>
              <a:tr h="3344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«Формирование современной комфортной городской среды»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2767"/>
                  </a:ext>
                </a:extLst>
              </a:tr>
              <a:tr h="1714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общественных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07637"/>
                  </a:ext>
                </a:extLst>
              </a:tr>
              <a:tr h="291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установленных детских, игровых площадок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292532"/>
                  </a:ext>
                </a:extLst>
              </a:tr>
              <a:tr h="9878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Реализованы проекты победителей Всероссийского конкурса лучших проектов создания комфортной городской среды в малых городах и исторических поселениях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Единица, не менее единиц нарастающим итогом начиная с 2019 года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48619"/>
                  </a:ext>
                </a:extLst>
              </a:tr>
              <a:tr h="437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88537"/>
                  </a:ext>
                </a:extLst>
              </a:tr>
              <a:tr h="6612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Площадь устраненных дефектов асфальтового покрытия дворовых территорий, в том числе проездов на дворовые территории, в том числе внутриквартальных проездов, в рамках проведения ямочного ремонта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Квадратный метр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3728,36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88162"/>
                  </a:ext>
                </a:extLst>
              </a:tr>
              <a:tr h="33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дворовых территорий за счет средств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0230"/>
                  </a:ext>
                </a:extLst>
              </a:tr>
              <a:tr h="6153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Площадь дворовых территорий и общественных пространств, содержанных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Квадратный метр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08600"/>
                  </a:ext>
                </a:extLst>
              </a:tr>
              <a:tr h="437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детских игровых площадок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25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202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9818" y="1029732"/>
          <a:ext cx="11852363" cy="5092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885">
                  <a:extLst>
                    <a:ext uri="{9D8B030D-6E8A-4147-A177-3AD203B41FA5}">
                      <a16:colId xmlns:a16="http://schemas.microsoft.com/office/drawing/2014/main" val="26606945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67942998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08300875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5206626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14098054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346942254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65467826"/>
                    </a:ext>
                  </a:extLst>
                </a:gridCol>
                <a:gridCol w="927461">
                  <a:extLst>
                    <a:ext uri="{9D8B030D-6E8A-4147-A177-3AD203B41FA5}">
                      <a16:colId xmlns:a16="http://schemas.microsoft.com/office/drawing/2014/main" val="849019823"/>
                    </a:ext>
                  </a:extLst>
                </a:gridCol>
              </a:tblGrid>
              <a:tr h="809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39897"/>
                  </a:ext>
                </a:extLst>
              </a:tr>
              <a:tr h="34065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«Культура и туризм»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89836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Обеспечение роста числа пользователей муниципальных библиотек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224,703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232,578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232,578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236,530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241,81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93288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посещений организаций культуры по отношению к уровню 2017 года (в части посещений библиотек)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6701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переоснащенных муниципальных библиотек по модельному стандарту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03910"/>
                  </a:ext>
                </a:extLst>
              </a:tr>
              <a:tr h="2686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посещений культурных мероприятий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559,423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610,279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610,279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711,992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776,071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830,396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8848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 в возрасте от 5 до 18 лет, охваченных дополнительным образованием сферы культуры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01259"/>
                  </a:ext>
                </a:extLst>
              </a:tr>
              <a:tr h="972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99848"/>
                  </a:ext>
                </a:extLst>
              </a:tr>
              <a:tr h="7323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984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043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6421" y="1045030"/>
          <a:ext cx="11861076" cy="5329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6099">
                  <a:extLst>
                    <a:ext uri="{9D8B030D-6E8A-4147-A177-3AD203B41FA5}">
                      <a16:colId xmlns:a16="http://schemas.microsoft.com/office/drawing/2014/main" val="4005025285"/>
                    </a:ext>
                  </a:extLst>
                </a:gridCol>
                <a:gridCol w="763887">
                  <a:extLst>
                    <a:ext uri="{9D8B030D-6E8A-4147-A177-3AD203B41FA5}">
                      <a16:colId xmlns:a16="http://schemas.microsoft.com/office/drawing/2014/main" val="1584057064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3092733690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2003674188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2023972713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731538029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335255835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1624693656"/>
                    </a:ext>
                  </a:extLst>
                </a:gridCol>
              </a:tblGrid>
              <a:tr h="4085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</a:t>
                      </a:r>
                      <a:r>
                        <a:rPr lang="ru-RU" sz="9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04858"/>
                  </a:ext>
                </a:extLst>
              </a:tr>
              <a:tr h="4784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«Цифровое муниципальное 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13099"/>
                  </a:ext>
                </a:extLst>
              </a:tr>
              <a:tr h="356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98,37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593074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рабочих мест, обеспеченных необходимым компьютерным оборудованием и услугами связи в соответствии с требованиями нормативных правовых актов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08692"/>
                  </a:ext>
                </a:extLst>
              </a:tr>
              <a:tr h="279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Стоимостная доля закупаемого и (или) арендуемого ОМСУ муниципального образования Московской области отечественного программного обеспечения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45303"/>
                  </a:ext>
                </a:extLst>
              </a:tr>
              <a:tr h="9581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 соответствии с категорией обрабатываемой информации, а также персональных компьютеров, используемых на рабочих местах работников, обеспеченных антивирусным программным обеспечением с регулярным обновлением соответствующих баз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46860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 соответствии с 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198892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электронного юридически значимого документооборота в органах местного самоуправления и подведомственных им учреждениях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93764"/>
                  </a:ext>
                </a:extLst>
              </a:tr>
              <a:tr h="41548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Доля муниципальных (государственных) услуг, предоставленных без нарушения регламентного срока при оказании услуг в электронном виде на региональном портале государственных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74521"/>
                  </a:ext>
                </a:extLst>
              </a:tr>
              <a:tr h="8306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Доля обращений за получением муниципальных (государственных)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06103"/>
                  </a:ext>
                </a:extLst>
              </a:tr>
              <a:tr h="35600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Повторные обращения – Доля обращений, поступивших на портал «</a:t>
                      </a:r>
                      <a:r>
                        <a:rPr lang="ru-RU" sz="800" b="0" i="0" u="none" strike="noStrike" dirty="0" err="1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Добродел</a:t>
                      </a:r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», по которым поступили повторные обращения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9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3842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9335" y="1071155"/>
          <a:ext cx="11791409" cy="5124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7495">
                  <a:extLst>
                    <a:ext uri="{9D8B030D-6E8A-4147-A177-3AD203B41FA5}">
                      <a16:colId xmlns:a16="http://schemas.microsoft.com/office/drawing/2014/main" val="1627486072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1149968098"/>
                    </a:ext>
                  </a:extLst>
                </a:gridCol>
                <a:gridCol w="1077759">
                  <a:extLst>
                    <a:ext uri="{9D8B030D-6E8A-4147-A177-3AD203B41FA5}">
                      <a16:colId xmlns:a16="http://schemas.microsoft.com/office/drawing/2014/main" val="2935783029"/>
                    </a:ext>
                  </a:extLst>
                </a:gridCol>
                <a:gridCol w="1077760">
                  <a:extLst>
                    <a:ext uri="{9D8B030D-6E8A-4147-A177-3AD203B41FA5}">
                      <a16:colId xmlns:a16="http://schemas.microsoft.com/office/drawing/2014/main" val="198972708"/>
                    </a:ext>
                  </a:extLst>
                </a:gridCol>
                <a:gridCol w="1141693">
                  <a:extLst>
                    <a:ext uri="{9D8B030D-6E8A-4147-A177-3AD203B41FA5}">
                      <a16:colId xmlns:a16="http://schemas.microsoft.com/office/drawing/2014/main" val="3253593283"/>
                    </a:ext>
                  </a:extLst>
                </a:gridCol>
                <a:gridCol w="1251296">
                  <a:extLst>
                    <a:ext uri="{9D8B030D-6E8A-4147-A177-3AD203B41FA5}">
                      <a16:colId xmlns:a16="http://schemas.microsoft.com/office/drawing/2014/main" val="531950654"/>
                    </a:ext>
                  </a:extLst>
                </a:gridCol>
                <a:gridCol w="1096026">
                  <a:extLst>
                    <a:ext uri="{9D8B030D-6E8A-4147-A177-3AD203B41FA5}">
                      <a16:colId xmlns:a16="http://schemas.microsoft.com/office/drawing/2014/main" val="121040758"/>
                    </a:ext>
                  </a:extLst>
                </a:gridCol>
                <a:gridCol w="867686">
                  <a:extLst>
                    <a:ext uri="{9D8B030D-6E8A-4147-A177-3AD203B41FA5}">
                      <a16:colId xmlns:a16="http://schemas.microsoft.com/office/drawing/2014/main" val="2183239384"/>
                    </a:ext>
                  </a:extLst>
                </a:gridCol>
              </a:tblGrid>
              <a:tr h="1369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11859"/>
                  </a:ext>
                </a:extLst>
              </a:tr>
              <a:tr h="4543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«Здравоохранение»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4942"/>
                  </a:ext>
                </a:extLst>
              </a:tr>
              <a:tr h="14142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Диспансеризация взрослого населения Московской области (Доля взрослого населения, прошедшего диспансеризацию, от общего числа взрослого населения)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78816"/>
                  </a:ext>
                </a:extLst>
              </a:tr>
              <a:tr h="942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застрахованного населения трудоспособного возраста на территории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62*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Индивидуально для каждого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623967"/>
                  </a:ext>
                </a:extLst>
              </a:tr>
              <a:tr h="942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Жилье – медикам, нуждающихся в обеспечении жильем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3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0270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30776" y="999543"/>
          <a:ext cx="11730447" cy="510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8275">
                  <a:extLst>
                    <a:ext uri="{9D8B030D-6E8A-4147-A177-3AD203B41FA5}">
                      <a16:colId xmlns:a16="http://schemas.microsoft.com/office/drawing/2014/main" val="3448296188"/>
                    </a:ext>
                  </a:extLst>
                </a:gridCol>
                <a:gridCol w="1075508">
                  <a:extLst>
                    <a:ext uri="{9D8B030D-6E8A-4147-A177-3AD203B41FA5}">
                      <a16:colId xmlns:a16="http://schemas.microsoft.com/office/drawing/2014/main" val="2892439409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1211285545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1350500595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4053394838"/>
                    </a:ext>
                  </a:extLst>
                </a:gridCol>
                <a:gridCol w="992778">
                  <a:extLst>
                    <a:ext uri="{9D8B030D-6E8A-4147-A177-3AD203B41FA5}">
                      <a16:colId xmlns:a16="http://schemas.microsoft.com/office/drawing/2014/main" val="3745890992"/>
                    </a:ext>
                  </a:extLst>
                </a:gridCol>
                <a:gridCol w="896982">
                  <a:extLst>
                    <a:ext uri="{9D8B030D-6E8A-4147-A177-3AD203B41FA5}">
                      <a16:colId xmlns:a16="http://schemas.microsoft.com/office/drawing/2014/main" val="2522888340"/>
                    </a:ext>
                  </a:extLst>
                </a:gridCol>
                <a:gridCol w="766356">
                  <a:extLst>
                    <a:ext uri="{9D8B030D-6E8A-4147-A177-3AD203B41FA5}">
                      <a16:colId xmlns:a16="http://schemas.microsoft.com/office/drawing/2014/main" val="3096393384"/>
                    </a:ext>
                  </a:extLst>
                </a:gridCol>
              </a:tblGrid>
              <a:tr h="524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2023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851627"/>
                  </a:ext>
                </a:extLst>
              </a:tr>
              <a:tr h="1455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12010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общеобразовательных организациях, расположенных в сельской местности и малых городах, созданы и функционируют центры образования естественно-научной и технологической направленностей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72246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Созданы центры цифрового образования детей «IT-куб» (нарастающим итогом)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64326"/>
                  </a:ext>
                </a:extLst>
              </a:tr>
              <a:tr h="56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Доступность дошкольного образования для детей в возрасте от трех до семи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22217"/>
                  </a:ext>
                </a:extLst>
              </a:tr>
              <a:tr h="2235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Доступность дошкольного образования для детей в возрасте до 3-х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4015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 в возрасте от 5 до 18 лет, охваченных дополнительным образованием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479982"/>
                  </a:ext>
                </a:extLst>
              </a:tr>
              <a:tr h="141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118,92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0805"/>
                  </a:ext>
                </a:extLst>
              </a:tr>
              <a:tr h="43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143,37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85361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102,25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68974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выпускников текущего года, набравших 250 баллов и более по 3 предметам, к общему количеству выпускников текущего года, сдававших ЕГЭ по 3 и более предметам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04455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обучающихся, получающих начальное общее образование в государственных и муниципальных образовательных организациях, получающих бесплатное горячее питание, к общему количеству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217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4503" y="946569"/>
          <a:ext cx="12043954" cy="52112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234">
                  <a:extLst>
                    <a:ext uri="{9D8B030D-6E8A-4147-A177-3AD203B41FA5}">
                      <a16:colId xmlns:a16="http://schemas.microsoft.com/office/drawing/2014/main" val="550693025"/>
                    </a:ext>
                  </a:extLst>
                </a:gridCol>
                <a:gridCol w="818606">
                  <a:extLst>
                    <a:ext uri="{9D8B030D-6E8A-4147-A177-3AD203B41FA5}">
                      <a16:colId xmlns:a16="http://schemas.microsoft.com/office/drawing/2014/main" val="2209571241"/>
                    </a:ext>
                  </a:extLst>
                </a:gridCol>
                <a:gridCol w="788160">
                  <a:extLst>
                    <a:ext uri="{9D8B030D-6E8A-4147-A177-3AD203B41FA5}">
                      <a16:colId xmlns:a16="http://schemas.microsoft.com/office/drawing/2014/main" val="156719026"/>
                    </a:ext>
                  </a:extLst>
                </a:gridCol>
                <a:gridCol w="1087343">
                  <a:extLst>
                    <a:ext uri="{9D8B030D-6E8A-4147-A177-3AD203B41FA5}">
                      <a16:colId xmlns:a16="http://schemas.microsoft.com/office/drawing/2014/main" val="4185806400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3360157111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1923563452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667334125"/>
                    </a:ext>
                  </a:extLst>
                </a:gridCol>
                <a:gridCol w="1442354">
                  <a:extLst>
                    <a:ext uri="{9D8B030D-6E8A-4147-A177-3AD203B41FA5}">
                      <a16:colId xmlns:a16="http://schemas.microsoft.com/office/drawing/2014/main" val="2137754710"/>
                    </a:ext>
                  </a:extLst>
                </a:gridCol>
              </a:tblGrid>
              <a:tr h="699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388176"/>
                  </a:ext>
                </a:extLst>
              </a:tr>
              <a:tr h="2831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защита населения»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9397"/>
                  </a:ext>
                </a:extLst>
              </a:tr>
              <a:tr h="1963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Уровень бедности*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744725"/>
                  </a:ext>
                </a:extLst>
              </a:tr>
              <a:tr h="18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Активное долголетие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104040"/>
                  </a:ext>
                </a:extLst>
              </a:tr>
              <a:tr h="3578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охваченных отдыхом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 оздоровлением, в общей численности детей в возрасте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7 до 15 лет,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926226"/>
                  </a:ext>
                </a:extLst>
              </a:tr>
              <a:tr h="950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 от 7 до 15 лет, находящихся в трудной жизненной ситуации, подлежащих оздоровлению от 7 до 15 лет, находящихся в трудной жизненной ситуации,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57450"/>
                  </a:ext>
                </a:extLst>
              </a:tr>
              <a:tr h="322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поддержка органами местного самоуправления всего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695098"/>
                  </a:ext>
                </a:extLst>
              </a:tr>
              <a:tr h="479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04578"/>
                  </a:ext>
                </a:extLst>
              </a:tr>
              <a:tr h="377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26049"/>
                  </a:ext>
                </a:extLst>
              </a:tr>
              <a:tr h="4366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расходов, направляемых на предоставление субсидий СО НКО, в общем объеме расходов бюджета муниципального образования Московской области на социальную сферу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320270"/>
                  </a:ext>
                </a:extLst>
              </a:tr>
              <a:tr h="6364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расходов, направляемых на предоставление субсидий СО НКО в сфере образования, в общем объеме расходов бюджета муниципального образования Московской области в сфере образования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72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1174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6752" y="1045028"/>
          <a:ext cx="11887201" cy="485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754">
                  <a:extLst>
                    <a:ext uri="{9D8B030D-6E8A-4147-A177-3AD203B41FA5}">
                      <a16:colId xmlns:a16="http://schemas.microsoft.com/office/drawing/2014/main" val="815758631"/>
                    </a:ext>
                  </a:extLst>
                </a:gridCol>
                <a:gridCol w="897825">
                  <a:extLst>
                    <a:ext uri="{9D8B030D-6E8A-4147-A177-3AD203B41FA5}">
                      <a16:colId xmlns:a16="http://schemas.microsoft.com/office/drawing/2014/main" val="1854708507"/>
                    </a:ext>
                  </a:extLst>
                </a:gridCol>
                <a:gridCol w="870890">
                  <a:extLst>
                    <a:ext uri="{9D8B030D-6E8A-4147-A177-3AD203B41FA5}">
                      <a16:colId xmlns:a16="http://schemas.microsoft.com/office/drawing/2014/main" val="3098842918"/>
                    </a:ext>
                  </a:extLst>
                </a:gridCol>
                <a:gridCol w="1140237">
                  <a:extLst>
                    <a:ext uri="{9D8B030D-6E8A-4147-A177-3AD203B41FA5}">
                      <a16:colId xmlns:a16="http://schemas.microsoft.com/office/drawing/2014/main" val="2945566278"/>
                    </a:ext>
                  </a:extLst>
                </a:gridCol>
                <a:gridCol w="1301846">
                  <a:extLst>
                    <a:ext uri="{9D8B030D-6E8A-4147-A177-3AD203B41FA5}">
                      <a16:colId xmlns:a16="http://schemas.microsoft.com/office/drawing/2014/main" val="73413032"/>
                    </a:ext>
                  </a:extLst>
                </a:gridCol>
                <a:gridCol w="1185129">
                  <a:extLst>
                    <a:ext uri="{9D8B030D-6E8A-4147-A177-3AD203B41FA5}">
                      <a16:colId xmlns:a16="http://schemas.microsoft.com/office/drawing/2014/main" val="4194045667"/>
                    </a:ext>
                  </a:extLst>
                </a:gridCol>
                <a:gridCol w="924759">
                  <a:extLst>
                    <a:ext uri="{9D8B030D-6E8A-4147-A177-3AD203B41FA5}">
                      <a16:colId xmlns:a16="http://schemas.microsoft.com/office/drawing/2014/main" val="4120869245"/>
                    </a:ext>
                  </a:extLst>
                </a:gridCol>
                <a:gridCol w="924761">
                  <a:extLst>
                    <a:ext uri="{9D8B030D-6E8A-4147-A177-3AD203B41FA5}">
                      <a16:colId xmlns:a16="http://schemas.microsoft.com/office/drawing/2014/main" val="2428889365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</a:t>
                      </a:r>
                      <a:r>
                        <a:rPr lang="ru-RU" sz="12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986688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807980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65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3635"/>
                  </a:ext>
                </a:extLst>
              </a:tr>
              <a:tr h="1176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Общее количество предоставленной органами местного самоуправления площади на льготных условиях или в безвозмездное пользование СО НКО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26499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Общее количество предоставленной  органами местного самоуправления площади на льготных условиях или в безвозмездное пользование СО НКО в сфере социальной защиты населения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62221"/>
                  </a:ext>
                </a:extLst>
              </a:tr>
              <a:tr h="188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747762"/>
                  </a:ext>
                </a:extLst>
              </a:tr>
              <a:tr h="1357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муниципальных приоритетных объектов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80,92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972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9614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4503" y="946568"/>
          <a:ext cx="11904616" cy="5637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2333">
                  <a:extLst>
                    <a:ext uri="{9D8B030D-6E8A-4147-A177-3AD203B41FA5}">
                      <a16:colId xmlns:a16="http://schemas.microsoft.com/office/drawing/2014/main" val="4221031820"/>
                    </a:ext>
                  </a:extLst>
                </a:gridCol>
                <a:gridCol w="818615">
                  <a:extLst>
                    <a:ext uri="{9D8B030D-6E8A-4147-A177-3AD203B41FA5}">
                      <a16:colId xmlns:a16="http://schemas.microsoft.com/office/drawing/2014/main" val="2919239772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643208731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2222300133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2822401826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3949197255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593120848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964432185"/>
                    </a:ext>
                  </a:extLst>
                </a:gridCol>
              </a:tblGrid>
              <a:tr h="622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2025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2204"/>
                  </a:ext>
                </a:extLst>
              </a:tr>
              <a:tr h="46155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 «Спорт»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996262"/>
                  </a:ext>
                </a:extLst>
              </a:tr>
              <a:tr h="7442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граждан, систематически занимающихся физической культурой и спортом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47,1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09995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45714"/>
                  </a:ext>
                </a:extLst>
              </a:tr>
              <a:tr h="937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жителей Московской области, выполнивших нормативы испытаний (тестов) Всероссийского комплекса «Готов к труду и обороне» (ГТО), в общей численности населения, принявшего участие в испытаниях (тестах)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2411"/>
                  </a:ext>
                </a:extLst>
              </a:tr>
              <a:tr h="1124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проживающего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новый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07076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Эффективность использования существующих объектов спорта (отношение фактической посещаемости к нормативной пропускной способности)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44819"/>
                  </a:ext>
                </a:extLst>
              </a:tr>
              <a:tr h="749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Сохранена сеть организаций, реализующих дополнительные образовательные программы спортивной подготовки, в ведении органов управления в сфере физической культуры и спорта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67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1863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5461" y="1018906"/>
          <a:ext cx="11861078" cy="5194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1">
                  <a:extLst>
                    <a:ext uri="{9D8B030D-6E8A-4147-A177-3AD203B41FA5}">
                      <a16:colId xmlns:a16="http://schemas.microsoft.com/office/drawing/2014/main" val="545604493"/>
                    </a:ext>
                  </a:extLst>
                </a:gridCol>
                <a:gridCol w="815621">
                  <a:extLst>
                    <a:ext uri="{9D8B030D-6E8A-4147-A177-3AD203B41FA5}">
                      <a16:colId xmlns:a16="http://schemas.microsoft.com/office/drawing/2014/main" val="310670454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0388212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2786328909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435189124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266941957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18636720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83735165"/>
                    </a:ext>
                  </a:extLst>
                </a:gridCol>
              </a:tblGrid>
              <a:tr h="1193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75795"/>
                  </a:ext>
                </a:extLst>
              </a:tr>
              <a:tr h="3089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сельского хозяйства»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130"/>
                  </a:ext>
                </a:extLst>
              </a:tr>
              <a:tr h="3235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047649"/>
                  </a:ext>
                </a:extLst>
              </a:tr>
              <a:tr h="737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Производство молока в хозяйствах всех категорий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тонн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152916"/>
                  </a:ext>
                </a:extLst>
              </a:tr>
              <a:tr h="2972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инвестиций, привлеченных в текущем году по реализуемым инвестиционным проектам АПК, находящимся в единой автоматизированной системе мониторинга инвестиционных проектов Министерства инвестиций и инноваций МО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рублей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64,1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71160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Ввод мощностей животноводческих комплексов молочного направления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скотомест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2274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Ликвидация борщевика Сосновского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67,36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88204"/>
                  </a:ext>
                </a:extLst>
              </a:tr>
              <a:tr h="1873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сельского населения в общей численности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433690"/>
                  </a:ext>
                </a:extLst>
              </a:tr>
              <a:tr h="6440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отловленных собак без владельцев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голов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0108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5461" y="5336047"/>
          <a:ext cx="11861076" cy="1127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2">
                  <a:extLst>
                    <a:ext uri="{9D8B030D-6E8A-4147-A177-3AD203B41FA5}">
                      <a16:colId xmlns:a16="http://schemas.microsoft.com/office/drawing/2014/main" val="12390826"/>
                    </a:ext>
                  </a:extLst>
                </a:gridCol>
                <a:gridCol w="815622">
                  <a:extLst>
                    <a:ext uri="{9D8B030D-6E8A-4147-A177-3AD203B41FA5}">
                      <a16:colId xmlns:a16="http://schemas.microsoft.com/office/drawing/2014/main" val="1645197859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87501210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781911436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413074097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3876589335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642017858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546921669"/>
                    </a:ext>
                  </a:extLst>
                </a:gridCol>
              </a:tblGrid>
              <a:tr h="325514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«Экология и окружающая среда»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13095"/>
                  </a:ext>
                </a:extLst>
              </a:tr>
              <a:tr h="4626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проведенных исследований состояния окружающей среды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379126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высаженных саженцев зеленых насаждений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шт.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1842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1589" y="1062445"/>
          <a:ext cx="11730445" cy="56776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7726">
                  <a:extLst>
                    <a:ext uri="{9D8B030D-6E8A-4147-A177-3AD203B41FA5}">
                      <a16:colId xmlns:a16="http://schemas.microsoft.com/office/drawing/2014/main" val="2868884807"/>
                    </a:ext>
                  </a:extLst>
                </a:gridCol>
                <a:gridCol w="806639">
                  <a:extLst>
                    <a:ext uri="{9D8B030D-6E8A-4147-A177-3AD203B41FA5}">
                      <a16:colId xmlns:a16="http://schemas.microsoft.com/office/drawing/2014/main" val="4142572947"/>
                    </a:ext>
                  </a:extLst>
                </a:gridCol>
                <a:gridCol w="1066404">
                  <a:extLst>
                    <a:ext uri="{9D8B030D-6E8A-4147-A177-3AD203B41FA5}">
                      <a16:colId xmlns:a16="http://schemas.microsoft.com/office/drawing/2014/main" val="1073371342"/>
                    </a:ext>
                  </a:extLst>
                </a:gridCol>
                <a:gridCol w="1066404">
                  <a:extLst>
                    <a:ext uri="{9D8B030D-6E8A-4147-A177-3AD203B41FA5}">
                      <a16:colId xmlns:a16="http://schemas.microsoft.com/office/drawing/2014/main" val="2804737280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1010640460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909695147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055388349"/>
                    </a:ext>
                  </a:extLst>
                </a:gridCol>
                <a:gridCol w="1278318">
                  <a:extLst>
                    <a:ext uri="{9D8B030D-6E8A-4147-A177-3AD203B41FA5}">
                      <a16:colId xmlns:a16="http://schemas.microsoft.com/office/drawing/2014/main" val="2196015905"/>
                    </a:ext>
                  </a:extLst>
                </a:gridCol>
              </a:tblGrid>
              <a:tr h="6635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016"/>
                  </a:ext>
                </a:extLst>
              </a:tr>
              <a:tr h="30017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«Предпринимательство»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3333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инвестиций, привлеченных в основной капитал (без учета бюджетных инвестиций), на душу населения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тыс. руб.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173,09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172,17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172,17 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204,7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79261"/>
                  </a:ext>
                </a:extLst>
              </a:tr>
              <a:tr h="7162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64229"/>
                  </a:ext>
                </a:extLst>
              </a:tr>
              <a:tr h="184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созданных рабочих мест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3323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4360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Индекс совокупной результативности реализации мероприятий, направленных на развитие конкуренции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41996"/>
                  </a:ext>
                </a:extLst>
              </a:tr>
              <a:tr h="6297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45769"/>
                  </a:ext>
                </a:extLst>
              </a:tr>
              <a:tr h="537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533,93 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516,12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519,28 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530,74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546,66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563,6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08166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вновь созданных субъектов малого и среднего бизнеса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3715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3085 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3512"/>
                  </a:ext>
                </a:extLst>
              </a:tr>
              <a:tr h="318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Обеспеченность населения площадью торговых объектов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кв.м./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3850,3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3 539,9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3841,7 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3243,3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2944,8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6846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населения посадочными местами предприятий общественного питания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5036"/>
                  </a:ext>
                </a:extLst>
              </a:tr>
              <a:tr h="537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населения рабочими местами предприятий бытового обслуживания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раб.мест./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9375"/>
                  </a:ext>
                </a:extLst>
              </a:tr>
              <a:tr h="3581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6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5500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1257" y="1053737"/>
          <a:ext cx="11643359" cy="4906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425">
                  <a:extLst>
                    <a:ext uri="{9D8B030D-6E8A-4147-A177-3AD203B41FA5}">
                      <a16:colId xmlns:a16="http://schemas.microsoft.com/office/drawing/2014/main" val="3633824059"/>
                    </a:ext>
                  </a:extLst>
                </a:gridCol>
                <a:gridCol w="800650">
                  <a:extLst>
                    <a:ext uri="{9D8B030D-6E8A-4147-A177-3AD203B41FA5}">
                      <a16:colId xmlns:a16="http://schemas.microsoft.com/office/drawing/2014/main" val="1780130194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1399704102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497697990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603692951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416746523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1365447147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4179565873"/>
                    </a:ext>
                  </a:extLst>
                </a:gridCol>
              </a:tblGrid>
              <a:tr h="55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222910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</a:t>
                      </a:r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городского округа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имуществом и муниципальными финансами»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3569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47485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3252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482638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муниципального имущества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39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668368"/>
                  </a:ext>
                </a:extLst>
              </a:tr>
              <a:tr h="3466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земельных участков,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2175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63427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967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898"/>
                  </a:ext>
                </a:extLst>
              </a:tr>
              <a:tr h="2589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"Архитектура и градостроительство"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06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актуальными документами территориального планирования и градостроительного зонирования городского округа Московской области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389934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 программа Ленинского городского округа «Строительство объектов социальной инфраструктуры»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56212"/>
                  </a:ext>
                </a:extLst>
              </a:tr>
              <a:tr h="550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введенных в эксплуатацию объектов дошкольного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5947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введенных в эксплуатацию объектов общего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39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1850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916304"/>
              </p:ext>
            </p:extLst>
          </p:nvPr>
        </p:nvGraphicFramePr>
        <p:xfrm>
          <a:off x="266948" y="986880"/>
          <a:ext cx="11419115" cy="5871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22149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88576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609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893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17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жилыми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помещениями детей-сирот и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детей, оставшихся без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попечения родителей, лиц из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числа детей-сирот и детей,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оставшихся без попечения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родителей</a:t>
                      </a: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от 01.11.2022 №4756 "Об утверждении муниципальной программы Ленинского городского округа</a:t>
                      </a:r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"Жилище"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5 814 996,0 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46 520,0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52 335,0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23 260,0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3484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социальной поддержке семей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связи с рождением третьего и последующих детей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01.12.2021 №39/3 "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утверждении Положения о дополнительных мерах социальной поддержки отдельным категориям граждан, зарегистрированных по месту жительства ЛГО",  Постановление администрации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18.07.2023 №2833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"Об утверждении Порядка назначения и предоставления дополнительных мер социальной поддержки отдельных категорий граждан, зарегистрированных по месту жительства в ЛГО МО",   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0840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75415"/>
              </p:ext>
            </p:extLst>
          </p:nvPr>
        </p:nvGraphicFramePr>
        <p:xfrm>
          <a:off x="386442" y="1047853"/>
          <a:ext cx="11419115" cy="56698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677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686187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1373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392572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653780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472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представителей ) ребенка,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посещающего дошкольную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организацию М.О.,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программу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внесшему родительскую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плату за присмотр и уход за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ребенком.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родительской платы за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осваивающими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 в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организациях Московской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области, осуществляющих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деятельность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Постановлением  администрации  Ленинского городского округа Московской  области  от 04.06.2021  № 2063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857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последующих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детей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97 102,0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97 102,0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97 102,0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99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ежеквартальной доплате до прожиточного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минимумамалообеспеченным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гражанам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городского округа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«Об утверждении Положения о дополнительных мерах социальной поддержки отдельным категориям граждан, зарегистрированных по месту жительства в ЛГО», Постановление администрации ЛГО от 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18.07.2023 №2833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«Об утверждении Порядка назначения и предоставления дополнительных мер социальной поддержки отдельных категорий граждан, зарегистрированных по месту жительства в ЛГО МО».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 более 1 000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18066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специалистам государственных учреждений здравоохранения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от 01.12.2021 № 39/4 «Об утверждении Положения о мерах социальной поддержки отдельных категорий работников государственных учреждений здравоохранения, расположенных на территории Ленинского городского округа Московской области»,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администрации ЛГО от 20.08.2021 №2966 «Об утверждении Положения о порядке предоставления мер социальной поддержки медицинским работникам государственных учреждений здравоохранения Московской области. Расположенных на территории ЛГО МО»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врачам- 5000, среднему медперсоналу- 3000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51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7300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376174"/>
              </p:ext>
            </p:extLst>
          </p:nvPr>
        </p:nvGraphicFramePr>
        <p:xfrm>
          <a:off x="310941" y="1139516"/>
          <a:ext cx="11419115" cy="48349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90249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132514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575420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115736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869693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   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784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8856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оказавшиеся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оказании адресной материальной помощи гражданам Ленинского городского округа, оказавшимся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ЛГО",            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 5000 до 10000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183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ЛГО», Постановление администрации ЛГО от 23.05.2023 №1971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ситуации».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0466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80590" y="1014903"/>
            <a:ext cx="10111409" cy="186626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080591" y="5083435"/>
            <a:ext cx="10111408" cy="177456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68048" y="2994747"/>
            <a:ext cx="10111408" cy="19751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2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4" y="293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77887" y="153509"/>
            <a:ext cx="9329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Информация об общественно значимых проектах, реализуемых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на территории Ленинского городского округа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983358"/>
            <a:ext cx="3590284" cy="2019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12" y="1066012"/>
            <a:ext cx="2884800" cy="1836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51" y="5137310"/>
            <a:ext cx="2249388" cy="16870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42414" y="1590261"/>
            <a:ext cx="3789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Строительство общеобразовательных школ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7113" y="3415482"/>
            <a:ext cx="4227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Реконструкция и строительство водозаборных узлов, очистных сооружений, канализации,</a:t>
            </a:r>
          </a:p>
          <a:p>
            <a:pPr algn="ctr"/>
            <a:r>
              <a:rPr lang="ru-RU" sz="2000" dirty="0"/>
              <a:t>инженерных сетей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3983" y="5791200"/>
            <a:ext cx="376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Строительство детских садов</a:t>
            </a:r>
          </a:p>
        </p:txBody>
      </p:sp>
    </p:spTree>
    <p:extLst>
      <p:ext uri="{BB962C8B-B14F-4D97-AF65-F5344CB8AC3E}">
        <p14:creationId xmlns:p14="http://schemas.microsoft.com/office/powerpoint/2010/main" val="15334006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1460938" y="1"/>
            <a:ext cx="95205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772974"/>
              </p:ext>
            </p:extLst>
          </p:nvPr>
        </p:nvGraphicFramePr>
        <p:xfrm>
          <a:off x="0" y="863277"/>
          <a:ext cx="12192000" cy="5873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6787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2718588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224793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69490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84359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2367146">
                  <a:extLst>
                    <a:ext uri="{9D8B030D-6E8A-4147-A177-3AD203B41FA5}">
                      <a16:colId xmlns:a16="http://schemas.microsoft.com/office/drawing/2014/main" val="4112885971"/>
                    </a:ext>
                  </a:extLst>
                </a:gridCol>
                <a:gridCol w="854214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03025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4358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2435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N </a:t>
                      </a:r>
                      <a:r>
                        <a:rPr lang="ru-RU" sz="1000" u="none" strike="noStrike" dirty="0">
                          <a:effectLst/>
                        </a:rPr>
                        <a:t>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Место реализации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Срок ввода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Результат от реализации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Достижение показателя МП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Объемы финансирования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24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2026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3671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Очередной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Первый год планового периода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243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3568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г. Видное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водой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2024 –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2025 –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 2026-1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70 682,73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175 497,05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727 434,39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816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№8 в п. Горки Ленинские городского поселения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Горки Ленинские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Горки Ленинские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 увеличится с 3000 до 6400 чел.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134 331,31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73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Тарычево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д. Тарычево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протяженность инженерных сетей 6 536 м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троительство, реконструкция, капитальный ремонт, приобретение, монтаж и ввод в эксплуатацию объектов очистки сточных вод»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2024 –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2025-1,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2026 -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37 963,76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4920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очистных сооружений хозяйственно-бытовой канализации в п.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 п. Горки Ленинские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105 356,40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266 305,24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8954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д.Калиновка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д. Калиновка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производительностью 575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куб.м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сут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88 460,97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198 757,94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4920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образовательное учреждение на 200 мест (ДОУ 3.3) по адресу: Московская область, Ленинский городской округ, вблизи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вблизи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200 мест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введенных в эксплуатацию объектов дошкольного образования за счет бюджетных средств МП «Строительство объектов социальной инфраструктуры»: 2024 – 3 объекта, 2025 -1объект, 2026 – 1 объект.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72 945,69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653 325,95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580380"/>
                  </a:ext>
                </a:extLst>
              </a:tr>
              <a:tr h="473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1350 мест по адресу: Московская область, Ленинский городской округ,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п.Развилка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квартал "Римский"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1350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1 563 848,56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25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9728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073110"/>
              </p:ext>
            </p:extLst>
          </p:nvPr>
        </p:nvGraphicFramePr>
        <p:xfrm>
          <a:off x="0" y="942125"/>
          <a:ext cx="12191999" cy="60139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857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186467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744910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03339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417740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2251309">
                  <a:extLst>
                    <a:ext uri="{9D8B030D-6E8A-4147-A177-3AD203B41FA5}">
                      <a16:colId xmlns:a16="http://schemas.microsoft.com/office/drawing/2014/main" val="1237576320"/>
                    </a:ext>
                  </a:extLst>
                </a:gridCol>
                <a:gridCol w="899424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86701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33218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112105">
                <a:tc rowSpan="3">
                  <a:txBody>
                    <a:bodyPr/>
                    <a:lstStyle/>
                    <a:p>
                      <a:pPr algn="ctr" fontAlgn="ctr"/>
                      <a:endParaRPr lang="en-US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102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2709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274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вблизи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48 450,75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945 323,15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1 638 629,51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274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с.Ермолино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с.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Ермолино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336 423,14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1 300 163,61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274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 на 1550 мест по адресу: Московская область, Ленинский городской округ,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Битца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1550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1 844 403,997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274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Инженерные сети и сооружения бытовой канализации п. Битца и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Вырубово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сельского поселения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обл., Ленинский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д.Вырубово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 2027 - 1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134 804,96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49847"/>
                  </a:ext>
                </a:extLst>
              </a:tr>
              <a:tr h="893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инженерных сетей и сооружений канализации в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Тарычево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городского округа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Московскавя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обл.,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Ленинский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д.Тарычево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4 153,30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294459"/>
                  </a:ext>
                </a:extLst>
              </a:tr>
              <a:tr h="274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ПСД и проведение инженерных изысканий по строительству централизованных инженерных сетей холодного водоснабжения и водоотведения в д.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д.Лопатино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проектно-сметной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документации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проведение инженерных изысканий по строительству централизованных инженерных сетей холодного водоснабжения и водоотведения 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</a:t>
                      </a:r>
                      <a:r>
                        <a:rPr lang="ru-RU" sz="9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2024 - 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35 897,04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060259"/>
                  </a:ext>
                </a:extLst>
              </a:tr>
              <a:tr h="804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ПСД и проведение инженерных изысканий по строительству централизованных инженерных сетей холодного водоснабжения и водоотведения в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28 530,10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169664"/>
                  </a:ext>
                </a:extLst>
              </a:tr>
              <a:tr h="9893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Строительство очистных сооружений хозяйственно-бытовой канализации в п/о Петровское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п/о Петровское</a:t>
                      </a: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централизованным водоотведением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9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троительство, реконструкция, капитальный ремонт, приобретение, монтаж и ввод в эксплуатацию объектов очистки сточных вод» 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энергоэффективности и</a:t>
                      </a: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отходами» в количестве: 202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- 1.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114 065,82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22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4581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5566" y="477078"/>
            <a:ext cx="826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«Бюджет для граждан»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подготовлен Финансово-экономическим управлением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администрации Ленинского городского округа Московской области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39548" y="1969819"/>
            <a:ext cx="793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Сведения о месте нахождения: 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Московская область, Ленинский городской округ,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г.Видное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ул.Заводская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д.2а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566" y="3121247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Электронная почта: </a:t>
            </a:r>
            <a:r>
              <a:rPr lang="en-US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finupr@fin-vidnoe.ru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6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Телефон: 8(495)541-12-92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23860" y="4367743"/>
            <a:ext cx="710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работы: понедельник-четверг с 9-00 до 18-00,</a:t>
            </a:r>
          </a:p>
          <a:p>
            <a:r>
              <a:rPr lang="ru-RU" sz="2000" dirty="0"/>
              <a:t>                              пятница с 9-00 до 16-45</a:t>
            </a:r>
          </a:p>
          <a:p>
            <a:r>
              <a:rPr lang="ru-RU" sz="2000" dirty="0"/>
              <a:t>                              Обед с 13-00 до 14-00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8173" y="5720593"/>
            <a:ext cx="716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личного приема граждан: понедельник с 15-00 до 17-00</a:t>
            </a:r>
          </a:p>
        </p:txBody>
      </p:sp>
    </p:spTree>
    <p:extLst>
      <p:ext uri="{BB962C8B-B14F-4D97-AF65-F5344CB8AC3E}">
        <p14:creationId xmlns:p14="http://schemas.microsoft.com/office/powerpoint/2010/main" val="879480906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4319</TotalTime>
  <Words>13027</Words>
  <Application>Microsoft Office PowerPoint</Application>
  <PresentationFormat>Широкоэкранный</PresentationFormat>
  <Paragraphs>3396</Paragraphs>
  <Slides>52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2" baseType="lpstr">
      <vt:lpstr>Arial</vt:lpstr>
      <vt:lpstr>Arial Black</vt:lpstr>
      <vt:lpstr>Calibri</vt:lpstr>
      <vt:lpstr>Calibri Light</vt:lpstr>
      <vt:lpstr>Inter Medium</vt:lpstr>
      <vt:lpstr>Segoe UI</vt:lpstr>
      <vt:lpstr>Times New Roman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Финансовое</cp:lastModifiedBy>
  <cp:revision>301</cp:revision>
  <cp:lastPrinted>2023-11-15T09:13:36Z</cp:lastPrinted>
  <dcterms:created xsi:type="dcterms:W3CDTF">2021-11-08T08:10:45Z</dcterms:created>
  <dcterms:modified xsi:type="dcterms:W3CDTF">2023-11-15T09:13:51Z</dcterms:modified>
</cp:coreProperties>
</file>