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797675" cy="9928225"/>
  <p:embeddedFontLst>
    <p:embeddedFont>
      <p:font typeface="Arial Narrow" panose="020B0606020202030204" pitchFamily="34" charset="0"/>
      <p:regular r:id="rId17"/>
      <p:bold r:id="rId18"/>
      <p:italic r:id="rId19"/>
      <p:boldItalic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5" roundtripDataSignature="AMtx7mhdACbF56qEdT+/6NXM/bZZ4ClKC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EF0E46B-9868-4B7F-86A3-D30537A7D056}">
  <a:tblStyle styleId="{5EF0E46B-9868-4B7F-86A3-D30537A7D05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84E6A973-D9C3-478B-A262-FFAD24A81AC8}" styleName="Table_1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tcBdr/>
        <a:fill>
          <a:solidFill>
            <a:srgbClr val="CDD4E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DD4E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4472C4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4472C4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top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4472C4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bottom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4472C4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19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5659" cy="4964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0443" y="0"/>
            <a:ext cx="2945659" cy="4964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30091"/>
            <a:ext cx="2945659" cy="4964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6" name="Google Shape;96;p2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2:notes"/>
          <p:cNvSpPr txBox="1">
            <a:spLocks noGrp="1"/>
          </p:cNvSpPr>
          <p:nvPr>
            <p:ph type="sldNum" idx="12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4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5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6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7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8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33a8706f7f1_0_9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00" cy="4467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8" name="Google Shape;328;g33a8706f7f1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33a8706f7f1_0_48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00" cy="4467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6" name="Google Shape;346;g33a8706f7f1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33a8706f7f1_0_66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00" cy="4467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3" name="Google Shape;353;g33a8706f7f1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33a8706f7f1_0_84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00" cy="4467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0" name="Google Shape;360;g33a8706f7f1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33a8706f7f1_0_101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00" cy="4467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g33a8706f7f1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9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6" name="Google Shape;37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2000">
        <p:circle/>
      </p:transition>
    </mc:Choice>
    <mc:Fallback xmlns="">
      <p:transition spd="slow" advClick="0" advTm="2000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2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2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3" name="Google Shape;23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2000">
        <p:circle/>
      </p:transition>
    </mc:Choice>
    <mc:Fallback xmlns="">
      <p:transition spd="slow" advClick="0" advTm="2000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2000">
        <p:circle/>
      </p:transition>
    </mc:Choice>
    <mc:Fallback xmlns="">
      <p:transition spd="slow" advClick="0" advTm="2000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4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4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3" name="Google Shape;33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2000">
        <p:circle/>
      </p:transition>
    </mc:Choice>
    <mc:Fallback xmlns="">
      <p:transition spd="slow" advClick="0" advTm="2000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2000">
        <p:circle/>
      </p:transition>
    </mc:Choice>
    <mc:Fallback xmlns="">
      <p:transition spd="slow" advClick="0" advTm="2000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5" name="Google Shape;45;p1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6" name="Google Shape;46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2000">
        <p:circle/>
      </p:transition>
    </mc:Choice>
    <mc:Fallback xmlns="">
      <p:transition spd="slow" advClick="0" advTm="2000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2" name="Google Shape;52;p1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3" name="Google Shape;53;p1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4" name="Google Shape;54;p1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5" name="Google Shape;55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2000">
        <p:circle/>
      </p:transition>
    </mc:Choice>
    <mc:Fallback xmlns="">
      <p:transition spd="slow" advClick="0" advTm="2000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8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8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18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2" name="Google Shape;62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2000">
        <p:circle/>
      </p:transition>
    </mc:Choice>
    <mc:Fallback xmlns="">
      <p:transition spd="slow" advClick="0" advTm="2000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9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9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9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2000">
        <p:circle/>
      </p:transition>
    </mc:Choice>
    <mc:Fallback xmlns="">
      <p:transition spd="slow" advClick="0" advTm="2000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0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2000">
        <p:circle/>
      </p:transition>
    </mc:Choice>
    <mc:Fallback xmlns="">
      <p:transition spd="slow" advClick="0" advTm="2000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1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1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2000">
        <p:circle/>
      </p:transition>
    </mc:Choice>
    <mc:Fallback xmlns="">
      <p:transition spd="slow" advClick="0" advTm="2000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>
            <a:alphaModFix/>
          </a:blip>
          <a:tile tx="0" ty="0" sx="100000" sy="100000" flip="none" algn="tl"/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800" advClick="0" advTm="2000">
        <p:circle/>
      </p:transition>
    </mc:Choice>
    <mc:Fallback xmlns="">
      <p:transition spd="slow" advClick="0" advTm="2000">
        <p:circle/>
      </p:transition>
    </mc:Fallback>
  </mc:AlternateConten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jp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adm-vidnoe.ru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/>
          <p:nvPr/>
        </p:nvSpPr>
        <p:spPr>
          <a:xfrm>
            <a:off x="1246975" y="2917027"/>
            <a:ext cx="7102800" cy="1143000"/>
          </a:xfrm>
          <a:prstGeom prst="rect">
            <a:avLst/>
          </a:prstGeom>
          <a:gradFill>
            <a:gsLst>
              <a:gs pos="0">
                <a:srgbClr val="2787A0"/>
              </a:gs>
              <a:gs pos="80000">
                <a:srgbClr val="34B0D0"/>
              </a:gs>
              <a:gs pos="100000">
                <a:srgbClr val="30B3D4"/>
              </a:gs>
            </a:gsLst>
            <a:lin ang="16200038" scaled="0"/>
          </a:gradFill>
          <a:ln>
            <a:noFill/>
          </a:ln>
          <a:effectLst>
            <a:outerShdw blurRad="40000" dist="23000" dir="5400000" rotWithShape="0">
              <a:srgbClr val="000000">
                <a:alpha val="349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1"/>
          <p:cNvSpPr/>
          <p:nvPr/>
        </p:nvSpPr>
        <p:spPr>
          <a:xfrm>
            <a:off x="1661575" y="316175"/>
            <a:ext cx="6273600" cy="2120700"/>
          </a:xfrm>
          <a:prstGeom prst="roundRect">
            <a:avLst>
              <a:gd name="adj" fmla="val 10000"/>
            </a:avLst>
          </a:prstGeom>
          <a:gradFill>
            <a:gsLst>
              <a:gs pos="0">
                <a:srgbClr val="5F497A"/>
              </a:gs>
              <a:gs pos="80000">
                <a:srgbClr val="7A57A5"/>
              </a:gs>
              <a:gs pos="100000">
                <a:srgbClr val="7A56A7"/>
              </a:gs>
            </a:gsLst>
            <a:lin ang="16200038" scaled="0"/>
          </a:gradFill>
          <a:ln w="31750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0" i="0" u="none" strike="noStrike" cap="none">
              <a:solidFill>
                <a:schemeClr val="lt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90" name="Google Shape;90;p1"/>
          <p:cNvSpPr txBox="1">
            <a:spLocks noGrp="1"/>
          </p:cNvSpPr>
          <p:nvPr>
            <p:ph type="title"/>
          </p:nvPr>
        </p:nvSpPr>
        <p:spPr>
          <a:xfrm>
            <a:off x="683575" y="404525"/>
            <a:ext cx="8229600" cy="15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 b="1" u="sng"/>
              <a:t>Конкурс проектов </a:t>
            </a:r>
            <a:br>
              <a:rPr lang="ru-RU" b="1" u="sng"/>
            </a:br>
            <a:r>
              <a:rPr lang="ru-RU" b="1" u="sng"/>
              <a:t>«Бюджет для граждан»</a:t>
            </a:r>
            <a:endParaRPr b="1" u="sng"/>
          </a:p>
        </p:txBody>
      </p:sp>
      <p:sp>
        <p:nvSpPr>
          <p:cNvPr id="91" name="Google Shape;91;p1"/>
          <p:cNvSpPr txBox="1"/>
          <p:nvPr/>
        </p:nvSpPr>
        <p:spPr>
          <a:xfrm>
            <a:off x="683568" y="2703628"/>
            <a:ext cx="8229600" cy="1143000"/>
          </a:xfrm>
          <a:prstGeom prst="rect">
            <a:avLst/>
          </a:prstGeom>
          <a:noFill/>
          <a:ln>
            <a:noFill/>
          </a:ln>
          <a:effectLst>
            <a:outerShdw blurRad="85725" dist="400050" dir="5580000" algn="bl" rotWithShape="0">
              <a:srgbClr val="000000">
                <a:alpha val="78000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 fontScale="97500"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ru-RU"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Бюджет: просто о сложном </a:t>
            </a: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4237025" y="5213350"/>
            <a:ext cx="4907100" cy="1143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ru-RU" sz="28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Давыдова Анна Владимировна</a:t>
            </a:r>
            <a:endParaRPr sz="28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3" name="Google Shape;93;p1"/>
          <p:cNvPicPr preferRelativeResize="0"/>
          <p:nvPr/>
        </p:nvPicPr>
        <p:blipFill rotWithShape="1">
          <a:blip r:embed="rId3">
            <a:alphaModFix/>
          </a:blip>
          <a:srcRect l="24302" r="22542"/>
          <a:stretch/>
        </p:blipFill>
        <p:spPr>
          <a:xfrm>
            <a:off x="449125" y="5026014"/>
            <a:ext cx="903249" cy="1699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2000">
        <p:circle/>
      </p:transition>
    </mc:Choice>
    <mc:Fallback xmlns="">
      <p:transition spd="slow" advClick="0" advTm="2000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"/>
          <p:cNvSpPr txBox="1">
            <a:spLocks noGrp="1"/>
          </p:cNvSpPr>
          <p:nvPr>
            <p:ph type="title"/>
          </p:nvPr>
        </p:nvSpPr>
        <p:spPr>
          <a:xfrm>
            <a:off x="395536" y="116632"/>
            <a:ext cx="8291264" cy="432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 Narrow"/>
              <a:buNone/>
            </a:pPr>
            <a:r>
              <a:rPr lang="ru-RU" sz="3200" b="1">
                <a:latin typeface="Arial Narrow"/>
                <a:ea typeface="Arial Narrow"/>
                <a:cs typeface="Arial Narrow"/>
                <a:sym typeface="Arial Narrow"/>
              </a:rPr>
              <a:t>ЧТО ТАКОЕ БЮДЖЕТ?</a:t>
            </a:r>
            <a:endParaRPr/>
          </a:p>
        </p:txBody>
      </p:sp>
      <p:sp>
        <p:nvSpPr>
          <p:cNvPr id="100" name="Google Shape;100;p2"/>
          <p:cNvSpPr/>
          <p:nvPr/>
        </p:nvSpPr>
        <p:spPr>
          <a:xfrm>
            <a:off x="3007725" y="4082400"/>
            <a:ext cx="6192600" cy="663300"/>
          </a:xfrm>
          <a:prstGeom prst="curvedDown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FF00FF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101" name="Google Shape;101;p2"/>
          <p:cNvGrpSpPr/>
          <p:nvPr/>
        </p:nvGrpSpPr>
        <p:grpSpPr>
          <a:xfrm>
            <a:off x="3275856" y="1628800"/>
            <a:ext cx="2520000" cy="3960000"/>
            <a:chOff x="2080617" y="0"/>
            <a:chExt cx="1934765" cy="4063999"/>
          </a:xfrm>
        </p:grpSpPr>
        <p:sp>
          <p:nvSpPr>
            <p:cNvPr id="102" name="Google Shape;102;p2"/>
            <p:cNvSpPr/>
            <p:nvPr/>
          </p:nvSpPr>
          <p:spPr>
            <a:xfrm>
              <a:off x="2080617" y="0"/>
              <a:ext cx="1934765" cy="4063999"/>
            </a:xfrm>
            <a:prstGeom prst="roundRect">
              <a:avLst>
                <a:gd name="adj" fmla="val 10000"/>
              </a:avLst>
            </a:prstGeom>
            <a:solidFill>
              <a:srgbClr val="F2F2F2"/>
            </a:solidFill>
            <a:ln w="22225" cap="flat" cmpd="sng">
              <a:solidFill>
                <a:srgbClr val="5F497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13500000" algn="b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800" b="1" i="0" u="none" strike="noStrike" cap="none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ДОХОДЫ</a:t>
              </a:r>
              <a:endParaRPr sz="2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200" b="1" i="0" u="none" strike="noStrike" cap="none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бюджета</a:t>
              </a:r>
              <a:endParaRPr sz="2200" b="1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endParaRPr>
            </a:p>
          </p:txBody>
        </p:sp>
        <p:sp>
          <p:nvSpPr>
            <p:cNvPr id="103" name="Google Shape;103;p2"/>
            <p:cNvSpPr/>
            <p:nvPr/>
          </p:nvSpPr>
          <p:spPr>
            <a:xfrm>
              <a:off x="2080617" y="0"/>
              <a:ext cx="1934765" cy="1219200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13500000" algn="b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171450" tIns="171450" rIns="171450" bIns="1714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45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endParaRPr>
            </a:p>
          </p:txBody>
        </p:sp>
      </p:grpSp>
      <p:grpSp>
        <p:nvGrpSpPr>
          <p:cNvPr id="104" name="Google Shape;104;p2"/>
          <p:cNvGrpSpPr/>
          <p:nvPr/>
        </p:nvGrpSpPr>
        <p:grpSpPr>
          <a:xfrm>
            <a:off x="6128809" y="1628800"/>
            <a:ext cx="2520031" cy="3959961"/>
            <a:chOff x="4160490" y="0"/>
            <a:chExt cx="1934765" cy="4063999"/>
          </a:xfrm>
        </p:grpSpPr>
        <p:sp>
          <p:nvSpPr>
            <p:cNvPr id="105" name="Google Shape;105;p2"/>
            <p:cNvSpPr/>
            <p:nvPr/>
          </p:nvSpPr>
          <p:spPr>
            <a:xfrm>
              <a:off x="4160490" y="0"/>
              <a:ext cx="1934765" cy="4063999"/>
            </a:xfrm>
            <a:prstGeom prst="roundRect">
              <a:avLst>
                <a:gd name="adj" fmla="val 10000"/>
              </a:avLst>
            </a:prstGeom>
            <a:solidFill>
              <a:srgbClr val="F2F2F2"/>
            </a:solidFill>
            <a:ln w="22225" cap="flat" cmpd="sng">
              <a:solidFill>
                <a:srgbClr val="5F497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13500000" algn="b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800" b="1" i="0" u="none" strike="noStrike" cap="none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РАСХОДЫ 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200" b="1" i="0" u="none" strike="noStrike" cap="none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бюджета</a:t>
              </a:r>
              <a:endParaRPr sz="2200" b="1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endParaRPr>
            </a:p>
          </p:txBody>
        </p:sp>
        <p:sp>
          <p:nvSpPr>
            <p:cNvPr id="106" name="Google Shape;106;p2"/>
            <p:cNvSpPr/>
            <p:nvPr/>
          </p:nvSpPr>
          <p:spPr>
            <a:xfrm>
              <a:off x="4160490" y="0"/>
              <a:ext cx="1934765" cy="1219200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13500000" algn="b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171450" tIns="171450" rIns="171450" bIns="1714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4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7" name="Google Shape;107;p2"/>
          <p:cNvGrpSpPr/>
          <p:nvPr/>
        </p:nvGrpSpPr>
        <p:grpSpPr>
          <a:xfrm>
            <a:off x="422995" y="1628800"/>
            <a:ext cx="2520000" cy="3960000"/>
            <a:chOff x="744" y="0"/>
            <a:chExt cx="1934765" cy="4063999"/>
          </a:xfrm>
        </p:grpSpPr>
        <p:sp>
          <p:nvSpPr>
            <p:cNvPr id="108" name="Google Shape;108;p2"/>
            <p:cNvSpPr/>
            <p:nvPr/>
          </p:nvSpPr>
          <p:spPr>
            <a:xfrm>
              <a:off x="744" y="0"/>
              <a:ext cx="1934765" cy="4063999"/>
            </a:xfrm>
            <a:prstGeom prst="roundRect">
              <a:avLst>
                <a:gd name="adj" fmla="val 10000"/>
              </a:avLst>
            </a:prstGeom>
            <a:solidFill>
              <a:srgbClr val="F2F2F2"/>
            </a:solidFill>
            <a:ln w="22225" cap="flat" cmpd="sng">
              <a:solidFill>
                <a:srgbClr val="5F497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13500000" algn="b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800" b="1" i="0" u="none" strike="noStrike" cap="none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БЮДЖЕТ</a:t>
              </a:r>
              <a:endParaRPr sz="2800" b="1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endParaRPr>
            </a:p>
          </p:txBody>
        </p:sp>
        <p:sp>
          <p:nvSpPr>
            <p:cNvPr id="109" name="Google Shape;109;p2"/>
            <p:cNvSpPr/>
            <p:nvPr/>
          </p:nvSpPr>
          <p:spPr>
            <a:xfrm>
              <a:off x="744" y="0"/>
              <a:ext cx="1934765" cy="1219200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13500000" algn="b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171450" tIns="171450" rIns="171450" bIns="1714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4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p2"/>
          <p:cNvSpPr/>
          <p:nvPr/>
        </p:nvSpPr>
        <p:spPr>
          <a:xfrm>
            <a:off x="548995" y="2303988"/>
            <a:ext cx="2268000" cy="3096000"/>
          </a:xfrm>
          <a:prstGeom prst="roundRect">
            <a:avLst>
              <a:gd name="adj" fmla="val 10000"/>
            </a:avLst>
          </a:prstGeom>
          <a:gradFill>
            <a:gsLst>
              <a:gs pos="0">
                <a:srgbClr val="5F497A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 w="31750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- форма образования и расходования денежных средств, предназначенных для финансового обеспечения задач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и функций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органов местного </a:t>
            </a:r>
            <a:r>
              <a:rPr lang="ru-RU" sz="19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самоуправления</a:t>
            </a:r>
            <a:endParaRPr sz="1900" b="0" i="0" u="none" strike="noStrike" cap="none">
              <a:solidFill>
                <a:schemeClr val="lt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grpSp>
        <p:nvGrpSpPr>
          <p:cNvPr id="111" name="Google Shape;111;p2"/>
          <p:cNvGrpSpPr/>
          <p:nvPr/>
        </p:nvGrpSpPr>
        <p:grpSpPr>
          <a:xfrm>
            <a:off x="3406344" y="2375769"/>
            <a:ext cx="2259024" cy="3096000"/>
            <a:chOff x="1908526" y="1256279"/>
            <a:chExt cx="1877491" cy="1214435"/>
          </a:xfrm>
        </p:grpSpPr>
        <p:sp>
          <p:nvSpPr>
            <p:cNvPr id="112" name="Google Shape;112;p2"/>
            <p:cNvSpPr/>
            <p:nvPr/>
          </p:nvSpPr>
          <p:spPr>
            <a:xfrm>
              <a:off x="1908526" y="1318261"/>
              <a:ext cx="1877491" cy="1152453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rgbClr val="982D2B"/>
                </a:gs>
                <a:gs pos="80000">
                  <a:srgbClr val="C83D39"/>
                </a:gs>
                <a:gs pos="100000">
                  <a:srgbClr val="CC3A36"/>
                </a:gs>
              </a:gsLst>
              <a:lin ang="16200000" scaled="0"/>
            </a:gradFill>
            <a:ln w="31750" cap="flat" cmpd="sng">
              <a:solidFill>
                <a:srgbClr val="BFBF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 b="0" i="0" u="none" strike="noStrike" cap="none">
                  <a:solidFill>
                    <a:schemeClr val="lt1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поступающие в бюджет денежные средства (налоги юридических 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 b="0" i="0" u="none" strike="noStrike" cap="none">
                  <a:solidFill>
                    <a:schemeClr val="lt1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и физических лиц, штрафы, административные платежи и сборы, финансовая помощь)</a:t>
              </a:r>
              <a:endParaRPr sz="18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endParaRPr>
            </a:p>
          </p:txBody>
        </p:sp>
        <p:sp>
          <p:nvSpPr>
            <p:cNvPr id="113" name="Google Shape;113;p2"/>
            <p:cNvSpPr/>
            <p:nvPr/>
          </p:nvSpPr>
          <p:spPr>
            <a:xfrm>
              <a:off x="2309982" y="1256279"/>
              <a:ext cx="1476034" cy="115357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68575" rIns="91425" bIns="6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3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4" name="Google Shape;114;p2"/>
          <p:cNvGrpSpPr/>
          <p:nvPr/>
        </p:nvGrpSpPr>
        <p:grpSpPr>
          <a:xfrm>
            <a:off x="6228063" y="2502961"/>
            <a:ext cx="2268054" cy="2951972"/>
            <a:chOff x="4434766" y="1188957"/>
            <a:chExt cx="1627712" cy="1258300"/>
          </a:xfrm>
        </p:grpSpPr>
        <p:sp>
          <p:nvSpPr>
            <p:cNvPr id="115" name="Google Shape;115;p2"/>
            <p:cNvSpPr/>
            <p:nvPr/>
          </p:nvSpPr>
          <p:spPr>
            <a:xfrm>
              <a:off x="4434766" y="1188957"/>
              <a:ext cx="1627712" cy="1258300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rgbClr val="759336"/>
                </a:gs>
                <a:gs pos="80000">
                  <a:srgbClr val="99C247"/>
                </a:gs>
                <a:gs pos="100000">
                  <a:srgbClr val="9BC545"/>
                </a:gs>
              </a:gsLst>
              <a:lin ang="16200000" scaled="0"/>
            </a:gradFill>
            <a:ln w="31750" cap="flat" cmpd="sng">
              <a:solidFill>
                <a:srgbClr val="BFBF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 b="0" i="0" u="none" strike="noStrike" cap="none">
                  <a:solidFill>
                    <a:schemeClr val="lt1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направляемые из бюджета денежные средства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600" b="0" i="0" u="none" strike="noStrike" cap="none">
                  <a:solidFill>
                    <a:schemeClr val="lt1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(финансовое обеспечение муниципальных учреждений, 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600" b="0" i="0" u="none" strike="noStrike" cap="none">
                  <a:solidFill>
                    <a:schemeClr val="lt1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дорожное хозяйство, ЖКХ  и транспорт,  капитальное строительство и др.)</a:t>
              </a:r>
              <a:endParaRPr sz="16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endParaRPr>
            </a:p>
          </p:txBody>
        </p:sp>
        <p:sp>
          <p:nvSpPr>
            <p:cNvPr id="116" name="Google Shape;116;p2"/>
            <p:cNvSpPr/>
            <p:nvPr/>
          </p:nvSpPr>
          <p:spPr>
            <a:xfrm>
              <a:off x="4563012" y="1256278"/>
              <a:ext cx="1452420" cy="11894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68575" rIns="91425" bIns="6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3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7" name="Google Shape;117;p2"/>
          <p:cNvSpPr/>
          <p:nvPr/>
        </p:nvSpPr>
        <p:spPr>
          <a:xfrm>
            <a:off x="272400" y="548675"/>
            <a:ext cx="8691300" cy="1080000"/>
          </a:xfrm>
          <a:prstGeom prst="rect">
            <a:avLst/>
          </a:prstGeom>
          <a:gradFill>
            <a:gsLst>
              <a:gs pos="0">
                <a:srgbClr val="DAFEA4">
                  <a:alpha val="0"/>
                </a:srgbClr>
              </a:gs>
              <a:gs pos="35000">
                <a:srgbClr val="E3FEBF"/>
              </a:gs>
              <a:gs pos="100000">
                <a:srgbClr val="F4FEE6"/>
              </a:gs>
            </a:gsLst>
            <a:lin ang="16200000" scaled="0"/>
          </a:gradFill>
          <a:ln>
            <a:noFill/>
          </a:ln>
          <a:effectLst>
            <a:outerShdw blurRad="40000" dist="20000" dir="5400000" rotWithShape="0">
              <a:srgbClr val="000000">
                <a:alpha val="51000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i="0" u="none" strike="noStrike" cap="none">
                <a:solidFill>
                  <a:schemeClr val="dk1"/>
                </a:solidFill>
              </a:rPr>
              <a:t>Слово это заимствовано из Англии, где в старину канцлер казначейства приносил ежегодно в парламент мешок с деньгами и произносил речь, которая собственно и называлась старинным нормандским словом "Bougette" </a:t>
            </a:r>
            <a:endParaRPr sz="150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(т.е. кожаный мешок)</a:t>
            </a:r>
            <a:endParaRPr sz="1400" b="0" i="0" u="none" strike="noStrike" cap="non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18" name="Google Shape;118;p2"/>
          <p:cNvSpPr/>
          <p:nvPr/>
        </p:nvSpPr>
        <p:spPr>
          <a:xfrm>
            <a:off x="422995" y="5862704"/>
            <a:ext cx="8208909" cy="792088"/>
          </a:xfrm>
          <a:prstGeom prst="round2DiagRect">
            <a:avLst>
              <a:gd name="adj1" fmla="val 16667"/>
              <a:gd name="adj2" fmla="val 0"/>
            </a:avLst>
          </a:prstGeom>
          <a:gradFill>
            <a:gsLst>
              <a:gs pos="0">
                <a:srgbClr val="A38EBB">
                  <a:alpha val="90980"/>
                </a:srgbClr>
              </a:gs>
              <a:gs pos="35000">
                <a:srgbClr val="D6CAED"/>
              </a:gs>
              <a:gs pos="100000">
                <a:srgbClr val="EFE8FA"/>
              </a:gs>
            </a:gsLst>
            <a:lin ang="16200000" scaled="0"/>
          </a:gradFill>
          <a:ln>
            <a:noFill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Если расходная часть бюджета превышает доходную, то бюджет формируется с дефицитом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Превышение доходов над расходами образует положительный остаток бюджета (профицит)</a:t>
            </a:r>
            <a:endParaRPr sz="1500" b="1" i="0" u="none" strike="noStrike" cap="non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19" name="Google Shape;119;p2"/>
          <p:cNvSpPr/>
          <p:nvPr/>
        </p:nvSpPr>
        <p:spPr>
          <a:xfrm>
            <a:off x="3007716" y="4926061"/>
            <a:ext cx="6192600" cy="756300"/>
          </a:xfrm>
          <a:prstGeom prst="curvedUp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FF00FF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0" name="Google Shape;120;p2"/>
          <p:cNvSpPr/>
          <p:nvPr/>
        </p:nvSpPr>
        <p:spPr>
          <a:xfrm>
            <a:off x="4148678" y="1387477"/>
            <a:ext cx="1626655" cy="1222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1450" tIns="171450" rIns="171450" bIns="17145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2000">
        <p:circle/>
      </p:transition>
    </mc:Choice>
    <mc:Fallback xmlns="">
      <p:transition spd="slow" advClick="0" advTm="2000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"/>
          <p:cNvSpPr txBox="1">
            <a:spLocks noGrp="1"/>
          </p:cNvSpPr>
          <p:nvPr>
            <p:ph type="title"/>
          </p:nvPr>
        </p:nvSpPr>
        <p:spPr>
          <a:xfrm>
            <a:off x="467544" y="44624"/>
            <a:ext cx="8208912" cy="432048"/>
          </a:xfrm>
          <a:prstGeom prst="rect">
            <a:avLst/>
          </a:prstGeom>
          <a:gradFill>
            <a:gsLst>
              <a:gs pos="0">
                <a:srgbClr val="5C417C"/>
              </a:gs>
              <a:gs pos="80000">
                <a:srgbClr val="7955A4"/>
              </a:gs>
              <a:gs pos="100000">
                <a:srgbClr val="7955A6"/>
              </a:gs>
            </a:gsLst>
            <a:lin ang="16200000" scaled="0"/>
          </a:gra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485775" dist="85725" dir="5400000" rotWithShape="0">
              <a:srgbClr val="F2F2F2">
                <a:alpha val="84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 Narrow"/>
              <a:buNone/>
            </a:pPr>
            <a:r>
              <a:rPr lang="ru-RU" sz="24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ЭТАПЫ БЮДЖЕТНОГО ПРОЦЕССА</a:t>
            </a:r>
            <a:endParaRPr sz="2400"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26" name="Google Shape;126;p3"/>
          <p:cNvSpPr txBox="1">
            <a:spLocks noGrp="1"/>
          </p:cNvSpPr>
          <p:nvPr>
            <p:ph type="body" idx="1"/>
          </p:nvPr>
        </p:nvSpPr>
        <p:spPr>
          <a:xfrm>
            <a:off x="467544" y="620688"/>
            <a:ext cx="8208912" cy="6120680"/>
          </a:xfrm>
          <a:prstGeom prst="rect">
            <a:avLst/>
          </a:prstGeom>
          <a:noFill/>
          <a:ln w="34925" cap="flat" cmpd="sng">
            <a:solidFill>
              <a:srgbClr val="5F497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</a:pPr>
            <a:endParaRPr/>
          </a:p>
        </p:txBody>
      </p:sp>
      <p:grpSp>
        <p:nvGrpSpPr>
          <p:cNvPr id="127" name="Google Shape;127;p3"/>
          <p:cNvGrpSpPr/>
          <p:nvPr/>
        </p:nvGrpSpPr>
        <p:grpSpPr>
          <a:xfrm>
            <a:off x="9768" y="656725"/>
            <a:ext cx="8921116" cy="6756307"/>
            <a:chOff x="-673737" y="-24653"/>
            <a:chExt cx="8827544" cy="6672896"/>
          </a:xfrm>
        </p:grpSpPr>
        <p:sp>
          <p:nvSpPr>
            <p:cNvPr id="128" name="Google Shape;128;p3"/>
            <p:cNvSpPr/>
            <p:nvPr/>
          </p:nvSpPr>
          <p:spPr>
            <a:xfrm>
              <a:off x="3131888" y="-24653"/>
              <a:ext cx="1585089" cy="159415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982D2B"/>
                </a:gs>
                <a:gs pos="80000">
                  <a:srgbClr val="C83D39"/>
                </a:gs>
                <a:gs pos="100000">
                  <a:srgbClr val="CC3A36"/>
                </a:gs>
              </a:gsLst>
              <a:lin ang="16200000" scaled="0"/>
            </a:gradFill>
            <a:ln>
              <a:noFill/>
            </a:ln>
            <a:effectLst>
              <a:outerShdw blurRad="50800" dist="38100" algn="l" rotWithShape="0">
                <a:srgbClr val="000000">
                  <a:alpha val="40000"/>
                </a:srgbClr>
              </a:outerShdw>
              <a:reflection stA="52000" endA="300" endPos="35000" sy="-100000" algn="bl" rotWithShape="0"/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3"/>
            <p:cNvSpPr txBox="1"/>
            <p:nvPr/>
          </p:nvSpPr>
          <p:spPr>
            <a:xfrm>
              <a:off x="3209266" y="52725"/>
              <a:ext cx="1430333" cy="14393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2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РАЗРАБОТКА ПРОГНОЗА СОЦИАЛЬНО-ЭКОНОМИЧЕСКОГО РАЗВИТИЯ ГОРОДА НА ОЧЕРЕДНОЙ ФИНАНСОВЫЙ ГОД И ПЛАНОВЫЙ ПЕРИОД</a:t>
              </a:r>
              <a:endParaRPr sz="1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" name="Google Shape;130;p3"/>
            <p:cNvSpPr/>
            <p:nvPr/>
          </p:nvSpPr>
          <p:spPr>
            <a:xfrm>
              <a:off x="3247291" y="702625"/>
              <a:ext cx="4906516" cy="4906516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7154" y="4520"/>
                  </a:moveTo>
                  <a:lnTo>
                    <a:pt x="37154" y="4520"/>
                  </a:lnTo>
                  <a:cubicBezTo>
                    <a:pt x="38370" y="4019"/>
                    <a:pt x="39602" y="3559"/>
                    <a:pt x="40848" y="3139"/>
                  </a:cubicBezTo>
                </a:path>
              </a:pathLst>
            </a:custGeom>
            <a:noFill/>
            <a:ln w="222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3"/>
            <p:cNvSpPr/>
            <p:nvPr/>
          </p:nvSpPr>
          <p:spPr>
            <a:xfrm>
              <a:off x="4968557" y="745079"/>
              <a:ext cx="1610539" cy="1390788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759336"/>
                </a:gs>
                <a:gs pos="80000">
                  <a:srgbClr val="99C247"/>
                </a:gs>
                <a:gs pos="100000">
                  <a:srgbClr val="9BC545"/>
                </a:gs>
              </a:gsLst>
              <a:lin ang="16200000" scaled="0"/>
            </a:gradFill>
            <a:ln>
              <a:noFill/>
            </a:ln>
            <a:effectLst>
              <a:outerShdw blurRad="50800" dist="38100" algn="l" rotWithShape="0">
                <a:srgbClr val="000000">
                  <a:alpha val="40000"/>
                </a:srgbClr>
              </a:outerShdw>
              <a:reflection stA="52000" endA="300" endPos="35000" sy="-100000" algn="bl" rotWithShape="0"/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3"/>
            <p:cNvSpPr txBox="1"/>
            <p:nvPr/>
          </p:nvSpPr>
          <p:spPr>
            <a:xfrm>
              <a:off x="4968784" y="678408"/>
              <a:ext cx="1610700" cy="138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200" b="1" i="0" u="none" strike="noStrike" cap="none">
                  <a:solidFill>
                    <a:schemeClr val="lt1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РАЗРАБОТКА ДОКУМЕНТОВ И МАТЕРИАЛОВ, НЕОБХОДИМЫХ ДЛЯ ФОРМИРОВАНИЯ БЮДЖЕТА ГОРОДА</a:t>
              </a:r>
              <a:endParaRPr sz="12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endParaRPr>
            </a:p>
          </p:txBody>
        </p:sp>
        <p:sp>
          <p:nvSpPr>
            <p:cNvPr id="133" name="Google Shape;133;p3"/>
            <p:cNvSpPr/>
            <p:nvPr/>
          </p:nvSpPr>
          <p:spPr>
            <a:xfrm>
              <a:off x="2105324" y="1530202"/>
              <a:ext cx="4906516" cy="4906516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0170" y="15431"/>
                  </a:moveTo>
                  <a:lnTo>
                    <a:pt x="100170" y="15431"/>
                  </a:lnTo>
                  <a:cubicBezTo>
                    <a:pt x="100863" y="16055"/>
                    <a:pt x="101540" y="16695"/>
                    <a:pt x="102203" y="17351"/>
                  </a:cubicBezTo>
                </a:path>
              </a:pathLst>
            </a:custGeom>
            <a:noFill/>
            <a:ln w="222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3"/>
            <p:cNvSpPr/>
            <p:nvPr/>
          </p:nvSpPr>
          <p:spPr>
            <a:xfrm>
              <a:off x="5600901" y="2266682"/>
              <a:ext cx="1610539" cy="1390788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5F497A"/>
                </a:gs>
                <a:gs pos="80000">
                  <a:srgbClr val="7955A4"/>
                </a:gs>
                <a:gs pos="100000">
                  <a:srgbClr val="7955A6"/>
                </a:gs>
              </a:gsLst>
              <a:lin ang="16200000" scaled="0"/>
            </a:gradFill>
            <a:ln>
              <a:noFill/>
            </a:ln>
            <a:effectLst>
              <a:outerShdw blurRad="50800" dist="38100" algn="l" rotWithShape="0">
                <a:srgbClr val="000000">
                  <a:alpha val="40000"/>
                </a:srgbClr>
              </a:outerShdw>
              <a:reflection stA="52000" endA="300" endPos="35000" sy="-100000" algn="bl" rotWithShape="0"/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3"/>
            <p:cNvSpPr txBox="1"/>
            <p:nvPr/>
          </p:nvSpPr>
          <p:spPr>
            <a:xfrm>
              <a:off x="5668794" y="2334575"/>
              <a:ext cx="1474753" cy="1255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i="0" u="none" strike="noStrike" cap="none">
                  <a:solidFill>
                    <a:schemeClr val="lt1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СОСТАВЛЕНИЕ ПРОЕКТА БЮДЖЕТА ГОРОДА</a:t>
              </a:r>
              <a:endParaRPr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endParaRPr>
            </a:p>
          </p:txBody>
        </p:sp>
        <p:sp>
          <p:nvSpPr>
            <p:cNvPr id="136" name="Google Shape;136;p3"/>
            <p:cNvSpPr/>
            <p:nvPr/>
          </p:nvSpPr>
          <p:spPr>
            <a:xfrm>
              <a:off x="1433656" y="758966"/>
              <a:ext cx="4906516" cy="4906516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8767" y="72099"/>
                  </a:moveTo>
                  <a:cubicBezTo>
                    <a:pt x="118518" y="73307"/>
                    <a:pt x="118232" y="74507"/>
                    <a:pt x="117910" y="75698"/>
                  </a:cubicBezTo>
                </a:path>
              </a:pathLst>
            </a:custGeom>
            <a:noFill/>
            <a:ln w="222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3"/>
            <p:cNvSpPr/>
            <p:nvPr/>
          </p:nvSpPr>
          <p:spPr>
            <a:xfrm>
              <a:off x="4994365" y="3902581"/>
              <a:ext cx="1610539" cy="1390788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27869E"/>
                </a:gs>
                <a:gs pos="80000">
                  <a:srgbClr val="34B0D0"/>
                </a:gs>
                <a:gs pos="100000">
                  <a:srgbClr val="30B3D4"/>
                </a:gs>
              </a:gsLst>
              <a:lin ang="16200000" scaled="0"/>
            </a:gradFill>
            <a:ln>
              <a:noFill/>
            </a:ln>
            <a:effectLst>
              <a:outerShdw blurRad="50800" dist="38100" algn="l" rotWithShape="0">
                <a:srgbClr val="000000">
                  <a:alpha val="40000"/>
                </a:srgbClr>
              </a:outerShdw>
              <a:reflection stA="52000" endA="300" endPos="35000" sy="-100000" algn="bl" rotWithShape="0"/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3"/>
            <p:cNvSpPr txBox="1"/>
            <p:nvPr/>
          </p:nvSpPr>
          <p:spPr>
            <a:xfrm>
              <a:off x="5062258" y="3970474"/>
              <a:ext cx="1474753" cy="1255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i="0" u="none" strike="noStrike" cap="none">
                  <a:solidFill>
                    <a:schemeClr val="lt1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РАССМОТРЕНИЕ        И УТВЕРЖДЕНИЕ БЮДЖЕТА ГОРОДА</a:t>
              </a:r>
              <a:endParaRPr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endParaRPr>
            </a:p>
          </p:txBody>
        </p:sp>
        <p:sp>
          <p:nvSpPr>
            <p:cNvPr id="139" name="Google Shape;139;p3"/>
            <p:cNvSpPr/>
            <p:nvPr/>
          </p:nvSpPr>
          <p:spPr>
            <a:xfrm>
              <a:off x="2442415" y="286291"/>
              <a:ext cx="4906516" cy="4906516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1120" y="119990"/>
                  </a:moveTo>
                  <a:lnTo>
                    <a:pt x="61120" y="119990"/>
                  </a:lnTo>
                  <a:cubicBezTo>
                    <a:pt x="59824" y="120014"/>
                    <a:pt x="58528" y="119996"/>
                    <a:pt x="57234" y="119937"/>
                  </a:cubicBezTo>
                </a:path>
              </a:pathLst>
            </a:custGeom>
            <a:noFill/>
            <a:ln w="222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3"/>
            <p:cNvSpPr/>
            <p:nvPr/>
          </p:nvSpPr>
          <p:spPr>
            <a:xfrm>
              <a:off x="3119167" y="4786484"/>
              <a:ext cx="1610539" cy="1057481"/>
            </a:xfrm>
            <a:prstGeom prst="roundRect">
              <a:avLst>
                <a:gd name="adj" fmla="val 16667"/>
              </a:avLst>
            </a:prstGeom>
            <a:solidFill>
              <a:srgbClr val="F79543"/>
            </a:solidFill>
            <a:ln>
              <a:noFill/>
            </a:ln>
            <a:effectLst>
              <a:outerShdw blurRad="50800" dist="38100" algn="l" rotWithShape="0">
                <a:srgbClr val="000000">
                  <a:alpha val="40000"/>
                </a:srgbClr>
              </a:outerShdw>
              <a:reflection stA="52000" endA="300" endPos="35000" sy="-100000" algn="bl" rotWithShape="0"/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3"/>
            <p:cNvSpPr txBox="1"/>
            <p:nvPr/>
          </p:nvSpPr>
          <p:spPr>
            <a:xfrm>
              <a:off x="3170789" y="4838106"/>
              <a:ext cx="1507295" cy="9542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i="0" u="none" strike="noStrike" cap="none">
                  <a:solidFill>
                    <a:schemeClr val="lt1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ИСПОЛНЕНИЕ БЮДЖЕТА ГОРОДА</a:t>
              </a:r>
              <a:endParaRPr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endParaRPr>
            </a:p>
          </p:txBody>
        </p:sp>
        <p:sp>
          <p:nvSpPr>
            <p:cNvPr id="142" name="Google Shape;142;p3"/>
            <p:cNvSpPr/>
            <p:nvPr/>
          </p:nvSpPr>
          <p:spPr>
            <a:xfrm>
              <a:off x="21751" y="341099"/>
              <a:ext cx="4906516" cy="4906516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74378" y="118252"/>
                  </a:moveTo>
                  <a:lnTo>
                    <a:pt x="74378" y="118252"/>
                  </a:lnTo>
                  <a:cubicBezTo>
                    <a:pt x="72996" y="118593"/>
                    <a:pt x="71603" y="118885"/>
                    <a:pt x="70200" y="119127"/>
                  </a:cubicBezTo>
                </a:path>
              </a:pathLst>
            </a:custGeom>
            <a:noFill/>
            <a:ln w="222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3"/>
            <p:cNvSpPr/>
            <p:nvPr/>
          </p:nvSpPr>
          <p:spPr>
            <a:xfrm>
              <a:off x="1224129" y="3899757"/>
              <a:ext cx="1610539" cy="1390788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982D2B"/>
                </a:gs>
                <a:gs pos="80000">
                  <a:srgbClr val="C83D39"/>
                </a:gs>
                <a:gs pos="100000">
                  <a:srgbClr val="CC3A36"/>
                </a:gs>
              </a:gsLst>
              <a:lin ang="16200000" scaled="0"/>
            </a:gradFill>
            <a:ln>
              <a:noFill/>
            </a:ln>
            <a:effectLst>
              <a:outerShdw blurRad="50800" dist="38100" algn="l" rotWithShape="0">
                <a:srgbClr val="000000">
                  <a:alpha val="40000"/>
                </a:srgbClr>
              </a:outerShdw>
              <a:reflection stA="52000" endA="300" endPos="35000" sy="-100000" algn="bl" rotWithShape="0"/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3"/>
            <p:cNvSpPr txBox="1"/>
            <p:nvPr/>
          </p:nvSpPr>
          <p:spPr>
            <a:xfrm>
              <a:off x="1292022" y="3967650"/>
              <a:ext cx="1474753" cy="1255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i="0" u="none" strike="noStrike" cap="none">
                  <a:solidFill>
                    <a:schemeClr val="lt1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ОСУЩЕСТВЛЕНИЕ БЮДЖЕТНОГО УЧЕТА</a:t>
              </a:r>
              <a:endParaRPr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endParaRPr>
            </a:p>
          </p:txBody>
        </p:sp>
        <p:sp>
          <p:nvSpPr>
            <p:cNvPr id="145" name="Google Shape;145;p3"/>
            <p:cNvSpPr/>
            <p:nvPr/>
          </p:nvSpPr>
          <p:spPr>
            <a:xfrm>
              <a:off x="1495838" y="720195"/>
              <a:ext cx="4906516" cy="4906516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354" y="76640"/>
                  </a:moveTo>
                  <a:lnTo>
                    <a:pt x="2354" y="76640"/>
                  </a:lnTo>
                  <a:cubicBezTo>
                    <a:pt x="2029" y="75513"/>
                    <a:pt x="1736" y="74376"/>
                    <a:pt x="1478" y="73232"/>
                  </a:cubicBezTo>
                </a:path>
              </a:pathLst>
            </a:custGeom>
            <a:noFill/>
            <a:ln w="222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3"/>
            <p:cNvSpPr/>
            <p:nvPr/>
          </p:nvSpPr>
          <p:spPr>
            <a:xfrm>
              <a:off x="634461" y="2276856"/>
              <a:ext cx="1610539" cy="1390788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759336"/>
                </a:gs>
                <a:gs pos="80000">
                  <a:srgbClr val="99C247"/>
                </a:gs>
                <a:gs pos="100000">
                  <a:srgbClr val="9BC545"/>
                </a:gs>
              </a:gsLst>
              <a:lin ang="16200000" scaled="0"/>
            </a:gradFill>
            <a:ln>
              <a:noFill/>
            </a:ln>
            <a:effectLst>
              <a:outerShdw blurRad="50800" dist="38100" algn="l" rotWithShape="0">
                <a:srgbClr val="000000">
                  <a:alpha val="40000"/>
                </a:srgbClr>
              </a:outerShdw>
              <a:reflection stA="52000" endA="300" endPos="35000" sy="-100000" algn="bl" rotWithShape="0"/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3"/>
            <p:cNvSpPr txBox="1"/>
            <p:nvPr/>
          </p:nvSpPr>
          <p:spPr>
            <a:xfrm>
              <a:off x="702354" y="2344749"/>
              <a:ext cx="1474753" cy="1255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b="1" i="0" u="none" strike="noStrike" cap="none">
                  <a:solidFill>
                    <a:schemeClr val="lt1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УТВЕРЖДЕНИЕ ОТЧЕТА ОБ ИСПОЛНЕНИИ БЮДЖЕТА ГОРОДА</a:t>
              </a:r>
              <a:endParaRPr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endParaRPr>
            </a:p>
          </p:txBody>
        </p:sp>
        <p:sp>
          <p:nvSpPr>
            <p:cNvPr id="148" name="Google Shape;148;p3"/>
            <p:cNvSpPr/>
            <p:nvPr/>
          </p:nvSpPr>
          <p:spPr>
            <a:xfrm>
              <a:off x="605241" y="1741727"/>
              <a:ext cx="4906516" cy="4906516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3468" y="12404"/>
                  </a:moveTo>
                  <a:cubicBezTo>
                    <a:pt x="24349" y="11728"/>
                    <a:pt x="25249" y="11076"/>
                    <a:pt x="26167" y="10449"/>
                  </a:cubicBezTo>
                </a:path>
              </a:pathLst>
            </a:custGeom>
            <a:noFill/>
            <a:ln w="222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3"/>
            <p:cNvSpPr/>
            <p:nvPr/>
          </p:nvSpPr>
          <p:spPr>
            <a:xfrm>
              <a:off x="1296137" y="754102"/>
              <a:ext cx="1609203" cy="1389601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5F497A"/>
                </a:gs>
                <a:gs pos="80000">
                  <a:srgbClr val="7955A4"/>
                </a:gs>
                <a:gs pos="100000">
                  <a:srgbClr val="7955A6"/>
                </a:gs>
              </a:gsLst>
              <a:lin ang="16200000" scaled="0"/>
            </a:gradFill>
            <a:ln>
              <a:noFill/>
            </a:ln>
            <a:effectLst>
              <a:outerShdw blurRad="50800" dist="38100" algn="l" rotWithShape="0">
                <a:srgbClr val="000000">
                  <a:alpha val="40000"/>
                </a:srgbClr>
              </a:outerShdw>
              <a:reflection stA="52000" endA="300" endPos="35000" sy="-100000" algn="bl" rotWithShape="0"/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3"/>
            <p:cNvSpPr txBox="1"/>
            <p:nvPr/>
          </p:nvSpPr>
          <p:spPr>
            <a:xfrm>
              <a:off x="1363972" y="821937"/>
              <a:ext cx="1473533" cy="12539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250" b="1" i="0" u="none" strike="noStrike" cap="none">
                  <a:solidFill>
                    <a:schemeClr val="lt1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ОРГАНИЗАЦИЯ              И ОСУЩЕСТВЛЕНИЕ МУНИЦИПАЛЬНОГО ФИНАНСОВОГО КОНТРОЛЯ</a:t>
              </a:r>
              <a:endParaRPr sz="125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endParaRPr>
            </a:p>
          </p:txBody>
        </p:sp>
        <p:sp>
          <p:nvSpPr>
            <p:cNvPr id="151" name="Google Shape;151;p3"/>
            <p:cNvSpPr/>
            <p:nvPr/>
          </p:nvSpPr>
          <p:spPr>
            <a:xfrm>
              <a:off x="-673737" y="529908"/>
              <a:ext cx="4906516" cy="4906516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8669" y="7293"/>
                  </a:moveTo>
                  <a:lnTo>
                    <a:pt x="88669" y="7293"/>
                  </a:lnTo>
                  <a:cubicBezTo>
                    <a:pt x="89798" y="7907"/>
                    <a:pt x="90908" y="8558"/>
                    <a:pt x="91996" y="9243"/>
                  </a:cubicBezTo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2" name="Google Shape;152;p3"/>
          <p:cNvSpPr/>
          <p:nvPr/>
        </p:nvSpPr>
        <p:spPr>
          <a:xfrm>
            <a:off x="7164288" y="4365104"/>
            <a:ext cx="1440160" cy="600164"/>
          </a:xfrm>
          <a:prstGeom prst="wedgeRectCallout">
            <a:avLst>
              <a:gd name="adj1" fmla="val -40013"/>
              <a:gd name="adj2" fmla="val 94241"/>
            </a:avLst>
          </a:prstGeom>
          <a:solidFill>
            <a:schemeClr val="lt1"/>
          </a:solidFill>
          <a:ln w="25400" cap="flat" cmpd="sng">
            <a:solidFill>
              <a:schemeClr val="dk1"/>
            </a:solidFill>
            <a:prstDash val="dot"/>
            <a:round/>
            <a:headEnd type="none" w="sm" len="sm"/>
            <a:tailEnd type="none" w="sm" len="sm"/>
          </a:ln>
          <a:effectLst>
            <a:outerShdw blurRad="50800" dist="38100" algn="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Законодательные (представительные) органы власти</a:t>
            </a:r>
            <a:endParaRPr sz="1100" b="0" i="1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3" name="Google Shape;153;p3"/>
          <p:cNvSpPr/>
          <p:nvPr/>
        </p:nvSpPr>
        <p:spPr>
          <a:xfrm>
            <a:off x="3782101" y="4535199"/>
            <a:ext cx="1559400" cy="878100"/>
          </a:xfrm>
          <a:prstGeom prst="wedgeRectCallout">
            <a:avLst>
              <a:gd name="adj1" fmla="val -2286"/>
              <a:gd name="adj2" fmla="val 95690"/>
            </a:avLst>
          </a:prstGeom>
          <a:solidFill>
            <a:schemeClr val="lt1"/>
          </a:solidFill>
          <a:ln w="25400" cap="flat" cmpd="sng">
            <a:solidFill>
              <a:schemeClr val="dk1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Органы местного самоуправления,  финансовые органы</a:t>
            </a:r>
            <a:endParaRPr sz="1100" b="0" i="1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4" name="Google Shape;154;p3"/>
          <p:cNvSpPr/>
          <p:nvPr/>
        </p:nvSpPr>
        <p:spPr>
          <a:xfrm>
            <a:off x="467544" y="2347892"/>
            <a:ext cx="1440160" cy="600164"/>
          </a:xfrm>
          <a:prstGeom prst="wedgeRectCallout">
            <a:avLst>
              <a:gd name="adj1" fmla="val 36904"/>
              <a:gd name="adj2" fmla="val 113882"/>
            </a:avLst>
          </a:prstGeom>
          <a:solidFill>
            <a:schemeClr val="lt1"/>
          </a:solidFill>
          <a:ln w="25400" cap="flat" cmpd="sng">
            <a:solidFill>
              <a:schemeClr val="dk1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Законодательные (представительные) органы власти</a:t>
            </a:r>
            <a:endParaRPr sz="1100" b="0" i="1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5" name="Google Shape;155;p3"/>
          <p:cNvSpPr/>
          <p:nvPr/>
        </p:nvSpPr>
        <p:spPr>
          <a:xfrm>
            <a:off x="7242250" y="1785350"/>
            <a:ext cx="1408800" cy="1122900"/>
          </a:xfrm>
          <a:prstGeom prst="wedgeRectCallout">
            <a:avLst>
              <a:gd name="adj1" fmla="val -41239"/>
              <a:gd name="adj2" fmla="val 101130"/>
            </a:avLst>
          </a:prstGeom>
          <a:solidFill>
            <a:schemeClr val="lt1"/>
          </a:solidFill>
          <a:ln w="25400" cap="flat" cmpd="sng">
            <a:solidFill>
              <a:schemeClr val="dk1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Органы местного самоуправления, финансовые органы</a:t>
            </a:r>
            <a:endParaRPr sz="1200" b="0" i="1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6" name="Google Shape;156;p3"/>
          <p:cNvSpPr/>
          <p:nvPr/>
        </p:nvSpPr>
        <p:spPr>
          <a:xfrm>
            <a:off x="2425875" y="656725"/>
            <a:ext cx="1281900" cy="600300"/>
          </a:xfrm>
          <a:prstGeom prst="wedgeRectCallout">
            <a:avLst>
              <a:gd name="adj1" fmla="val 70610"/>
              <a:gd name="adj2" fmla="val 125133"/>
            </a:avLst>
          </a:prstGeom>
          <a:solidFill>
            <a:schemeClr val="lt1"/>
          </a:solidFill>
          <a:ln w="25400" cap="flat" cmpd="sng">
            <a:solidFill>
              <a:schemeClr val="dk1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Органы местного самоуправления</a:t>
            </a:r>
            <a:endParaRPr sz="1200" b="0" i="1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7" name="Google Shape;157;p3"/>
          <p:cNvSpPr/>
          <p:nvPr/>
        </p:nvSpPr>
        <p:spPr>
          <a:xfrm>
            <a:off x="467550" y="656725"/>
            <a:ext cx="1715400" cy="1032300"/>
          </a:xfrm>
          <a:prstGeom prst="wedgeRectCallout">
            <a:avLst>
              <a:gd name="adj1" fmla="val 49354"/>
              <a:gd name="adj2" fmla="val 120311"/>
            </a:avLst>
          </a:prstGeom>
          <a:solidFill>
            <a:schemeClr val="lt1"/>
          </a:solidFill>
          <a:ln w="25400" cap="flat" cmpd="sng">
            <a:solidFill>
              <a:schemeClr val="dk1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Контрольно-счетная палата и органы местного самоуправления</a:t>
            </a:r>
            <a:endParaRPr sz="1200" b="0" i="1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8" name="Google Shape;158;p3"/>
          <p:cNvSpPr txBox="1"/>
          <p:nvPr/>
        </p:nvSpPr>
        <p:spPr>
          <a:xfrm>
            <a:off x="3386675" y="2790325"/>
            <a:ext cx="2466600" cy="1512900"/>
          </a:xfrm>
          <a:prstGeom prst="rect">
            <a:avLst/>
          </a:prstGeom>
          <a:noFill/>
          <a:ln w="9525" cap="flat" cmpd="sng">
            <a:solidFill>
              <a:srgbClr val="5F497A"/>
            </a:solidFill>
            <a:prstDash val="dot"/>
            <a:round/>
            <a:headEnd type="none" w="sm" len="sm"/>
            <a:tailEnd type="none" w="sm" len="sm"/>
          </a:ln>
          <a:effectLst>
            <a:outerShdw blurRad="71438" dist="552450" dir="12420000" rotWithShape="0">
              <a:srgbClr val="000000">
                <a:alpha val="78000"/>
              </a:srgbClr>
            </a:outerShdw>
          </a:effectLst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Бюджетный процесс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2000">
        <p:circle/>
      </p:transition>
    </mc:Choice>
    <mc:Fallback xmlns="">
      <p:transition spd="slow" advClick="0" advTm="2000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4"/>
          <p:cNvSpPr txBox="1"/>
          <p:nvPr/>
        </p:nvSpPr>
        <p:spPr>
          <a:xfrm>
            <a:off x="467544" y="151112"/>
            <a:ext cx="8229600" cy="973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2500" lnSpcReduction="10000"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 Narrow"/>
              <a:buNone/>
            </a:pPr>
            <a:r>
              <a:rPr lang="ru-RU" sz="3600" b="1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Принцип прозрачности (открытости) бюджетной системы Российской Федерации означает:</a:t>
            </a:r>
            <a:endParaRPr sz="3600" b="1" i="0" u="none" strike="noStrike" cap="non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grpSp>
        <p:nvGrpSpPr>
          <p:cNvPr id="164" name="Google Shape;164;p4"/>
          <p:cNvGrpSpPr/>
          <p:nvPr/>
        </p:nvGrpSpPr>
        <p:grpSpPr>
          <a:xfrm>
            <a:off x="-4842348" y="277138"/>
            <a:ext cx="13307581" cy="6591755"/>
            <a:chOff x="-5536260" y="-847605"/>
            <a:chExt cx="13307581" cy="6591755"/>
          </a:xfrm>
        </p:grpSpPr>
        <p:sp>
          <p:nvSpPr>
            <p:cNvPr id="165" name="Google Shape;165;p4"/>
            <p:cNvSpPr/>
            <p:nvPr/>
          </p:nvSpPr>
          <p:spPr>
            <a:xfrm>
              <a:off x="-5536260" y="-847605"/>
              <a:ext cx="6591755" cy="6591755"/>
            </a:xfrm>
            <a:prstGeom prst="blockArc">
              <a:avLst>
                <a:gd name="adj1" fmla="val 18900000"/>
                <a:gd name="adj2" fmla="val 2700000"/>
                <a:gd name="adj3" fmla="val 328"/>
              </a:avLst>
            </a:prstGeom>
            <a:noFill/>
            <a:ln w="25400" cap="flat" cmpd="sng">
              <a:solidFill>
                <a:srgbClr val="BF50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4"/>
            <p:cNvSpPr/>
            <p:nvPr/>
          </p:nvSpPr>
          <p:spPr>
            <a:xfrm>
              <a:off x="552546" y="282040"/>
              <a:ext cx="7155982" cy="942095"/>
            </a:xfrm>
            <a:prstGeom prst="rect">
              <a:avLst/>
            </a:prstGeom>
            <a:gradFill>
              <a:gsLst>
                <a:gs pos="0">
                  <a:srgbClr val="982D2B"/>
                </a:gs>
                <a:gs pos="55040">
                  <a:srgbClr val="BC3835"/>
                </a:gs>
                <a:gs pos="80000">
                  <a:srgbClr val="C83D39"/>
                </a:gs>
                <a:gs pos="100000">
                  <a:srgbClr val="CC3A36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4"/>
            <p:cNvSpPr txBox="1"/>
            <p:nvPr/>
          </p:nvSpPr>
          <p:spPr>
            <a:xfrm>
              <a:off x="552546" y="282040"/>
              <a:ext cx="7155982" cy="9420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97900" tIns="50800" rIns="50800" bIns="508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000" b="0" i="0" u="none" strike="noStrike" cap="none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Обязательное  опубликование  в  средствах  массовой  информации утвержденных бюджетов и отчетов об их исполнении </a:t>
              </a:r>
              <a:endPara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68" name="Google Shape;168;p4"/>
            <p:cNvSpPr/>
            <p:nvPr/>
          </p:nvSpPr>
          <p:spPr>
            <a:xfrm>
              <a:off x="81743" y="282285"/>
              <a:ext cx="941605" cy="941605"/>
            </a:xfrm>
            <a:prstGeom prst="ellipse">
              <a:avLst/>
            </a:prstGeom>
            <a:solidFill>
              <a:schemeClr val="lt1"/>
            </a:solidFill>
            <a:ln w="9525" cap="flat" cmpd="sng">
              <a:solidFill>
                <a:srgbClr val="BF504D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4"/>
            <p:cNvSpPr/>
            <p:nvPr/>
          </p:nvSpPr>
          <p:spPr>
            <a:xfrm>
              <a:off x="984421" y="1506568"/>
              <a:ext cx="6724107" cy="753284"/>
            </a:xfrm>
            <a:prstGeom prst="rect">
              <a:avLst/>
            </a:prstGeom>
            <a:gradFill>
              <a:gsLst>
                <a:gs pos="0">
                  <a:srgbClr val="759336"/>
                </a:gs>
                <a:gs pos="80000">
                  <a:srgbClr val="99C247"/>
                </a:gs>
                <a:gs pos="100000">
                  <a:srgbClr val="9BC545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4"/>
            <p:cNvSpPr txBox="1"/>
            <p:nvPr/>
          </p:nvSpPr>
          <p:spPr>
            <a:xfrm>
              <a:off x="984421" y="1506568"/>
              <a:ext cx="6724107" cy="7532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97900" tIns="50800" rIns="50800" bIns="508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000" b="0" i="0" u="none" strike="noStrike" cap="none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Доступность иных сведений о бюджетах </a:t>
              </a:r>
              <a:endPara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71" name="Google Shape;171;p4"/>
            <p:cNvSpPr/>
            <p:nvPr/>
          </p:nvSpPr>
          <p:spPr>
            <a:xfrm>
              <a:off x="513618" y="1412408"/>
              <a:ext cx="941605" cy="941605"/>
            </a:xfrm>
            <a:prstGeom prst="ellipse">
              <a:avLst/>
            </a:prstGeom>
            <a:solidFill>
              <a:schemeClr val="lt1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4"/>
            <p:cNvSpPr/>
            <p:nvPr/>
          </p:nvSpPr>
          <p:spPr>
            <a:xfrm>
              <a:off x="984421" y="2498275"/>
              <a:ext cx="6724107" cy="1030116"/>
            </a:xfrm>
            <a:prstGeom prst="rect">
              <a:avLst/>
            </a:prstGeom>
            <a:gradFill>
              <a:gsLst>
                <a:gs pos="0">
                  <a:srgbClr val="5D427D"/>
                </a:gs>
                <a:gs pos="80000">
                  <a:srgbClr val="7A57A5"/>
                </a:gs>
                <a:gs pos="100000">
                  <a:srgbClr val="7A56A7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4"/>
            <p:cNvSpPr txBox="1"/>
            <p:nvPr/>
          </p:nvSpPr>
          <p:spPr>
            <a:xfrm>
              <a:off x="984421" y="2498275"/>
              <a:ext cx="6724107" cy="103011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979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 b="0" i="0" u="none" strike="noStrike" cap="none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Обязательная  открытость  для  общества  и  средств  массовой  информации проектов бюджетов, обеспечение доступа к информации на едином портале бюджетной системы Российской Федерации в сети «Интернет»</a:t>
              </a:r>
              <a:endPara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74" name="Google Shape;174;p4"/>
            <p:cNvSpPr/>
            <p:nvPr/>
          </p:nvSpPr>
          <p:spPr>
            <a:xfrm>
              <a:off x="513618" y="2542530"/>
              <a:ext cx="941605" cy="941605"/>
            </a:xfrm>
            <a:prstGeom prst="ellipse">
              <a:avLst/>
            </a:prstGeom>
            <a:solidFill>
              <a:schemeClr val="lt1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4"/>
            <p:cNvSpPr/>
            <p:nvPr/>
          </p:nvSpPr>
          <p:spPr>
            <a:xfrm>
              <a:off x="552546" y="3678400"/>
              <a:ext cx="7155982" cy="930110"/>
            </a:xfrm>
            <a:prstGeom prst="rect">
              <a:avLst/>
            </a:prstGeom>
            <a:gradFill>
              <a:gsLst>
                <a:gs pos="0">
                  <a:srgbClr val="2787A0"/>
                </a:gs>
                <a:gs pos="80000">
                  <a:srgbClr val="34B0D0"/>
                </a:gs>
                <a:gs pos="100000">
                  <a:srgbClr val="30B3D4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4"/>
            <p:cNvSpPr txBox="1"/>
            <p:nvPr/>
          </p:nvSpPr>
          <p:spPr>
            <a:xfrm>
              <a:off x="615421" y="3672663"/>
              <a:ext cx="7155900" cy="93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979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 b="0" i="0" u="none" strike="noStrike" cap="none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Преемственность  бюджетной  классификации  Российской  Федерации,  а также  обеспечение  сопоставимости  показателей  бюджета  отчетного, текущего и очередного финансового года </a:t>
              </a:r>
              <a:endPara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77" name="Google Shape;177;p4"/>
            <p:cNvSpPr/>
            <p:nvPr/>
          </p:nvSpPr>
          <p:spPr>
            <a:xfrm>
              <a:off x="81743" y="3672652"/>
              <a:ext cx="941605" cy="941605"/>
            </a:xfrm>
            <a:prstGeom prst="ellipse">
              <a:avLst/>
            </a:prstGeom>
            <a:solidFill>
              <a:schemeClr val="lt1"/>
            </a:solidFill>
            <a:ln w="9525" cap="flat" cmpd="sng">
              <a:solidFill>
                <a:srgbClr val="49ACC5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000">
        <p:circle/>
      </p:transition>
    </mc:Choice>
    <mc:Fallback xmlns="">
      <p:transition spd="slow" advClick="0" advTm="1000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5"/>
          <p:cNvSpPr txBox="1"/>
          <p:nvPr/>
        </p:nvSpPr>
        <p:spPr>
          <a:xfrm>
            <a:off x="179512" y="116633"/>
            <a:ext cx="8856663" cy="4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600" b="1" cap="none">
              <a:solidFill>
                <a:srgbClr val="3A1A6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83" name="Google Shape;183;p5"/>
          <p:cNvGrpSpPr/>
          <p:nvPr/>
        </p:nvGrpSpPr>
        <p:grpSpPr>
          <a:xfrm>
            <a:off x="4422291" y="1930291"/>
            <a:ext cx="4499545" cy="4653601"/>
            <a:chOff x="-5693" y="13459"/>
            <a:chExt cx="4499545" cy="4653601"/>
          </a:xfrm>
        </p:grpSpPr>
        <p:sp>
          <p:nvSpPr>
            <p:cNvPr id="184" name="Google Shape;184;p5"/>
            <p:cNvSpPr/>
            <p:nvPr/>
          </p:nvSpPr>
          <p:spPr>
            <a:xfrm rot="5400000">
              <a:off x="-252961" y="260727"/>
              <a:ext cx="1648454" cy="1153918"/>
            </a:xfrm>
            <a:prstGeom prst="chevron">
              <a:avLst>
                <a:gd name="adj" fmla="val 50000"/>
              </a:avLst>
            </a:prstGeom>
            <a:gradFill>
              <a:gsLst>
                <a:gs pos="0">
                  <a:srgbClr val="5F497A"/>
                </a:gs>
                <a:gs pos="80000">
                  <a:srgbClr val="7A57A5"/>
                </a:gs>
                <a:gs pos="100000">
                  <a:srgbClr val="7A56A7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5"/>
            <p:cNvSpPr txBox="1"/>
            <p:nvPr/>
          </p:nvSpPr>
          <p:spPr>
            <a:xfrm>
              <a:off x="-5693" y="590418"/>
              <a:ext cx="1153918" cy="4945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400" b="1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1</a:t>
              </a:r>
              <a:endParaRPr sz="24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86" name="Google Shape;186;p5"/>
            <p:cNvSpPr/>
            <p:nvPr/>
          </p:nvSpPr>
          <p:spPr>
            <a:xfrm rot="5400000">
              <a:off x="2279598" y="-1117913"/>
              <a:ext cx="1071495" cy="3334241"/>
            </a:xfrm>
            <a:prstGeom prst="round2SameRect">
              <a:avLst>
                <a:gd name="adj1" fmla="val 16667"/>
                <a:gd name="adj2" fmla="val 0"/>
              </a:avLst>
            </a:prstGeom>
            <a:gradFill>
              <a:gsLst>
                <a:gs pos="0">
                  <a:srgbClr val="DAFEA4"/>
                </a:gs>
                <a:gs pos="35000">
                  <a:srgbClr val="E3FEBF"/>
                </a:gs>
                <a:gs pos="100000">
                  <a:srgbClr val="F4FEE6"/>
                </a:gs>
              </a:gsLst>
              <a:lin ang="16200000" scaled="0"/>
            </a:gradFill>
            <a:ln w="9525" cap="flat" cmpd="sng">
              <a:solidFill>
                <a:srgbClr val="97B853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5"/>
            <p:cNvSpPr txBox="1"/>
            <p:nvPr/>
          </p:nvSpPr>
          <p:spPr>
            <a:xfrm>
              <a:off x="1148225" y="65766"/>
              <a:ext cx="3281935" cy="9668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550" tIns="8875" rIns="8875" bIns="8875" anchor="ctr" anchorCtr="0">
              <a:noAutofit/>
            </a:bodyPr>
            <a:lstStyle/>
            <a:p>
              <a:pPr marL="114300" marR="0" lvl="1" indent="-1143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Times New Roman"/>
                <a:buChar char="•"/>
              </a:pPr>
              <a:r>
                <a:rPr lang="ru-RU" sz="1400" b="0" i="0" u="none" strike="noStrike" cap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Оценка качества предоставления муниципальных услуг размещается на сайте администрации и проводится социологический опрос в МФЦ</a:t>
              </a:r>
              <a:endPara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88" name="Google Shape;188;p5"/>
            <p:cNvSpPr/>
            <p:nvPr/>
          </p:nvSpPr>
          <p:spPr>
            <a:xfrm rot="5400000">
              <a:off x="-252961" y="1755417"/>
              <a:ext cx="1648454" cy="1153918"/>
            </a:xfrm>
            <a:prstGeom prst="chevron">
              <a:avLst>
                <a:gd name="adj" fmla="val 50000"/>
              </a:avLst>
            </a:prstGeom>
            <a:gradFill>
              <a:gsLst>
                <a:gs pos="0">
                  <a:srgbClr val="34438D"/>
                </a:gs>
                <a:gs pos="80000">
                  <a:srgbClr val="4557BA"/>
                </a:gs>
                <a:gs pos="100000">
                  <a:srgbClr val="4357BD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5"/>
            <p:cNvSpPr txBox="1"/>
            <p:nvPr/>
          </p:nvSpPr>
          <p:spPr>
            <a:xfrm>
              <a:off x="-5693" y="2085108"/>
              <a:ext cx="1153918" cy="4945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400" b="1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2</a:t>
              </a:r>
              <a:endParaRPr sz="24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90" name="Google Shape;190;p5"/>
            <p:cNvSpPr/>
            <p:nvPr/>
          </p:nvSpPr>
          <p:spPr>
            <a:xfrm rot="5400000">
              <a:off x="2244699" y="397181"/>
              <a:ext cx="1141292" cy="3293430"/>
            </a:xfrm>
            <a:prstGeom prst="round2SameRect">
              <a:avLst>
                <a:gd name="adj1" fmla="val 16667"/>
                <a:gd name="adj2" fmla="val 0"/>
              </a:avLst>
            </a:prstGeom>
            <a:gradFill>
              <a:gsLst>
                <a:gs pos="0">
                  <a:srgbClr val="DAFEA4"/>
                </a:gs>
                <a:gs pos="35000">
                  <a:srgbClr val="E3FEBF"/>
                </a:gs>
                <a:gs pos="100000">
                  <a:srgbClr val="F4FEE6"/>
                </a:gs>
              </a:gsLst>
              <a:lin ang="16200000" scaled="0"/>
            </a:gradFill>
            <a:ln w="9525" cap="flat" cmpd="sng">
              <a:solidFill>
                <a:srgbClr val="97B853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5"/>
            <p:cNvSpPr txBox="1"/>
            <p:nvPr/>
          </p:nvSpPr>
          <p:spPr>
            <a:xfrm>
              <a:off x="1168631" y="1528963"/>
              <a:ext cx="3237717" cy="10298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550" tIns="8875" rIns="8875" bIns="8875" anchor="ctr" anchorCtr="0">
              <a:noAutofit/>
            </a:bodyPr>
            <a:lstStyle/>
            <a:p>
              <a:pPr marL="114300" marR="0" lvl="1" indent="-1143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Times New Roman"/>
                <a:buChar char="•"/>
              </a:pPr>
              <a:r>
                <a:rPr lang="ru-RU" sz="1400" b="0" i="0" u="none" strike="noStrike" cap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Публичные слушания по проекту бюджета </a:t>
              </a:r>
              <a:r>
                <a:rPr lang="ru-RU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Ленинского  городского округа</a:t>
              </a:r>
              <a:r>
                <a:rPr lang="ru-RU" sz="1400" b="0" i="0" u="none" strike="noStrike" cap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на очередной финансовый год и плановый период </a:t>
              </a:r>
              <a:endPara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92" name="Google Shape;192;p5"/>
            <p:cNvSpPr/>
            <p:nvPr/>
          </p:nvSpPr>
          <p:spPr>
            <a:xfrm rot="5400000">
              <a:off x="-252961" y="3265874"/>
              <a:ext cx="1648454" cy="1153918"/>
            </a:xfrm>
            <a:prstGeom prst="chevron">
              <a:avLst>
                <a:gd name="adj" fmla="val 50000"/>
              </a:avLst>
            </a:prstGeom>
            <a:gradFill>
              <a:gsLst>
                <a:gs pos="0">
                  <a:srgbClr val="28839E"/>
                </a:gs>
                <a:gs pos="65040">
                  <a:srgbClr val="2787A0"/>
                </a:gs>
                <a:gs pos="80000">
                  <a:srgbClr val="35ACCF"/>
                </a:gs>
                <a:gs pos="100000">
                  <a:srgbClr val="31AFD4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5"/>
            <p:cNvSpPr txBox="1"/>
            <p:nvPr/>
          </p:nvSpPr>
          <p:spPr>
            <a:xfrm>
              <a:off x="-5693" y="3595565"/>
              <a:ext cx="1153918" cy="4945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400" b="1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3</a:t>
              </a:r>
              <a:endParaRPr sz="24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94" name="Google Shape;194;p5"/>
            <p:cNvSpPr/>
            <p:nvPr/>
          </p:nvSpPr>
          <p:spPr>
            <a:xfrm rot="5400000">
              <a:off x="2228932" y="1910519"/>
              <a:ext cx="1172826" cy="3357014"/>
            </a:xfrm>
            <a:prstGeom prst="round2SameRect">
              <a:avLst>
                <a:gd name="adj1" fmla="val 16667"/>
                <a:gd name="adj2" fmla="val 0"/>
              </a:avLst>
            </a:prstGeom>
            <a:gradFill>
              <a:gsLst>
                <a:gs pos="0">
                  <a:srgbClr val="DAFEA4"/>
                </a:gs>
                <a:gs pos="35000">
                  <a:srgbClr val="E3FEBF"/>
                </a:gs>
                <a:gs pos="100000">
                  <a:srgbClr val="F4FEE6"/>
                </a:gs>
              </a:gsLst>
              <a:lin ang="16200000" scaled="0"/>
            </a:gradFill>
            <a:ln w="9525" cap="flat" cmpd="sng">
              <a:solidFill>
                <a:srgbClr val="97B853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5"/>
            <p:cNvSpPr txBox="1"/>
            <p:nvPr/>
          </p:nvSpPr>
          <p:spPr>
            <a:xfrm>
              <a:off x="1136839" y="3059866"/>
              <a:ext cx="3299761" cy="10583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550" tIns="8875" rIns="8875" bIns="8875" anchor="ctr" anchorCtr="0">
              <a:noAutofit/>
            </a:bodyPr>
            <a:lstStyle/>
            <a:p>
              <a:pPr marL="114300" marR="0" lvl="1" indent="-1143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Times New Roman"/>
                <a:buChar char="•"/>
              </a:pPr>
              <a:r>
                <a:rPr lang="ru-RU" sz="1400" b="0" i="0" u="none" strike="noStrike" cap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Публичные слушания по проекту решения об исполнении бюджета </a:t>
              </a:r>
              <a:r>
                <a:rPr lang="ru-RU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Ленинского городского округа</a:t>
              </a:r>
              <a:r>
                <a:rPr lang="ru-RU" sz="1400" b="0" i="0" u="none" strike="noStrike" cap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  <a:endPara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196" name="Google Shape;196;p5"/>
          <p:cNvSpPr/>
          <p:nvPr/>
        </p:nvSpPr>
        <p:spPr>
          <a:xfrm>
            <a:off x="5220072" y="704996"/>
            <a:ext cx="3168352" cy="792088"/>
          </a:xfrm>
          <a:prstGeom prst="wedgeRoundRectCallout">
            <a:avLst>
              <a:gd name="adj1" fmla="val -59539"/>
              <a:gd name="adj2" fmla="val 128753"/>
              <a:gd name="adj3" fmla="val 16667"/>
            </a:avLst>
          </a:prstGeom>
          <a:solidFill>
            <a:schemeClr val="accent6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ВОЗМОЖНОСТИ ВЛИЯНИЯ ГРАЖДАНИНА НА СОСТАВ БЮДЖЕТА</a:t>
            </a:r>
            <a:endParaRPr sz="14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197" name="Google Shape;197;p5"/>
          <p:cNvGrpSpPr/>
          <p:nvPr/>
        </p:nvGrpSpPr>
        <p:grpSpPr>
          <a:xfrm>
            <a:off x="395535" y="1088740"/>
            <a:ext cx="3384376" cy="5184576"/>
            <a:chOff x="-1" y="0"/>
            <a:chExt cx="3384376" cy="5184576"/>
          </a:xfrm>
        </p:grpSpPr>
        <p:sp>
          <p:nvSpPr>
            <p:cNvPr id="198" name="Google Shape;198;p5"/>
            <p:cNvSpPr/>
            <p:nvPr/>
          </p:nvSpPr>
          <p:spPr>
            <a:xfrm>
              <a:off x="213773" y="0"/>
              <a:ext cx="2956828" cy="1296144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rgbClr val="759336"/>
                </a:gs>
                <a:gs pos="80000">
                  <a:srgbClr val="99C247"/>
                </a:gs>
                <a:gs pos="100000">
                  <a:srgbClr val="9BC545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5"/>
            <p:cNvSpPr txBox="1"/>
            <p:nvPr/>
          </p:nvSpPr>
          <p:spPr>
            <a:xfrm>
              <a:off x="251736" y="37963"/>
              <a:ext cx="2880902" cy="12202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60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Помогает формировать доходную часть бюджета (налог на доходы физических лиц)</a:t>
              </a:r>
              <a:endParaRPr sz="16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00" name="Google Shape;200;p5"/>
            <p:cNvSpPr/>
            <p:nvPr/>
          </p:nvSpPr>
          <p:spPr>
            <a:xfrm rot="5400000">
              <a:off x="1449160" y="-36003"/>
              <a:ext cx="486054" cy="3312366"/>
            </a:xfrm>
            <a:prstGeom prst="rightArrow">
              <a:avLst>
                <a:gd name="adj1" fmla="val 60000"/>
                <a:gd name="adj2" fmla="val 50000"/>
              </a:avLst>
            </a:prstGeom>
            <a:gradFill>
              <a:gsLst>
                <a:gs pos="0">
                  <a:srgbClr val="759336"/>
                </a:gs>
                <a:gs pos="80000">
                  <a:srgbClr val="99C247"/>
                </a:gs>
                <a:gs pos="100000">
                  <a:srgbClr val="9BC545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5"/>
            <p:cNvSpPr txBox="1"/>
            <p:nvPr/>
          </p:nvSpPr>
          <p:spPr>
            <a:xfrm>
              <a:off x="698477" y="1377153"/>
              <a:ext cx="1987420" cy="34023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02" name="Google Shape;202;p5"/>
            <p:cNvSpPr/>
            <p:nvPr/>
          </p:nvSpPr>
          <p:spPr>
            <a:xfrm>
              <a:off x="213773" y="1944215"/>
              <a:ext cx="2956828" cy="1296144"/>
            </a:xfrm>
            <a:prstGeom prst="ellipse">
              <a:avLst/>
            </a:prstGeom>
            <a:gradFill>
              <a:gsLst>
                <a:gs pos="0">
                  <a:srgbClr val="3A897F"/>
                </a:gs>
                <a:gs pos="80000">
                  <a:srgbClr val="4DB3A8"/>
                </a:gs>
                <a:gs pos="100000">
                  <a:srgbClr val="4CB6AA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5"/>
            <p:cNvSpPr txBox="1"/>
            <p:nvPr/>
          </p:nvSpPr>
          <p:spPr>
            <a:xfrm>
              <a:off x="646790" y="2134031"/>
              <a:ext cx="2090794" cy="9165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400" b="1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БЮДЖЕТ</a:t>
              </a:r>
              <a:endParaRPr sz="24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04" name="Google Shape;204;p5"/>
            <p:cNvSpPr/>
            <p:nvPr/>
          </p:nvSpPr>
          <p:spPr>
            <a:xfrm rot="5400000">
              <a:off x="1449160" y="1872207"/>
              <a:ext cx="486054" cy="3384376"/>
            </a:xfrm>
            <a:prstGeom prst="rightArrow">
              <a:avLst>
                <a:gd name="adj1" fmla="val 60000"/>
                <a:gd name="adj2" fmla="val 50000"/>
              </a:avLst>
            </a:prstGeom>
            <a:gradFill>
              <a:gsLst>
                <a:gs pos="0">
                  <a:srgbClr val="5C417C"/>
                </a:gs>
                <a:gs pos="80000">
                  <a:srgbClr val="7955A4"/>
                </a:gs>
                <a:gs pos="100000">
                  <a:srgbClr val="7955A6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5"/>
            <p:cNvSpPr txBox="1"/>
            <p:nvPr/>
          </p:nvSpPr>
          <p:spPr>
            <a:xfrm>
              <a:off x="676874" y="3321368"/>
              <a:ext cx="2030626" cy="34023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06" name="Google Shape;206;p5"/>
            <p:cNvSpPr/>
            <p:nvPr/>
          </p:nvSpPr>
          <p:spPr>
            <a:xfrm>
              <a:off x="213773" y="3888432"/>
              <a:ext cx="2956828" cy="1296144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rgbClr val="5C417C"/>
                </a:gs>
                <a:gs pos="80000">
                  <a:srgbClr val="7955A4"/>
                </a:gs>
                <a:gs pos="100000">
                  <a:srgbClr val="7955A6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5"/>
            <p:cNvSpPr txBox="1"/>
            <p:nvPr/>
          </p:nvSpPr>
          <p:spPr>
            <a:xfrm>
              <a:off x="251736" y="3926395"/>
              <a:ext cx="2880902" cy="12202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60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Получает социальные гарантии – расходная часть бюджета (образование, культура, физическая культура и спорт, социальные выплаты и др.)</a:t>
              </a:r>
              <a:endParaRPr sz="16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208" name="Google Shape;208;p5"/>
          <p:cNvSpPr txBox="1"/>
          <p:nvPr/>
        </p:nvSpPr>
        <p:spPr>
          <a:xfrm>
            <a:off x="1002482" y="2454359"/>
            <a:ext cx="2232025" cy="25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5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КАК НАЛОГОПЛАТЕЛЬЩИК</a:t>
            </a:r>
            <a:endParaRPr/>
          </a:p>
        </p:txBody>
      </p:sp>
      <p:sp>
        <p:nvSpPr>
          <p:cNvPr id="209" name="Google Shape;209;p5"/>
          <p:cNvSpPr txBox="1"/>
          <p:nvPr/>
        </p:nvSpPr>
        <p:spPr>
          <a:xfrm>
            <a:off x="971600" y="4365104"/>
            <a:ext cx="2232025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КАК ПОЛУЧАТЕЛЬ СОЦИАЛЬНЫХ ГАРАНТИЙ</a:t>
            </a:r>
            <a:endParaRPr/>
          </a:p>
        </p:txBody>
      </p:sp>
      <p:sp>
        <p:nvSpPr>
          <p:cNvPr id="210" name="Google Shape;210;p5"/>
          <p:cNvSpPr txBox="1"/>
          <p:nvPr/>
        </p:nvSpPr>
        <p:spPr>
          <a:xfrm>
            <a:off x="498360" y="116634"/>
            <a:ext cx="8229600" cy="4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 Narrow"/>
              <a:buNone/>
            </a:pPr>
            <a:r>
              <a:rPr lang="ru-RU" sz="26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ГРАЖДАНИН И ЕГО УЧАСТИЕ В БЮДЖЕТНОМ ПРОЦЕССЕ</a:t>
            </a:r>
            <a:endParaRPr sz="2600" b="1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2000">
        <p:circle/>
      </p:transition>
    </mc:Choice>
    <mc:Fallback xmlns="">
      <p:transition spd="slow" advClick="0" advTm="2000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" name="Google Shape;215;p6"/>
          <p:cNvGrpSpPr/>
          <p:nvPr/>
        </p:nvGrpSpPr>
        <p:grpSpPr>
          <a:xfrm>
            <a:off x="557083" y="1087186"/>
            <a:ext cx="7811025" cy="5257128"/>
            <a:chOff x="89539" y="106458"/>
            <a:chExt cx="7811025" cy="5257128"/>
          </a:xfrm>
        </p:grpSpPr>
        <p:sp>
          <p:nvSpPr>
            <p:cNvPr id="216" name="Google Shape;216;p6"/>
            <p:cNvSpPr/>
            <p:nvPr/>
          </p:nvSpPr>
          <p:spPr>
            <a:xfrm>
              <a:off x="153911" y="106458"/>
              <a:ext cx="7746653" cy="927343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982D2B"/>
                </a:gs>
                <a:gs pos="80000">
                  <a:srgbClr val="C83D39"/>
                </a:gs>
                <a:gs pos="100000">
                  <a:srgbClr val="CC3A36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6"/>
            <p:cNvSpPr txBox="1"/>
            <p:nvPr/>
          </p:nvSpPr>
          <p:spPr>
            <a:xfrm>
              <a:off x="199180" y="151727"/>
              <a:ext cx="7656115" cy="8368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6025" tIns="66025" rIns="66025" bIns="660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60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Доходы бюджета – безвозмездные и безвозвратные поступления денежных средств в бюджет.</a:t>
              </a:r>
              <a:endParaRPr sz="26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18" name="Google Shape;218;p6"/>
            <p:cNvSpPr/>
            <p:nvPr/>
          </p:nvSpPr>
          <p:spPr>
            <a:xfrm rot="7243007">
              <a:off x="704726" y="2767678"/>
              <a:ext cx="4033665" cy="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120000" y="0"/>
                  </a:lnTo>
                </a:path>
              </a:pathLst>
            </a:custGeom>
            <a:noFill/>
            <a:ln w="38100" cap="flat" cmpd="sng">
              <a:solidFill>
                <a:srgbClr val="953734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219" name="Google Shape;219;p6"/>
            <p:cNvSpPr/>
            <p:nvPr/>
          </p:nvSpPr>
          <p:spPr>
            <a:xfrm>
              <a:off x="89539" y="4501554"/>
              <a:ext cx="2691484" cy="862032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759336"/>
                </a:gs>
                <a:gs pos="80000">
                  <a:srgbClr val="99C247"/>
                </a:gs>
                <a:gs pos="100000">
                  <a:srgbClr val="9BC545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6"/>
            <p:cNvSpPr txBox="1"/>
            <p:nvPr/>
          </p:nvSpPr>
          <p:spPr>
            <a:xfrm>
              <a:off x="131620" y="4543635"/>
              <a:ext cx="2607322" cy="7778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40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Безвозмездные поступления</a:t>
              </a:r>
              <a:endParaRPr sz="2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21" name="Google Shape;221;p6"/>
            <p:cNvSpPr/>
            <p:nvPr/>
          </p:nvSpPr>
          <p:spPr>
            <a:xfrm rot="2041993">
              <a:off x="4657127" y="1218981"/>
              <a:ext cx="661742" cy="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120000" y="0"/>
                  </a:lnTo>
                </a:path>
              </a:pathLst>
            </a:custGeom>
            <a:noFill/>
            <a:ln w="38100" cap="flat" cmpd="sng">
              <a:solidFill>
                <a:srgbClr val="953734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222" name="Google Shape;222;p6"/>
            <p:cNvSpPr/>
            <p:nvPr/>
          </p:nvSpPr>
          <p:spPr>
            <a:xfrm>
              <a:off x="4266007" y="1404161"/>
              <a:ext cx="3485186" cy="1008171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5D427D"/>
                </a:gs>
                <a:gs pos="80000">
                  <a:srgbClr val="7A57A5"/>
                </a:gs>
                <a:gs pos="100000">
                  <a:srgbClr val="7A56A7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6"/>
            <p:cNvSpPr txBox="1"/>
            <p:nvPr/>
          </p:nvSpPr>
          <p:spPr>
            <a:xfrm>
              <a:off x="4315222" y="1453376"/>
              <a:ext cx="3386756" cy="9097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8725" tIns="78725" rIns="78725" bIns="787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310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Налоговые доходы</a:t>
              </a:r>
              <a:endParaRPr sz="31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24" name="Google Shape;224;p6"/>
            <p:cNvSpPr/>
            <p:nvPr/>
          </p:nvSpPr>
          <p:spPr>
            <a:xfrm rot="8604440">
              <a:off x="2315020" y="1393452"/>
              <a:ext cx="1206633" cy="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120000" y="0"/>
                  </a:lnTo>
                </a:path>
              </a:pathLst>
            </a:custGeom>
            <a:noFill/>
            <a:ln w="38100" cap="flat" cmpd="sng">
              <a:solidFill>
                <a:srgbClr val="953734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225" name="Google Shape;225;p6"/>
            <p:cNvSpPr/>
            <p:nvPr/>
          </p:nvSpPr>
          <p:spPr>
            <a:xfrm>
              <a:off x="148086" y="1753102"/>
              <a:ext cx="3221320" cy="1002614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2787A0"/>
                </a:gs>
                <a:gs pos="80000">
                  <a:srgbClr val="34B0D0"/>
                </a:gs>
                <a:gs pos="100000">
                  <a:srgbClr val="30B3D4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6"/>
            <p:cNvSpPr txBox="1"/>
            <p:nvPr/>
          </p:nvSpPr>
          <p:spPr>
            <a:xfrm>
              <a:off x="197030" y="1802046"/>
              <a:ext cx="3123432" cy="90472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1100" tIns="71100" rIns="71100" bIns="711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80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Неналоговые доходы</a:t>
              </a:r>
              <a:endParaRPr sz="2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227" name="Google Shape;227;p6"/>
          <p:cNvSpPr txBox="1"/>
          <p:nvPr/>
        </p:nvSpPr>
        <p:spPr>
          <a:xfrm>
            <a:off x="5076056" y="3140968"/>
            <a:ext cx="3418153" cy="1656184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000" tIns="144000" rIns="91425" bIns="45700" anchor="ctr" anchorCtr="0">
            <a:normAutofit fontScale="25000" lnSpcReduction="20000"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endParaRPr sz="56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None/>
            </a:pPr>
            <a:r>
              <a:rPr lang="ru-RU" sz="56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Поступления от уплаты налогов, установленных законодательством РФ  о налогах и сборах, и местных налогов, например: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None/>
            </a:pPr>
            <a:r>
              <a:rPr lang="ru-RU" sz="56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- налог на доходы физических лиц,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None/>
            </a:pPr>
            <a:r>
              <a:rPr lang="ru-RU" sz="56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- налог на имущество физических лиц,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None/>
            </a:pPr>
            <a:r>
              <a:rPr lang="ru-RU" sz="56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- земельный налог,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None/>
            </a:pPr>
            <a:r>
              <a:rPr lang="ru-RU" sz="56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- единый налог на вмененный доход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None/>
            </a:pPr>
            <a:r>
              <a:rPr lang="ru-RU" sz="56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и иные налоговые доходы</a:t>
            </a:r>
            <a:endParaRPr sz="56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endParaRPr sz="36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endParaRPr sz="36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endParaRPr sz="36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6"/>
          <p:cNvSpPr txBox="1"/>
          <p:nvPr/>
        </p:nvSpPr>
        <p:spPr>
          <a:xfrm>
            <a:off x="498360" y="188640"/>
            <a:ext cx="8229600" cy="634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7500"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 Narrow"/>
              <a:buNone/>
            </a:pPr>
            <a:r>
              <a:rPr lang="ru-RU" sz="36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ДОХОДЫ БЮДЖЕТА ГОРОДА</a:t>
            </a:r>
            <a:endParaRPr sz="3600" b="1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229" name="Google Shape;229;p6"/>
          <p:cNvSpPr txBox="1"/>
          <p:nvPr/>
        </p:nvSpPr>
        <p:spPr>
          <a:xfrm>
            <a:off x="971600" y="3573017"/>
            <a:ext cx="3816424" cy="936103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</a:pPr>
            <a:r>
              <a:rPr lang="ru-RU" sz="14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Поступления доходов от использования муниципального имущества, от продажи имущества, платы за негативное воздействие на окружающую среду, штрафы и иные неналоговые доходы</a:t>
            </a:r>
            <a:endParaRPr/>
          </a:p>
        </p:txBody>
      </p:sp>
      <p:sp>
        <p:nvSpPr>
          <p:cNvPr id="230" name="Google Shape;230;p6"/>
          <p:cNvSpPr txBox="1"/>
          <p:nvPr/>
        </p:nvSpPr>
        <p:spPr>
          <a:xfrm>
            <a:off x="3156125" y="5860399"/>
            <a:ext cx="5166900" cy="9975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108000" rIns="36000" bIns="0" anchor="ctr" anchorCtr="0">
            <a:normAutofit fontScale="40000" lnSpcReduction="20000"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None/>
            </a:pPr>
            <a:r>
              <a:rPr lang="ru-RU" sz="36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Поступающие в бюджет денежные средства из бюджета Ленинского городского округа (межбюджетные трансферты) и от физических  и юридических лиц, в том числе добровольные пожертвования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endParaRPr sz="36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2000">
        <p:circle/>
      </p:transition>
    </mc:Choice>
    <mc:Fallback xmlns="">
      <p:transition spd="slow" advClick="0" advTm="2000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7"/>
          <p:cNvSpPr txBox="1"/>
          <p:nvPr/>
        </p:nvSpPr>
        <p:spPr>
          <a:xfrm>
            <a:off x="467544" y="188640"/>
            <a:ext cx="8229600" cy="634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7500"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None/>
            </a:pPr>
            <a:r>
              <a:rPr lang="ru-RU" sz="36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БЕЗВОЗМЕЗДНЫЕ ПОСТУПЛЕНИЯ</a:t>
            </a:r>
            <a:endParaRPr sz="36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236" name="Google Shape;236;p7"/>
          <p:cNvGrpSpPr/>
          <p:nvPr/>
        </p:nvGrpSpPr>
        <p:grpSpPr>
          <a:xfrm>
            <a:off x="593962" y="983517"/>
            <a:ext cx="7976763" cy="5539036"/>
            <a:chOff x="126418" y="2789"/>
            <a:chExt cx="7976763" cy="5539036"/>
          </a:xfrm>
        </p:grpSpPr>
        <p:sp>
          <p:nvSpPr>
            <p:cNvPr id="237" name="Google Shape;237;p7"/>
            <p:cNvSpPr/>
            <p:nvPr/>
          </p:nvSpPr>
          <p:spPr>
            <a:xfrm rot="5400000">
              <a:off x="4244662" y="-2350805"/>
              <a:ext cx="1386118" cy="6330919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E7CFCF">
                <a:alpha val="89803"/>
              </a:srgbClr>
            </a:solidFill>
            <a:ln w="9525" cap="flat" cmpd="sng">
              <a:solidFill>
                <a:srgbClr val="E7CFCF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7"/>
            <p:cNvSpPr txBox="1"/>
            <p:nvPr/>
          </p:nvSpPr>
          <p:spPr>
            <a:xfrm>
              <a:off x="1772262" y="189260"/>
              <a:ext cx="6263254" cy="12507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7650" tIns="123825" rIns="247650" bIns="123825" anchor="ctr" anchorCtr="0">
              <a:noAutofit/>
            </a:bodyPr>
            <a:lstStyle/>
            <a:p>
              <a:pPr marL="228600" marR="0" lvl="1" indent="-2286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Times New Roman"/>
                <a:buChar char="•"/>
              </a:pPr>
              <a:r>
                <a:rPr lang="ru-RU" sz="2000" b="0" i="0" u="none" strike="noStrike" cap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от лат. </a:t>
              </a:r>
              <a:r>
                <a:rPr lang="ru-RU" sz="2000" b="0" i="1" u="none" strike="noStrike" cap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dotatio</a:t>
              </a:r>
              <a:r>
                <a:rPr lang="ru-RU" sz="2000" b="0" i="0" u="none" strike="noStrike" cap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 — дар, пожертвование</a:t>
              </a:r>
              <a:endPara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marL="228600" marR="0" lvl="1" indent="-228600" algn="l" rtl="0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Times New Roman"/>
                <a:buChar char="•"/>
              </a:pPr>
              <a:r>
                <a:rPr lang="ru-RU" sz="2000" b="0" i="0" u="none" strike="noStrike" cap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межбюджетные трансферты, предоставляемые на безвозмездной и безвозвратной основе без определения конкретной цели их использования</a:t>
              </a:r>
              <a:endPara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39" name="Google Shape;239;p7"/>
            <p:cNvSpPr/>
            <p:nvPr/>
          </p:nvSpPr>
          <p:spPr>
            <a:xfrm>
              <a:off x="126418" y="2789"/>
              <a:ext cx="1645844" cy="1623728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982D2B"/>
                </a:gs>
                <a:gs pos="80000">
                  <a:srgbClr val="C83D39"/>
                </a:gs>
                <a:gs pos="100000">
                  <a:srgbClr val="CC3A36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7"/>
            <p:cNvSpPr txBox="1"/>
            <p:nvPr/>
          </p:nvSpPr>
          <p:spPr>
            <a:xfrm>
              <a:off x="205682" y="82053"/>
              <a:ext cx="1487316" cy="146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0000" tIns="40000" rIns="80000" bIns="400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100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Дотации</a:t>
              </a:r>
              <a:endParaRPr sz="21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1" name="Google Shape;241;p7"/>
            <p:cNvSpPr/>
            <p:nvPr/>
          </p:nvSpPr>
          <p:spPr>
            <a:xfrm rot="5400000">
              <a:off x="4235560" y="-612614"/>
              <a:ext cx="1388786" cy="6315381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E5DECE">
                <a:alpha val="89803"/>
              </a:srgbClr>
            </a:solidFill>
            <a:ln w="9525" cap="flat" cmpd="sng">
              <a:solidFill>
                <a:srgbClr val="E5DECE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7"/>
            <p:cNvSpPr txBox="1"/>
            <p:nvPr/>
          </p:nvSpPr>
          <p:spPr>
            <a:xfrm>
              <a:off x="1772263" y="1918478"/>
              <a:ext cx="6247586" cy="12531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7650" tIns="123825" rIns="247650" bIns="123825" anchor="ctr" anchorCtr="0">
              <a:noAutofit/>
            </a:bodyPr>
            <a:lstStyle/>
            <a:p>
              <a:pPr marL="228600" marR="0" lvl="1" indent="-2286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Times New Roman"/>
                <a:buChar char="•"/>
              </a:pPr>
              <a:r>
                <a:rPr lang="ru-RU" sz="2000" b="0" i="0" u="none" strike="noStrike" cap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от лат. </a:t>
              </a:r>
              <a:r>
                <a:rPr lang="ru-RU" sz="2000" b="0" i="1" u="none" strike="noStrike" cap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subsidium</a:t>
              </a:r>
              <a:r>
                <a:rPr lang="ru-RU" sz="2000" b="0" i="0" u="none" strike="noStrike" cap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 — помощь, поддержка</a:t>
              </a:r>
              <a:endPara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marL="228600" marR="0" lvl="1" indent="-228600" algn="l" rtl="0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Times New Roman"/>
                <a:buChar char="•"/>
              </a:pPr>
              <a:r>
                <a:rPr lang="ru-RU" sz="2000" b="0" i="0" u="none" strike="noStrike" cap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межбюджетные трансферты, предоставляемые в целях софинансирования расходных обязательств нижестоящего бюджета</a:t>
              </a:r>
              <a:endPara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3" name="Google Shape;243;p7"/>
            <p:cNvSpPr/>
            <p:nvPr/>
          </p:nvSpPr>
          <p:spPr>
            <a:xfrm>
              <a:off x="126418" y="1730074"/>
              <a:ext cx="1645844" cy="1630004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947430"/>
                </a:gs>
                <a:gs pos="80000">
                  <a:srgbClr val="C3993F"/>
                </a:gs>
                <a:gs pos="100000">
                  <a:srgbClr val="C69A3D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7"/>
            <p:cNvSpPr txBox="1"/>
            <p:nvPr/>
          </p:nvSpPr>
          <p:spPr>
            <a:xfrm>
              <a:off x="205988" y="1809644"/>
              <a:ext cx="1486704" cy="14708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0000" tIns="40000" rIns="80000" bIns="400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100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Субсидии</a:t>
              </a:r>
              <a:endParaRPr sz="21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5" name="Google Shape;245;p7"/>
            <p:cNvSpPr/>
            <p:nvPr/>
          </p:nvSpPr>
          <p:spPr>
            <a:xfrm rot="5400000">
              <a:off x="3969770" y="1332945"/>
              <a:ext cx="1818317" cy="6317001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DCE4CF">
                <a:alpha val="89803"/>
              </a:srgbClr>
            </a:solidFill>
            <a:ln w="9525" cap="flat" cmpd="sng">
              <a:solidFill>
                <a:srgbClr val="DCE4CF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7"/>
            <p:cNvSpPr txBox="1"/>
            <p:nvPr/>
          </p:nvSpPr>
          <p:spPr>
            <a:xfrm>
              <a:off x="1720429" y="3671050"/>
              <a:ext cx="6228238" cy="16407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7650" tIns="123825" rIns="247650" bIns="123825" anchor="ctr" anchorCtr="0">
              <a:noAutofit/>
            </a:bodyPr>
            <a:lstStyle/>
            <a:p>
              <a:pPr marL="171450" marR="0" lvl="1" indent="-1714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Times New Roman"/>
                <a:buChar char="•"/>
              </a:pPr>
              <a:r>
                <a:rPr lang="ru-RU" sz="1800" b="0" i="0" u="none" strike="noStrike" cap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от лат. </a:t>
              </a:r>
              <a:r>
                <a:rPr lang="ru-RU" sz="1800" b="0" i="1" u="none" strike="noStrike" cap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subvenire</a:t>
              </a:r>
              <a:r>
                <a:rPr lang="ru-RU" sz="1800" b="0" i="0" u="none" strike="noStrike" cap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 — приходить на помощь</a:t>
              </a:r>
              <a:endPara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27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Times New Roman"/>
                <a:buChar char="•"/>
              </a:pPr>
              <a:r>
                <a:rPr lang="ru-RU" sz="1800" b="0" i="0" u="none" strike="noStrike" cap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межбюджетные трансферты, предоставляемые в целях финансового обеспечения расходных обязательств муниципальных образований, возникающих при выполнении государственных полномочий, переданных для осуществления органам местного самоуправления в установленном порядке </a:t>
              </a:r>
              <a:endPara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marL="114300" marR="0" lvl="1" indent="-38100" algn="l" rtl="0">
                <a:lnSpc>
                  <a:spcPct val="90000"/>
                </a:lnSpc>
                <a:spcBef>
                  <a:spcPts val="27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endPara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7" name="Google Shape;247;p7"/>
            <p:cNvSpPr/>
            <p:nvPr/>
          </p:nvSpPr>
          <p:spPr>
            <a:xfrm>
              <a:off x="126418" y="3463633"/>
              <a:ext cx="1644237" cy="2078192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739235"/>
                </a:gs>
                <a:gs pos="80000">
                  <a:srgbClr val="98BF47"/>
                </a:gs>
                <a:gs pos="100000">
                  <a:srgbClr val="99C344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7"/>
            <p:cNvSpPr txBox="1"/>
            <p:nvPr/>
          </p:nvSpPr>
          <p:spPr>
            <a:xfrm>
              <a:off x="206683" y="3543898"/>
              <a:ext cx="1483707" cy="19176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0000" tIns="40000" rIns="80000" bIns="400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100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Субвенции</a:t>
              </a:r>
              <a:endParaRPr sz="21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9" name="Google Shape;249;p7"/>
          <p:cNvSpPr txBox="1">
            <a:spLocks noGrp="1"/>
          </p:cNvSpPr>
          <p:nvPr>
            <p:ph type="sldNum" idx="12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7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 thruBlk="1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4" name="Google Shape;254;p8"/>
          <p:cNvGrpSpPr/>
          <p:nvPr/>
        </p:nvGrpSpPr>
        <p:grpSpPr>
          <a:xfrm>
            <a:off x="1947548" y="1300252"/>
            <a:ext cx="5288554" cy="5244382"/>
            <a:chOff x="1748210" y="20744"/>
            <a:chExt cx="5288554" cy="5244382"/>
          </a:xfrm>
        </p:grpSpPr>
        <p:sp>
          <p:nvSpPr>
            <p:cNvPr id="255" name="Google Shape;255;p8"/>
            <p:cNvSpPr/>
            <p:nvPr/>
          </p:nvSpPr>
          <p:spPr>
            <a:xfrm>
              <a:off x="3180565" y="1646402"/>
              <a:ext cx="2344224" cy="2231280"/>
            </a:xfrm>
            <a:prstGeom prst="ellipse">
              <a:avLst/>
            </a:prstGeom>
            <a:gradFill>
              <a:gsLst>
                <a:gs pos="0">
                  <a:srgbClr val="2D5C97"/>
                </a:gs>
                <a:gs pos="80000">
                  <a:srgbClr val="3C7AC5"/>
                </a:gs>
                <a:gs pos="100000">
                  <a:srgbClr val="397BC9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8"/>
            <p:cNvSpPr txBox="1"/>
            <p:nvPr/>
          </p:nvSpPr>
          <p:spPr>
            <a:xfrm>
              <a:off x="3523869" y="1973165"/>
              <a:ext cx="1657616" cy="15777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775" tIns="17775" rIns="17775" bIns="17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 b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Расходы бюджета – это выплачиваемые из бюджета денежные средства, за исключением средств, являющихся источниками финансирования дефицита бюджета</a:t>
              </a:r>
              <a:endParaRPr sz="1400" b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7" name="Google Shape;257;p8"/>
            <p:cNvSpPr/>
            <p:nvPr/>
          </p:nvSpPr>
          <p:spPr>
            <a:xfrm rot="-5339634">
              <a:off x="4198599" y="1087768"/>
              <a:ext cx="358868" cy="460885"/>
            </a:xfrm>
            <a:prstGeom prst="rightArrow">
              <a:avLst>
                <a:gd name="adj1" fmla="val 60000"/>
                <a:gd name="adj2" fmla="val 50000"/>
              </a:avLst>
            </a:prstGeom>
            <a:gradFill>
              <a:gsLst>
                <a:gs pos="0">
                  <a:srgbClr val="982D2B"/>
                </a:gs>
                <a:gs pos="80000">
                  <a:srgbClr val="C83D39"/>
                </a:gs>
                <a:gs pos="100000">
                  <a:srgbClr val="CC3A36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8"/>
            <p:cNvSpPr txBox="1"/>
            <p:nvPr/>
          </p:nvSpPr>
          <p:spPr>
            <a:xfrm rot="-5339634">
              <a:off x="4251484" y="1233767"/>
              <a:ext cx="251208" cy="2765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9" name="Google Shape;259;p8"/>
            <p:cNvSpPr/>
            <p:nvPr/>
          </p:nvSpPr>
          <p:spPr>
            <a:xfrm>
              <a:off x="3918046" y="20744"/>
              <a:ext cx="948881" cy="948881"/>
            </a:xfrm>
            <a:prstGeom prst="ellipse">
              <a:avLst/>
            </a:prstGeom>
            <a:gradFill>
              <a:gsLst>
                <a:gs pos="0">
                  <a:srgbClr val="982D2B"/>
                </a:gs>
                <a:gs pos="80000">
                  <a:srgbClr val="C83D39"/>
                </a:gs>
                <a:gs pos="100000">
                  <a:srgbClr val="CC3A36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8"/>
            <p:cNvSpPr txBox="1"/>
            <p:nvPr/>
          </p:nvSpPr>
          <p:spPr>
            <a:xfrm>
              <a:off x="4057006" y="159704"/>
              <a:ext cx="670961" cy="6709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22850" rIns="22850" bIns="2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" name="Google Shape;261;p8"/>
            <p:cNvSpPr/>
            <p:nvPr/>
          </p:nvSpPr>
          <p:spPr>
            <a:xfrm rot="-3446784">
              <a:off x="4958632" y="1303888"/>
              <a:ext cx="355600" cy="460885"/>
            </a:xfrm>
            <a:prstGeom prst="rightArrow">
              <a:avLst>
                <a:gd name="adj1" fmla="val 60000"/>
                <a:gd name="adj2" fmla="val 50000"/>
              </a:avLst>
            </a:prstGeom>
            <a:gradFill>
              <a:gsLst>
                <a:gs pos="0">
                  <a:srgbClr val="759336"/>
                </a:gs>
                <a:gs pos="80000">
                  <a:srgbClr val="99C247"/>
                </a:gs>
                <a:gs pos="100000">
                  <a:srgbClr val="9BC545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8"/>
            <p:cNvSpPr txBox="1"/>
            <p:nvPr/>
          </p:nvSpPr>
          <p:spPr>
            <a:xfrm rot="-3446784">
              <a:off x="4983270" y="1441025"/>
              <a:ext cx="248920" cy="2765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3" name="Google Shape;263;p8"/>
            <p:cNvSpPr/>
            <p:nvPr/>
          </p:nvSpPr>
          <p:spPr>
            <a:xfrm>
              <a:off x="5103212" y="368740"/>
              <a:ext cx="948881" cy="948881"/>
            </a:xfrm>
            <a:prstGeom prst="ellipse">
              <a:avLst/>
            </a:prstGeom>
            <a:gradFill>
              <a:gsLst>
                <a:gs pos="0">
                  <a:srgbClr val="759336"/>
                </a:gs>
                <a:gs pos="80000">
                  <a:srgbClr val="99C247"/>
                </a:gs>
                <a:gs pos="100000">
                  <a:srgbClr val="9BC545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8"/>
            <p:cNvSpPr txBox="1"/>
            <p:nvPr/>
          </p:nvSpPr>
          <p:spPr>
            <a:xfrm>
              <a:off x="5242172" y="507700"/>
              <a:ext cx="670961" cy="6709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22850" rIns="22850" bIns="2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5" name="Google Shape;265;p8"/>
            <p:cNvSpPr/>
            <p:nvPr/>
          </p:nvSpPr>
          <p:spPr>
            <a:xfrm rot="-1550951">
              <a:off x="5504399" y="1893397"/>
              <a:ext cx="331156" cy="460885"/>
            </a:xfrm>
            <a:prstGeom prst="rightArrow">
              <a:avLst>
                <a:gd name="adj1" fmla="val 60000"/>
                <a:gd name="adj2" fmla="val 50000"/>
              </a:avLst>
            </a:prstGeom>
            <a:gradFill>
              <a:gsLst>
                <a:gs pos="0">
                  <a:srgbClr val="5D427D"/>
                </a:gs>
                <a:gs pos="80000">
                  <a:srgbClr val="7A57A5"/>
                </a:gs>
                <a:gs pos="100000">
                  <a:srgbClr val="7A56A7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8"/>
            <p:cNvSpPr txBox="1"/>
            <p:nvPr/>
          </p:nvSpPr>
          <p:spPr>
            <a:xfrm rot="-1550951">
              <a:off x="5509369" y="2007232"/>
              <a:ext cx="231809" cy="2765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7" name="Google Shape;267;p8"/>
            <p:cNvSpPr/>
            <p:nvPr/>
          </p:nvSpPr>
          <p:spPr>
            <a:xfrm>
              <a:off x="5912095" y="1302242"/>
              <a:ext cx="948881" cy="948881"/>
            </a:xfrm>
            <a:prstGeom prst="ellipse">
              <a:avLst/>
            </a:prstGeom>
            <a:gradFill>
              <a:gsLst>
                <a:gs pos="0">
                  <a:srgbClr val="5D427D"/>
                </a:gs>
                <a:gs pos="80000">
                  <a:srgbClr val="7A57A5"/>
                </a:gs>
                <a:gs pos="100000">
                  <a:srgbClr val="7A56A7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8"/>
            <p:cNvSpPr txBox="1"/>
            <p:nvPr/>
          </p:nvSpPr>
          <p:spPr>
            <a:xfrm>
              <a:off x="6051055" y="1441202"/>
              <a:ext cx="670961" cy="6709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22850" rIns="22850" bIns="2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" name="Google Shape;269;p8"/>
            <p:cNvSpPr/>
            <p:nvPr/>
          </p:nvSpPr>
          <p:spPr>
            <a:xfrm rot="367729">
              <a:off x="5642631" y="2686516"/>
              <a:ext cx="305538" cy="460885"/>
            </a:xfrm>
            <a:prstGeom prst="rightArrow">
              <a:avLst>
                <a:gd name="adj1" fmla="val 60000"/>
                <a:gd name="adj2" fmla="val 50000"/>
              </a:avLst>
            </a:prstGeom>
            <a:gradFill>
              <a:gsLst>
                <a:gs pos="0">
                  <a:srgbClr val="27869E"/>
                </a:gs>
                <a:gs pos="80000">
                  <a:srgbClr val="34B0D0"/>
                </a:gs>
                <a:gs pos="100000">
                  <a:srgbClr val="30B3D4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8"/>
            <p:cNvSpPr txBox="1"/>
            <p:nvPr/>
          </p:nvSpPr>
          <p:spPr>
            <a:xfrm rot="367729">
              <a:off x="5642893" y="2773800"/>
              <a:ext cx="213877" cy="2765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1" name="Google Shape;271;p8"/>
            <p:cNvSpPr/>
            <p:nvPr/>
          </p:nvSpPr>
          <p:spPr>
            <a:xfrm>
              <a:off x="6087883" y="2524869"/>
              <a:ext cx="948881" cy="948881"/>
            </a:xfrm>
            <a:prstGeom prst="ellipse">
              <a:avLst/>
            </a:prstGeom>
            <a:gradFill>
              <a:gsLst>
                <a:gs pos="0">
                  <a:srgbClr val="27869E"/>
                </a:gs>
                <a:gs pos="80000">
                  <a:srgbClr val="34B0D0"/>
                </a:gs>
                <a:gs pos="100000">
                  <a:srgbClr val="30B3D4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8"/>
            <p:cNvSpPr txBox="1"/>
            <p:nvPr/>
          </p:nvSpPr>
          <p:spPr>
            <a:xfrm>
              <a:off x="6226843" y="2663829"/>
              <a:ext cx="670961" cy="6709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22850" rIns="22850" bIns="2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" name="Google Shape;273;p8"/>
            <p:cNvSpPr/>
            <p:nvPr/>
          </p:nvSpPr>
          <p:spPr>
            <a:xfrm rot="2324061">
              <a:off x="5311452" y="3417885"/>
              <a:ext cx="292263" cy="460885"/>
            </a:xfrm>
            <a:prstGeom prst="rightArrow">
              <a:avLst>
                <a:gd name="adj1" fmla="val 60000"/>
                <a:gd name="adj2" fmla="val 50000"/>
              </a:avLst>
            </a:prstGeom>
            <a:gradFill>
              <a:gsLst>
                <a:gs pos="0">
                  <a:srgbClr val="C86B1D"/>
                </a:gs>
                <a:gs pos="80000">
                  <a:srgbClr val="FF8D25"/>
                </a:gs>
                <a:gs pos="100000">
                  <a:srgbClr val="FF8D22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8"/>
            <p:cNvSpPr txBox="1"/>
            <p:nvPr/>
          </p:nvSpPr>
          <p:spPr>
            <a:xfrm rot="2324061">
              <a:off x="5321094" y="3482631"/>
              <a:ext cx="204584" cy="2765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5" name="Google Shape;275;p8"/>
            <p:cNvSpPr/>
            <p:nvPr/>
          </p:nvSpPr>
          <p:spPr>
            <a:xfrm>
              <a:off x="5574762" y="3648446"/>
              <a:ext cx="948881" cy="948881"/>
            </a:xfrm>
            <a:prstGeom prst="ellipse">
              <a:avLst/>
            </a:prstGeom>
            <a:gradFill>
              <a:gsLst>
                <a:gs pos="0">
                  <a:srgbClr val="C86B1D"/>
                </a:gs>
                <a:gs pos="80000">
                  <a:srgbClr val="FF8D25"/>
                </a:gs>
                <a:gs pos="100000">
                  <a:srgbClr val="FF8D22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8"/>
            <p:cNvSpPr txBox="1"/>
            <p:nvPr/>
          </p:nvSpPr>
          <p:spPr>
            <a:xfrm>
              <a:off x="5713722" y="3787406"/>
              <a:ext cx="670961" cy="6709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22850" rIns="22850" bIns="2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7" name="Google Shape;277;p8"/>
            <p:cNvSpPr/>
            <p:nvPr/>
          </p:nvSpPr>
          <p:spPr>
            <a:xfrm rot="4322663">
              <a:off x="4636093" y="3845626"/>
              <a:ext cx="284825" cy="460885"/>
            </a:xfrm>
            <a:prstGeom prst="rightArrow">
              <a:avLst>
                <a:gd name="adj1" fmla="val 60000"/>
                <a:gd name="adj2" fmla="val 50000"/>
              </a:avLst>
            </a:prstGeom>
            <a:gradFill>
              <a:gsLst>
                <a:gs pos="0">
                  <a:srgbClr val="982D2B"/>
                </a:gs>
                <a:gs pos="80000">
                  <a:srgbClr val="C83D39"/>
                </a:gs>
                <a:gs pos="100000">
                  <a:srgbClr val="CC3A36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8"/>
            <p:cNvSpPr txBox="1"/>
            <p:nvPr/>
          </p:nvSpPr>
          <p:spPr>
            <a:xfrm rot="4322663">
              <a:off x="4665646" y="3897160"/>
              <a:ext cx="199378" cy="2765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" name="Google Shape;279;p8"/>
            <p:cNvSpPr/>
            <p:nvPr/>
          </p:nvSpPr>
          <p:spPr>
            <a:xfrm>
              <a:off x="4535646" y="4316245"/>
              <a:ext cx="948881" cy="948881"/>
            </a:xfrm>
            <a:prstGeom prst="ellipse">
              <a:avLst/>
            </a:prstGeom>
            <a:gradFill>
              <a:gsLst>
                <a:gs pos="0">
                  <a:srgbClr val="982D2B"/>
                </a:gs>
                <a:gs pos="80000">
                  <a:srgbClr val="C83D39"/>
                </a:gs>
                <a:gs pos="100000">
                  <a:srgbClr val="CC3A36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8"/>
            <p:cNvSpPr txBox="1"/>
            <p:nvPr/>
          </p:nvSpPr>
          <p:spPr>
            <a:xfrm>
              <a:off x="4674606" y="4455205"/>
              <a:ext cx="670961" cy="6709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22850" rIns="22850" bIns="2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" name="Google Shape;281;p8"/>
            <p:cNvSpPr/>
            <p:nvPr/>
          </p:nvSpPr>
          <p:spPr>
            <a:xfrm rot="6353869">
              <a:off x="3840988" y="3848728"/>
              <a:ext cx="273100" cy="460885"/>
            </a:xfrm>
            <a:prstGeom prst="rightArrow">
              <a:avLst>
                <a:gd name="adj1" fmla="val 60000"/>
                <a:gd name="adj2" fmla="val 50000"/>
              </a:avLst>
            </a:prstGeom>
            <a:gradFill>
              <a:gsLst>
                <a:gs pos="0">
                  <a:srgbClr val="759336"/>
                </a:gs>
                <a:gs pos="80000">
                  <a:srgbClr val="99C247"/>
                </a:gs>
                <a:gs pos="100000">
                  <a:srgbClr val="9BC545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8"/>
            <p:cNvSpPr txBox="1"/>
            <p:nvPr/>
          </p:nvSpPr>
          <p:spPr>
            <a:xfrm rot="-4446131">
              <a:off x="3893174" y="3901507"/>
              <a:ext cx="191170" cy="2765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" name="Google Shape;283;p8"/>
            <p:cNvSpPr/>
            <p:nvPr/>
          </p:nvSpPr>
          <p:spPr>
            <a:xfrm>
              <a:off x="3300447" y="4316245"/>
              <a:ext cx="948881" cy="948881"/>
            </a:xfrm>
            <a:prstGeom prst="ellipse">
              <a:avLst/>
            </a:prstGeom>
            <a:gradFill>
              <a:gsLst>
                <a:gs pos="0">
                  <a:srgbClr val="759336"/>
                </a:gs>
                <a:gs pos="80000">
                  <a:srgbClr val="99C247"/>
                </a:gs>
                <a:gs pos="100000">
                  <a:srgbClr val="9BC545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8"/>
            <p:cNvSpPr txBox="1"/>
            <p:nvPr/>
          </p:nvSpPr>
          <p:spPr>
            <a:xfrm>
              <a:off x="3439407" y="4455205"/>
              <a:ext cx="670961" cy="6709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22850" rIns="22850" bIns="2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5" name="Google Shape;285;p8"/>
            <p:cNvSpPr/>
            <p:nvPr/>
          </p:nvSpPr>
          <p:spPr>
            <a:xfrm rot="8394893">
              <a:off x="3162141" y="3424033"/>
              <a:ext cx="260358" cy="460885"/>
            </a:xfrm>
            <a:prstGeom prst="rightArrow">
              <a:avLst>
                <a:gd name="adj1" fmla="val 60000"/>
                <a:gd name="adj2" fmla="val 50000"/>
              </a:avLst>
            </a:prstGeom>
            <a:gradFill>
              <a:gsLst>
                <a:gs pos="0">
                  <a:srgbClr val="5D427D"/>
                </a:gs>
                <a:gs pos="80000">
                  <a:srgbClr val="7A57A5"/>
                </a:gs>
                <a:gs pos="100000">
                  <a:srgbClr val="7A56A7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8"/>
            <p:cNvSpPr txBox="1"/>
            <p:nvPr/>
          </p:nvSpPr>
          <p:spPr>
            <a:xfrm rot="-2405107">
              <a:off x="3231074" y="3491062"/>
              <a:ext cx="182251" cy="2765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7" name="Google Shape;287;p8"/>
            <p:cNvSpPr/>
            <p:nvPr/>
          </p:nvSpPr>
          <p:spPr>
            <a:xfrm>
              <a:off x="2261331" y="3648446"/>
              <a:ext cx="948881" cy="948881"/>
            </a:xfrm>
            <a:prstGeom prst="ellipse">
              <a:avLst/>
            </a:prstGeom>
            <a:gradFill>
              <a:gsLst>
                <a:gs pos="0">
                  <a:srgbClr val="5F497A"/>
                </a:gs>
                <a:gs pos="80000">
                  <a:srgbClr val="7A57A5"/>
                </a:gs>
                <a:gs pos="100000">
                  <a:srgbClr val="7A56A7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8"/>
            <p:cNvSpPr txBox="1"/>
            <p:nvPr/>
          </p:nvSpPr>
          <p:spPr>
            <a:xfrm>
              <a:off x="2400291" y="3787406"/>
              <a:ext cx="670961" cy="6709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22850" rIns="22850" bIns="2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" name="Google Shape;289;p8"/>
            <p:cNvSpPr/>
            <p:nvPr/>
          </p:nvSpPr>
          <p:spPr>
            <a:xfrm rot="10418636">
              <a:off x="2816949" y="2687985"/>
              <a:ext cx="263618" cy="460885"/>
            </a:xfrm>
            <a:prstGeom prst="rightArrow">
              <a:avLst>
                <a:gd name="adj1" fmla="val 60000"/>
                <a:gd name="adj2" fmla="val 50000"/>
              </a:avLst>
            </a:prstGeom>
            <a:gradFill>
              <a:gsLst>
                <a:gs pos="0">
                  <a:srgbClr val="27869E"/>
                </a:gs>
                <a:gs pos="80000">
                  <a:srgbClr val="34B0D0"/>
                </a:gs>
                <a:gs pos="100000">
                  <a:srgbClr val="30B3D4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8"/>
            <p:cNvSpPr txBox="1"/>
            <p:nvPr/>
          </p:nvSpPr>
          <p:spPr>
            <a:xfrm rot="-381364">
              <a:off x="2895791" y="2775784"/>
              <a:ext cx="184533" cy="2765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1" name="Google Shape;291;p8"/>
            <p:cNvSpPr/>
            <p:nvPr/>
          </p:nvSpPr>
          <p:spPr>
            <a:xfrm>
              <a:off x="1748210" y="2524869"/>
              <a:ext cx="948881" cy="948881"/>
            </a:xfrm>
            <a:prstGeom prst="ellipse">
              <a:avLst/>
            </a:prstGeom>
            <a:gradFill>
              <a:gsLst>
                <a:gs pos="0">
                  <a:srgbClr val="27869E"/>
                </a:gs>
                <a:gs pos="80000">
                  <a:srgbClr val="34B0D0"/>
                </a:gs>
                <a:gs pos="100000">
                  <a:srgbClr val="30B3D4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8"/>
            <p:cNvSpPr txBox="1"/>
            <p:nvPr/>
          </p:nvSpPr>
          <p:spPr>
            <a:xfrm>
              <a:off x="1887170" y="2663829"/>
              <a:ext cx="670961" cy="6709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22850" rIns="22850" bIns="2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3" name="Google Shape;293;p8"/>
            <p:cNvSpPr/>
            <p:nvPr/>
          </p:nvSpPr>
          <p:spPr>
            <a:xfrm rot="-9194520">
              <a:off x="2930059" y="1888341"/>
              <a:ext cx="293721" cy="460885"/>
            </a:xfrm>
            <a:prstGeom prst="rightArrow">
              <a:avLst>
                <a:gd name="adj1" fmla="val 60000"/>
                <a:gd name="adj2" fmla="val 50000"/>
              </a:avLst>
            </a:prstGeom>
            <a:gradFill>
              <a:gsLst>
                <a:gs pos="0">
                  <a:srgbClr val="C86B1D"/>
                </a:gs>
                <a:gs pos="80000">
                  <a:srgbClr val="FF8D25"/>
                </a:gs>
                <a:gs pos="100000">
                  <a:srgbClr val="FF8D22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8"/>
            <p:cNvSpPr txBox="1"/>
            <p:nvPr/>
          </p:nvSpPr>
          <p:spPr>
            <a:xfrm rot="1605480">
              <a:off x="3013457" y="2000354"/>
              <a:ext cx="205605" cy="2765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5" name="Google Shape;295;p8"/>
            <p:cNvSpPr/>
            <p:nvPr/>
          </p:nvSpPr>
          <p:spPr>
            <a:xfrm>
              <a:off x="1923997" y="1302242"/>
              <a:ext cx="948881" cy="948881"/>
            </a:xfrm>
            <a:prstGeom prst="ellipse">
              <a:avLst/>
            </a:prstGeom>
            <a:gradFill>
              <a:gsLst>
                <a:gs pos="0">
                  <a:srgbClr val="C86B1D"/>
                </a:gs>
                <a:gs pos="80000">
                  <a:srgbClr val="FF8D25"/>
                </a:gs>
                <a:gs pos="100000">
                  <a:srgbClr val="FF8D22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8"/>
            <p:cNvSpPr txBox="1"/>
            <p:nvPr/>
          </p:nvSpPr>
          <p:spPr>
            <a:xfrm>
              <a:off x="2062957" y="1441202"/>
              <a:ext cx="670961" cy="6709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22850" rIns="22850" bIns="2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7" name="Google Shape;297;p8"/>
            <p:cNvSpPr/>
            <p:nvPr/>
          </p:nvSpPr>
          <p:spPr>
            <a:xfrm rot="-7249962">
              <a:off x="3449829" y="1298974"/>
              <a:ext cx="334205" cy="460885"/>
            </a:xfrm>
            <a:prstGeom prst="rightArrow">
              <a:avLst>
                <a:gd name="adj1" fmla="val 60000"/>
                <a:gd name="adj2" fmla="val 50000"/>
              </a:avLst>
            </a:prstGeom>
            <a:gradFill>
              <a:gsLst>
                <a:gs pos="0">
                  <a:srgbClr val="982D2B"/>
                </a:gs>
                <a:gs pos="80000">
                  <a:srgbClr val="C83D39"/>
                </a:gs>
                <a:gs pos="100000">
                  <a:srgbClr val="CC3A36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8"/>
            <p:cNvSpPr txBox="1"/>
            <p:nvPr/>
          </p:nvSpPr>
          <p:spPr>
            <a:xfrm rot="3550038">
              <a:off x="3525653" y="1434196"/>
              <a:ext cx="233944" cy="2765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9" name="Google Shape;299;p8"/>
            <p:cNvSpPr/>
            <p:nvPr/>
          </p:nvSpPr>
          <p:spPr>
            <a:xfrm>
              <a:off x="2732881" y="368740"/>
              <a:ext cx="948881" cy="948881"/>
            </a:xfrm>
            <a:prstGeom prst="ellipse">
              <a:avLst/>
            </a:prstGeom>
            <a:gradFill>
              <a:gsLst>
                <a:gs pos="0">
                  <a:srgbClr val="982D2B"/>
                </a:gs>
                <a:gs pos="80000">
                  <a:srgbClr val="C83D39"/>
                </a:gs>
                <a:gs pos="100000">
                  <a:srgbClr val="CC3A36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8"/>
            <p:cNvSpPr txBox="1"/>
            <p:nvPr/>
          </p:nvSpPr>
          <p:spPr>
            <a:xfrm>
              <a:off x="2871841" y="507700"/>
              <a:ext cx="670961" cy="6709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22850" rIns="22850" bIns="2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63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1" name="Google Shape;301;p8"/>
          <p:cNvSpPr txBox="1"/>
          <p:nvPr/>
        </p:nvSpPr>
        <p:spPr>
          <a:xfrm>
            <a:off x="6640299" y="5308376"/>
            <a:ext cx="2016224" cy="461336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</a:pPr>
            <a:r>
              <a:rPr lang="ru-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Условно-утверждаемые</a:t>
            </a:r>
            <a:r>
              <a:rPr lang="ru-RU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расходы</a:t>
            </a:r>
            <a:endParaRPr sz="1400">
              <a:solidFill>
                <a:srgbClr val="F286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2" name="Google Shape;302;p8"/>
          <p:cNvSpPr txBox="1"/>
          <p:nvPr/>
        </p:nvSpPr>
        <p:spPr>
          <a:xfrm>
            <a:off x="5633905" y="6194534"/>
            <a:ext cx="2016224" cy="461336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rgbClr val="B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</a:pPr>
            <a:r>
              <a:rPr lang="ru-RU" sz="14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1100</a:t>
            </a:r>
            <a:r>
              <a:rPr lang="ru-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Физическая культура и спорт</a:t>
            </a:r>
            <a:endParaRPr sz="1400">
              <a:solidFill>
                <a:srgbClr val="F286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3" name="Google Shape;303;p8"/>
          <p:cNvSpPr txBox="1"/>
          <p:nvPr/>
        </p:nvSpPr>
        <p:spPr>
          <a:xfrm>
            <a:off x="522971" y="5247741"/>
            <a:ext cx="2016224" cy="371923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rgbClr val="7030A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</a:pPr>
            <a:r>
              <a:rPr lang="ru-RU" sz="14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0700</a:t>
            </a:r>
            <a:r>
              <a:rPr lang="ru-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Образование</a:t>
            </a:r>
            <a:endParaRPr sz="1400">
              <a:solidFill>
                <a:srgbClr val="F286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4" name="Google Shape;304;p8"/>
          <p:cNvSpPr txBox="1"/>
          <p:nvPr/>
        </p:nvSpPr>
        <p:spPr>
          <a:xfrm>
            <a:off x="1567489" y="6023009"/>
            <a:ext cx="2016224" cy="330810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rgbClr val="6D883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</a:pPr>
            <a:r>
              <a:rPr lang="ru-RU" sz="14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0800</a:t>
            </a:r>
            <a:r>
              <a:rPr lang="ru-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Культура</a:t>
            </a:r>
            <a:endParaRPr sz="1400">
              <a:solidFill>
                <a:srgbClr val="F286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5" name="Google Shape;305;p8"/>
          <p:cNvSpPr txBox="1"/>
          <p:nvPr/>
        </p:nvSpPr>
        <p:spPr>
          <a:xfrm>
            <a:off x="179512" y="2864977"/>
            <a:ext cx="2006579" cy="506512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</a:pPr>
            <a:r>
              <a:rPr lang="ru-RU" sz="14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0400</a:t>
            </a:r>
            <a:r>
              <a:rPr lang="ru-RU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ru-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Национальная экономика</a:t>
            </a:r>
            <a:endParaRPr sz="1400">
              <a:solidFill>
                <a:srgbClr val="F286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6" name="Google Shape;306;p8"/>
          <p:cNvSpPr txBox="1"/>
          <p:nvPr/>
        </p:nvSpPr>
        <p:spPr>
          <a:xfrm>
            <a:off x="314840" y="4157679"/>
            <a:ext cx="1692187" cy="461336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</a:pPr>
            <a:r>
              <a:rPr lang="ru-RU" sz="14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0600</a:t>
            </a:r>
            <a:r>
              <a:rPr lang="ru-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Охрана окружающей среды</a:t>
            </a:r>
            <a:endParaRPr sz="1400">
              <a:solidFill>
                <a:srgbClr val="F286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7" name="Google Shape;307;p8"/>
          <p:cNvSpPr txBox="1"/>
          <p:nvPr/>
        </p:nvSpPr>
        <p:spPr>
          <a:xfrm>
            <a:off x="7119872" y="4088346"/>
            <a:ext cx="1800200" cy="672978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</a:pPr>
            <a:r>
              <a:rPr lang="ru-RU" sz="14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1300</a:t>
            </a:r>
            <a:r>
              <a:rPr lang="ru-RU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Обслуживание государственного и муниципального долга</a:t>
            </a:r>
            <a:endParaRPr sz="1300">
              <a:solidFill>
                <a:srgbClr val="F286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8" name="Google Shape;308;p8"/>
          <p:cNvSpPr txBox="1"/>
          <p:nvPr/>
        </p:nvSpPr>
        <p:spPr>
          <a:xfrm>
            <a:off x="6948264" y="2762584"/>
            <a:ext cx="2088232" cy="549232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rgbClr val="7030A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</a:pPr>
            <a:r>
              <a:rPr lang="ru-RU" sz="14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0500</a:t>
            </a:r>
            <a:r>
              <a:rPr lang="ru-RU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ru-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Жилищно-коммунальное хозяйство</a:t>
            </a:r>
            <a:endParaRPr sz="1400">
              <a:solidFill>
                <a:srgbClr val="F286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9" name="Google Shape;309;p8"/>
          <p:cNvSpPr txBox="1"/>
          <p:nvPr/>
        </p:nvSpPr>
        <p:spPr>
          <a:xfrm>
            <a:off x="6127370" y="1497333"/>
            <a:ext cx="2016224" cy="806732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rgbClr val="6D883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</a:pPr>
            <a:r>
              <a:rPr lang="ru-RU" sz="14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0300</a:t>
            </a:r>
            <a:r>
              <a:rPr lang="ru-RU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Национальная безопасность и правоохранительная деятельность</a:t>
            </a:r>
            <a:endParaRPr sz="1300">
              <a:solidFill>
                <a:srgbClr val="F286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10" name="Google Shape;310;p8"/>
          <p:cNvSpPr txBox="1"/>
          <p:nvPr/>
        </p:nvSpPr>
        <p:spPr>
          <a:xfrm>
            <a:off x="2935645" y="908720"/>
            <a:ext cx="2428444" cy="461336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rgbClr val="B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</a:pPr>
            <a:r>
              <a:rPr lang="ru-RU" sz="14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0100</a:t>
            </a:r>
            <a:r>
              <a:rPr lang="ru-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Общегосударственные вопросы</a:t>
            </a:r>
            <a:endParaRPr sz="1400">
              <a:solidFill>
                <a:srgbClr val="F286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11" name="Google Shape;311;p8"/>
          <p:cNvSpPr txBox="1"/>
          <p:nvPr/>
        </p:nvSpPr>
        <p:spPr>
          <a:xfrm>
            <a:off x="998915" y="1758172"/>
            <a:ext cx="2016224" cy="461336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rgbClr val="B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</a:pPr>
            <a:r>
              <a:rPr lang="ru-RU" sz="14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1000</a:t>
            </a:r>
            <a:r>
              <a:rPr lang="ru-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Социальная политика</a:t>
            </a:r>
            <a:endParaRPr sz="1400">
              <a:solidFill>
                <a:srgbClr val="F286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12" name="Google Shape;312;p8"/>
          <p:cNvSpPr txBox="1"/>
          <p:nvPr/>
        </p:nvSpPr>
        <p:spPr>
          <a:xfrm>
            <a:off x="539552" y="159352"/>
            <a:ext cx="8208912" cy="461336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 Narrow"/>
              <a:buNone/>
            </a:pPr>
            <a:r>
              <a:rPr lang="ru-RU" sz="24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РАЗДЕЛЫ КЛАССИФИКАЦИИ РАСХОДОВ БЮДЖЕТА</a:t>
            </a:r>
            <a:endParaRPr/>
          </a:p>
        </p:txBody>
      </p:sp>
      <p:pic>
        <p:nvPicPr>
          <p:cNvPr id="313" name="Google Shape;313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47613" y="5157192"/>
            <a:ext cx="576064" cy="5530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97716" y="1858379"/>
            <a:ext cx="586567" cy="5788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97244" y="2774279"/>
            <a:ext cx="601192" cy="59721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665294" y="5779106"/>
            <a:ext cx="607894" cy="62565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8"/>
          <p:cNvPicPr preferRelativeResize="0"/>
          <p:nvPr/>
        </p:nvPicPr>
        <p:blipFill rotWithShape="1">
          <a:blip r:embed="rId7">
            <a:alphaModFix/>
          </a:blip>
          <a:srcRect l="14406" r="18102"/>
          <a:stretch/>
        </p:blipFill>
        <p:spPr>
          <a:xfrm>
            <a:off x="4921451" y="5822187"/>
            <a:ext cx="579262" cy="53949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302102" y="1525685"/>
            <a:ext cx="616352" cy="522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973560" y="5157192"/>
            <a:ext cx="543543" cy="5530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8"/>
          <p:cNvPicPr preferRelativeResize="0"/>
          <p:nvPr/>
        </p:nvPicPr>
        <p:blipFill rotWithShape="1">
          <a:blip r:embed="rId10">
            <a:alphaModFix/>
          </a:blip>
          <a:srcRect l="17503" r="12909"/>
          <a:stretch/>
        </p:blipFill>
        <p:spPr>
          <a:xfrm>
            <a:off x="3131840" y="1858379"/>
            <a:ext cx="551522" cy="518153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8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464174" y="4027254"/>
            <a:ext cx="601220" cy="5074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8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2266847" y="2819123"/>
            <a:ext cx="617509" cy="492693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8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2139939" y="3985364"/>
            <a:ext cx="579420" cy="591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8" descr="sz_logo.png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3131839" y="1816805"/>
            <a:ext cx="551523" cy="590757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p8"/>
          <p:cNvSpPr txBox="1">
            <a:spLocks noGrp="1"/>
          </p:cNvSpPr>
          <p:nvPr>
            <p:ph type="sldNum" idx="12"/>
          </p:nvPr>
        </p:nvSpPr>
        <p:spPr>
          <a:xfrm>
            <a:off x="6997376" y="6473307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8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 thruBlk="1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33a8706f7f1_0_9"/>
          <p:cNvSpPr txBox="1"/>
          <p:nvPr/>
        </p:nvSpPr>
        <p:spPr>
          <a:xfrm>
            <a:off x="498360" y="188640"/>
            <a:ext cx="8229600" cy="63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 Narrow"/>
              <a:buNone/>
            </a:pPr>
            <a:endParaRPr sz="3600" b="1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331" name="Google Shape;331;g33a8706f7f1_0_9"/>
          <p:cNvSpPr txBox="1"/>
          <p:nvPr/>
        </p:nvSpPr>
        <p:spPr>
          <a:xfrm>
            <a:off x="461900" y="188649"/>
            <a:ext cx="8302500" cy="797700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371475" dir="5400000" algn="bl" rotWithShape="0">
              <a:srgbClr val="000000">
                <a:alpha val="32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задачи и приоритеты бюджетной политики Ленинского городского округа на 2025 год и на плановый период 2026 и 2027 годов</a:t>
            </a:r>
            <a:endParaRPr b="1">
              <a:solidFill>
                <a:schemeClr val="dk1"/>
              </a:solidFill>
            </a:endParaRPr>
          </a:p>
        </p:txBody>
      </p:sp>
      <p:grpSp>
        <p:nvGrpSpPr>
          <p:cNvPr id="332" name="Google Shape;332;g33a8706f7f1_0_9"/>
          <p:cNvGrpSpPr/>
          <p:nvPr/>
        </p:nvGrpSpPr>
        <p:grpSpPr>
          <a:xfrm>
            <a:off x="-4985923" y="458413"/>
            <a:ext cx="13322006" cy="6591900"/>
            <a:chOff x="-5613560" y="-1212030"/>
            <a:chExt cx="13322006" cy="6591900"/>
          </a:xfrm>
        </p:grpSpPr>
        <p:sp>
          <p:nvSpPr>
            <p:cNvPr id="333" name="Google Shape;333;g33a8706f7f1_0_9"/>
            <p:cNvSpPr/>
            <p:nvPr/>
          </p:nvSpPr>
          <p:spPr>
            <a:xfrm>
              <a:off x="-5613560" y="-1212030"/>
              <a:ext cx="6591900" cy="6591900"/>
            </a:xfrm>
            <a:prstGeom prst="blockArc">
              <a:avLst>
                <a:gd name="adj1" fmla="val 18900000"/>
                <a:gd name="adj2" fmla="val 2700000"/>
                <a:gd name="adj3" fmla="val 328"/>
              </a:avLst>
            </a:prstGeom>
            <a:noFill/>
            <a:ln w="25400" cap="flat" cmpd="sng">
              <a:solidFill>
                <a:srgbClr val="BF50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g33a8706f7f1_0_9"/>
            <p:cNvSpPr/>
            <p:nvPr/>
          </p:nvSpPr>
          <p:spPr>
            <a:xfrm>
              <a:off x="311063" y="34783"/>
              <a:ext cx="7211100" cy="1030200"/>
            </a:xfrm>
            <a:prstGeom prst="rect">
              <a:avLst/>
            </a:prstGeom>
            <a:gradFill>
              <a:gsLst>
                <a:gs pos="0">
                  <a:srgbClr val="982D2B"/>
                </a:gs>
                <a:gs pos="55040">
                  <a:srgbClr val="BC3835"/>
                </a:gs>
                <a:gs pos="80000">
                  <a:srgbClr val="C83D39"/>
                </a:gs>
                <a:gs pos="100000">
                  <a:srgbClr val="CC3A36"/>
                </a:gs>
              </a:gsLst>
              <a:lin ang="16200038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g33a8706f7f1_0_9"/>
            <p:cNvSpPr txBox="1"/>
            <p:nvPr/>
          </p:nvSpPr>
          <p:spPr>
            <a:xfrm>
              <a:off x="552546" y="23802"/>
              <a:ext cx="7155900" cy="94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97900" tIns="50800" rIns="50800" bIns="508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00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определение четких приоритетов использования бюджетных средств с учетом      текущей экономической ситуации</a:t>
              </a:r>
              <a:endPara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36" name="Google Shape;336;g33a8706f7f1_0_9"/>
            <p:cNvSpPr/>
            <p:nvPr/>
          </p:nvSpPr>
          <p:spPr>
            <a:xfrm>
              <a:off x="742738" y="1464582"/>
              <a:ext cx="6775500" cy="1142400"/>
            </a:xfrm>
            <a:prstGeom prst="rect">
              <a:avLst/>
            </a:prstGeom>
            <a:gradFill>
              <a:gsLst>
                <a:gs pos="0">
                  <a:srgbClr val="759336"/>
                </a:gs>
                <a:gs pos="80000">
                  <a:srgbClr val="99C247"/>
                </a:gs>
                <a:gs pos="100000">
                  <a:srgbClr val="9BC545"/>
                </a:gs>
              </a:gsLst>
              <a:lin ang="16200038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g33a8706f7f1_0_9"/>
            <p:cNvSpPr txBox="1"/>
            <p:nvPr/>
          </p:nvSpPr>
          <p:spPr>
            <a:xfrm>
              <a:off x="778913" y="1476582"/>
              <a:ext cx="6647700" cy="103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97900" tIns="50800" rIns="50800" bIns="508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00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реализация приоритетных проектов (с учетом национальных проектов и государственных и муниципальных программ)</a:t>
              </a:r>
              <a:r>
                <a:rPr lang="ru-RU" sz="2000" b="0" i="0" u="none" strike="noStrike" cap="none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  <a:endPara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38" name="Google Shape;338;g33a8706f7f1_0_9"/>
            <p:cNvSpPr/>
            <p:nvPr/>
          </p:nvSpPr>
          <p:spPr>
            <a:xfrm>
              <a:off x="818763" y="3202958"/>
              <a:ext cx="6724200" cy="1142400"/>
            </a:xfrm>
            <a:prstGeom prst="rect">
              <a:avLst/>
            </a:prstGeom>
            <a:gradFill>
              <a:gsLst>
                <a:gs pos="0">
                  <a:srgbClr val="5D427D"/>
                </a:gs>
                <a:gs pos="80000">
                  <a:srgbClr val="7A57A5"/>
                </a:gs>
                <a:gs pos="100000">
                  <a:srgbClr val="7A56A7"/>
                </a:gs>
              </a:gsLst>
              <a:lin ang="16200038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g33a8706f7f1_0_9"/>
            <p:cNvSpPr txBox="1"/>
            <p:nvPr/>
          </p:nvSpPr>
          <p:spPr>
            <a:xfrm>
              <a:off x="818771" y="3210450"/>
              <a:ext cx="6724200" cy="103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97900" tIns="45700" rIns="45700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000">
                  <a:solidFill>
                    <a:srgbClr val="F2F2F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проведение мониторинга качества управления муниципальными финансами, обеспечение открытости и прозрачности бюджетного процесса</a:t>
              </a:r>
              <a:endParaRPr sz="2000">
                <a:solidFill>
                  <a:srgbClr val="F2F2F2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40" name="Google Shape;340;g33a8706f7f1_0_9"/>
            <p:cNvSpPr/>
            <p:nvPr/>
          </p:nvSpPr>
          <p:spPr>
            <a:xfrm>
              <a:off x="81737" y="3105758"/>
              <a:ext cx="1192200" cy="1239600"/>
            </a:xfrm>
            <a:prstGeom prst="ellipse">
              <a:avLst/>
            </a:prstGeom>
            <a:solidFill>
              <a:schemeClr val="lt1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1" name="Google Shape;341;g33a8706f7f1_0_9"/>
          <p:cNvSpPr txBox="1"/>
          <p:nvPr/>
        </p:nvSpPr>
        <p:spPr>
          <a:xfrm>
            <a:off x="1396500" y="920100"/>
            <a:ext cx="7747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i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Приоритеты бюджетной политики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42" name="Google Shape;342;g33a8706f7f1_0_9"/>
          <p:cNvSpPr/>
          <p:nvPr/>
        </p:nvSpPr>
        <p:spPr>
          <a:xfrm>
            <a:off x="714149" y="3037826"/>
            <a:ext cx="1192200" cy="12396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3" name="Google Shape;343;g33a8706f7f1_0_9"/>
          <p:cNvSpPr/>
          <p:nvPr/>
        </p:nvSpPr>
        <p:spPr>
          <a:xfrm>
            <a:off x="461899" y="1566826"/>
            <a:ext cx="1192200" cy="12396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33a8706f7f1_0_48"/>
          <p:cNvSpPr txBox="1"/>
          <p:nvPr/>
        </p:nvSpPr>
        <p:spPr>
          <a:xfrm>
            <a:off x="498360" y="188640"/>
            <a:ext cx="8229600" cy="63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 Narrow"/>
              <a:buNone/>
            </a:pPr>
            <a:endParaRPr sz="3600" b="1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349" name="Google Shape;349;g33a8706f7f1_0_48"/>
          <p:cNvSpPr txBox="1"/>
          <p:nvPr/>
        </p:nvSpPr>
        <p:spPr>
          <a:xfrm>
            <a:off x="125150" y="3400"/>
            <a:ext cx="8923200" cy="634200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 sz="2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показатели социально-экономического развития Ленинского городского округа</a:t>
            </a:r>
            <a:endParaRPr sz="15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350" name="Google Shape;350;g33a8706f7f1_0_48"/>
          <p:cNvGraphicFramePr/>
          <p:nvPr/>
        </p:nvGraphicFramePr>
        <p:xfrm>
          <a:off x="147790" y="74805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{5EF0E46B-9868-4B7F-86A3-D30537A7D056}</a:tableStyleId>
              </a:tblPr>
              <a:tblGrid>
                <a:gridCol w="3011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6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0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1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49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27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50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466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20386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Показате</a:t>
                      </a:r>
                      <a:r>
                        <a:rPr lang="ru-RU" b="1">
                          <a:solidFill>
                            <a:srgbClr val="20386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л</a:t>
                      </a:r>
                      <a:r>
                        <a:rPr lang="ru-RU" sz="1400" b="1" i="0" u="none" strike="noStrike" cap="none">
                          <a:solidFill>
                            <a:srgbClr val="20386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и </a:t>
                      </a:r>
                      <a:endParaRPr/>
                    </a:p>
                  </a:txBody>
                  <a:tcPr marL="7575" marR="7575" marT="7575" marB="0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7B85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b="1" i="0" u="none" strike="noStrike" cap="none">
                          <a:solidFill>
                            <a:srgbClr val="20386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Единица измерения</a:t>
                      </a:r>
                      <a:endParaRPr sz="1300"/>
                    </a:p>
                  </a:txBody>
                  <a:tcPr marL="7575" marR="7575" marT="7575" marB="0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7B85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b="1" i="0" u="none" strike="noStrike" cap="none">
                          <a:solidFill>
                            <a:srgbClr val="20386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Отчет 2023 год</a:t>
                      </a:r>
                      <a:endParaRPr sz="1300"/>
                    </a:p>
                  </a:txBody>
                  <a:tcPr marL="7575" marR="7575" marT="7575" marB="0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7B85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b="1" i="0" u="none" strike="noStrike" cap="none">
                          <a:solidFill>
                            <a:srgbClr val="20386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План 2024 год</a:t>
                      </a:r>
                      <a:endParaRPr sz="1300"/>
                    </a:p>
                  </a:txBody>
                  <a:tcPr marL="7575" marR="7575" marT="7575" marB="0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7B85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b="1" i="0" u="none" strike="noStrike" cap="none">
                          <a:solidFill>
                            <a:srgbClr val="20386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Прогноз 2025 год</a:t>
                      </a:r>
                      <a:endParaRPr sz="1300"/>
                    </a:p>
                  </a:txBody>
                  <a:tcPr marL="7575" marR="7575" marT="7575" marB="0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7B85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b="1" i="0" u="none" strike="noStrike" cap="none">
                          <a:solidFill>
                            <a:srgbClr val="20386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Прогноз 2026 год</a:t>
                      </a:r>
                      <a:endParaRPr sz="1300"/>
                    </a:p>
                  </a:txBody>
                  <a:tcPr marL="7575" marR="7575" marT="7575" marB="0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7B85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00" b="1" i="0" u="none" strike="noStrike" cap="none">
                          <a:solidFill>
                            <a:srgbClr val="20386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Прогноз 2027 год</a:t>
                      </a:r>
                      <a:endParaRPr sz="1300"/>
                    </a:p>
                  </a:txBody>
                  <a:tcPr marL="7575" marR="7575" marT="7575" marB="0" anchor="ctr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7B85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1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1.Численность постоянного населения (на конец года)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человек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327 211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330 954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358 050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378 224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392 555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53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 Естественный прирост населения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человек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2 231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1 766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2 170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2 166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2 129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9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 Миграционный прирост населения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человек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15 776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13 607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13 161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18 008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12 202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6150">
                <a:tc>
                  <a:txBody>
                    <a:bodyPr/>
                    <a:lstStyle/>
                    <a:p>
                      <a:pPr marL="0" marR="112782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4. Объем отгруженных товаров собственного производства, выполненных работ и услуг собственными силами по промышленных видам деятельности 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млн. руб.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62 424,3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70 664,3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78 013,0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86 360,0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95 860,0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1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5. Инвестиции в основной капитал за счет сверх источников финансирования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млн.руб.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63 665,33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73 142,60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80 383,70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86 790,00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93 000,00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90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6. Ввод в эксплуатацию жилых домов за год 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тыс.кв.м.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790,65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675,00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641,60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650,40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659,19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1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7. Уровень обеспеченности населения жильем (на конец года)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кв.м./человека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35,18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36,70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36,54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36,48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37,01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1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8. Оборот розничной торговли в ценах соответствующих лет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млн.руб.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126 033,1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119 247,7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154 291,6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165 112,7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177 038,8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1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9. Фонд заработной платы, всего по городскому округу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млн.руб.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61 894,9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71 695,1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85 999,0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98 509,7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112 500,6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1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10. Среднемесячная начисленная заработная плата работников, всего по городскому округу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84 987,8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94 425,3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116 932,9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134 009,3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153 289,8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161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11.Численность обучающихся в государственных (муниципальных) общеобразовательных организациях, занимающихся во вторую смену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человек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5 740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4 332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3 500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2 600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1 600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640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12. Общее число обучающихся в государственных (муниципальных) общеобразовательных организациях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человек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39 056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42 646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46 081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46 081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46 081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7683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13. Количество созданных рабочих мест всего (на крупных и средних предприятиях, на малых предприятиях (включая микропредприятия) и индивидуальные предприниматели)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единица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8 502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8 308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8 866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9 610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11 500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640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14. Численность официально зарегистрированных безработных, на конец года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руб.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227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152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141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129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118</a:t>
                      </a:r>
                      <a:endParaRPr/>
                    </a:p>
                  </a:txBody>
                  <a:tcPr marL="7575" marR="7575" marT="757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33a8706f7f1_0_66"/>
          <p:cNvSpPr txBox="1"/>
          <p:nvPr/>
        </p:nvSpPr>
        <p:spPr>
          <a:xfrm>
            <a:off x="498360" y="188640"/>
            <a:ext cx="8229600" cy="63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 Narrow"/>
              <a:buNone/>
            </a:pPr>
            <a:endParaRPr sz="3600" b="1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356" name="Google Shape;356;g33a8706f7f1_0_66"/>
          <p:cNvSpPr txBox="1"/>
          <p:nvPr/>
        </p:nvSpPr>
        <p:spPr>
          <a:xfrm>
            <a:off x="272150" y="188651"/>
            <a:ext cx="8682000" cy="1122000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 sz="19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Информация об удельном объеме налоговых и неналоговых доходов бюджета Ленинского городского округа в расчете на душу населения в сравнении с другими муниципальными образованиями Московской области (рублей)</a:t>
            </a:r>
            <a:endParaRPr sz="19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357" name="Google Shape;357;g33a8706f7f1_0_66"/>
          <p:cNvGraphicFramePr/>
          <p:nvPr/>
        </p:nvGraphicFramePr>
        <p:xfrm>
          <a:off x="145482" y="17081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{5EF0E46B-9868-4B7F-86A3-D30537A7D056}</a:tableStyleId>
              </a:tblPr>
              <a:tblGrid>
                <a:gridCol w="2089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3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67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7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921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359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82200"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Виды доходов</a:t>
                      </a:r>
                      <a:endParaRPr/>
                    </a:p>
                  </a:txBody>
                  <a:tcPr marL="7625" marR="7625" marT="76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Ленинский городской округ</a:t>
                      </a:r>
                      <a:endParaRPr/>
                    </a:p>
                  </a:txBody>
                  <a:tcPr marL="7625" marR="7625" marT="76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 сравнении с другими муниципальными образованиями</a:t>
                      </a:r>
                      <a:endParaRPr/>
                    </a:p>
                  </a:txBody>
                  <a:tcPr marL="7625" marR="7625" marT="76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34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Городской округ Мытищи</a:t>
                      </a:r>
                      <a:endParaRPr/>
                    </a:p>
                  </a:txBody>
                  <a:tcPr marL="7625" marR="7625" marT="76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Городской округ Подольск</a:t>
                      </a:r>
                      <a:endParaRPr/>
                    </a:p>
                  </a:txBody>
                  <a:tcPr marL="7625" marR="7625" marT="76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Пушкинский городской округ </a:t>
                      </a:r>
                      <a:endParaRPr/>
                    </a:p>
                  </a:txBody>
                  <a:tcPr marL="7625" marR="7625" marT="76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Раменский городской округ</a:t>
                      </a:r>
                      <a:endParaRPr/>
                    </a:p>
                  </a:txBody>
                  <a:tcPr marL="7625" marR="7625" marT="76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Городской округ Люберцы</a:t>
                      </a:r>
                      <a:endParaRPr/>
                    </a:p>
                  </a:txBody>
                  <a:tcPr marL="7625" marR="7625" marT="76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0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Всего, в том числе</a:t>
                      </a:r>
                      <a:endParaRPr/>
                    </a:p>
                  </a:txBody>
                  <a:tcPr marL="7625" marR="7625" marT="76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58 200   </a:t>
                      </a:r>
                      <a:endParaRPr/>
                    </a:p>
                  </a:txBody>
                  <a:tcPr marL="7625" marR="7625" marT="76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79 243   </a:t>
                      </a:r>
                      <a:endParaRPr/>
                    </a:p>
                  </a:txBody>
                  <a:tcPr marL="7625" marR="7625" marT="76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 74 519   </a:t>
                      </a:r>
                      <a:endParaRPr/>
                    </a:p>
                  </a:txBody>
                  <a:tcPr marL="7625" marR="7625" marT="76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71 610   </a:t>
                      </a:r>
                      <a:endParaRPr/>
                    </a:p>
                  </a:txBody>
                  <a:tcPr marL="7625" marR="7625" marT="76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57 492   </a:t>
                      </a:r>
                      <a:endParaRPr/>
                    </a:p>
                  </a:txBody>
                  <a:tcPr marL="7625" marR="7625" marT="76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58 048   </a:t>
                      </a:r>
                      <a:endParaRPr/>
                    </a:p>
                  </a:txBody>
                  <a:tcPr marL="7625" marR="7625" marT="76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98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Налоговые и неналоговые доходы</a:t>
                      </a:r>
                      <a:endParaRPr/>
                    </a:p>
                  </a:txBody>
                  <a:tcPr marL="7625" marR="7625" marT="76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 25 717   </a:t>
                      </a:r>
                      <a:endParaRPr/>
                    </a:p>
                  </a:txBody>
                  <a:tcPr marL="7625" marR="7625" marT="76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39 069   </a:t>
                      </a:r>
                      <a:endParaRPr/>
                    </a:p>
                  </a:txBody>
                  <a:tcPr marL="7625" marR="7625" marT="76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    30 147   </a:t>
                      </a:r>
                      <a:endParaRPr/>
                    </a:p>
                  </a:txBody>
                  <a:tcPr marL="7625" marR="7625" marT="76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30 359   </a:t>
                      </a:r>
                      <a:endParaRPr/>
                    </a:p>
                  </a:txBody>
                  <a:tcPr marL="7625" marR="7625" marT="76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29 894   </a:t>
                      </a:r>
                      <a:endParaRPr/>
                    </a:p>
                  </a:txBody>
                  <a:tcPr marL="7625" marR="7625" marT="76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26 377   </a:t>
                      </a:r>
                      <a:endParaRPr/>
                    </a:p>
                  </a:txBody>
                  <a:tcPr marL="7625" marR="7625" marT="76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22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Безвозмездные поступления</a:t>
                      </a:r>
                      <a:endParaRPr/>
                    </a:p>
                  </a:txBody>
                  <a:tcPr marL="7625" marR="7625" marT="76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 32 483   </a:t>
                      </a:r>
                      <a:endParaRPr/>
                    </a:p>
                  </a:txBody>
                  <a:tcPr marL="7625" marR="7625" marT="76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40 175   </a:t>
                      </a:r>
                      <a:endParaRPr/>
                    </a:p>
                  </a:txBody>
                  <a:tcPr marL="7625" marR="7625" marT="76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    44 372   </a:t>
                      </a:r>
                      <a:endParaRPr/>
                    </a:p>
                  </a:txBody>
                  <a:tcPr marL="7625" marR="7625" marT="76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  41 251   </a:t>
                      </a:r>
                      <a:endParaRPr/>
                    </a:p>
                  </a:txBody>
                  <a:tcPr marL="7625" marR="7625" marT="76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27 598   </a:t>
                      </a:r>
                      <a:endParaRPr/>
                    </a:p>
                  </a:txBody>
                  <a:tcPr marL="7625" marR="7625" marT="76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 31 671   </a:t>
                      </a:r>
                      <a:endParaRPr/>
                    </a:p>
                  </a:txBody>
                  <a:tcPr marL="7625" marR="7625" marT="76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22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Численность (на 01.01.2024)</a:t>
                      </a:r>
                      <a:endParaRPr/>
                    </a:p>
                  </a:txBody>
                  <a:tcPr marL="7625" marR="7625" marT="76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  327 211   </a:t>
                      </a:r>
                      <a:endParaRPr/>
                    </a:p>
                  </a:txBody>
                  <a:tcPr marL="7625" marR="7625" marT="76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309 564   </a:t>
                      </a:r>
                      <a:endParaRPr/>
                    </a:p>
                  </a:txBody>
                  <a:tcPr marL="7625" marR="7625" marT="76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     350 634   </a:t>
                      </a:r>
                      <a:endParaRPr/>
                    </a:p>
                  </a:txBody>
                  <a:tcPr marL="7625" marR="7625" marT="76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 300 898   </a:t>
                      </a:r>
                      <a:endParaRPr/>
                    </a:p>
                  </a:txBody>
                  <a:tcPr marL="7625" marR="7625" marT="76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338 109   </a:t>
                      </a:r>
                      <a:endParaRPr/>
                    </a:p>
                  </a:txBody>
                  <a:tcPr marL="7625" marR="7625" marT="76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 364 888   </a:t>
                      </a:r>
                      <a:endParaRPr/>
                    </a:p>
                  </a:txBody>
                  <a:tcPr marL="7625" marR="7625" marT="76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33a8706f7f1_0_84"/>
          <p:cNvSpPr txBox="1"/>
          <p:nvPr/>
        </p:nvSpPr>
        <p:spPr>
          <a:xfrm>
            <a:off x="498360" y="188640"/>
            <a:ext cx="8229600" cy="634200"/>
          </a:xfrm>
          <a:prstGeom prst="rect">
            <a:avLst/>
          </a:prstGeom>
          <a:noFill/>
          <a:ln>
            <a:noFill/>
          </a:ln>
          <a:effectLst>
            <a:outerShdw blurRad="57150" dist="123825" dir="192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t" anchorCtr="0">
            <a:normAutofit fontScale="85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 sz="3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БЮДЖЕТ ЛЕНИНСКОГО ГОРОДСКОГО ОКРУГА</a:t>
            </a:r>
            <a:endParaRPr sz="3600" b="1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363" name="Google Shape;363;g33a8706f7f1_0_84"/>
          <p:cNvSpPr txBox="1"/>
          <p:nvPr/>
        </p:nvSpPr>
        <p:spPr>
          <a:xfrm>
            <a:off x="236325" y="759800"/>
            <a:ext cx="8229600" cy="431100"/>
          </a:xfrm>
          <a:prstGeom prst="rect">
            <a:avLst/>
          </a:prstGeom>
          <a:solidFill>
            <a:srgbClr val="D9D2E9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i="1">
                <a:solidFill>
                  <a:srgbClr val="222A35"/>
                </a:solidFill>
                <a:highlight>
                  <a:srgbClr val="BDD7EE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Структура расходов бюджета на 2025 год в разрезе муниципальных программ</a:t>
            </a:r>
            <a:endParaRPr>
              <a:solidFill>
                <a:schemeClr val="dk1"/>
              </a:solidFill>
              <a:highlight>
                <a:srgbClr val="BDD7EE"/>
              </a:highlight>
            </a:endParaRPr>
          </a:p>
        </p:txBody>
      </p:sp>
      <p:pic>
        <p:nvPicPr>
          <p:cNvPr id="364" name="Google Shape;364;g33a8706f7f1_0_84"/>
          <p:cNvPicPr preferRelativeResize="0"/>
          <p:nvPr/>
        </p:nvPicPr>
        <p:blipFill rotWithShape="1">
          <a:blip r:embed="rId3">
            <a:alphaModFix/>
          </a:blip>
          <a:srcRect r="57791" b="43990"/>
          <a:stretch/>
        </p:blipFill>
        <p:spPr>
          <a:xfrm>
            <a:off x="0" y="1190900"/>
            <a:ext cx="6547500" cy="369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g33a8706f7f1_0_84"/>
          <p:cNvPicPr preferRelativeResize="0"/>
          <p:nvPr/>
        </p:nvPicPr>
        <p:blipFill rotWithShape="1">
          <a:blip r:embed="rId3">
            <a:alphaModFix/>
          </a:blip>
          <a:srcRect l="45518" t="4970" r="14178"/>
          <a:stretch/>
        </p:blipFill>
        <p:spPr>
          <a:xfrm>
            <a:off x="5945100" y="3266100"/>
            <a:ext cx="3198900" cy="3591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33a8706f7f1_0_101"/>
          <p:cNvSpPr txBox="1"/>
          <p:nvPr/>
        </p:nvSpPr>
        <p:spPr>
          <a:xfrm>
            <a:off x="498360" y="188640"/>
            <a:ext cx="8229600" cy="634200"/>
          </a:xfrm>
          <a:prstGeom prst="rect">
            <a:avLst/>
          </a:prstGeom>
          <a:noFill/>
          <a:ln>
            <a:noFill/>
          </a:ln>
          <a:effectLst>
            <a:outerShdw blurRad="57150" dist="123825" dir="192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t" anchorCtr="0">
            <a:normAutofit fontScale="85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3600" b="1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371" name="Google Shape;371;g33a8706f7f1_0_101"/>
          <p:cNvSpPr/>
          <p:nvPr/>
        </p:nvSpPr>
        <p:spPr>
          <a:xfrm>
            <a:off x="305525" y="117800"/>
            <a:ext cx="8459400" cy="750900"/>
          </a:xfrm>
          <a:prstGeom prst="rect">
            <a:avLst/>
          </a:prstGeom>
          <a:solidFill>
            <a:schemeClr val="accent4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 sz="22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Некоторые общественно значимые проекты, реализуемых на территории Ленинского городского округа</a:t>
            </a:r>
            <a:endParaRPr sz="2200" b="1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372" name="Google Shape;372;g33a8706f7f1_0_101"/>
          <p:cNvGraphicFramePr/>
          <p:nvPr/>
        </p:nvGraphicFramePr>
        <p:xfrm>
          <a:off x="101872" y="93327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{84E6A973-D9C3-478B-A262-FFAD24A81AC8}</a:tableStyleId>
              </a:tblPr>
              <a:tblGrid>
                <a:gridCol w="387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67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5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16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93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506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175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528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742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44075"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 п/п</a:t>
                      </a:r>
                      <a:endParaRPr sz="1000" b="1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400" marR="4400" marT="4400" marB="0" anchor="ctr">
                    <a:solidFill>
                      <a:srgbClr val="B4A7D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социально-значимого объекта (в том числе наименование проекта, место реализации проекта, срок ввода объекта, объем финансирования, результат реализации проекта)</a:t>
                      </a:r>
                      <a:endParaRPr sz="1000" b="1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400" marR="4400" marT="4400" marB="0" anchor="ctr">
                    <a:solidFill>
                      <a:srgbClr val="B4A7D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Место реализации</a:t>
                      </a:r>
                      <a:endParaRPr sz="1000" b="1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400" marR="4400" marT="4400" marB="0" anchor="ctr">
                    <a:solidFill>
                      <a:srgbClr val="B4A7D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Срок ввода</a:t>
                      </a:r>
                      <a:endParaRPr sz="1000" b="1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400" marR="4400" marT="4400" marB="0" anchor="ctr">
                    <a:solidFill>
                      <a:srgbClr val="B4A7D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Результат от реализации</a:t>
                      </a:r>
                      <a:endParaRPr sz="1000" b="1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400" marR="4400" marT="4400" marB="0" anchor="ctr">
                    <a:solidFill>
                      <a:srgbClr val="B4A7D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Times New Roman"/>
                        <a:buNone/>
                      </a:pP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Достижение показателя МП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1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400" marR="4400" marT="4400" marB="0" anchor="ctr">
                    <a:solidFill>
                      <a:srgbClr val="B4A7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2025 год</a:t>
                      </a:r>
                      <a:endParaRPr sz="1000" b="1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400" marR="4400" marT="4400" marB="0" anchor="b">
                    <a:solidFill>
                      <a:srgbClr val="B4A7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2026 год</a:t>
                      </a:r>
                      <a:endParaRPr sz="1000" b="1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400" marR="4400" marT="4400" marB="0" anchor="b">
                    <a:solidFill>
                      <a:srgbClr val="B4A7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2027 год</a:t>
                      </a:r>
                      <a:endParaRPr sz="1000" b="1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400" marR="4400" marT="4400" marB="0" anchor="b">
                    <a:solidFill>
                      <a:srgbClr val="B4A7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42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Очередной год</a:t>
                      </a:r>
                      <a:endParaRPr sz="1000" b="1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400" marR="4400" marT="4400" marB="0" anchor="ctr">
                    <a:solidFill>
                      <a:srgbClr val="B4A7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Первый год планового периода</a:t>
                      </a:r>
                      <a:endParaRPr sz="1000" b="1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400" marR="4400" marT="4400" marB="0" anchor="ctr">
                    <a:solidFill>
                      <a:srgbClr val="B4A7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Второй год планового периода</a:t>
                      </a:r>
                      <a:endParaRPr sz="1000" b="1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400" marR="4400" marT="4400" marB="0" anchor="ctr">
                    <a:solidFill>
                      <a:srgbClr val="B4A7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40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/>
                        <a:t>1</a:t>
                      </a:r>
                      <a:endParaRPr sz="1000" b="1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400" marR="4400" marT="4400" marB="0" anchor="ctr">
                    <a:solidFill>
                      <a:srgbClr val="B4A7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/>
                        <a:t>2</a:t>
                      </a:r>
                      <a:endParaRPr sz="1000" b="1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400" marR="4400" marT="4400" marB="0" anchor="ctr">
                    <a:solidFill>
                      <a:srgbClr val="B4A7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/>
                        <a:t>3</a:t>
                      </a:r>
                      <a:endParaRPr sz="1000" b="1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400" marR="4400" marT="4400" marB="0" anchor="ctr">
                    <a:solidFill>
                      <a:srgbClr val="B4A7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/>
                        <a:t>4</a:t>
                      </a:r>
                      <a:endParaRPr sz="1000" b="1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400" marR="4400" marT="4400" marB="0" anchor="ctr">
                    <a:solidFill>
                      <a:srgbClr val="B4A7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/>
                        <a:t>5</a:t>
                      </a:r>
                      <a:endParaRPr sz="1000" b="1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400" marR="4400" marT="4400" marB="0" anchor="ctr">
                    <a:solidFill>
                      <a:srgbClr val="B4A7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1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400" marR="4400" marT="4400" marB="0" anchor="b">
                    <a:solidFill>
                      <a:srgbClr val="B4A7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/>
                        <a:t>6</a:t>
                      </a:r>
                      <a:endParaRPr sz="1000" b="1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400" marR="4400" marT="4400" marB="0" anchor="b">
                    <a:solidFill>
                      <a:srgbClr val="B4A7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/>
                        <a:t>7</a:t>
                      </a:r>
                      <a:endParaRPr sz="1000" b="1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400" marR="4400" marT="4400" marB="0" anchor="b">
                    <a:solidFill>
                      <a:srgbClr val="B4A7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/>
                        <a:t>8</a:t>
                      </a:r>
                      <a:endParaRPr sz="1000" b="1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400" marR="4400" marT="4400" marB="0" anchor="b">
                    <a:solidFill>
                      <a:srgbClr val="B4A7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693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/>
                        <a:t>1</a:t>
                      </a:r>
                      <a:endParaRPr sz="1000" b="0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400" marR="4400" marT="4400" marB="0" anchor="ctr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Строительство водорегулирующего узла г. Видное объемом 40 тыс. куб. м. (первый этап строительства)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Московская обл., Ленинский г.о., г. Видное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2026</a:t>
                      </a:r>
                      <a:endParaRPr sz="1000" b="0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525" marR="9525" marT="9525" marB="0" anchor="ctr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Обеспечение населения водой </a:t>
                      </a:r>
                      <a:endParaRPr sz="1000" b="0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525" marR="9525" marT="9525" marB="0" anchor="ctr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Times New Roman"/>
                        <a:buNone/>
                      </a:pPr>
                      <a:r>
                        <a:rPr lang="ru-RU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Строительство, реконструкция, капитальный ремонт, приобретение, монтаж и ввод в эксплуатацию объектов водоснабжения (ВЗУ, ВНС, станций водоочистки) МП «Развитие инженерной инфраструктуры, энергоэффективности и</a:t>
                      </a: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br>
                        <a:rPr lang="ru-RU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</a:br>
                      <a:r>
                        <a:rPr lang="ru-RU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отрасли обращения с отходами» в количестве: 2026-1</a:t>
                      </a:r>
                      <a:endParaRPr sz="900" b="0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525" marR="9525" marT="9525" marB="0" anchor="ctr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110 222,90</a:t>
                      </a:r>
                      <a:endParaRPr sz="1000" b="0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525" marR="9525" marT="9525" marB="0" anchor="ctr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792 708,54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0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0,00</a:t>
                      </a:r>
                      <a:endParaRPr sz="1000" b="0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0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525" marR="9525" marT="9525" marB="0" anchor="ctr">
                    <a:solidFill>
                      <a:srgbClr val="D9D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90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/>
                    </a:p>
                  </a:txBody>
                  <a:tcPr marL="4400" marR="4400" marT="4400" marB="0" anchor="ctr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Строительство наружных инженерных сетей водопровода и хозяйственно-бытовой канализации для существующей жилой застройки деревни Тарычево</a:t>
                      </a:r>
                      <a:endParaRPr sz="1000" b="0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525" marR="9525" marT="9525" marB="0" anchor="ctr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Московская обл., Ленинский г.о., д. Тарычево</a:t>
                      </a:r>
                      <a:endParaRPr sz="1000" b="0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525" marR="9525" marT="9525" marB="0" anchor="ctr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2027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протяженность инженерных сетей 6 536 м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D9D2E9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Times New Roman"/>
                        <a:buNone/>
                      </a:pP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Строительство, реконструкция, капитальный ремонт, приобретение, монтаж и ввод в эксплуатацию объектов очистки сточных вод» МП «Развитие инженерной инфраструктуры, энергоэффективности и</a:t>
                      </a:r>
                      <a:b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</a:b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отрасли обращения с отходами» в количестве: 2026 – 1, 2027-1.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D9D2E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0,00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D9D2E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37 963,76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D9D2E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0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91970,29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0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525" marR="9525" marT="9525" marB="0" anchor="ctr">
                    <a:solidFill>
                      <a:srgbClr val="D9D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1475"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/>
                    </a:p>
                  </a:txBody>
                  <a:tcPr marL="4400" marR="4400" marT="4400" marB="0" anchor="ctr">
                    <a:solidFill>
                      <a:srgbClr val="D9D2E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Строительство очистных сооружений хозяйственно-бытовой канализации и канализационного коллектора от существующих сетей канализации до проектируемых очистных в д.Калиновка городского поселения Горки Ленинские Ленинского муниципального района Московской области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D9D2E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Московская обл., Ленинский г.о., д. Калиновка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D9D2E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2026</a:t>
                      </a:r>
                      <a:endParaRPr sz="1000" b="0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525" marR="9525" marT="9525" marB="0" anchor="ctr">
                    <a:solidFill>
                      <a:srgbClr val="D9D2E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Обеспечение населения централизованным водоотведением производительностью 575 куб.м/сут.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D9D2E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277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88 460,97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198 757,94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0,00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D9D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89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/>
                    </a:p>
                  </a:txBody>
                  <a:tcPr marL="4400" marR="4400" marT="4400" marB="0" anchor="ctr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Средняя общеобразовательная школа на 1350 мест по адресу: Московская область, Ленинский городской округ, п.Развилка, квартал "Римский" (ПИР и строительство)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Московская обл., Ленинский г.о., п. Развилка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2025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Увеличение количества обучающихся детей на 1350 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D9D2E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Times New Roman"/>
                        <a:buNone/>
                      </a:pP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Количество введенных в эксплуатацию объектов образования за счет бюджетных средств МП «Строительство объектов социальной инфраструктуры»: 2025 -2 объекта.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563 848,56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0,00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0,00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D9D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689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Средняя общеобразовательная школа на 1100 мест по адресу: Московская область, Ленинский городской округ, восточнее с.Ермолино</a:t>
                      </a:r>
                      <a:endParaRPr sz="1000" b="0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525" marR="9525" marT="9525" marB="0" anchor="ctr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Московская обл., Ленинский г.о., с. Ермолино</a:t>
                      </a:r>
                      <a:endParaRPr sz="1000" b="0" i="0" u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525" marR="9525" marT="9525" marB="0" anchor="ctr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2025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Увеличение количества обучающихся детей на 1100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D9D2E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586 163,61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0,00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0,00</a:t>
                      </a:r>
                      <a:endParaRPr/>
                    </a:p>
                  </a:txBody>
                  <a:tcPr marL="9525" marR="9525" marT="9525" marB="0" anchor="ctr">
                    <a:solidFill>
                      <a:srgbClr val="D9D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73" name="Google Shape;373;g33a8706f7f1_0_101"/>
          <p:cNvSpPr txBox="1"/>
          <p:nvPr/>
        </p:nvSpPr>
        <p:spPr>
          <a:xfrm>
            <a:off x="5452950" y="6441425"/>
            <a:ext cx="3589200" cy="400200"/>
          </a:xfrm>
          <a:prstGeom prst="rect">
            <a:avLst/>
          </a:prstGeom>
          <a:solidFill>
            <a:srgbClr val="D9D2E9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Подробнее на сайте: </a:t>
            </a:r>
            <a:r>
              <a:rPr lang="ru-RU" sz="1500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/>
              </a:rPr>
              <a:t>https://adm-vidnoe.ru/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9"/>
          <p:cNvSpPr txBox="1"/>
          <p:nvPr/>
        </p:nvSpPr>
        <p:spPr>
          <a:xfrm>
            <a:off x="2015860" y="2204864"/>
            <a:ext cx="51123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Спасибо за внимание </a:t>
            </a:r>
            <a:endParaRPr sz="40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79" name="Google Shape;379;p9"/>
          <p:cNvPicPr preferRelativeResize="0"/>
          <p:nvPr/>
        </p:nvPicPr>
        <p:blipFill rotWithShape="1">
          <a:blip r:embed="rId3">
            <a:alphaModFix/>
          </a:blip>
          <a:srcRect l="22423" r="21866"/>
          <a:stretch/>
        </p:blipFill>
        <p:spPr>
          <a:xfrm>
            <a:off x="3839450" y="4005100"/>
            <a:ext cx="1479825" cy="2656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2000">
        <p:circle/>
      </p:transition>
    </mc:Choice>
    <mc:Fallback xmlns="">
      <p:transition spd="slow" advClick="0" advTm="2000">
        <p:circl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1635</Words>
  <Application>Microsoft Office PowerPoint</Application>
  <PresentationFormat>Экран (4:3)</PresentationFormat>
  <Paragraphs>314</Paragraphs>
  <Slides>14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Times New Roman</vt:lpstr>
      <vt:lpstr>Arial Narrow</vt:lpstr>
      <vt:lpstr>Calibri</vt:lpstr>
      <vt:lpstr>Тема Office</vt:lpstr>
      <vt:lpstr>Конкурс проектов  «Бюджет для граждан»</vt:lpstr>
      <vt:lpstr>ЧТО ТАКОЕ БЮДЖЕТ?</vt:lpstr>
      <vt:lpstr>ЭТАПЫ БЮДЖЕТНОГО ПРОЦЕССА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Конкурс проектов  «Бюджет для граждан»</dc:title>
  <dc:creator>Русанова Татьяна Иваносна</dc:creator>
  <cp:lastModifiedBy>Администратор</cp:lastModifiedBy>
  <cp:revision>1</cp:revision>
  <dcterms:created xsi:type="dcterms:W3CDTF">2013-10-29T07:14:12Z</dcterms:created>
  <dcterms:modified xsi:type="dcterms:W3CDTF">2025-03-10T09:50:29Z</dcterms:modified>
</cp:coreProperties>
</file>