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7" r:id="rId2"/>
    <p:sldId id="263" r:id="rId3"/>
    <p:sldId id="286" r:id="rId4"/>
    <p:sldId id="289" r:id="rId5"/>
    <p:sldId id="316" r:id="rId6"/>
    <p:sldId id="341" r:id="rId7"/>
    <p:sldId id="292" r:id="rId8"/>
    <p:sldId id="261" r:id="rId9"/>
    <p:sldId id="346" r:id="rId10"/>
    <p:sldId id="347" r:id="rId11"/>
    <p:sldId id="348" r:id="rId12"/>
    <p:sldId id="349" r:id="rId13"/>
    <p:sldId id="304" r:id="rId14"/>
    <p:sldId id="305" r:id="rId15"/>
    <p:sldId id="334" r:id="rId16"/>
    <p:sldId id="309" r:id="rId17"/>
    <p:sldId id="335" r:id="rId18"/>
    <p:sldId id="311" r:id="rId19"/>
    <p:sldId id="338" r:id="rId20"/>
    <p:sldId id="337" r:id="rId21"/>
    <p:sldId id="312" r:id="rId22"/>
    <p:sldId id="298" r:id="rId23"/>
    <p:sldId id="313" r:id="rId24"/>
    <p:sldId id="314" r:id="rId25"/>
    <p:sldId id="315" r:id="rId26"/>
    <p:sldId id="299" r:id="rId27"/>
    <p:sldId id="293" r:id="rId28"/>
    <p:sldId id="300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295" r:id="rId47"/>
    <p:sldId id="296" r:id="rId48"/>
    <p:sldId id="297" r:id="rId49"/>
    <p:sldId id="259" r:id="rId50"/>
    <p:sldId id="262" r:id="rId51"/>
    <p:sldId id="301" r:id="rId52"/>
    <p:sldId id="302" r:id="rId53"/>
    <p:sldId id="290" r:id="rId54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9F5"/>
    <a:srgbClr val="C37813"/>
    <a:srgbClr val="FC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2346.4670000000001</c:v>
                </c:pt>
                <c:pt idx="1">
                  <c:v>33.634</c:v>
                </c:pt>
                <c:pt idx="2">
                  <c:v>1886.462</c:v>
                </c:pt>
                <c:pt idx="3">
                  <c:v>44.978000000000002</c:v>
                </c:pt>
                <c:pt idx="4">
                  <c:v>1416.127</c:v>
                </c:pt>
                <c:pt idx="5">
                  <c:v>384.63600000000002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B-434B-A748-C2D490D38BE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69198884243970282"/>
          <c:y val="3.6522061094851885E-2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60"/>
      <c:rotY val="130"/>
      <c:depthPercent val="100"/>
      <c:rAngAx val="0"/>
      <c:perspective val="4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496006547568653E-2"/>
          <c:y val="9.390361299572958E-2"/>
          <c:w val="0.58821711046199865"/>
          <c:h val="0.8218554790295524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2"/>
          <c:dLbls>
            <c:dLbl>
              <c:idx val="0"/>
              <c:layout>
                <c:manualLayout>
                  <c:x val="9.9953108951613065E-2"/>
                  <c:y val="-8.98316853682924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3A-48B0-B2FE-105D09BF5F48}"/>
                </c:ext>
              </c:extLst>
            </c:dLbl>
            <c:dLbl>
              <c:idx val="1"/>
              <c:layout>
                <c:manualLayout>
                  <c:x val="3.7308071212042264E-2"/>
                  <c:y val="-1.022310652351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3A-48B0-B2FE-105D09BF5F4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343.9</c:v>
                </c:pt>
                <c:pt idx="1">
                  <c:v>98.1</c:v>
                </c:pt>
                <c:pt idx="2">
                  <c:v>4.5</c:v>
                </c:pt>
                <c:pt idx="3">
                  <c:v>3.5</c:v>
                </c:pt>
                <c:pt idx="4">
                  <c:v>0.4</c:v>
                </c:pt>
                <c:pt idx="5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A-48B0-B2FE-105D09BF5F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2984188468376943"/>
          <c:y val="2.6375380492786538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90"/>
      <c:depthPercent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solidFill>
          <a:schemeClr val="accent5">
            <a:lumMod val="20000"/>
            <a:lumOff val="80000"/>
            <a:alpha val="43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23.1</c:v>
                </c:pt>
                <c:pt idx="1">
                  <c:v>18.7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C-445C-BA90-F89C9A5B58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123.6</c:v>
                </c:pt>
                <c:pt idx="1">
                  <c:v>6.9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C-445C-BA90-F89C9A5B5848}"/>
            </c:ext>
          </c:extLst>
        </c:ser>
        <c:ser>
          <c:idx val="4"/>
          <c:order val="2"/>
          <c:tx>
            <c:v>Прочие безвозмездные поступления</c:v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Лист1!$D$2:$D$6</c:f>
              <c:numCache>
                <c:formatCode>#,##0.0</c:formatCode>
                <c:ptCount val="5"/>
                <c:pt idx="0">
                  <c:v>4.2</c:v>
                </c:pt>
                <c:pt idx="1">
                  <c:v>431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6-4792-B49F-9366AD72AF6C}"/>
            </c:ext>
          </c:extLst>
        </c:ser>
        <c:ser>
          <c:idx val="2"/>
          <c:order val="3"/>
          <c:tx>
            <c:v>Субсидия</c:v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899.4</c:v>
                </c:pt>
                <c:pt idx="1">
                  <c:v>3278.5</c:v>
                </c:pt>
                <c:pt idx="2">
                  <c:v>5199.8</c:v>
                </c:pt>
                <c:pt idx="3">
                  <c:v>5625</c:v>
                </c:pt>
                <c:pt idx="4">
                  <c:v>2386.1999999999998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6C-445C-BA90-F89C9A5B5848}"/>
            </c:ext>
          </c:extLst>
        </c:ser>
        <c:ser>
          <c:idx val="3"/>
          <c:order val="4"/>
          <c:tx>
            <c:strRef>
              <c:f>Лист1!$F$1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3444.3670000000002</c:v>
                </c:pt>
                <c:pt idx="1">
                  <c:v>3851.4650000000001</c:v>
                </c:pt>
                <c:pt idx="2">
                  <c:v>4431.415</c:v>
                </c:pt>
                <c:pt idx="3">
                  <c:v>4414.5129999999999</c:v>
                </c:pt>
                <c:pt idx="4">
                  <c:v>4416.674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6C-445C-BA90-F89C9A5B5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6499104"/>
        <c:axId val="436504512"/>
        <c:axId val="0"/>
      </c:bar3DChart>
      <c:valAx>
        <c:axId val="43650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499104"/>
        <c:crosses val="autoZero"/>
        <c:crossBetween val="between"/>
      </c:valAx>
      <c:catAx>
        <c:axId val="4364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504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53"/>
      <c:rAngAx val="0"/>
      <c:perspective val="1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2"/>
            <c:bubble3D val="0"/>
            <c:explosion val="2"/>
            <c:extLst>
              <c:ext xmlns:c16="http://schemas.microsoft.com/office/drawing/2014/chart" uri="{C3380CC4-5D6E-409C-BE32-E72D297353CC}">
                <c16:uniqueId val="{00000001-326E-40FF-A606-114D10E11D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Лист1!$A$2:$A$19</c:f>
              <c:strCache>
                <c:ptCount val="18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Архитектура и градостроительство</c:v>
                </c:pt>
                <c:pt idx="16">
                  <c:v>Формирование современной комфортной городской среды</c:v>
                </c:pt>
                <c:pt idx="17">
                  <c:v>Строительство объектов социальной инфраструктуры</c:v>
                </c:pt>
              </c:strCache>
            </c:strRef>
          </c:cat>
          <c:val>
            <c:numRef>
              <c:f>Лист1!$B$2:$B$19</c:f>
              <c:numCache>
                <c:formatCode>0.00</c:formatCode>
                <c:ptCount val="18"/>
                <c:pt idx="0">
                  <c:v>7.7178093595319894E-2</c:v>
                </c:pt>
                <c:pt idx="1">
                  <c:v>3.40529986753761</c:v>
                </c:pt>
                <c:pt idx="2">
                  <c:v>37.847450091607001</c:v>
                </c:pt>
                <c:pt idx="3">
                  <c:v>0.48719397423640215</c:v>
                </c:pt>
                <c:pt idx="4">
                  <c:v>2.1070924228818821</c:v>
                </c:pt>
                <c:pt idx="5">
                  <c:v>2.7765737957744847E-2</c:v>
                </c:pt>
                <c:pt idx="6">
                  <c:v>1.4989884602323389E-2</c:v>
                </c:pt>
                <c:pt idx="7">
                  <c:v>1.0563078396376384</c:v>
                </c:pt>
                <c:pt idx="8">
                  <c:v>0.31229196786517682</c:v>
                </c:pt>
                <c:pt idx="9">
                  <c:v>2.7689494576616407</c:v>
                </c:pt>
                <c:pt idx="10">
                  <c:v>1.2250491046876175E-2</c:v>
                </c:pt>
                <c:pt idx="11">
                  <c:v>6.016761606234752</c:v>
                </c:pt>
                <c:pt idx="12">
                  <c:v>0.61603903446779185</c:v>
                </c:pt>
                <c:pt idx="13">
                  <c:v>6.4791839544039487</c:v>
                </c:pt>
                <c:pt idx="14">
                  <c:v>1.3013659887623419</c:v>
                </c:pt>
                <c:pt idx="15">
                  <c:v>2.3774282964851654E-2</c:v>
                </c:pt>
                <c:pt idx="16">
                  <c:v>10.146509881205466</c:v>
                </c:pt>
                <c:pt idx="17">
                  <c:v>24.106286873222345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E-40FF-A606-114D10E11D3A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"/>
          <c:y val="0"/>
          <c:w val="0.50861313821680765"/>
          <c:h val="1"/>
        </c:manualLayout>
      </c:layout>
      <c:overlay val="1"/>
      <c:txPr>
        <a:bodyPr/>
        <a:lstStyle/>
        <a:p>
          <a:pPr>
            <a:defRPr sz="1010" baseline="0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F7C14-182A-46BF-A699-8023699C7171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486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486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40E4C-4930-492E-85B4-868516EB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511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6BFC5-869D-4BBD-A038-68B487559C1B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2399"/>
            <a:ext cx="5438775" cy="38871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486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486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B94A7-CEED-4591-B790-559B4E2FBE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5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26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1B172-3694-4E50-89CC-0DBD68CD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B81F7-1E86-4893-A4C1-B89C846A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43F7E-F5F5-45F5-9B96-4C6D02E4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D7789-ABA3-4BE9-A5E4-687FAD2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A2306-51FD-4ADA-9C96-68CE0AB6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6BF5E-E466-4D34-8BEA-DAA2B2A1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4EC2-7C5B-43C3-AC8A-6ADB419C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6C5BF-4C14-4698-A92A-A30ABDEE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3D49-DA4A-42E9-A24F-7E132F9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DC015-07D2-48DA-8753-1A4A64C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4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7325-7FA7-4BBD-BEB3-4F4BE35C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4310A-524B-4297-AA0C-624B5806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7E5C1-3D35-4E1F-8B5C-85358E3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7B8D4-7673-4C3F-B3E3-1A882DCA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32571-653A-40E9-89CB-6FB28502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8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DB9F2-B680-4A9E-A9EF-4C2B1B1C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E49B7-C2F2-4AB0-A441-5709F0AED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1FA33-6088-4098-A2A7-35A799B6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E0F21-9781-4C00-812A-4C9B41AE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67F3AB-18C8-455F-A3A4-FCE4C8D8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0B3F-F5A8-4AB2-8F55-101D8B0D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8F45B-6C84-4D89-BD52-CE04CA5D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2A4D3B-A199-4091-910F-14B54864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0963E-3430-41A0-ADD8-9048CD3A8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18AF7-6E03-4AF2-8760-9660EB4A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64AB8C-E28B-4046-A3C6-F64EF1761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187AE0-F9D0-49FF-9CE8-31484F51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558798-62B9-4E59-AF50-C63601C1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711BC1-F293-4123-997B-B81345A8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35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6E7B-BBDA-4621-8CC4-9AE8C559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B58841-BCA3-4352-98C9-0DC62A64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0F42D2-A633-4DE2-9AEA-8AE2C19A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95FD7-35C7-4286-ABD6-52241ED4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7CBDAC-0310-47E8-B9F2-2904040D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1EFD1C-ACC9-4EDD-A794-9F16CF7E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D4E558-81DC-45C4-8867-73F4AB12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6DA8-E66B-4456-8677-A13D3899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E7DE-0B4A-4818-81BD-D8A2E1F1A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F7D22-97B0-42BE-945B-4C077F0D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A2B375-68C4-4F4C-B268-3D2BF148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996E-6FFD-49A0-8E72-6A6B1CD7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6A7F1-9C53-4BAE-9519-03B9134A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E47D1-7D08-445D-9474-5A85ABBF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808550-3214-4B5E-A119-6DBF6B2E2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86B97-566A-4974-B745-EB6F916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601FF-9511-4FC8-9015-CFA7CCEB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052C80-4A46-49EA-89CD-CD61396A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A369B-BA6E-4B6D-94D7-E73FB727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33BB2-C4EE-4055-8CD4-05B4430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3F4C6E-F5E9-4CFE-9775-FCB64A11D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CAB88-4FE7-4F9B-AE0B-F3F96F4E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9E425-81A5-4135-B72E-52D7A8FC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D783B-1CA6-4E29-ABC9-DA39900D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00888-AAE8-4FB0-AF8F-713221AB2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869135-D1A2-4075-9A72-F746018C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29C78-0DF4-491A-A0C0-4DEEC02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9B4E5-C6CA-437E-91D3-391699F8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E336-D45B-4BE2-BB5A-EE0DE84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69807-64D0-4673-B09B-34478F2D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9C7B-6969-490F-BB06-CC0B1B3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9FFA9-4DC0-401B-97FB-F73D1F4E1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9A98D-3FBD-4AD0-9AB6-3BCCF814513F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76C7E-4DE7-4C63-980A-71A627D20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8A-804F-4C58-A0F3-DF477D626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mailto:finupr@fin-vidnoe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F3FD7-2E6C-4967-9694-F40B16B8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AD4285-6EE7-4812-8BA7-B17528ACC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E2D42-F14C-484E-8646-8ECEA28E1829}"/>
              </a:ext>
            </a:extLst>
          </p:cNvPr>
          <p:cNvSpPr txBox="1"/>
          <p:nvPr/>
        </p:nvSpPr>
        <p:spPr>
          <a:xfrm>
            <a:off x="475130" y="1027906"/>
            <a:ext cx="111162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 ДЛЯ ГРАЖДАН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к проекту решения Совета депутатов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«О бюджете Ленинского городского округа 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2023 год и на плановый период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2024 и 2025 годов»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  <a:ea typeface="Inter Medium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87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FBC5AA-3082-4413-9F5A-70D7C1567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ACEEBD-E365-41CC-812F-E0139EA9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9D03D6-F531-4AFA-AAEA-C9D7CB676BCA}"/>
              </a:ext>
            </a:extLst>
          </p:cNvPr>
          <p:cNvSpPr txBox="1"/>
          <p:nvPr/>
        </p:nvSpPr>
        <p:spPr>
          <a:xfrm>
            <a:off x="2528514" y="254441"/>
            <a:ext cx="1507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Inter Medium" panose="020B0502030000000004" pitchFamily="34" charset="0"/>
              </a:rPr>
              <a:t>Глоссарий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3039291" y="1351721"/>
            <a:ext cx="6531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374" y="1106471"/>
            <a:ext cx="2160494" cy="151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566" y="2960113"/>
            <a:ext cx="1788750" cy="1777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374" y="5080265"/>
            <a:ext cx="2325589" cy="1383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57005" y="23814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Доходы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85882" y="338731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66224" y="44350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расходов бюджета над его доходами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31687" y="5295507"/>
            <a:ext cx="575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доходов бюджета над его расходами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65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8708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37" y="2923276"/>
            <a:ext cx="7458892" cy="361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86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7892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РФ, субъектами РФ и муниципальными образованиями по вопросам осуществления бюджетного процесса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3057" y="2211227"/>
            <a:ext cx="7739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предоставляемые одним бюджетом бюджетной системы РФ другому бюджету, предоставляются в виде дотаций, субвенций, субсидий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8486" y="3296139"/>
            <a:ext cx="771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обязательства муниципальных образований по полученным кредитам, предоставленным гарантиям перед третьими лицами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5083060"/>
            <a:ext cx="2329755" cy="1553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6571" y="4205897"/>
            <a:ext cx="5780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мероприятий и инструментов муниципальной политики, обеспечивающих в рамках реализации ключевых муниципальных функций достижение приоритетов 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муниципальной политики в сфере социально-экономического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1557466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61257" y="946569"/>
          <a:ext cx="11721738" cy="5748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56280">
                  <a:extLst>
                    <a:ext uri="{9D8B030D-6E8A-4147-A177-3AD203B41FA5}">
                      <a16:colId xmlns:a16="http://schemas.microsoft.com/office/drawing/2014/main" val="996640254"/>
                    </a:ext>
                  </a:extLst>
                </a:gridCol>
                <a:gridCol w="1167881">
                  <a:extLst>
                    <a:ext uri="{9D8B030D-6E8A-4147-A177-3AD203B41FA5}">
                      <a16:colId xmlns:a16="http://schemas.microsoft.com/office/drawing/2014/main" val="1571768268"/>
                    </a:ext>
                  </a:extLst>
                </a:gridCol>
                <a:gridCol w="1049733">
                  <a:extLst>
                    <a:ext uri="{9D8B030D-6E8A-4147-A177-3AD203B41FA5}">
                      <a16:colId xmlns:a16="http://schemas.microsoft.com/office/drawing/2014/main" val="2981830046"/>
                    </a:ext>
                  </a:extLst>
                </a:gridCol>
                <a:gridCol w="1290325">
                  <a:extLst>
                    <a:ext uri="{9D8B030D-6E8A-4147-A177-3AD203B41FA5}">
                      <a16:colId xmlns:a16="http://schemas.microsoft.com/office/drawing/2014/main" val="3486906609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947659588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736714074"/>
                    </a:ext>
                  </a:extLst>
                </a:gridCol>
                <a:gridCol w="1383601">
                  <a:extLst>
                    <a:ext uri="{9D8B030D-6E8A-4147-A177-3AD203B41FA5}">
                      <a16:colId xmlns:a16="http://schemas.microsoft.com/office/drawing/2014/main" val="1180559055"/>
                    </a:ext>
                  </a:extLst>
                </a:gridCol>
              </a:tblGrid>
              <a:tr h="54917">
                <a:tc gridSpan="7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35638"/>
                  </a:ext>
                </a:extLst>
              </a:tr>
              <a:tr h="5260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Показатели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Единица измерения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Отчет 2021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Оценка 2022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2023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2024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2025 год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404225"/>
                  </a:ext>
                </a:extLst>
              </a:tr>
              <a:tr h="185002"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постоянного населения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193675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211875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222863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234727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248353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255055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Естественный 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972162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Миграционный 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12597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16376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9162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10038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11720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369873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Объем отгруженных товаров собственного производства, выполненных работ и услуг собственными силами по промышленных видам деятельности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53067,6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60743,8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63369,3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66187,9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70125,0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045233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Инвестиции в основной капитал за счет сверх источников финансирования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49993,86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57459,7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61448,5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64830,8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68109,4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7809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Ввод в эксплуатацию жилых домов за год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тыс.кв.м.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694,93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844,2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852,2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788,9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9877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Уровень обеспеченности населения жильем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кв.м./человека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51,55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50,19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51,51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52,53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52,83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09314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Оборот розничной торговли в ценых соответствующих лет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110319,3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130662,1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150363,9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170997,0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193117,9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58998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Фонд заработной платы,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43992,5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51074,5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56889,6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63867,9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70575,5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5879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Среднемесячная начисленная заработная плата работников,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63577,0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70939,2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75708,8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80586,3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85566,0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504514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Количество дошкольных образовательных муниципальных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425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Количество общеобразовательных муниципальных организаций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821378"/>
                  </a:ext>
                </a:extLst>
              </a:tr>
              <a:tr h="4606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Среднемесячная номинальная начисленная заработная плата педагогических работников общеобразовательных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67833,4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69454,5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71460,0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72500,0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72800,0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048238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Среднемесячная номинальная начисленная заработная плата педагогических работников дошкольных 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66535,0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71264,6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71977,2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71977,2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71977,2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7006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Среднемесячная номинальная начисленная заработная плата педагогических работников организаций дополнительного образования детей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63181,4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68994,1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70581,0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70581,0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70581,0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7784"/>
                  </a:ext>
                </a:extLst>
              </a:tr>
              <a:tr h="3894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Среднемесячная начисленная заработная плата работников муниципальных учреждений культуры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51604,8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55597,0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59392,0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64801,0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70606,0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80879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11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92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Основные задачи и приоритеты бюджетной политики Ленинского городского округа на 2023 год и на плановый период 2024 и 2025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5190" y="1276721"/>
            <a:ext cx="87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определение четких приоритетов использования бюджетных средств с учетом      текущей экономической ситуации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3943" y="2548796"/>
            <a:ext cx="836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применение нормативов материально-технического обеспечения органов местного самоуправления и муниципальных казенных учреждений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6971" y="3584177"/>
            <a:ext cx="779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обеспечение бережливости и максимальной отдачи расходов средств бюджета, снижение неэффективных трат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899" y="924758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Приоритеты бюджетной политики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6507" y="5725689"/>
            <a:ext cx="779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 обеспечение эффективности функционирования контрактной системы, усиление контроля  в сфере закупок товаров, работ, услуг для обеспечения муниципальных нужд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894" y="1888121"/>
            <a:ext cx="800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реализация приоритетных проектов (с учетом национальных проектов и государственных и муниципальных программ)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9743" y="3250683"/>
            <a:ext cx="361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Задачи бюджетной политики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88229" y="4201267"/>
            <a:ext cx="8172449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достижение в полном объеме уровня оплаты труда работников муниципальных учреждений социальной сферы в соответствии с отраслевыми целевыми показателями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9743" y="5123355"/>
            <a:ext cx="8030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Обеспечение выполнения ключевых и целевых показателей муниципальных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3285314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Основные задачи и приоритеты налоговой политики Ленинского городского округа на 2023 год и на плановый период 2024 и 2025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8664" y="1640337"/>
            <a:ext cx="89959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50" dirty="0"/>
              <a:t>преодоление спада экономики, вызванного введением мировым сообществом в отношении Российской Федерации экономических санкций, использование механизмов </a:t>
            </a:r>
            <a:r>
              <a:rPr lang="ru-RU" sz="1750" dirty="0" err="1"/>
              <a:t>импортозамещения</a:t>
            </a:r>
            <a:r>
              <a:rPr lang="ru-RU" sz="1750" dirty="0"/>
              <a:t>, наращивание реальных доходов граждан, сокращение уровня бедности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13315" y="2699657"/>
            <a:ext cx="8545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увеличение налогооблагаемой базы по местным налогам за счет вовлечения в налоговый оборот объектов недвижимости и земельных участков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92137" y="4030691"/>
            <a:ext cx="852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проведение мероприятий по легализации заработной платы и оформлению сотрудников в малом бизнесе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6342" y="1175657"/>
            <a:ext cx="2830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Налоговая политика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9520" y="5186923"/>
            <a:ext cx="7879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повышение эффективности использования муниципальной собственности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05943" y="5664921"/>
            <a:ext cx="6917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сокращение недоимки  по платежам в бюджет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9589" y="3299659"/>
            <a:ext cx="8419012" cy="66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улучшение качества администрирования доходов бюджета  и снижение доли теневого сектора экономики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53990" y="6077640"/>
            <a:ext cx="7458346" cy="368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поиск дополнительных источников пополнения бюджета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66310" y="4722106"/>
            <a:ext cx="8238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привлечение к постановке на налоговый учет новых налогоплательщиков</a:t>
            </a:r>
          </a:p>
        </p:txBody>
      </p:sp>
    </p:spTree>
    <p:extLst>
      <p:ext uri="{BB962C8B-B14F-4D97-AF65-F5344CB8AC3E}">
        <p14:creationId xmlns:p14="http://schemas.microsoft.com/office/powerpoint/2010/main" val="1186823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28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Основные характеристики бюджета  Ленинского городского округа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в сравнении с предыдущими годами (млн. рублей)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502554"/>
              </p:ext>
            </p:extLst>
          </p:nvPr>
        </p:nvGraphicFramePr>
        <p:xfrm>
          <a:off x="566057" y="1532708"/>
          <a:ext cx="11059886" cy="4203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738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415925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1574501083"/>
                    </a:ext>
                  </a:extLst>
                </a:gridCol>
                <a:gridCol w="1184271">
                  <a:extLst>
                    <a:ext uri="{9D8B030D-6E8A-4147-A177-3AD203B41FA5}">
                      <a16:colId xmlns:a16="http://schemas.microsoft.com/office/drawing/2014/main" val="3034614489"/>
                    </a:ext>
                  </a:extLst>
                </a:gridCol>
              </a:tblGrid>
              <a:tr h="1243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№ п/п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(отчет)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</a:t>
                      </a:r>
                      <a:r>
                        <a:rPr lang="ru-RU" sz="1600" u="none" strike="noStrike" baseline="0" dirty="0">
                          <a:effectLst/>
                          <a:latin typeface="+mn-lt"/>
                        </a:rPr>
                        <a:t> (о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жидаемое исполнение)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(прогноз)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 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доходов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10 324,2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13 813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16 213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16 521,3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14 028,9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5 840,3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227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,0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6 572,4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6 481,8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7 226,0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7 586,6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9 641,3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10 039,5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6 802,9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10 670,4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1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5 014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1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6 325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16 521,3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14 028,9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Дефицит бюджета(-), профицит бюджета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- 346,2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- 1 200,5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- 112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Муниципальный долг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54,9 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283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500426"/>
              </p:ext>
            </p:extLst>
          </p:nvPr>
        </p:nvGraphicFramePr>
        <p:xfrm>
          <a:off x="1" y="834223"/>
          <a:ext cx="12191999" cy="65215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6106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798472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952217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08516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91672">
                  <a:extLst>
                    <a:ext uri="{9D8B030D-6E8A-4147-A177-3AD203B41FA5}">
                      <a16:colId xmlns:a16="http://schemas.microsoft.com/office/drawing/2014/main" val="1705782400"/>
                    </a:ext>
                  </a:extLst>
                </a:gridCol>
                <a:gridCol w="791672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33782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49562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786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6065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 и неналоговые доходы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5 840 327,76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6 011 179,40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6 227 026,20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6 572 464,50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6 481 758,50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7 226 016,30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2670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2 235 738,20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2 224 705,00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2 305 175,00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2 346 467,00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1 846 308,00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2 040 699,00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20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лиц, в том числе: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2 235 738,20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2 224 705,00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2 305 175,00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2 346 467,00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1 846 308,00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2 040 699,00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26547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000 1 01 02040 01 0000 110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на основании патента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12 380,02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15 000,00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18 825,00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17 680,00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9358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30 328,10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28 543,76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28 543,76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33 634,00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36 665,00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38 803,00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5409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000 1 03 02231 01 0000 110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дизельное топливо, подлежащие распределению между бюджетами субъектов Российской Федерации и  местными бюджетами с учетом установленных дифференцированных нормативов отчислений в местные бюджеты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14 001,26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12 905,51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12 905,51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16 218,00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17 767,00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18 847,00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49262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000 1 03 02241 01 0000 110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моторные масла для дизельных и (или) карбюраторных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инжекторных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двигателей,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98,47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71,44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71,44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93,00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101,00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107,00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48041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000 1 03 02251 01 0000 110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автомобильный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18 616,00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17 185,09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17 185,09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19 221,00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20 849,00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21 901,00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49670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000 1 03 02261 01 0000 110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прямогонный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- 2 387,62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1 618,28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1 618,28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- 1 898,00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2 052,00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-   2 052,00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21563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1 105 895,40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1 348 651,00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1 417 840,50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1 886 462,00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2 253 674,00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2 763 001,00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21474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949 205,90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1 190 751,00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1 259 590,40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1 717 436,00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2 071 770,00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2 569 300,00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6893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000 1 05 01011 01 0000 110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749 284,10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949 020,00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961 235,40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1 322 426,00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1 597 335,00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1 980 930,00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32863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000 1 05 01021 01 0000 110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доходы, уменьшенные на величину  расходов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199 921,80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241 731,00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298 355,00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395 010,00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474 435,00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588 370,00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6825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000 1 05 02 000 02 0000 110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вменённый доход для отдельных видов деятельности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27 615,10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248,00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6603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000 1 05 03 000 01 0000 110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60,00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102,10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6603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000 1 05 04010 02 0000 110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виде стоимости патента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129 014,40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157 900,00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157 900,00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169 026,00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181 904,00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193 701,00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5735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1 843 156,14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1 764 469,00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1 829 855,00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1 800 763,00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1 885 214,00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1 926 483,00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24868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000 1 06 01020 04 0000 110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269 011,60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310 779,00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371 460,00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384 636,00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419 253,00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456 986,00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252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000 1 06 06032 04 0000 110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организаций, обладающих земельным участком,  расположенным в границах городских округов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1 331 868,50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1 175 991,00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1 175 991,00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1 067 842,00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1 112 387,00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1 112 387,00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6961"/>
                  </a:ext>
                </a:extLst>
              </a:tr>
              <a:tr h="17437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000 1 06 06042 04 0000 110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физических лиц, обладающих земельным участком,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242 276,00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277 699,00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282 404,00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348 285,00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353 574,00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357 110,00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43354"/>
                  </a:ext>
                </a:extLst>
              </a:tr>
              <a:tr h="17777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42 561,34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43 295,00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43 480,00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44 987,00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46 772,00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48 637,00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884968"/>
                  </a:ext>
                </a:extLst>
              </a:tr>
              <a:tr h="17433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000 1 08 03000 01 0000 110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 по делам, рассматриваемым в судах общей юрисдикции, мировыми судьями            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41 794,34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43 155,00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46 155,00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44 838,00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46 632,00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48 497,00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45533"/>
                  </a:ext>
                </a:extLst>
              </a:tr>
              <a:tr h="32863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000 1 08 07150 01 0000 110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Госпошлина за выдачу разрешения на установку рекламной конструкции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767,00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325,00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575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973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30495"/>
              </p:ext>
            </p:extLst>
          </p:nvPr>
        </p:nvGraphicFramePr>
        <p:xfrm>
          <a:off x="-1" y="834220"/>
          <a:ext cx="12192002" cy="60788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866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891662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93626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89123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1926353643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9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000 1 09 04000 00 0000 110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ЗАДОЛЖЕННОСТЬ И ПЕРЕРАСЧЕТЫ ПО ОТМЕНЕННЫМ НАЛОГАМ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309 265,70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280 451,50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285 447,70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306 931,10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257 660,00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250 907,10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либо иной платы за передачу в возмездное пользование государственного и муниципального имущества 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268 832,80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232 951,30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240 882,80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243 611,70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229 474,70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227 291,20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000 1 11 05012  04 0000 120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 за земельные участки, государственная собственность на которые не разграничена и которые расположены в границах городских округов, а также средства от продажи права на заключение договоров аренды указанных земельных участков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242 059,70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207 528,50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216 469,40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219 244,31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205 199,01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203 017,77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000 1 11 05024 04 0000 120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2 843,10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2 496,70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2 857,00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3 724,51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3 632,80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3 630,48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000 1 11 05034 04 0000 120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управления городских округов и созданных ими учреждений (за исключением имущества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1 708,20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2 298,00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000 1 11 05074 04 0000 120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составляющего казну городских округов (за исключением земельных участков)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22 221,80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20 628,20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20 673,90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19 760,40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19 760,40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19 760,40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000 1 11 05312 04 0000 120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по соглашениям об установлении сервитута в отношении земельных участков, государственная собственность на которые не разграничена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4 509,40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1 789,52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2 735,00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000 1 11 07014 04 0000 120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перечисления части прибыли, остающейся после уплаты налогов и иных обязательных платежей муниципальных унитарных предприятий, созданных городскими округами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2 251,50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5 936,55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6 036,50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10 812,73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9 138,70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4 569,35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50847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000 1 11 09044 04 0001 120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социального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15 295,10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18 800,00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50847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000 1 11 09044 04 0002 120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коммерческого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1 214,00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1 595,00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1 121,18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1 121,18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1 121,18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000 1 11 09080 04 0001 120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000 1 11 09080 04 0002 120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размещение,  установку и эксплуатацию рекламных конструкций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17 170,40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22 460,10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12 998,40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33 460,13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2436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000 1 12 00000 00 0000 120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1 617,90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1 276,00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5 975,00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000 1 12 01000 01 0000 120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1 617,90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1 276,00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5 975,00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000 1 13 00000 00 0000 130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4 204,60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3 804,00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10 001,50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2 453,70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2 484,70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2 484,70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000 1 13 01994 04 0000 130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оказания платных услуг (работ) получателями средств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259,60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4 655,57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2 008,00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2 039,00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2 039,00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867417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000 1 13 02994 04 0000 130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компенсации затрат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3 945,00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3 804,00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5 346,00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917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85285"/>
              </p:ext>
            </p:extLst>
          </p:nvPr>
        </p:nvGraphicFramePr>
        <p:xfrm>
          <a:off x="200298" y="992769"/>
          <a:ext cx="11861072" cy="5763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337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769649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41747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62852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59318">
                  <a:extLst>
                    <a:ext uri="{9D8B030D-6E8A-4147-A177-3AD203B41FA5}">
                      <a16:colId xmlns:a16="http://schemas.microsoft.com/office/drawing/2014/main" val="2537722283"/>
                    </a:ext>
                  </a:extLst>
                </a:gridCol>
                <a:gridCol w="759318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72409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72409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14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220 886,74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249 953,00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215 119,70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127 476,16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124 216,27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122 660,00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000 1 14 01040 04 0000 410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квартир, находящихся в собственности городских округов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78 873,57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34 868,00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42 643,00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15 562,00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14 769,00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13 860,00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000 1 14 02043 04 0000 410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иного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казенных), в части реализации основных средств по указанному имуществу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10 431,15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99 385,00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55 017,90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1 114,16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647,27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000 1 14 06012 04 0000 430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32 738,89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000 1 14 06024 04 0000 430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находящихся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3 863,31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000 1 14 06312 04 0000 430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увеличение площади земельных участков, находящихся в частной собственности, в результате перераспределения таких земельных участков и земель (или)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94 979,81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96 758,80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15 238,96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11 172,50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15 720,00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12 420,00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17 885,00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21 462,00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000 1 17 00000 00 0000 000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31 393,42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54 858,60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000 1 17 05040 04 0000 180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31 393,42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54 858,60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4 483 880,93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7 653 917,30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7 586 627,60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9 641 276,82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10 039 513,87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6 802 905,48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4 490 529,84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7 222 903,30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7 155 613,60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9 641 276,82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10 039 513,87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6 802 905,48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000 2 02 15001 00 0000 150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123 628,00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000 2 02 15001 04 0000 150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городских округов на выравнивание бюджетной обеспеченности из бюджета субъекта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4 162,00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9963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дотации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119 466,00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899 425,30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3 345 795,00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3 278 505,30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5 199 861,72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5 625 000,04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2 386 231,40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000 2 02 25169 04 0000 150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создание и обеспечение функционирования центров образования естественно-научной и технологической направленностей в общеобразовательных организациях, расположенных в сельской местности и малых городах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4 481,07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3 137,50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3 137,50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4 390,25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6 629,65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000 2 02 25208 04 0000 150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Субсидия бюджетам городских округов на государственную поддержку образовательных организаций в целях оснащения (обновления) их компьютерным, мультимедийным, презентационным оборудованием и программным обеспечением в рамках эксперимента по модернизации начального общего, основного общего и среднего общего образования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12 769,55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9 239,10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9 239,10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000 2 02 20216 04 0000 150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51 330,70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60 330,00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60 330,00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102 720,00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41 941,00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24 136,00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000 2 02 25243 04 0000 150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строительство и реконструкцию (модернизацию) объектов питьевого водоснабжения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80 824,43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206 803,77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206 803,77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98 278,40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102 897,60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000 2 02 25304 04 0000 150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115 270,66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180 613,03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180 613,03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202 416,40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653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404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554467"/>
              </p:ext>
            </p:extLst>
          </p:nvPr>
        </p:nvGraphicFramePr>
        <p:xfrm>
          <a:off x="-2" y="834223"/>
          <a:ext cx="12192003" cy="5718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866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930624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62442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81346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35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000 2 02 25305 04 0000 150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создание новых мест в общеобразовательных организациях в связи с ростом числа обучающихся, вызванным демографическим фактором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408 445,40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408 445,40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1 171 953,35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2 389 181,80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000 2 02 25497 04 0000 150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реализацию мероприятий по обеспечению жильем молодых семей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893,77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1 623,50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1 623,50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000 2 02 25519 04 0000 150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на поддержку отрасли культуры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892,96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892,96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902,52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19096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000 2 02 25555 04 0000 150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 на реализацию  программ формирования современной городской среды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38 781,06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270 622,12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000 2 02 25786 04 0000 150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обеспечение оснащения государственных и муниципальных общеобразовательных организаций, в том числе структурных подразделений указанных организаций, государственными символами Российской Федерации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284,33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8317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субсидии бюджетам городских округов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594 241,04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2 474 709,84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2 407 420,04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3 638 101,92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2 628 829,32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2 158 784,00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3 444 367,63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3 851 465,80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3 851 465,80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4 431 415,10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4 414 513,83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4 416 674,08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гражданам субсидий на оплату жилого помещения и коммунальных услуг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44 537,13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33 857,00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33 857,00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выполнение передаваемых полномочий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3 197 069,94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3 566 279,77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3 566 279,77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4 194 946,23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4 195 073,23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4 195 167,23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 Cyr" panose="02020603050405020304" pitchFamily="18" charset="0"/>
                        </a:rPr>
                        <a:t>Субвенции бюджетам городских округов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69 275,00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79 237,00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79 237,00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8317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000 2 02 35082 04 0000 150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46 887,07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88 337,00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88 337,00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47 938,00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41 945,00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41 945,00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000 2 02 35118 04 0000 150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8 576,00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9 180,00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9 180,00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9 983,47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10 429,80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10 797,05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000 2 02 35120 04 0000 150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21,38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000 2 02 35135 04 0000 150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12 января 1995 года N 5-ФЗ "О ветеранах"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000 2 02 35303 04 0000 150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72 315,00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68 121,00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68 121,00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85 752,00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71 820,00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71 820,00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000 2 02 35469 04 0000 150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на проведение Всероссийской переписи населения 2020 года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1 611,11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000 2 02 39999 04 0000 150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субвенции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4 075,00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000 2 02 40000 00 0000 150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23 108,91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18 741,50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18 741,50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18854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000 2 07 00000 00 0000 150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4 239,04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431 014,00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431 014,00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000 8 50 00000 00 0000 000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ДОХОДОВ  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10 324 208,69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13 665 096,70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13 813 653,70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16 213 741,35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16 521 272,34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14 028 921,77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659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610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26845E-C9B6-4F45-9E79-FF228F720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3E6F1-8F77-4C76-9773-F2FCF65D1148}"/>
              </a:ext>
            </a:extLst>
          </p:cNvPr>
          <p:cNvSpPr/>
          <p:nvPr/>
        </p:nvSpPr>
        <p:spPr>
          <a:xfrm>
            <a:off x="1754052" y="240921"/>
            <a:ext cx="90332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налоговых доходов бюджета городского округа в 2023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CDE7723-AECE-450C-835F-6DB9D27BE7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695621"/>
              </p:ext>
            </p:extLst>
          </p:nvPr>
        </p:nvGraphicFramePr>
        <p:xfrm>
          <a:off x="296091" y="1053738"/>
          <a:ext cx="11617235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2784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519F53-DECE-487D-BAD1-CEFD462A3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83834BC-DAD5-4F6E-AFD1-78E5BDEECDA6}"/>
              </a:ext>
            </a:extLst>
          </p:cNvPr>
          <p:cNvSpPr txBox="1">
            <a:spLocks/>
          </p:cNvSpPr>
          <p:nvPr/>
        </p:nvSpPr>
        <p:spPr>
          <a:xfrm>
            <a:off x="1709529" y="254650"/>
            <a:ext cx="9528314" cy="341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200" dirty="0">
                <a:solidFill>
                  <a:schemeClr val="bg1"/>
                </a:solidFill>
                <a:latin typeface="+mn-lt"/>
              </a:rPr>
              <a:t>Структура неналоговых доходов бюджета городского округа в 2023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23983DA-1E27-4EEE-B2D9-6CA2DC379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5304833"/>
              </p:ext>
            </p:extLst>
          </p:nvPr>
        </p:nvGraphicFramePr>
        <p:xfrm>
          <a:off x="360000" y="1404729"/>
          <a:ext cx="11617235" cy="5304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9667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5EFF6-26FF-498E-A6CA-F446CAD10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275304-8C30-40E8-88B7-1D397B2147A0}"/>
              </a:ext>
            </a:extLst>
          </p:cNvPr>
          <p:cNvSpPr/>
          <p:nvPr/>
        </p:nvSpPr>
        <p:spPr>
          <a:xfrm>
            <a:off x="2130388" y="253624"/>
            <a:ext cx="7931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Состав межбюджетных трансфертов в 2023-2025 годах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39FA00A-7ED2-442C-8E95-705500FA1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8305169"/>
              </p:ext>
            </p:extLst>
          </p:nvPr>
        </p:nvGraphicFramePr>
        <p:xfrm>
          <a:off x="330926" y="1707577"/>
          <a:ext cx="11634333" cy="480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3999" y="1192866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(млн. рублей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61833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 (рублей)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333261"/>
              </p:ext>
            </p:extLst>
          </p:nvPr>
        </p:nvGraphicFramePr>
        <p:xfrm>
          <a:off x="145983" y="1079863"/>
          <a:ext cx="8047270" cy="5312229"/>
        </p:xfrm>
        <a:graphic>
          <a:graphicData uri="http://schemas.openxmlformats.org/drawingml/2006/table">
            <a:tbl>
              <a:tblPr/>
              <a:tblGrid>
                <a:gridCol w="1899017">
                  <a:extLst>
                    <a:ext uri="{9D8B030D-6E8A-4147-A177-3AD203B41FA5}">
                      <a16:colId xmlns:a16="http://schemas.microsoft.com/office/drawing/2014/main" val="2115614938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val="1409550989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494986368"/>
                    </a:ext>
                  </a:extLst>
                </a:gridCol>
                <a:gridCol w="1105988">
                  <a:extLst>
                    <a:ext uri="{9D8B030D-6E8A-4147-A177-3AD203B41FA5}">
                      <a16:colId xmlns:a16="http://schemas.microsoft.com/office/drawing/2014/main" val="828919163"/>
                    </a:ext>
                  </a:extLst>
                </a:gridCol>
                <a:gridCol w="888275">
                  <a:extLst>
                    <a:ext uri="{9D8B030D-6E8A-4147-A177-3AD203B41FA5}">
                      <a16:colId xmlns:a16="http://schemas.microsoft.com/office/drawing/2014/main" val="61705110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2768122773"/>
                    </a:ext>
                  </a:extLst>
                </a:gridCol>
                <a:gridCol w="1123407">
                  <a:extLst>
                    <a:ext uri="{9D8B030D-6E8A-4147-A177-3AD203B41FA5}">
                      <a16:colId xmlns:a16="http://schemas.microsoft.com/office/drawing/2014/main" val="3987607799"/>
                    </a:ext>
                  </a:extLst>
                </a:gridCol>
              </a:tblGrid>
              <a:tr h="8756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сравнении с другими муниципальными образованиями Московской области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88491"/>
                  </a:ext>
                </a:extLst>
              </a:tr>
              <a:tr h="13145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Домодедово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Красногорск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Раменский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Химки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112"/>
                  </a:ext>
                </a:extLst>
              </a:tr>
              <a:tr h="1232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Всего, в том числе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70 557</a:t>
                      </a:r>
                    </a:p>
                  </a:txBody>
                  <a:tcPr marL="7200" marR="720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59 194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77 827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56 736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48 257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61 236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60689"/>
                  </a:ext>
                </a:extLst>
              </a:tr>
              <a:tr h="1013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Налоговые и неналоговые доходы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31 037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31 283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37 194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27 769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23 572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40 072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91821"/>
                  </a:ext>
                </a:extLst>
              </a:tr>
              <a:tr h="875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Безвозмездные поступления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39 519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27 911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40 634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28 967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24 686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21 164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08759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631" y="2403822"/>
            <a:ext cx="3920370" cy="398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66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0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332113"/>
              </p:ext>
            </p:extLst>
          </p:nvPr>
        </p:nvGraphicFramePr>
        <p:xfrm>
          <a:off x="567545" y="1175656"/>
          <a:ext cx="11242764" cy="329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502">
                  <a:extLst>
                    <a:ext uri="{9D8B030D-6E8A-4147-A177-3AD203B41FA5}">
                      <a16:colId xmlns:a16="http://schemas.microsoft.com/office/drawing/2014/main" val="3939506312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3392729158"/>
                    </a:ext>
                  </a:extLst>
                </a:gridCol>
                <a:gridCol w="3119845">
                  <a:extLst>
                    <a:ext uri="{9D8B030D-6E8A-4147-A177-3AD203B41FA5}">
                      <a16:colId xmlns:a16="http://schemas.microsoft.com/office/drawing/2014/main" val="4137700209"/>
                    </a:ext>
                  </a:extLst>
                </a:gridCol>
                <a:gridCol w="2810691">
                  <a:extLst>
                    <a:ext uri="{9D8B030D-6E8A-4147-A177-3AD203B41FA5}">
                      <a16:colId xmlns:a16="http://schemas.microsoft.com/office/drawing/2014/main" val="2769540849"/>
                    </a:ext>
                  </a:extLst>
                </a:gridCol>
              </a:tblGrid>
              <a:tr h="1018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муниципального 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Численность постоянного населения на 01.01.2022 г. (чел.)*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 налоговых и неналоговых доходов (тыс. рублей) **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расчете на 1 жителя (рублей)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06465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Ленинский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193 675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6 011 179,41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31 037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646562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Домодедово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183 708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5 746 902,56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31 283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324458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Красногорск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278 515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10 358 966,00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37 194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908794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290 495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8 066 621,30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27 769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04141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Раменский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319 084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7 521 342,72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23 572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249701"/>
                  </a:ext>
                </a:extLst>
              </a:tr>
              <a:tr h="353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Химки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256 319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10 271 261,17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40 072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3314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60142" y="4603897"/>
            <a:ext cx="10671716" cy="6148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*Информация по численности населения размещена на официальном сайте Росстата </a:t>
            </a:r>
          </a:p>
          <a:p>
            <a:r>
              <a:rPr lang="ru-RU" sz="1200" dirty="0"/>
              <a:t>(Главная страница/ Официальная статистика/Московская область/Население/</a:t>
            </a:r>
          </a:p>
          <a:p>
            <a:r>
              <a:rPr lang="ru-RU" sz="1200" dirty="0"/>
              <a:t>Оценка численности постоянного населения МО на 1 января 2022 года)                                                                                    </a:t>
            </a:r>
            <a:r>
              <a:rPr lang="en-US" sz="1200" u="sng" dirty="0"/>
              <a:t>https://mosstat.gks.ru</a:t>
            </a:r>
            <a:endParaRPr lang="ru-RU" sz="1200" u="sng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60143" y="5471097"/>
            <a:ext cx="5428784" cy="69552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*</a:t>
            </a:r>
            <a:r>
              <a:rPr lang="en-US" sz="1200" dirty="0"/>
              <a:t>*</a:t>
            </a:r>
            <a:r>
              <a:rPr lang="ru-RU" sz="1200" dirty="0"/>
              <a:t>Информация о налоговых и неналоговых доходах в разрезе                                                      муниципальных образований размещена на портале «Открытый бюджет МО» по ссылке: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79219" y="5471097"/>
            <a:ext cx="4852639" cy="6955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u="sng" dirty="0"/>
              <a:t>https://budget.mosreg.ru/analitika/ispolnenie-byudjeta-subekta/sravnenie-po-osnovnym-parametram-ispolneniya-byudzhetov-municipalnyx-obrazovanij/</a:t>
            </a:r>
            <a:endParaRPr lang="ru-RU" sz="1200" u="sng" dirty="0"/>
          </a:p>
        </p:txBody>
      </p:sp>
    </p:spTree>
    <p:extLst>
      <p:ext uri="{BB962C8B-B14F-4D97-AF65-F5344CB8AC3E}">
        <p14:creationId xmlns:p14="http://schemas.microsoft.com/office/powerpoint/2010/main" val="3283475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2182" y="207344"/>
            <a:ext cx="10802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Перечень налоговых льгот и ставок по местным налогам в 2021-2025 годах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954478"/>
              </p:ext>
            </p:extLst>
          </p:nvPr>
        </p:nvGraphicFramePr>
        <p:xfrm>
          <a:off x="104504" y="1071155"/>
          <a:ext cx="8229599" cy="5594246"/>
        </p:xfrm>
        <a:graphic>
          <a:graphicData uri="http://schemas.openxmlformats.org/drawingml/2006/table">
            <a:tbl>
              <a:tblPr/>
              <a:tblGrid>
                <a:gridCol w="2205413">
                  <a:extLst>
                    <a:ext uri="{9D8B030D-6E8A-4147-A177-3AD203B41FA5}">
                      <a16:colId xmlns:a16="http://schemas.microsoft.com/office/drawing/2014/main" val="80816234"/>
                    </a:ext>
                  </a:extLst>
                </a:gridCol>
                <a:gridCol w="3050040">
                  <a:extLst>
                    <a:ext uri="{9D8B030D-6E8A-4147-A177-3AD203B41FA5}">
                      <a16:colId xmlns:a16="http://schemas.microsoft.com/office/drawing/2014/main" val="764276002"/>
                    </a:ext>
                  </a:extLst>
                </a:gridCol>
                <a:gridCol w="2974146">
                  <a:extLst>
                    <a:ext uri="{9D8B030D-6E8A-4147-A177-3AD203B41FA5}">
                      <a16:colId xmlns:a16="http://schemas.microsoft.com/office/drawing/2014/main" val="1691056305"/>
                    </a:ext>
                  </a:extLst>
                </a:gridCol>
              </a:tblGrid>
              <a:tr h="350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Ставка налога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Налоговые льготы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552147"/>
                  </a:ext>
                </a:extLst>
              </a:tr>
              <a:tr h="19634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юридических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58151"/>
                  </a:ext>
                </a:extLst>
              </a:tr>
              <a:tr h="172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№ 49/2)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469179"/>
                  </a:ext>
                </a:extLst>
              </a:tr>
              <a:tr h="17757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физических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05538"/>
                  </a:ext>
                </a:extLst>
              </a:tr>
              <a:tr h="172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№ 49/2)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27963"/>
                  </a:ext>
                </a:extLst>
              </a:tr>
              <a:tr h="187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имущество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50168"/>
                  </a:ext>
                </a:extLst>
              </a:tr>
              <a:tr h="12122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0,15 процента до 2,0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№16/5 "О налоге на имущество физических лиц на территории Ленинского городского округа"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738604"/>
                  </a:ext>
                </a:extLst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103" y="1071155"/>
            <a:ext cx="3857897" cy="38785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103" y="4058194"/>
            <a:ext cx="3857897" cy="251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05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2021-2025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886723"/>
              </p:ext>
            </p:extLst>
          </p:nvPr>
        </p:nvGraphicFramePr>
        <p:xfrm>
          <a:off x="156754" y="920919"/>
          <a:ext cx="11948162" cy="5842642"/>
        </p:xfrm>
        <a:graphic>
          <a:graphicData uri="http://schemas.openxmlformats.org/drawingml/2006/table">
            <a:tbl>
              <a:tblPr/>
              <a:tblGrid>
                <a:gridCol w="365763">
                  <a:extLst>
                    <a:ext uri="{9D8B030D-6E8A-4147-A177-3AD203B41FA5}">
                      <a16:colId xmlns:a16="http://schemas.microsoft.com/office/drawing/2014/main" val="631876914"/>
                    </a:ext>
                  </a:extLst>
                </a:gridCol>
                <a:gridCol w="3187337">
                  <a:extLst>
                    <a:ext uri="{9D8B030D-6E8A-4147-A177-3AD203B41FA5}">
                      <a16:colId xmlns:a16="http://schemas.microsoft.com/office/drawing/2014/main" val="3688678432"/>
                    </a:ext>
                  </a:extLst>
                </a:gridCol>
                <a:gridCol w="2089409">
                  <a:extLst>
                    <a:ext uri="{9D8B030D-6E8A-4147-A177-3AD203B41FA5}">
                      <a16:colId xmlns:a16="http://schemas.microsoft.com/office/drawing/2014/main" val="3901178521"/>
                    </a:ext>
                  </a:extLst>
                </a:gridCol>
                <a:gridCol w="1326279">
                  <a:extLst>
                    <a:ext uri="{9D8B030D-6E8A-4147-A177-3AD203B41FA5}">
                      <a16:colId xmlns:a16="http://schemas.microsoft.com/office/drawing/2014/main" val="3186308291"/>
                    </a:ext>
                  </a:extLst>
                </a:gridCol>
                <a:gridCol w="1291379">
                  <a:extLst>
                    <a:ext uri="{9D8B030D-6E8A-4147-A177-3AD203B41FA5}">
                      <a16:colId xmlns:a16="http://schemas.microsoft.com/office/drawing/2014/main" val="1384952813"/>
                    </a:ext>
                  </a:extLst>
                </a:gridCol>
                <a:gridCol w="1291379">
                  <a:extLst>
                    <a:ext uri="{9D8B030D-6E8A-4147-A177-3AD203B41FA5}">
                      <a16:colId xmlns:a16="http://schemas.microsoft.com/office/drawing/2014/main" val="2382512445"/>
                    </a:ext>
                  </a:extLst>
                </a:gridCol>
                <a:gridCol w="1198308">
                  <a:extLst>
                    <a:ext uri="{9D8B030D-6E8A-4147-A177-3AD203B41FA5}">
                      <a16:colId xmlns:a16="http://schemas.microsoft.com/office/drawing/2014/main" val="3801519615"/>
                    </a:ext>
                  </a:extLst>
                </a:gridCol>
                <a:gridCol w="1198308">
                  <a:extLst>
                    <a:ext uri="{9D8B030D-6E8A-4147-A177-3AD203B41FA5}">
                      <a16:colId xmlns:a16="http://schemas.microsoft.com/office/drawing/2014/main" val="1482210744"/>
                    </a:ext>
                  </a:extLst>
                </a:gridCol>
              </a:tblGrid>
              <a:tr h="418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2021 года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2022 года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2023 год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 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234660"/>
                  </a:ext>
                </a:extLst>
              </a:tr>
              <a:tr h="3396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45178"/>
                  </a:ext>
                </a:extLst>
              </a:tr>
              <a:tr h="296478"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1.1 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налогоплательщикам-организациям в размере 100 %: 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616046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органы местного самоуправления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от  27.01.2021 № 23/2, от 03.02.2022 № 41/2, от 27.05.2022 № 48/2, от 20.06.2022 № 49/2) п.5</a:t>
                      </a:r>
                      <a:b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97926"/>
                  </a:ext>
                </a:extLst>
              </a:tr>
              <a:tr h="913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государственные бюджетные учреждения Московской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362003"/>
                  </a:ext>
                </a:extLst>
              </a:tr>
              <a:tr h="274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налоговые органы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324345"/>
                  </a:ext>
                </a:extLst>
              </a:tr>
              <a:tr h="657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организации-владельцы земельных участков под автомобильными дорогами общего пользования на территории технопарков (промышленных, индустриальных парков)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302061"/>
                  </a:ext>
                </a:extLst>
              </a:tr>
              <a:tr h="262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налогоплательщикам-организациям в размере 50%: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94001"/>
                  </a:ext>
                </a:extLst>
              </a:tr>
              <a:tr h="840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организации, осуществляющие комплексное обучение, подготовку и повышение квалификации кадров, учрежденные общественными организациями профессиональных союзов, в размере 50 процентов суммы исчисленного налога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от  27.01.2021 № 23/2, от 03.02.2022 № 41/2, от 27.05.2022 № 48/2, от 20.06.2022 № 49/2) п.5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61163"/>
                  </a:ext>
                </a:extLst>
              </a:tr>
              <a:tr h="1028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коммерческие организации, в отношении земельных участков занятых парками, специальными парками, объектами досуга и развлечений в размере 50 процентов суммы исчисленного налога.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1 404,60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539371"/>
                  </a:ext>
                </a:extLst>
              </a:tr>
              <a:tr h="57645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18" marR="4418" marT="44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12 866,00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18 748,30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16 334,70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16 334,70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16 334,70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88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431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2021-2025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388430"/>
              </p:ext>
            </p:extLst>
          </p:nvPr>
        </p:nvGraphicFramePr>
        <p:xfrm>
          <a:off x="78377" y="1018888"/>
          <a:ext cx="12009121" cy="5743293"/>
        </p:xfrm>
        <a:graphic>
          <a:graphicData uri="http://schemas.openxmlformats.org/drawingml/2006/table">
            <a:tbl>
              <a:tblPr/>
              <a:tblGrid>
                <a:gridCol w="377429">
                  <a:extLst>
                    <a:ext uri="{9D8B030D-6E8A-4147-A177-3AD203B41FA5}">
                      <a16:colId xmlns:a16="http://schemas.microsoft.com/office/drawing/2014/main" val="3275515775"/>
                    </a:ext>
                  </a:extLst>
                </a:gridCol>
                <a:gridCol w="7020891">
                  <a:extLst>
                    <a:ext uri="{9D8B030D-6E8A-4147-A177-3AD203B41FA5}">
                      <a16:colId xmlns:a16="http://schemas.microsoft.com/office/drawing/2014/main" val="628630005"/>
                    </a:ext>
                  </a:extLst>
                </a:gridCol>
                <a:gridCol w="999362">
                  <a:extLst>
                    <a:ext uri="{9D8B030D-6E8A-4147-A177-3AD203B41FA5}">
                      <a16:colId xmlns:a16="http://schemas.microsoft.com/office/drawing/2014/main" val="706261695"/>
                    </a:ext>
                  </a:extLst>
                </a:gridCol>
                <a:gridCol w="757097">
                  <a:extLst>
                    <a:ext uri="{9D8B030D-6E8A-4147-A177-3AD203B41FA5}">
                      <a16:colId xmlns:a16="http://schemas.microsoft.com/office/drawing/2014/main" val="3467728455"/>
                    </a:ext>
                  </a:extLst>
                </a:gridCol>
                <a:gridCol w="730990">
                  <a:extLst>
                    <a:ext uri="{9D8B030D-6E8A-4147-A177-3AD203B41FA5}">
                      <a16:colId xmlns:a16="http://schemas.microsoft.com/office/drawing/2014/main" val="2430995557"/>
                    </a:ext>
                  </a:extLst>
                </a:gridCol>
                <a:gridCol w="722287">
                  <a:extLst>
                    <a:ext uri="{9D8B030D-6E8A-4147-A177-3AD203B41FA5}">
                      <a16:colId xmlns:a16="http://schemas.microsoft.com/office/drawing/2014/main" val="1100919727"/>
                    </a:ext>
                  </a:extLst>
                </a:gridCol>
                <a:gridCol w="739693">
                  <a:extLst>
                    <a:ext uri="{9D8B030D-6E8A-4147-A177-3AD203B41FA5}">
                      <a16:colId xmlns:a16="http://schemas.microsoft.com/office/drawing/2014/main" val="616283821"/>
                    </a:ext>
                  </a:extLst>
                </a:gridCol>
                <a:gridCol w="661372">
                  <a:extLst>
                    <a:ext uri="{9D8B030D-6E8A-4147-A177-3AD203B41FA5}">
                      <a16:colId xmlns:a16="http://schemas.microsoft.com/office/drawing/2014/main" val="2388532801"/>
                    </a:ext>
                  </a:extLst>
                </a:gridCol>
              </a:tblGrid>
              <a:tr h="3026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2021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2022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2023 год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 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999302"/>
                  </a:ext>
                </a:extLst>
              </a:tr>
              <a:tr h="152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57348"/>
                  </a:ext>
                </a:extLst>
              </a:tr>
              <a:tr h="175428">
                <a:tc rowSpan="18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1.2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39365"/>
                  </a:ext>
                </a:extLst>
              </a:tr>
              <a:tr h="1500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Герои Советского Союза, Герои Российской Федерации, Герои Социалистического труда, полные кавалеры ордена Славы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0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от  27.01.2021 № 23/2, от 03.02.2022 № 41/2, от 27.05.2022 № 48/2, от 20.06.2022 № 49/2) п.6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909429"/>
                  </a:ext>
                </a:extLst>
              </a:tr>
              <a:tr h="137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полные кавалеры ордена Трудовой Славы и "За службу Родине в Вооруженных силах СССР"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090936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ветераны, инвалиды и участники ВОВ, а также граждане, на которых законодательством распространены социальные гарантии и льготы инвалидов и участников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598618"/>
                  </a:ext>
                </a:extLst>
              </a:tr>
              <a:tr h="1229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несовершеннолетние узники концлагерей, гетто и других мест принудительного содержания в период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5021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257705"/>
                  </a:ext>
                </a:extLst>
              </a:tr>
              <a:tr h="137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ветераны и инвалиды боевых действий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500069"/>
                  </a:ext>
                </a:extLst>
              </a:tr>
              <a:tr h="1229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инвалиды I, II и III групп инвалидности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4761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883676"/>
                  </a:ext>
                </a:extLst>
              </a:tr>
              <a:tr h="137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инвалиды с детства, дети-инвалиды, а также семьи, имеющие детей-инвалидов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20003"/>
                  </a:ext>
                </a:extLst>
              </a:tr>
              <a:tr h="889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имеющие право на получение социальной поддержки в соответствии с Законом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законом от 26 ноября 1998 года N 175-ФЗ "О социальной защите граждан Российской Федерации, подвергшихся воздействию радиации вследствие аварии в 1957 году на производственном объединении "Маяк" и сбросов радиоактивных отходов в реку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Теча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 и в соответствии с Федеральным законом от 10.01.2002 года N 2-ФЗ "О социальных гарантиях гражданам, подвергшимся радиационному воздействию вследствие ядерных испытаний  на Семипалатинском полигоне"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217498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принимавшие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829306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получившие или перенесшие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технику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65994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члены многодетных семей (супруги либо одинокая(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 мать (отец) и их дети в возрасте до 18 лет, в том числе усыновленные, пасынки и падчерицы)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5232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лица, на которых распространяется действие Федерального закона от 21.12.1996 N 159-ФЗ "О дополнительных гарантиях по социальной защите детей-сирот и детей, оставшихся без попечения родителей"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893608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члены семей военнослужащих и сотрудников органов внутренних дел, потерявших кормильца при исполнении ими служебных обязанностей, а также члены семей погибших в Афганистане и Чечне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24759"/>
                  </a:ext>
                </a:extLst>
              </a:tr>
              <a:tr h="2422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реабилитированные лица и лица, признанные пострадавшими от политических репрессий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959665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почетные граждане Московской области, Ленинского муниципального района, Ленинского городского округа, городских и сельских поселений, входивших в состав Ленинского муниципального района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36401"/>
                  </a:ext>
                </a:extLst>
              </a:tr>
              <a:tr h="542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пенсионеры, получающие пенсии, назначаемые в порядке, установленном пенсионным законодательством, а также лица, достигшие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физические лица, соответствующие условиям, необходимым для назначения пенсии в соответствии с законодательством Российской Федерации, действовавшим на 31 декабря 2018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126639"/>
                  </a:ext>
                </a:extLst>
              </a:tr>
              <a:tr h="304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члены малоимущих семей и малоимущих одиноко проживающих граждан,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632819"/>
                  </a:ext>
                </a:extLst>
              </a:tr>
              <a:tr h="1532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почетных доноров СССР и РФ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274364"/>
                  </a:ext>
                </a:extLst>
              </a:tr>
              <a:tr h="12296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17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3684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39337" y="-89107"/>
            <a:ext cx="123313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2021-2025 годах 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716075"/>
              </p:ext>
            </p:extLst>
          </p:nvPr>
        </p:nvGraphicFramePr>
        <p:xfrm>
          <a:off x="148044" y="1018890"/>
          <a:ext cx="11791406" cy="5220317"/>
        </p:xfrm>
        <a:graphic>
          <a:graphicData uri="http://schemas.openxmlformats.org/drawingml/2006/table">
            <a:tbl>
              <a:tblPr/>
              <a:tblGrid>
                <a:gridCol w="531225">
                  <a:extLst>
                    <a:ext uri="{9D8B030D-6E8A-4147-A177-3AD203B41FA5}">
                      <a16:colId xmlns:a16="http://schemas.microsoft.com/office/drawing/2014/main" val="303550411"/>
                    </a:ext>
                  </a:extLst>
                </a:gridCol>
                <a:gridCol w="3648007">
                  <a:extLst>
                    <a:ext uri="{9D8B030D-6E8A-4147-A177-3AD203B41FA5}">
                      <a16:colId xmlns:a16="http://schemas.microsoft.com/office/drawing/2014/main" val="373048868"/>
                    </a:ext>
                  </a:extLst>
                </a:gridCol>
                <a:gridCol w="1389250">
                  <a:extLst>
                    <a:ext uri="{9D8B030D-6E8A-4147-A177-3AD203B41FA5}">
                      <a16:colId xmlns:a16="http://schemas.microsoft.com/office/drawing/2014/main" val="2815523879"/>
                    </a:ext>
                  </a:extLst>
                </a:gridCol>
                <a:gridCol w="1308880">
                  <a:extLst>
                    <a:ext uri="{9D8B030D-6E8A-4147-A177-3AD203B41FA5}">
                      <a16:colId xmlns:a16="http://schemas.microsoft.com/office/drawing/2014/main" val="845128753"/>
                    </a:ext>
                  </a:extLst>
                </a:gridCol>
                <a:gridCol w="1274436">
                  <a:extLst>
                    <a:ext uri="{9D8B030D-6E8A-4147-A177-3AD203B41FA5}">
                      <a16:colId xmlns:a16="http://schemas.microsoft.com/office/drawing/2014/main" val="6263929"/>
                    </a:ext>
                  </a:extLst>
                </a:gridCol>
                <a:gridCol w="1274436">
                  <a:extLst>
                    <a:ext uri="{9D8B030D-6E8A-4147-A177-3AD203B41FA5}">
                      <a16:colId xmlns:a16="http://schemas.microsoft.com/office/drawing/2014/main" val="1001601800"/>
                    </a:ext>
                  </a:extLst>
                </a:gridCol>
                <a:gridCol w="1182586">
                  <a:extLst>
                    <a:ext uri="{9D8B030D-6E8A-4147-A177-3AD203B41FA5}">
                      <a16:colId xmlns:a16="http://schemas.microsoft.com/office/drawing/2014/main" val="1977596013"/>
                    </a:ext>
                  </a:extLst>
                </a:gridCol>
                <a:gridCol w="1182586">
                  <a:extLst>
                    <a:ext uri="{9D8B030D-6E8A-4147-A177-3AD203B41FA5}">
                      <a16:colId xmlns:a16="http://schemas.microsoft.com/office/drawing/2014/main" val="3788109326"/>
                    </a:ext>
                  </a:extLst>
                </a:gridCol>
              </a:tblGrid>
              <a:tr h="606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2021 года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2022 года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2023 год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 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456833"/>
                  </a:ext>
                </a:extLst>
              </a:tr>
              <a:tr h="2845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09119"/>
                  </a:ext>
                </a:extLst>
              </a:tr>
              <a:tr h="433065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2.1 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96890"/>
                  </a:ext>
                </a:extLst>
              </a:tr>
              <a:tr h="1249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Одинокие родители, имеющие детей в возрасте до 18 лет включительно, состоящие на учете в Ленинском управлении социальной защиты населения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Минсоцразвития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Московской области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п.3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502519"/>
                  </a:ext>
                </a:extLst>
              </a:tr>
              <a:tr h="1280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Дети из малообеспеченных семей одиноких родителей, получающих пенсию на детей по случаю потери кормильца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273549"/>
                  </a:ext>
                </a:extLst>
              </a:tr>
              <a:tr h="1033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Дети-сироты и дети, оставшиеся без попечения родителей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002496"/>
                  </a:ext>
                </a:extLst>
              </a:tr>
              <a:tr h="3339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Итого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79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32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A42ED1-7F39-4037-8932-3F283D4D4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8B027-0CE8-44EA-ADD4-C68818012FE2}"/>
              </a:ext>
            </a:extLst>
          </p:cNvPr>
          <p:cNvSpPr/>
          <p:nvPr/>
        </p:nvSpPr>
        <p:spPr>
          <a:xfrm>
            <a:off x="2664903" y="1045943"/>
            <a:ext cx="686219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Расходы бюджета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на 2023-2025 годы сформированы в разрезе  </a:t>
            </a:r>
            <a:r>
              <a:rPr lang="ru-RU" b="1" i="1" dirty="0">
                <a:solidFill>
                  <a:srgbClr val="C00000"/>
                </a:solidFill>
              </a:rPr>
              <a:t>18 муниципальных программ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и непрограммных расходов</a:t>
            </a:r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B93E24-6C32-4B1A-9C4A-2D6DA8DE4B94}"/>
              </a:ext>
            </a:extLst>
          </p:cNvPr>
          <p:cNvGrpSpPr/>
          <p:nvPr/>
        </p:nvGrpSpPr>
        <p:grpSpPr>
          <a:xfrm>
            <a:off x="2461171" y="3047947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7D73234-C943-4513-905D-79244C5B3674}"/>
                </a:ext>
              </a:extLst>
            </p:cNvPr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24EFC-B928-463C-B58D-418D315FBFCF}"/>
                </a:ext>
              </a:extLst>
            </p:cNvPr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15 804,5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12FFB1F-B58B-4E97-B0E9-D85CE26E6973}"/>
              </a:ext>
            </a:extLst>
          </p:cNvPr>
          <p:cNvGrpSpPr/>
          <p:nvPr/>
        </p:nvGrpSpPr>
        <p:grpSpPr>
          <a:xfrm>
            <a:off x="2470661" y="4078772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8BED47-22A3-4A85-BBAE-A67089CA714B}"/>
                </a:ext>
              </a:extLst>
            </p:cNvPr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A5C908-9472-4A79-B21C-46C4BCDC06F2}"/>
                </a:ext>
              </a:extLst>
            </p:cNvPr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521,3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FD77D3-2DF5-4033-9532-FA014A561118}"/>
              </a:ext>
            </a:extLst>
          </p:cNvPr>
          <p:cNvGrpSpPr/>
          <p:nvPr/>
        </p:nvGrpSpPr>
        <p:grpSpPr>
          <a:xfrm>
            <a:off x="5110504" y="3022802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0700E11-9202-4291-A1D5-1DB5D6245569}"/>
                </a:ext>
              </a:extLst>
            </p:cNvPr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903F376-51C6-4257-ABCE-81AD43EE0C16}"/>
                </a:ext>
              </a:extLst>
            </p:cNvPr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16 190,6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4BD853-2A90-40C8-9742-5553A0076F8A}"/>
              </a:ext>
            </a:extLst>
          </p:cNvPr>
          <p:cNvGrpSpPr/>
          <p:nvPr/>
        </p:nvGrpSpPr>
        <p:grpSpPr>
          <a:xfrm>
            <a:off x="5141563" y="4078772"/>
            <a:ext cx="1451517" cy="968161"/>
            <a:chOff x="3194881" y="236963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12A842F-600E-4C82-A91D-271C7330328A}"/>
                </a:ext>
              </a:extLst>
            </p:cNvPr>
            <p:cNvSpPr/>
            <p:nvPr/>
          </p:nvSpPr>
          <p:spPr>
            <a:xfrm>
              <a:off x="3194881" y="236963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D4C817A-7BBB-43C6-A1EC-4B718B8E090B}"/>
                </a:ext>
              </a:extLst>
            </p:cNvPr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165,7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5D2DC8B-71B7-4174-ABA5-6CFE17A10F3A}"/>
              </a:ext>
            </a:extLst>
          </p:cNvPr>
          <p:cNvGrpSpPr/>
          <p:nvPr/>
        </p:nvGrpSpPr>
        <p:grpSpPr>
          <a:xfrm>
            <a:off x="7770326" y="3062073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F35E311-48C7-48CB-9561-6E7484BDB5D1}"/>
                </a:ext>
              </a:extLst>
            </p:cNvPr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F1F7396-7AD3-4346-8571-BFA16CFDEF9D}"/>
                </a:ext>
              </a:extLst>
            </p:cNvPr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13 411,2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53DC828-2890-4CA8-9B51-4948EE52F85F}"/>
              </a:ext>
            </a:extLst>
          </p:cNvPr>
          <p:cNvGrpSpPr/>
          <p:nvPr/>
        </p:nvGrpSpPr>
        <p:grpSpPr>
          <a:xfrm>
            <a:off x="7770325" y="4046754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C75E91-7D6B-45A9-96B7-70E474D83112}"/>
                </a:ext>
              </a:extLst>
            </p:cNvPr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15C8DF5-5701-4AAD-AACA-0256752C47F6}"/>
                </a:ext>
              </a:extLst>
            </p:cNvPr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252,7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81C150-9FAC-467D-A256-0C5049E6FF85}"/>
              </a:ext>
            </a:extLst>
          </p:cNvPr>
          <p:cNvGrpSpPr/>
          <p:nvPr/>
        </p:nvGrpSpPr>
        <p:grpSpPr>
          <a:xfrm>
            <a:off x="2496608" y="1763898"/>
            <a:ext cx="141607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3C02EFE-80D6-4744-84BB-2437A5F18ED8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5" name="Овал 4">
              <a:extLst>
                <a:ext uri="{FF2B5EF4-FFF2-40B4-BE49-F238E27FC236}">
                  <a16:creationId xmlns:a16="http://schemas.microsoft.com/office/drawing/2014/main" id="{584D04D5-0C4B-4852-8AA6-97D55D4643D2}"/>
                </a:ext>
              </a:extLst>
            </p:cNvPr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2023 – </a:t>
              </a:r>
              <a:endPara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325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5193582" y="1707641"/>
            <a:ext cx="1285359" cy="1226869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2024 -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16 356,3 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7DB3E79-D1B6-4EF5-8C02-C2554F77CCF6}"/>
              </a:ext>
            </a:extLst>
          </p:cNvPr>
          <p:cNvGrpSpPr/>
          <p:nvPr/>
        </p:nvGrpSpPr>
        <p:grpSpPr>
          <a:xfrm>
            <a:off x="7906824" y="1751742"/>
            <a:ext cx="125195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B9BD54B-C8FA-4F47-8213-2969D796644E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1" name="Овал 4">
              <a:extLst>
                <a:ext uri="{FF2B5EF4-FFF2-40B4-BE49-F238E27FC236}">
                  <a16:creationId xmlns:a16="http://schemas.microsoft.com/office/drawing/2014/main" id="{985F6AD8-2D44-49F0-B511-1CC3006948B5}"/>
                </a:ext>
              </a:extLst>
            </p:cNvPr>
            <p:cNvSpPr/>
            <p:nvPr/>
          </p:nvSpPr>
          <p:spPr>
            <a:xfrm>
              <a:off x="180057" y="620723"/>
              <a:ext cx="949445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2025 -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13 663,9 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sp>
        <p:nvSpPr>
          <p:cNvPr id="32" name="Стрелка вниз 42">
            <a:extLst>
              <a:ext uri="{FF2B5EF4-FFF2-40B4-BE49-F238E27FC236}">
                <a16:creationId xmlns:a16="http://schemas.microsoft.com/office/drawing/2014/main" id="{4132940D-5286-4ADF-8675-E385E9C061BD}"/>
              </a:ext>
            </a:extLst>
          </p:cNvPr>
          <p:cNvSpPr/>
          <p:nvPr/>
        </p:nvSpPr>
        <p:spPr>
          <a:xfrm rot="16200000">
            <a:off x="2063728" y="3309043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2066845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F825F6-5AD4-4362-9F2B-AEA2A263726E}"/>
              </a:ext>
            </a:extLst>
          </p:cNvPr>
          <p:cNvSpPr txBox="1"/>
          <p:nvPr/>
        </p:nvSpPr>
        <p:spPr>
          <a:xfrm>
            <a:off x="640440" y="3288107"/>
            <a:ext cx="1332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5AF33-6A45-4DEF-B9A1-B4DBDE22D4A8}"/>
              </a:ext>
            </a:extLst>
          </p:cNvPr>
          <p:cNvSpPr txBox="1"/>
          <p:nvPr/>
        </p:nvSpPr>
        <p:spPr>
          <a:xfrm>
            <a:off x="486553" y="4234713"/>
            <a:ext cx="148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4" name="Скругленный прямоугольник 53">
            <a:extLst>
              <a:ext uri="{FF2B5EF4-FFF2-40B4-BE49-F238E27FC236}">
                <a16:creationId xmlns:a16="http://schemas.microsoft.com/office/drawing/2014/main" id="{963D8D84-1A18-45EE-A6B5-33AC34D62396}"/>
              </a:ext>
            </a:extLst>
          </p:cNvPr>
          <p:cNvSpPr/>
          <p:nvPr/>
        </p:nvSpPr>
        <p:spPr>
          <a:xfrm>
            <a:off x="1977133" y="5751468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</a:rPr>
              <a:t>В составе непрограммных расходов отражены расходы на содержание высшего должностного лица муниципального округа, Совета депутатов, Контрольно-счетной палаты,</a:t>
            </a:r>
            <a:r>
              <a:rPr lang="en-US" sz="1100" b="1" i="1" dirty="0">
                <a:solidFill>
                  <a:srgbClr val="002060"/>
                </a:solidFill>
              </a:rPr>
              <a:t> </a:t>
            </a:r>
            <a:r>
              <a:rPr lang="ru-RU" sz="1100" b="1" i="1" dirty="0">
                <a:solidFill>
                  <a:srgbClr val="002060"/>
                </a:solidFill>
              </a:rPr>
              <a:t>проведение выборов, исполнительные листы, Резервный фонд администрации Ленинского городского округа ( в 202</a:t>
            </a:r>
            <a:r>
              <a:rPr lang="en-US" sz="1100" b="1" i="1" dirty="0">
                <a:solidFill>
                  <a:srgbClr val="002060"/>
                </a:solidFill>
              </a:rPr>
              <a:t>3</a:t>
            </a:r>
            <a:r>
              <a:rPr lang="ru-RU" sz="1100" b="1" i="1" dirty="0">
                <a:solidFill>
                  <a:srgbClr val="002060"/>
                </a:solidFill>
              </a:rPr>
              <a:t> г –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0 млн. рублей, в 202</a:t>
            </a:r>
            <a:r>
              <a:rPr lang="en-US" sz="1100" b="1" i="1" dirty="0">
                <a:solidFill>
                  <a:srgbClr val="002060"/>
                </a:solidFill>
              </a:rPr>
              <a:t>4</a:t>
            </a:r>
            <a:r>
              <a:rPr lang="ru-RU" sz="1100" b="1" i="1" dirty="0">
                <a:solidFill>
                  <a:srgbClr val="002060"/>
                </a:solidFill>
              </a:rPr>
              <a:t> г –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0,0 млн. рублей, в 202</a:t>
            </a:r>
            <a:r>
              <a:rPr lang="en-US" sz="1100" b="1" i="1" dirty="0">
                <a:solidFill>
                  <a:srgbClr val="002060"/>
                </a:solidFill>
              </a:rPr>
              <a:t>5</a:t>
            </a:r>
            <a:r>
              <a:rPr lang="ru-RU" sz="1100" b="1" i="1" dirty="0">
                <a:solidFill>
                  <a:srgbClr val="002060"/>
                </a:solidFill>
              </a:rPr>
              <a:t> г -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0,0 млн. рублей).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61171" y="272143"/>
            <a:ext cx="6965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Расходы бюджета Ленинского городского округа</a:t>
            </a:r>
          </a:p>
        </p:txBody>
      </p:sp>
      <p:sp>
        <p:nvSpPr>
          <p:cNvPr id="47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4691065" y="4291706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7283996" y="4231521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3977770" y="2972504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1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6655016" y="2963858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5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9313044" y="2931795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77640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</a:t>
            </a:r>
            <a:r>
              <a:rPr lang="en-US" sz="1600" b="1" i="1" dirty="0">
                <a:solidFill>
                  <a:schemeClr val="bg1"/>
                </a:solidFill>
              </a:rPr>
              <a:t>6</a:t>
            </a:r>
            <a:r>
              <a:rPr lang="ru-RU" sz="1600" b="1" i="1" dirty="0">
                <a:solidFill>
                  <a:schemeClr val="bg1"/>
                </a:solidFill>
              </a:rPr>
              <a:t>,</a:t>
            </a:r>
            <a:r>
              <a:rPr lang="en-US" sz="1600" b="1" i="1" dirty="0">
                <a:solidFill>
                  <a:schemeClr val="bg1"/>
                </a:solidFill>
              </a:rPr>
              <a:t>8</a:t>
            </a:r>
            <a:r>
              <a:rPr lang="ru-RU" sz="1600" b="1" i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0572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</a:t>
            </a:r>
            <a:r>
              <a:rPr lang="en-US" sz="1600" b="1" i="1" dirty="0">
                <a:solidFill>
                  <a:schemeClr val="bg1"/>
                </a:solidFill>
              </a:rPr>
              <a:t>0</a:t>
            </a:r>
            <a:r>
              <a:rPr lang="ru-RU" sz="1600" b="1" i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54085" y="3406268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98,</a:t>
            </a:r>
            <a:r>
              <a:rPr lang="en-US" sz="1600" b="1" i="1" dirty="0">
                <a:solidFill>
                  <a:schemeClr val="bg1"/>
                </a:solidFill>
              </a:rPr>
              <a:t>2</a:t>
            </a:r>
            <a:r>
              <a:rPr lang="ru-RU" sz="1600" b="1" i="1" dirty="0">
                <a:solidFill>
                  <a:schemeClr val="bg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270989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6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7179" y="4539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557323"/>
              </p:ext>
            </p:extLst>
          </p:nvPr>
        </p:nvGraphicFramePr>
        <p:xfrm>
          <a:off x="235858" y="1032896"/>
          <a:ext cx="9572169" cy="579430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1 077 664,0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2188315,0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2 050 535,0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1 700 127,06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1 303 593,51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1 390 737,75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3 476,7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3 055,0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3 055,0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3 085,10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3 085,10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3 085,10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486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15 015,0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17 464,0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15 934,0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19 427,29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19 486,79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19 537,59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322 550,3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345 491,0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344 138,0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393 097,97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392 724,52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392 818,96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58 843,5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63643,0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60 416,0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76 197,06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76 197,06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76 197,06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4 700,0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4 700,0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Резервные фонды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20 000,0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0113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Другие общегосударственные вопросы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u="none" strike="noStrike">
                          <a:effectLst/>
                          <a:latin typeface="+mn-lt"/>
                        </a:rPr>
                        <a:t>     </a:t>
                      </a:r>
                      <a:r>
                        <a:rPr lang="ru-RU" sz="1100" b="0" u="none" strike="noStrike">
                          <a:effectLst/>
                          <a:latin typeface="+mn-lt"/>
                        </a:rPr>
                        <a:t>677 778,5	</a:t>
                      </a:r>
                      <a:endParaRPr lang="ru-RU" sz="1100" b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1 733 962,0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1 622 292,0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1 198 319,64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789 100,04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889 099,04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259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8 982,2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9785,0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9 685,0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10 490,37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10 936,70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11 303,95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8 943,1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9 723,0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9 623,0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10 426,37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10 872,70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11 239,95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109 555,5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173 334,0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167 209,0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147 856,41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152 263,20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152 063,20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32 716,5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40 542,0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40 542,0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34 388,80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34 388,80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34 388,80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76 253,0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132 242,0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126 117,0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113 117,61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117 324,40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117 324,40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026" y="1807028"/>
            <a:ext cx="2167773" cy="1444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42" y="4746276"/>
            <a:ext cx="2172457" cy="16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13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7" y="89731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256381"/>
              </p:ext>
            </p:extLst>
          </p:nvPr>
        </p:nvGraphicFramePr>
        <p:xfrm>
          <a:off x="235858" y="1032896"/>
          <a:ext cx="9572169" cy="538755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954 335,0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1 127 034,0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1 124 464,0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1 132 089,58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566 347,75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799 294,15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1 817,8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3 074,0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3 766,00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3 766,00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3 766,00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108 758,84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01840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119 637,0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327 518,0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327 517,0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541 665,25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101 069,45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103 519,01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788 064,6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751 746,0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751 746,0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558 343,33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433 197,30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554 935,30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37 777,8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26 442,0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24 924,0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19 903,00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19 903,00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19 903,00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20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7 037,8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17 573,0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17 203,0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8 412,00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8 412,00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8 412,00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1 955 618,4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2 018 037,0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1 852 123,0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2 138 021,77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1 919 911,61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2 120 045,26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50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103 869,0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92 381,0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80 611,0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39 392,40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39 392,40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39 392,40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274 906,9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660 268,0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537 529,0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451 649,86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405 831,41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885 523,99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1 564 355,8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1 250 780,0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1 219 375,0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1 634 734,71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1 462 443,00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1 182 884,07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12 486,6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14 608,0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14 608,0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12 244,80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12 244,80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12 244,80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4 164,0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3 832,0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3 828,0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4 164,0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3 832,0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3 820,0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5 509 617,8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8 792 113,0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8 692 541,6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10 202 825,99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11 409 453,42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8 194 985,54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446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2 287 300,2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3 648 961,0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3 637 054,8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3 150 645,58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2 342 381,31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2 453 674,18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2 794 722,4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4 609 151,0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4 530 467,5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6 572 013,96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8 587 210,77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5 250 662,91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306 580,7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375 017,7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366 854,4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348 683,13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348 683,13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358 643,13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47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31 150,8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31 501,0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30 701,0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34 479,10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33 579,10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33 579,10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07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89 863,7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127 483,0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127 463,9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97 004,22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97 599,11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98 426,22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323" y="1139837"/>
            <a:ext cx="2050534" cy="1355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3" y="4565674"/>
            <a:ext cx="2139044" cy="1426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4" y="2759017"/>
            <a:ext cx="2139044" cy="160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6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5088" y="77299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854000"/>
              </p:ext>
            </p:extLst>
          </p:nvPr>
        </p:nvGraphicFramePr>
        <p:xfrm>
          <a:off x="235858" y="1032896"/>
          <a:ext cx="9572169" cy="521177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398 298,3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404 342,0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404 025,8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400 237,94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393 082,14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393 107,91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360 410,6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360 838,0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360 637,5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348 056,13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340 900,33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340 926,10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9 752,8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8 650,7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9 506,10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9 506,10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9 506,10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28 135,0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34 853,0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34 737,6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42 675,71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42 675,71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42 675,71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212 194,5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261 305,4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260 997,0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193 515,59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189 972,59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191 672,59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12 108,6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12 528,0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41 310,4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31 888,0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31 888,0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6 600,00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111 416,1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170 435,0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170 425,0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133 976,40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127 983,40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127 983,40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79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47 359,4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46 455,0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46 284,0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44 639,19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44 639,19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44 639,19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371 853,1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380 876,0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379 306,0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344 001,30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354 001,30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354 001,30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270 175,2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271 742,0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271 301,0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236 255,40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246 255,40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246 255,40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9 561,8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13 347,0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12 222,0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11 650,10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11 650,10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11 650,10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92 116,0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95 787,0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95 783,0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96 095,80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96 095,80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96 095,80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68 105,4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69 786,5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69 419,0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54 262,90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54 262,90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54 262,90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15 535,7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19 760,0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19 024,0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22 728,00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22 728,00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22 728,00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49 838,8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46 586,0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46 585,0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27 054,90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27 054,90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27 054,90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2 730,9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3 440,0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3 810,0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Условно-утвержденные расходы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165 000,0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365 000,0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126094"/>
                  </a:ext>
                </a:extLst>
              </a:tr>
              <a:tr h="1568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10 670 388,2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		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15 428 759,0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15 014 134,0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16 325 876,13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16 521 272,34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14 028 921,77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8348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24" y="1280343"/>
            <a:ext cx="2105778" cy="14042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4851296"/>
            <a:ext cx="2098733" cy="1399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2980923"/>
            <a:ext cx="2098733" cy="157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E1790EA-3433-4D18-AC2A-3FDD9A9A2873}"/>
              </a:ext>
            </a:extLst>
          </p:cNvPr>
          <p:cNvSpPr txBox="1">
            <a:spLocks/>
          </p:cNvSpPr>
          <p:nvPr/>
        </p:nvSpPr>
        <p:spPr>
          <a:xfrm>
            <a:off x="1894114" y="334328"/>
            <a:ext cx="9027214" cy="34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000" dirty="0">
                <a:solidFill>
                  <a:schemeClr val="bg1"/>
                </a:solidFill>
                <a:latin typeface="+mn-lt"/>
              </a:rPr>
              <a:t>Сведения о расходах бюджета на 202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3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год в разрезе муниципальных программ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A7D1C36-89BB-4D31-9CC6-C089E9C368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4410406"/>
              </p:ext>
            </p:extLst>
          </p:nvPr>
        </p:nvGraphicFramePr>
        <p:xfrm>
          <a:off x="78659" y="1009969"/>
          <a:ext cx="11820082" cy="5725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6855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44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17467" y="143254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424940"/>
              </p:ext>
            </p:extLst>
          </p:nvPr>
        </p:nvGraphicFramePr>
        <p:xfrm>
          <a:off x="266702" y="1243627"/>
          <a:ext cx="11658596" cy="5234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069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7457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47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2021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2025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"Здравоохранение"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19 010,7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12 838,0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12 838,0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12 600,00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37675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"Культура и туризм"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558 202,7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574 758,0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568 612,0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555 945,04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548 806,24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558 802,01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"Образование"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5 290 693,5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5 442 385,0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5 399 342,0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6 178 927,84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6 204 643,02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6 347 522,85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"Социальная защита населения"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109 544,1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116 324,0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115 506,0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79 538,69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79 648,69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79 732,69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"Спорт"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371 783,4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380 058,0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378 491,0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344 001,30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354 001,30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354 001,30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сельского хозяйства"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2 241,1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5 452,0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4 771,0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4 533,00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4 533,00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4 533,00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"Экология и окружающая среда"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7 044,0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3 832,0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3 828,0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2 447,23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2 447,23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111 206,07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"Безопасность и обеспечение безопасности жизнедеятельности населения"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138 571,9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206 005,0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199 880,0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172 451,51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176 858,30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176 658,30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"Жилище"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55 655,7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123 080,0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112 054,0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50 984,40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47 441,40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49 141,40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инженерной инфраструктуры, энергоэффективности и отрасли обращения с отходами"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263 434,2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641 737,0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518 998,0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452 055,26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406 236,81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885 929,39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"Предпринимательство"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10 793,9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21 380,0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21 380,0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  <a:tr h="3642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"Управление имуществом и муниципальными финансами"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810 521,0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1 672 550,0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1 668 398,0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982 289,05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939 288,60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939 289,04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37969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04565" y="898244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45659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3926" y="251131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166438"/>
              </p:ext>
            </p:extLst>
          </p:nvPr>
        </p:nvGraphicFramePr>
        <p:xfrm>
          <a:off x="25167" y="1137471"/>
          <a:ext cx="11649757" cy="4789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4073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8057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институтов гражданского общества, повышение эффективности местного самоуправления и реализации молодежной политики"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150 588,7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136 309,0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133 041,0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100 573,77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102 120,50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102 486,75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5803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 функционирование дорожно-транспортного комплекса"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788 430,2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1 058 452,0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1 059 498,0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1 057 783,55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529 660,75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653 848,31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4496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"Цифровое муниципальное образование"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226 751,6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263 040,0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261 516,0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212 459,40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212 766,40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213 881,40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452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"Архитектура и градостроительство"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8 730,6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21 250,0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21 098,0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3 881,36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3 881,36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3 881,36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4240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"Формирование современной комфортной городской среды"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1 680 258,5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1 222 894,0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1 192 768,0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1 656 506,64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1 446 595,90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1 167 036,97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4363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"Строительство объектов социальной инфраструктуры"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92 733,7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3 205 264,0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3 154 773,0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3 935 562,55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5 117 067,80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1 748 645,09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Непрограммные расходы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85 398,9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321 151,0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187 342,0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521 335,60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165 675,10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252 725,90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Условно-утвержденные</a:t>
                      </a:r>
                      <a:r>
                        <a:rPr lang="ru-RU" sz="1100" b="1" i="1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расходы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10 670 388,2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15 428 759,0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15 014 134,0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16 325 876,18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16 521 272,39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14 028 921,82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361023" y="892253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887673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30481" y="946569"/>
          <a:ext cx="12131037" cy="5829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1993">
                  <a:extLst>
                    <a:ext uri="{9D8B030D-6E8A-4147-A177-3AD203B41FA5}">
                      <a16:colId xmlns:a16="http://schemas.microsoft.com/office/drawing/2014/main" val="3045899123"/>
                    </a:ext>
                  </a:extLst>
                </a:gridCol>
                <a:gridCol w="1075924">
                  <a:extLst>
                    <a:ext uri="{9D8B030D-6E8A-4147-A177-3AD203B41FA5}">
                      <a16:colId xmlns:a16="http://schemas.microsoft.com/office/drawing/2014/main" val="1746936457"/>
                    </a:ext>
                  </a:extLst>
                </a:gridCol>
                <a:gridCol w="1291108">
                  <a:extLst>
                    <a:ext uri="{9D8B030D-6E8A-4147-A177-3AD203B41FA5}">
                      <a16:colId xmlns:a16="http://schemas.microsoft.com/office/drawing/2014/main" val="3587027935"/>
                    </a:ext>
                  </a:extLst>
                </a:gridCol>
                <a:gridCol w="1057993">
                  <a:extLst>
                    <a:ext uri="{9D8B030D-6E8A-4147-A177-3AD203B41FA5}">
                      <a16:colId xmlns:a16="http://schemas.microsoft.com/office/drawing/2014/main" val="3622182183"/>
                    </a:ext>
                  </a:extLst>
                </a:gridCol>
                <a:gridCol w="1318007">
                  <a:extLst>
                    <a:ext uri="{9D8B030D-6E8A-4147-A177-3AD203B41FA5}">
                      <a16:colId xmlns:a16="http://schemas.microsoft.com/office/drawing/2014/main" val="3431600311"/>
                    </a:ext>
                  </a:extLst>
                </a:gridCol>
                <a:gridCol w="896602">
                  <a:extLst>
                    <a:ext uri="{9D8B030D-6E8A-4147-A177-3AD203B41FA5}">
                      <a16:colId xmlns:a16="http://schemas.microsoft.com/office/drawing/2014/main" val="60578384"/>
                    </a:ext>
                  </a:extLst>
                </a:gridCol>
                <a:gridCol w="986263">
                  <a:extLst>
                    <a:ext uri="{9D8B030D-6E8A-4147-A177-3AD203B41FA5}">
                      <a16:colId xmlns:a16="http://schemas.microsoft.com/office/drawing/2014/main" val="1228586247"/>
                    </a:ext>
                  </a:extLst>
                </a:gridCol>
                <a:gridCol w="753147">
                  <a:extLst>
                    <a:ext uri="{9D8B030D-6E8A-4147-A177-3AD203B41FA5}">
                      <a16:colId xmlns:a16="http://schemas.microsoft.com/office/drawing/2014/main" val="3708450210"/>
                    </a:ext>
                  </a:extLst>
                </a:gridCol>
              </a:tblGrid>
              <a:tr h="413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780241"/>
                  </a:ext>
                </a:extLst>
              </a:tr>
              <a:tr h="48701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Ленинского городского округа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«Безопасность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обеспечение безопасности жизнедеятельности населения»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23999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общего количества преступлений, совершенных на территории муниципального образования, не менее чем на 3 % ежегодно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преступлений, динамика в %</a:t>
                      </a: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00121"/>
                  </a:ext>
                </a:extLst>
              </a:tr>
              <a:tr h="300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доли социально значимых объектов (учреждений), оборудованных в целях антитеррористической защищенности средствами безопасности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103113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общего количества видеокамер, введенных в эксплуатацию в систему технологического обеспечения региональной общественной безопасности и оперативного управления «Безопасный регион», не менее чем на 5 % ежегодно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Кол-во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6107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47191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уровня вовлеченности населения в незаконный оборот наркотиков на 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37796"/>
                  </a:ext>
                </a:extLst>
              </a:tr>
              <a:tr h="1728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уровня криминогенности наркомании на 100 тыс. 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20164"/>
                  </a:ext>
                </a:extLst>
              </a:tr>
              <a:tr h="180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кладбищ, соответствующих требованиям Регионального стандарта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63143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восстановленных (ремонт, реставрация, благоустройство) воинских захоронений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445576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транспортировок умерших в морг с мест обнаружения или происшествия для производства судебно-медицинской экспертизы, произведенных в соответствии с 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6834"/>
                  </a:ext>
                </a:extLst>
              </a:tr>
              <a:tr h="2030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Инвентаризация мест захоронений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75727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минуты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56755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Степень готовности органа местного самоуправления муниципального образования Московской области к действиям по предупреждению и ликвидации чрезвычайных ситуаций природного и техногенного характера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145829"/>
                  </a:ext>
                </a:extLst>
              </a:tr>
              <a:tr h="5114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населения, проживающего или осуществляющего хозяйственную деятельность в границах зоны действия технических средств оповещения (электрических, электронных сирен и мощных акустических систем) муниципальной автоматизированной системы централизованного оповещения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5697"/>
                  </a:ext>
                </a:extLst>
              </a:tr>
              <a:tr h="335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Темп прироста степени обеспеченности запасами материально-технических, продовольственных, медицинских и иных средств для целей гражданской обороны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78553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степени готовности к использованию по предназначению защитных сооружений и иных объектов ГО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27887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степени пожарной защищенности городского округа, по отношению к базовому периоду 2019 года.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05281"/>
                  </a:ext>
                </a:extLst>
              </a:tr>
              <a:tr h="3830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Прирост уровня безопасности людей на водных объектах, расположенных на территории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3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5286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30627" y="1071151"/>
          <a:ext cx="11904621" cy="5286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816">
                  <a:extLst>
                    <a:ext uri="{9D8B030D-6E8A-4147-A177-3AD203B41FA5}">
                      <a16:colId xmlns:a16="http://schemas.microsoft.com/office/drawing/2014/main" val="2807179142"/>
                    </a:ext>
                  </a:extLst>
                </a:gridCol>
                <a:gridCol w="766691">
                  <a:extLst>
                    <a:ext uri="{9D8B030D-6E8A-4147-A177-3AD203B41FA5}">
                      <a16:colId xmlns:a16="http://schemas.microsoft.com/office/drawing/2014/main" val="2035946428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128120344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460487254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571844003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742274511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667329135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2525986314"/>
                    </a:ext>
                  </a:extLst>
                </a:gridCol>
              </a:tblGrid>
              <a:tr h="15163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350511"/>
                  </a:ext>
                </a:extLst>
              </a:tr>
              <a:tr h="5611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 функционирование дорожно-транспортного комплекса»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0092"/>
                  </a:ext>
                </a:extLst>
              </a:tr>
              <a:tr h="1341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выполнения транспортной работы в соответствии с заключенными контрактами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7842"/>
                  </a:ext>
                </a:extLst>
              </a:tr>
              <a:tr h="105523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погибших в дорожно-транспортных происшествиях, человек на 100 тысяч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чел./100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541080"/>
                  </a:ext>
                </a:extLst>
              </a:tr>
              <a:tr h="81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автомобильных дорог местного значения, соответствующих нормативным требованиям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68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404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78377" y="1033658"/>
          <a:ext cx="11965578" cy="41305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444">
                  <a:extLst>
                    <a:ext uri="{9D8B030D-6E8A-4147-A177-3AD203B41FA5}">
                      <a16:colId xmlns:a16="http://schemas.microsoft.com/office/drawing/2014/main" val="2500955232"/>
                    </a:ext>
                  </a:extLst>
                </a:gridCol>
                <a:gridCol w="1034387">
                  <a:extLst>
                    <a:ext uri="{9D8B030D-6E8A-4147-A177-3AD203B41FA5}">
                      <a16:colId xmlns:a16="http://schemas.microsoft.com/office/drawing/2014/main" val="1387632309"/>
                    </a:ext>
                  </a:extLst>
                </a:gridCol>
                <a:gridCol w="879218">
                  <a:extLst>
                    <a:ext uri="{9D8B030D-6E8A-4147-A177-3AD203B41FA5}">
                      <a16:colId xmlns:a16="http://schemas.microsoft.com/office/drawing/2014/main" val="2434271715"/>
                    </a:ext>
                  </a:extLst>
                </a:gridCol>
                <a:gridCol w="940216">
                  <a:extLst>
                    <a:ext uri="{9D8B030D-6E8A-4147-A177-3AD203B41FA5}">
                      <a16:colId xmlns:a16="http://schemas.microsoft.com/office/drawing/2014/main" val="1297095577"/>
                    </a:ext>
                  </a:extLst>
                </a:gridCol>
                <a:gridCol w="1259535">
                  <a:extLst>
                    <a:ext uri="{9D8B030D-6E8A-4147-A177-3AD203B41FA5}">
                      <a16:colId xmlns:a16="http://schemas.microsoft.com/office/drawing/2014/main" val="3637188620"/>
                    </a:ext>
                  </a:extLst>
                </a:gridCol>
                <a:gridCol w="1002305">
                  <a:extLst>
                    <a:ext uri="{9D8B030D-6E8A-4147-A177-3AD203B41FA5}">
                      <a16:colId xmlns:a16="http://schemas.microsoft.com/office/drawing/2014/main" val="3618823467"/>
                    </a:ext>
                  </a:extLst>
                </a:gridCol>
                <a:gridCol w="957956">
                  <a:extLst>
                    <a:ext uri="{9D8B030D-6E8A-4147-A177-3AD203B41FA5}">
                      <a16:colId xmlns:a16="http://schemas.microsoft.com/office/drawing/2014/main" val="3454056647"/>
                    </a:ext>
                  </a:extLst>
                </a:gridCol>
                <a:gridCol w="851517">
                  <a:extLst>
                    <a:ext uri="{9D8B030D-6E8A-4147-A177-3AD203B41FA5}">
                      <a16:colId xmlns:a16="http://schemas.microsoft.com/office/drawing/2014/main" val="246726531"/>
                    </a:ext>
                  </a:extLst>
                </a:gridCol>
              </a:tblGrid>
              <a:tr h="823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89491"/>
                  </a:ext>
                </a:extLst>
              </a:tr>
              <a:tr h="59676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ЛЕНИНСКОГО ГОРОДСКОГО ОКРУГА "ЖИЛИЩЕ"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8694"/>
                  </a:ext>
                </a:extLst>
              </a:tr>
              <a:tr h="17455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жилищного строительства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кв. 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694,93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833274"/>
                  </a:ext>
                </a:extLst>
              </a:tr>
              <a:tr h="965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семей, улучшивших жилищные условия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1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053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39634" y="1114697"/>
          <a:ext cx="11643359" cy="5358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7523">
                  <a:extLst>
                    <a:ext uri="{9D8B030D-6E8A-4147-A177-3AD203B41FA5}">
                      <a16:colId xmlns:a16="http://schemas.microsoft.com/office/drawing/2014/main" val="1807797842"/>
                    </a:ext>
                  </a:extLst>
                </a:gridCol>
                <a:gridCol w="749866">
                  <a:extLst>
                    <a:ext uri="{9D8B030D-6E8A-4147-A177-3AD203B41FA5}">
                      <a16:colId xmlns:a16="http://schemas.microsoft.com/office/drawing/2014/main" val="1028301282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112571111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77237240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04015717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1080091016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285751705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27744846"/>
                    </a:ext>
                  </a:extLst>
                </a:gridCol>
              </a:tblGrid>
              <a:tr h="11517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87429"/>
                  </a:ext>
                </a:extLst>
              </a:tr>
              <a:tr h="468021">
                <a:tc gridSpan="8">
                  <a:txBody>
                    <a:bodyPr/>
                    <a:lstStyle/>
                    <a:p>
                      <a:pPr algn="ctr" fontAlgn="t"/>
                      <a:endParaRPr lang="ru-RU" sz="10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«Переселение граждан из аварийного жилищного фонда»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24269"/>
                  </a:ext>
                </a:extLst>
              </a:tr>
              <a:tr h="31084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аварийному жилью - Переселение из аварийного фонда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523989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аварийного фонда, подлежащая расселению до 01.09.2025, в том числе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868670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71060"/>
                  </a:ext>
                </a:extLst>
              </a:tr>
              <a:tr h="6215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900535"/>
                  </a:ext>
                </a:extLst>
              </a:tr>
              <a:tr h="9415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716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61256" y="1088573"/>
          <a:ext cx="11582402" cy="49377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8319">
                  <a:extLst>
                    <a:ext uri="{9D8B030D-6E8A-4147-A177-3AD203B41FA5}">
                      <a16:colId xmlns:a16="http://schemas.microsoft.com/office/drawing/2014/main" val="2559561528"/>
                    </a:ext>
                  </a:extLst>
                </a:gridCol>
                <a:gridCol w="745939">
                  <a:extLst>
                    <a:ext uri="{9D8B030D-6E8A-4147-A177-3AD203B41FA5}">
                      <a16:colId xmlns:a16="http://schemas.microsoft.com/office/drawing/2014/main" val="1207075355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2458383200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19355097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1233618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4387930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416479681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685186272"/>
                    </a:ext>
                  </a:extLst>
                </a:gridCol>
              </a:tblGrid>
              <a:tr h="717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599027"/>
                  </a:ext>
                </a:extLst>
              </a:tr>
              <a:tr h="5541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Московской области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инженерной инфраструктуры,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отрасли обращения с отходами»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50044"/>
                  </a:ext>
                </a:extLst>
              </a:tr>
              <a:tr h="5985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40890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ремонт, приобретение, монтаж и ввод в эксплуатацию объектов очистки сточных вод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39538"/>
                  </a:ext>
                </a:extLst>
              </a:tr>
              <a:tr h="817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 объектов теплоснабжения на территории муниципальных образований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52549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Создание производственных мощностей в отрасли обращения с отходами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783421"/>
                  </a:ext>
                </a:extLst>
              </a:tr>
              <a:tr h="409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энергетической эффективности муниципальных учреждений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384877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Развитие системы газоснабжения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47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697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43841" y="946569"/>
          <a:ext cx="11747863" cy="5450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0440">
                  <a:extLst>
                    <a:ext uri="{9D8B030D-6E8A-4147-A177-3AD203B41FA5}">
                      <a16:colId xmlns:a16="http://schemas.microsoft.com/office/drawing/2014/main" val="411975532"/>
                    </a:ext>
                  </a:extLst>
                </a:gridCol>
                <a:gridCol w="756595">
                  <a:extLst>
                    <a:ext uri="{9D8B030D-6E8A-4147-A177-3AD203B41FA5}">
                      <a16:colId xmlns:a16="http://schemas.microsoft.com/office/drawing/2014/main" val="3576073873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1931299980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4020333027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52499558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43003704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2609962783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610805918"/>
                    </a:ext>
                  </a:extLst>
                </a:gridCol>
              </a:tblGrid>
              <a:tr h="6325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82588"/>
                  </a:ext>
                </a:extLst>
              </a:tr>
              <a:tr h="41810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городского округа </a:t>
                      </a:r>
                      <a:r>
                        <a:rPr lang="ru-RU" sz="11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институтов гражданского общества, повышение эффективности местного самоуправления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реализации молодежной политики»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75863"/>
                  </a:ext>
                </a:extLst>
              </a:tr>
              <a:tr h="502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Информирование населения в средствах массовой информации и социальных сетях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901811"/>
                  </a:ext>
                </a:extLst>
              </a:tr>
              <a:tr h="309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Наличие незаконных рекламных конструкций, установленных на территории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200103"/>
                  </a:ext>
                </a:extLst>
              </a:tr>
              <a:tr h="4604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участников мероприятий, направленных на укрепление общероссийского гражданского единства и этнокультурное развитие народов России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270055"/>
                  </a:ext>
                </a:extLst>
              </a:tr>
              <a:tr h="4604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участников мероприятий по сохранению и поддержке русского языка как государственного языка Российской Федерации»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349776"/>
                  </a:ext>
                </a:extLst>
              </a:tr>
              <a:tr h="5064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участников мероприятий по социально-культурной адаптации и интеграции иностранных граждан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561586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Целевой показатель. Количество участников мероприятий по развитию государственно-общественного партнерства в сфере государственной национальной политики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91103"/>
                  </a:ext>
                </a:extLst>
              </a:tr>
              <a:tr h="844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конфликтных ситуаций на межнациональной и межконфессиональной почве, связанных с проявлением экстремизма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701853"/>
                  </a:ext>
                </a:extLst>
              </a:tr>
              <a:tr h="677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молодежи, задействованной в мероприятиях по вовлечению в творческую деятельность, 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0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6250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87087" y="946570"/>
          <a:ext cx="12026534" cy="58313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8219">
                  <a:extLst>
                    <a:ext uri="{9D8B030D-6E8A-4147-A177-3AD203B41FA5}">
                      <a16:colId xmlns:a16="http://schemas.microsoft.com/office/drawing/2014/main" val="3090567387"/>
                    </a:ext>
                  </a:extLst>
                </a:gridCol>
                <a:gridCol w="774543">
                  <a:extLst>
                    <a:ext uri="{9D8B030D-6E8A-4147-A177-3AD203B41FA5}">
                      <a16:colId xmlns:a16="http://schemas.microsoft.com/office/drawing/2014/main" val="302444493"/>
                    </a:ext>
                  </a:extLst>
                </a:gridCol>
                <a:gridCol w="1098442">
                  <a:extLst>
                    <a:ext uri="{9D8B030D-6E8A-4147-A177-3AD203B41FA5}">
                      <a16:colId xmlns:a16="http://schemas.microsoft.com/office/drawing/2014/main" val="2601028766"/>
                    </a:ext>
                  </a:extLst>
                </a:gridCol>
                <a:gridCol w="1098442">
                  <a:extLst>
                    <a:ext uri="{9D8B030D-6E8A-4147-A177-3AD203B41FA5}">
                      <a16:colId xmlns:a16="http://schemas.microsoft.com/office/drawing/2014/main" val="4281185300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620489571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213888263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882732666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1481002112"/>
                    </a:ext>
                  </a:extLst>
                </a:gridCol>
              </a:tblGrid>
              <a:tr h="5270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28927"/>
                  </a:ext>
                </a:extLst>
              </a:tr>
              <a:tr h="31211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«Формирование современной комфортной городской среды»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32767"/>
                  </a:ext>
                </a:extLst>
              </a:tr>
              <a:tr h="153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общественных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107637"/>
                  </a:ext>
                </a:extLst>
              </a:tr>
              <a:tr h="2724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установленных детских, игровых площадок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292532"/>
                  </a:ext>
                </a:extLst>
              </a:tr>
              <a:tr h="885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Реализованы проекты победителей Всероссийского конкурса лучших проектов создания комфортной городской среды в малых городах и исторических поселениях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Единица, не менее единиц нарастающим итогом начиная с 2019 года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48619"/>
                  </a:ext>
                </a:extLst>
              </a:tr>
              <a:tr h="408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888537"/>
                  </a:ext>
                </a:extLst>
              </a:tr>
              <a:tr h="5929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Площадь устраненных дефектов асфальтового покрытия дворовых территорий, в том числе проездов на дворовые территории, в том числе внутриквартальных проездов, в рамках проведения ямочного ремонта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Квадратный метр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5266,5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5300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88162"/>
                  </a:ext>
                </a:extLst>
              </a:tr>
              <a:tr h="3001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созданных и отремонтированных пешеходных коммуникаций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950390"/>
                  </a:ext>
                </a:extLst>
              </a:tr>
              <a:tr h="153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приобретенной коммунальной техники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77066"/>
                  </a:ext>
                </a:extLst>
              </a:tr>
              <a:tr h="3001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дворовых территорий за счет средств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0230"/>
                  </a:ext>
                </a:extLst>
              </a:tr>
              <a:tr h="446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созданных и отремонтированных пешеходных коммуникаций за счет средств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277023"/>
                  </a:ext>
                </a:extLst>
              </a:tr>
              <a:tr h="5448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приобретенной коммунальной техники за счет средств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764713"/>
                  </a:ext>
                </a:extLst>
              </a:tr>
              <a:tr h="408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Площадь дворовых территорий и общественных пространств, содержанных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Квадратный метр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08600"/>
                  </a:ext>
                </a:extLst>
              </a:tr>
              <a:tr h="408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детских игровых площадок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25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2389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69818" y="1029732"/>
          <a:ext cx="11852363" cy="50923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885">
                  <a:extLst>
                    <a:ext uri="{9D8B030D-6E8A-4147-A177-3AD203B41FA5}">
                      <a16:colId xmlns:a16="http://schemas.microsoft.com/office/drawing/2014/main" val="266069450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67942998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08300875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5206626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14098054"/>
                    </a:ext>
                  </a:extLst>
                </a:gridCol>
                <a:gridCol w="1271451">
                  <a:extLst>
                    <a:ext uri="{9D8B030D-6E8A-4147-A177-3AD203B41FA5}">
                      <a16:colId xmlns:a16="http://schemas.microsoft.com/office/drawing/2014/main" val="346942254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065467826"/>
                    </a:ext>
                  </a:extLst>
                </a:gridCol>
                <a:gridCol w="927461">
                  <a:extLst>
                    <a:ext uri="{9D8B030D-6E8A-4147-A177-3AD203B41FA5}">
                      <a16:colId xmlns:a16="http://schemas.microsoft.com/office/drawing/2014/main" val="849019823"/>
                    </a:ext>
                  </a:extLst>
                </a:gridCol>
              </a:tblGrid>
              <a:tr h="8094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39897"/>
                  </a:ext>
                </a:extLst>
              </a:tr>
              <a:tr h="34065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«Культура и туризм»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89836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Обеспечение роста числа пользователей муниципальных библиотек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216,984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224,73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232,587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236,53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93288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посещений организаций культуры по отношению к уровню 2017 года (в части посещений библиотек)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6701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переоснащенных муниципальных библиотек по модельному стандарту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03910"/>
                  </a:ext>
                </a:extLst>
              </a:tr>
              <a:tr h="2686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посещений культурных мероприятий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600,635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559,423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595,833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610,279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776,071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830,396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98848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 в возрасте от 5 до 18 лет, охваченных дополнительным образованием сферы культуры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001259"/>
                  </a:ext>
                </a:extLst>
              </a:tr>
              <a:tr h="972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осваивающих дополнительные предпрофессиональные программы в области искусств за счет бюджетных средств от общего количества обучающихся в детских школах искусств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99848"/>
                  </a:ext>
                </a:extLst>
              </a:tr>
              <a:tr h="7323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архивных фондов муниципального архива, внесенных в общеотраслевую базу данных «Архивный фонд», от общего количества архивных фондов, хранящихся в муниципальном архиве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984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46910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26421" y="1045030"/>
          <a:ext cx="11861076" cy="56426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6099">
                  <a:extLst>
                    <a:ext uri="{9D8B030D-6E8A-4147-A177-3AD203B41FA5}">
                      <a16:colId xmlns:a16="http://schemas.microsoft.com/office/drawing/2014/main" val="4005025285"/>
                    </a:ext>
                  </a:extLst>
                </a:gridCol>
                <a:gridCol w="763887">
                  <a:extLst>
                    <a:ext uri="{9D8B030D-6E8A-4147-A177-3AD203B41FA5}">
                      <a16:colId xmlns:a16="http://schemas.microsoft.com/office/drawing/2014/main" val="1584057064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3092733690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2003674188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2023972713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731538029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335255835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1624693656"/>
                    </a:ext>
                  </a:extLst>
                </a:gridCol>
              </a:tblGrid>
              <a:tr h="3671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04858"/>
                  </a:ext>
                </a:extLst>
              </a:tr>
              <a:tr h="4004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«Цифровое муниципальное 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13099"/>
                  </a:ext>
                </a:extLst>
              </a:tr>
              <a:tr h="3199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593074"/>
                  </a:ext>
                </a:extLst>
              </a:tr>
              <a:tr h="3477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рабочих мест, обеспеченных необходимым компьютерным оборудованием и услугами связи в соответствии с требованиями нормативных правовых актов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08692"/>
                  </a:ext>
                </a:extLst>
              </a:tr>
              <a:tr h="2341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Стоимостная доля закупаемого и (или) арендуемого ОМСУ муниципального образования Московской области отечественного программного обеспечения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45303"/>
                  </a:ext>
                </a:extLst>
              </a:tr>
              <a:tr h="80193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 соответствии с категорией обрабатываемой информации, а также персональных компьютеров, используемых на рабочих местах работников, обеспеченных антивирусным программным обеспечением с регулярным обновлением соответствующих баз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46860"/>
                  </a:ext>
                </a:extLst>
              </a:tr>
              <a:tr h="3477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 соответствии с 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198892"/>
                  </a:ext>
                </a:extLst>
              </a:tr>
              <a:tr h="3477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электронного юридически значимого документооборота в органах местного самоуправления и подведомственных им учреждениях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193764"/>
                  </a:ext>
                </a:extLst>
              </a:tr>
              <a:tr h="3477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Доля муниципальных (государственных) услуг, предоставленных без нарушения регламентного срока при оказании услуг в электронном виде на региональном портале государственных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99,83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74521"/>
                  </a:ext>
                </a:extLst>
              </a:tr>
              <a:tr h="7464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Доля обращений за получением муниципальных (государственных) услуг в электронном виде с использованием РПГУ без необходимости личного посещения органов местного самоуправления и МФЦ от общего количества таких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06103"/>
                  </a:ext>
                </a:extLst>
              </a:tr>
              <a:tr h="31992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Повторные обращения – Доля обращений, поступивших на портал «</a:t>
                      </a:r>
                      <a:r>
                        <a:rPr lang="ru-RU" sz="800" b="0" i="0" u="none" strike="noStrike" dirty="0" err="1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Добродел</a:t>
                      </a:r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», по которым поступили повторные обращения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9117"/>
                  </a:ext>
                </a:extLst>
              </a:tr>
              <a:tr h="85312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Отложенные решения – Доля отложенных решений от числа ответов, предоставленных на портале «</a:t>
                      </a:r>
                      <a:r>
                        <a:rPr lang="ru-RU" sz="800" b="0" i="0" u="none" strike="noStrike" dirty="0" err="1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Добродел</a:t>
                      </a:r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» (два и более раз)</a:t>
                      </a:r>
                      <a:r>
                        <a:rPr lang="ru-RU" sz="800" b="0" i="0" u="none" strike="noStrike" baseline="30000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1,03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139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550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39335" y="1071155"/>
          <a:ext cx="11791409" cy="5124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7495">
                  <a:extLst>
                    <a:ext uri="{9D8B030D-6E8A-4147-A177-3AD203B41FA5}">
                      <a16:colId xmlns:a16="http://schemas.microsoft.com/office/drawing/2014/main" val="1627486072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1149968098"/>
                    </a:ext>
                  </a:extLst>
                </a:gridCol>
                <a:gridCol w="1077759">
                  <a:extLst>
                    <a:ext uri="{9D8B030D-6E8A-4147-A177-3AD203B41FA5}">
                      <a16:colId xmlns:a16="http://schemas.microsoft.com/office/drawing/2014/main" val="2935783029"/>
                    </a:ext>
                  </a:extLst>
                </a:gridCol>
                <a:gridCol w="1077760">
                  <a:extLst>
                    <a:ext uri="{9D8B030D-6E8A-4147-A177-3AD203B41FA5}">
                      <a16:colId xmlns:a16="http://schemas.microsoft.com/office/drawing/2014/main" val="198972708"/>
                    </a:ext>
                  </a:extLst>
                </a:gridCol>
                <a:gridCol w="1141693">
                  <a:extLst>
                    <a:ext uri="{9D8B030D-6E8A-4147-A177-3AD203B41FA5}">
                      <a16:colId xmlns:a16="http://schemas.microsoft.com/office/drawing/2014/main" val="3253593283"/>
                    </a:ext>
                  </a:extLst>
                </a:gridCol>
                <a:gridCol w="1251296">
                  <a:extLst>
                    <a:ext uri="{9D8B030D-6E8A-4147-A177-3AD203B41FA5}">
                      <a16:colId xmlns:a16="http://schemas.microsoft.com/office/drawing/2014/main" val="531950654"/>
                    </a:ext>
                  </a:extLst>
                </a:gridCol>
                <a:gridCol w="1096026">
                  <a:extLst>
                    <a:ext uri="{9D8B030D-6E8A-4147-A177-3AD203B41FA5}">
                      <a16:colId xmlns:a16="http://schemas.microsoft.com/office/drawing/2014/main" val="121040758"/>
                    </a:ext>
                  </a:extLst>
                </a:gridCol>
                <a:gridCol w="867686">
                  <a:extLst>
                    <a:ext uri="{9D8B030D-6E8A-4147-A177-3AD203B41FA5}">
                      <a16:colId xmlns:a16="http://schemas.microsoft.com/office/drawing/2014/main" val="2183239384"/>
                    </a:ext>
                  </a:extLst>
                </a:gridCol>
              </a:tblGrid>
              <a:tr h="1369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911859"/>
                  </a:ext>
                </a:extLst>
              </a:tr>
              <a:tr h="4543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«Здравоохранение»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94942"/>
                  </a:ext>
                </a:extLst>
              </a:tr>
              <a:tr h="14142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Диспансеризация взрослого населения Московской области (Доля взрослого населения, прошедшего диспансеризацию, от общего числа взрослого населения)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78816"/>
                  </a:ext>
                </a:extLst>
              </a:tr>
              <a:tr h="942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застрахованного населения трудоспособного возраста на территории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62*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Индивидуально для каждого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623967"/>
                  </a:ext>
                </a:extLst>
              </a:tr>
              <a:tr h="942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Жилье – медикам, нуждающихся в обеспечении жильем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33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03424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30776" y="999543"/>
          <a:ext cx="11730447" cy="510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8275">
                  <a:extLst>
                    <a:ext uri="{9D8B030D-6E8A-4147-A177-3AD203B41FA5}">
                      <a16:colId xmlns:a16="http://schemas.microsoft.com/office/drawing/2014/main" val="3448296188"/>
                    </a:ext>
                  </a:extLst>
                </a:gridCol>
                <a:gridCol w="1075508">
                  <a:extLst>
                    <a:ext uri="{9D8B030D-6E8A-4147-A177-3AD203B41FA5}">
                      <a16:colId xmlns:a16="http://schemas.microsoft.com/office/drawing/2014/main" val="2892439409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1211285545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1350500595"/>
                    </a:ext>
                  </a:extLst>
                </a:gridCol>
                <a:gridCol w="1236617">
                  <a:extLst>
                    <a:ext uri="{9D8B030D-6E8A-4147-A177-3AD203B41FA5}">
                      <a16:colId xmlns:a16="http://schemas.microsoft.com/office/drawing/2014/main" val="4053394838"/>
                    </a:ext>
                  </a:extLst>
                </a:gridCol>
                <a:gridCol w="992778">
                  <a:extLst>
                    <a:ext uri="{9D8B030D-6E8A-4147-A177-3AD203B41FA5}">
                      <a16:colId xmlns:a16="http://schemas.microsoft.com/office/drawing/2014/main" val="3745890992"/>
                    </a:ext>
                  </a:extLst>
                </a:gridCol>
                <a:gridCol w="896982">
                  <a:extLst>
                    <a:ext uri="{9D8B030D-6E8A-4147-A177-3AD203B41FA5}">
                      <a16:colId xmlns:a16="http://schemas.microsoft.com/office/drawing/2014/main" val="2522888340"/>
                    </a:ext>
                  </a:extLst>
                </a:gridCol>
                <a:gridCol w="766356">
                  <a:extLst>
                    <a:ext uri="{9D8B030D-6E8A-4147-A177-3AD203B41FA5}">
                      <a16:colId xmlns:a16="http://schemas.microsoft.com/office/drawing/2014/main" val="3096393384"/>
                    </a:ext>
                  </a:extLst>
                </a:gridCol>
              </a:tblGrid>
              <a:tr h="524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851627"/>
                  </a:ext>
                </a:extLst>
              </a:tr>
              <a:tr h="1455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12010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общеобразовательных организациях, расположенных в сельской местности и малых городах, созданы и функционируют центры образования естественно-научной и технологической направленностей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72246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Созданы центры цифрового образования детей «IT-куб» (нарастающим итогом)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764326"/>
                  </a:ext>
                </a:extLst>
              </a:tr>
              <a:tr h="56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Доступность дошкольного образования для детей в возрасте от трех до семи лет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22217"/>
                  </a:ext>
                </a:extLst>
              </a:tr>
              <a:tr h="2235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Доступность дошкольного образования для детей в возрасте до 3-х лет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740158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 в возрасте от 5 до 18 лет, охваченных дополнительным образованием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83,3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83,4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479982"/>
                  </a:ext>
                </a:extLst>
              </a:tr>
              <a:tr h="141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122,08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0805"/>
                  </a:ext>
                </a:extLst>
              </a:tr>
              <a:tr h="43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127,93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132,91 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85361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110,12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68974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выпускников текущего года, набравших 250 баллов и более по 3 предметам, к общему количеству выпускников текущего года, сдававших ЕГЭ по 3 и более предметам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19,91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9,6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804455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обучающихся, получающих начальное общее образование в государственных и муниципальных образовательных организациях, получающих бесплатное горячее питание, к общему количеству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2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2353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4503" y="946569"/>
          <a:ext cx="12043954" cy="5840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234">
                  <a:extLst>
                    <a:ext uri="{9D8B030D-6E8A-4147-A177-3AD203B41FA5}">
                      <a16:colId xmlns:a16="http://schemas.microsoft.com/office/drawing/2014/main" val="550693025"/>
                    </a:ext>
                  </a:extLst>
                </a:gridCol>
                <a:gridCol w="818606">
                  <a:extLst>
                    <a:ext uri="{9D8B030D-6E8A-4147-A177-3AD203B41FA5}">
                      <a16:colId xmlns:a16="http://schemas.microsoft.com/office/drawing/2014/main" val="2209571241"/>
                    </a:ext>
                  </a:extLst>
                </a:gridCol>
                <a:gridCol w="788160">
                  <a:extLst>
                    <a:ext uri="{9D8B030D-6E8A-4147-A177-3AD203B41FA5}">
                      <a16:colId xmlns:a16="http://schemas.microsoft.com/office/drawing/2014/main" val="156719026"/>
                    </a:ext>
                  </a:extLst>
                </a:gridCol>
                <a:gridCol w="1087343">
                  <a:extLst>
                    <a:ext uri="{9D8B030D-6E8A-4147-A177-3AD203B41FA5}">
                      <a16:colId xmlns:a16="http://schemas.microsoft.com/office/drawing/2014/main" val="4185806400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3360157111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1923563452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667334125"/>
                    </a:ext>
                  </a:extLst>
                </a:gridCol>
                <a:gridCol w="1442354">
                  <a:extLst>
                    <a:ext uri="{9D8B030D-6E8A-4147-A177-3AD203B41FA5}">
                      <a16:colId xmlns:a16="http://schemas.microsoft.com/office/drawing/2014/main" val="2137754710"/>
                    </a:ext>
                  </a:extLst>
                </a:gridCol>
              </a:tblGrid>
              <a:tr h="699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388176"/>
                  </a:ext>
                </a:extLst>
              </a:tr>
              <a:tr h="28318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защита населения»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99397"/>
                  </a:ext>
                </a:extLst>
              </a:tr>
              <a:tr h="18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Уровень бедности*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4,1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744725"/>
                  </a:ext>
                </a:extLst>
              </a:tr>
              <a:tr h="18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Активное долголетие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104040"/>
                  </a:ext>
                </a:extLst>
              </a:tr>
              <a:tr h="3578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охваченных отдыхом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 оздоровлением, в общей численности детей в возрасте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7 до 15 лет,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926226"/>
                  </a:ext>
                </a:extLst>
              </a:tr>
              <a:tr h="950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 от 7 до 15 лет, находящихся в трудной жизненной ситуации, подлежащих оздоровлению от 7 до 15 лет, находящихся в трудной жизненной ситуации,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357450"/>
                  </a:ext>
                </a:extLst>
              </a:tr>
              <a:tr h="6364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пострадавших в результате несчастных случаев со смертельным исходом, связанных с производством, в расчете на 1000 работающих (организаций, занятых в экономике муниципального образования)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промилле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0,04 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0,061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0,061 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0,059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0,059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215533"/>
                  </a:ext>
                </a:extLst>
              </a:tr>
              <a:tr h="322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поддержка органами местного самоуправления всего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695098"/>
                  </a:ext>
                </a:extLst>
              </a:tr>
              <a:tr h="479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804578"/>
                  </a:ext>
                </a:extLst>
              </a:tr>
              <a:tr h="377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26049"/>
                  </a:ext>
                </a:extLst>
              </a:tr>
              <a:tr h="4366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расходов, направляемых на предоставление субсидий СО НКО, в общем объеме расходов бюджета муниципального образования Московской области на социальную сферу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320270"/>
                  </a:ext>
                </a:extLst>
              </a:tr>
              <a:tr h="6364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расходов, направляемых на предоставление субсидий СО НКО в сфере образования, в общем объеме расходов бюджета муниципального образования Московской области в сфере образования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728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7325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56752" y="1045028"/>
          <a:ext cx="11887201" cy="485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1754">
                  <a:extLst>
                    <a:ext uri="{9D8B030D-6E8A-4147-A177-3AD203B41FA5}">
                      <a16:colId xmlns:a16="http://schemas.microsoft.com/office/drawing/2014/main" val="815758631"/>
                    </a:ext>
                  </a:extLst>
                </a:gridCol>
                <a:gridCol w="897825">
                  <a:extLst>
                    <a:ext uri="{9D8B030D-6E8A-4147-A177-3AD203B41FA5}">
                      <a16:colId xmlns:a16="http://schemas.microsoft.com/office/drawing/2014/main" val="1854708507"/>
                    </a:ext>
                  </a:extLst>
                </a:gridCol>
                <a:gridCol w="870890">
                  <a:extLst>
                    <a:ext uri="{9D8B030D-6E8A-4147-A177-3AD203B41FA5}">
                      <a16:colId xmlns:a16="http://schemas.microsoft.com/office/drawing/2014/main" val="3098842918"/>
                    </a:ext>
                  </a:extLst>
                </a:gridCol>
                <a:gridCol w="1140237">
                  <a:extLst>
                    <a:ext uri="{9D8B030D-6E8A-4147-A177-3AD203B41FA5}">
                      <a16:colId xmlns:a16="http://schemas.microsoft.com/office/drawing/2014/main" val="2945566278"/>
                    </a:ext>
                  </a:extLst>
                </a:gridCol>
                <a:gridCol w="1301846">
                  <a:extLst>
                    <a:ext uri="{9D8B030D-6E8A-4147-A177-3AD203B41FA5}">
                      <a16:colId xmlns:a16="http://schemas.microsoft.com/office/drawing/2014/main" val="73413032"/>
                    </a:ext>
                  </a:extLst>
                </a:gridCol>
                <a:gridCol w="1185129">
                  <a:extLst>
                    <a:ext uri="{9D8B030D-6E8A-4147-A177-3AD203B41FA5}">
                      <a16:colId xmlns:a16="http://schemas.microsoft.com/office/drawing/2014/main" val="4194045667"/>
                    </a:ext>
                  </a:extLst>
                </a:gridCol>
                <a:gridCol w="924759">
                  <a:extLst>
                    <a:ext uri="{9D8B030D-6E8A-4147-A177-3AD203B41FA5}">
                      <a16:colId xmlns:a16="http://schemas.microsoft.com/office/drawing/2014/main" val="4120869245"/>
                    </a:ext>
                  </a:extLst>
                </a:gridCol>
                <a:gridCol w="924761">
                  <a:extLst>
                    <a:ext uri="{9D8B030D-6E8A-4147-A177-3AD203B41FA5}">
                      <a16:colId xmlns:a16="http://schemas.microsoft.com/office/drawing/2014/main" val="2428889365"/>
                    </a:ext>
                  </a:extLst>
                </a:gridCol>
              </a:tblGrid>
              <a:tr h="5173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986688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807980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1065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33635"/>
                  </a:ext>
                </a:extLst>
              </a:tr>
              <a:tr h="11760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Общее количество предоставленной органами местного самоуправления площади на льготных условиях или в безвозмездное пользование СО НКО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732,77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26499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Общее количество предоставленной  органами местного самоуправления площади на льготных условиях или в безвозмездное пользование СО НКО в сфере социальной защиты населения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732,77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862221"/>
                  </a:ext>
                </a:extLst>
              </a:tr>
              <a:tr h="188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747762"/>
                  </a:ext>
                </a:extLst>
              </a:tr>
              <a:tr h="1357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муниципальных приоритетных объектов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79,2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80,92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972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9469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4503" y="946568"/>
          <a:ext cx="11904616" cy="56371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2333">
                  <a:extLst>
                    <a:ext uri="{9D8B030D-6E8A-4147-A177-3AD203B41FA5}">
                      <a16:colId xmlns:a16="http://schemas.microsoft.com/office/drawing/2014/main" val="4221031820"/>
                    </a:ext>
                  </a:extLst>
                </a:gridCol>
                <a:gridCol w="818615">
                  <a:extLst>
                    <a:ext uri="{9D8B030D-6E8A-4147-A177-3AD203B41FA5}">
                      <a16:colId xmlns:a16="http://schemas.microsoft.com/office/drawing/2014/main" val="2919239772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643208731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2222300133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2822401826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3949197255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593120848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964432185"/>
                    </a:ext>
                  </a:extLst>
                </a:gridCol>
              </a:tblGrid>
              <a:tr h="622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2023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52204"/>
                  </a:ext>
                </a:extLst>
              </a:tr>
              <a:tr h="46155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 «Спорт»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996262"/>
                  </a:ext>
                </a:extLst>
              </a:tr>
              <a:tr h="7442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граждан, систематически занимающихся физической культурой и спортом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47,1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109995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обеспеченности граждан спортивными сооружениями исходя из единовременной пропускной способности объектов спорта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45714"/>
                  </a:ext>
                </a:extLst>
              </a:tr>
              <a:tr h="9371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жителей Московской области, выполнивших нормативы испытаний (тестов) Всероссийского комплекса «Готов к труду и обороне» (ГТО), в общей численности населения, принявшего участие в испытаниях (тестах)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142411"/>
                  </a:ext>
                </a:extLst>
              </a:tr>
              <a:tr h="1124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населения, проживающего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новый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007076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Эффективность использования существующих объектов спорта (отношение фактической посещаемости к нормативной пропускной способности)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44819"/>
                  </a:ext>
                </a:extLst>
              </a:tr>
              <a:tr h="749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Сохранена сеть организаций, реализующих дополнительные образовательные программы спортивной подготовки, в ведении органов управления в сфере физической культуры и спорта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67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9587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65461" y="1018906"/>
          <a:ext cx="11861078" cy="51943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1">
                  <a:extLst>
                    <a:ext uri="{9D8B030D-6E8A-4147-A177-3AD203B41FA5}">
                      <a16:colId xmlns:a16="http://schemas.microsoft.com/office/drawing/2014/main" val="545604493"/>
                    </a:ext>
                  </a:extLst>
                </a:gridCol>
                <a:gridCol w="815621">
                  <a:extLst>
                    <a:ext uri="{9D8B030D-6E8A-4147-A177-3AD203B41FA5}">
                      <a16:colId xmlns:a16="http://schemas.microsoft.com/office/drawing/2014/main" val="310670454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0388212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2786328909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435189124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266941957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18636720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83735165"/>
                    </a:ext>
                  </a:extLst>
                </a:gridCol>
              </a:tblGrid>
              <a:tr h="1193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75795"/>
                  </a:ext>
                </a:extLst>
              </a:tr>
              <a:tr h="3089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сельского хозяйства»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0130"/>
                  </a:ext>
                </a:extLst>
              </a:tr>
              <a:tr h="3235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047649"/>
                  </a:ext>
                </a:extLst>
              </a:tr>
              <a:tr h="737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Производство молока в хозяйствах всех категорий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тонн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152916"/>
                  </a:ext>
                </a:extLst>
              </a:tr>
              <a:tr h="2972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инвестиций, привлеченных в текущем году по реализуемым инвестиционным проектам АПК, находящимся в единой автоматизированной системе мониторинга инвестиционных проектов Министерства инвестиций и инноваций МО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рублей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187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71160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Ввод мощностей животноводческих комплексов молочного направления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скотомест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2274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Ликвидация борщевика Сосновского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52,69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67,36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988204"/>
                  </a:ext>
                </a:extLst>
              </a:tr>
              <a:tr h="1873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сельского населения в общей численности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433690"/>
                  </a:ext>
                </a:extLst>
              </a:tr>
              <a:tr h="6440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отловленных собак без владельцев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голов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701082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65461" y="5336047"/>
          <a:ext cx="11861076" cy="13612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2">
                  <a:extLst>
                    <a:ext uri="{9D8B030D-6E8A-4147-A177-3AD203B41FA5}">
                      <a16:colId xmlns:a16="http://schemas.microsoft.com/office/drawing/2014/main" val="12390826"/>
                    </a:ext>
                  </a:extLst>
                </a:gridCol>
                <a:gridCol w="815622">
                  <a:extLst>
                    <a:ext uri="{9D8B030D-6E8A-4147-A177-3AD203B41FA5}">
                      <a16:colId xmlns:a16="http://schemas.microsoft.com/office/drawing/2014/main" val="1645197859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87501210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781911436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413074097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3876589335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642017858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546921669"/>
                    </a:ext>
                  </a:extLst>
                </a:gridCol>
              </a:tblGrid>
              <a:tr h="325514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«Экология и окружающая среда»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13095"/>
                  </a:ext>
                </a:extLst>
              </a:tr>
              <a:tr h="4626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проведенных исследований состояния окружающей среды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379126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проведенных экологических мероприятий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1148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504561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высаженных саженцев зеленых насаждений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шт.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8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1350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322214" y="1175659"/>
          <a:ext cx="11477899" cy="5564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8548">
                  <a:extLst>
                    <a:ext uri="{9D8B030D-6E8A-4147-A177-3AD203B41FA5}">
                      <a16:colId xmlns:a16="http://schemas.microsoft.com/office/drawing/2014/main" val="2868884807"/>
                    </a:ext>
                  </a:extLst>
                </a:gridCol>
                <a:gridCol w="789273">
                  <a:extLst>
                    <a:ext uri="{9D8B030D-6E8A-4147-A177-3AD203B41FA5}">
                      <a16:colId xmlns:a16="http://schemas.microsoft.com/office/drawing/2014/main" val="4142572947"/>
                    </a:ext>
                  </a:extLst>
                </a:gridCol>
                <a:gridCol w="1043445">
                  <a:extLst>
                    <a:ext uri="{9D8B030D-6E8A-4147-A177-3AD203B41FA5}">
                      <a16:colId xmlns:a16="http://schemas.microsoft.com/office/drawing/2014/main" val="1073371342"/>
                    </a:ext>
                  </a:extLst>
                </a:gridCol>
                <a:gridCol w="1043445">
                  <a:extLst>
                    <a:ext uri="{9D8B030D-6E8A-4147-A177-3AD203B41FA5}">
                      <a16:colId xmlns:a16="http://schemas.microsoft.com/office/drawing/2014/main" val="2804737280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1010640460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909695147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055388349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196015905"/>
                    </a:ext>
                  </a:extLst>
                </a:gridCol>
              </a:tblGrid>
              <a:tr h="650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00016"/>
                  </a:ext>
                </a:extLst>
              </a:tr>
              <a:tr h="29419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«Предпринимательство»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83333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инвестиций, привлеченных в основной капитал (без учета бюджетных инвестиций), на душу населения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тыс. руб.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254,35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172,17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172,17 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204,7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79261"/>
                  </a:ext>
                </a:extLst>
              </a:tr>
              <a:tr h="7019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107,7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64229"/>
                  </a:ext>
                </a:extLst>
              </a:tr>
              <a:tr h="180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созданных рабочих мест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3219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3217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4360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Индекс совокупной результативности реализации мероприятий, направленных на развитие конкуренции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41996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41,09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38,51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645769"/>
                  </a:ext>
                </a:extLst>
              </a:tr>
              <a:tr h="5264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616,09 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516,12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519,28 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530,74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546,66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563,6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908166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вновь созданных субъектов малого и среднего бизнеса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2539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3085 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3512"/>
                  </a:ext>
                </a:extLst>
              </a:tr>
              <a:tr h="1763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Обеспеченность населения площадью торговых объектов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кв.м./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4097,1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3 539,9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3841,7 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3243,3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3095,5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2944,8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6846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населения посадочными местами предприятий общественного питания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пос.мест./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15036"/>
                  </a:ext>
                </a:extLst>
              </a:tr>
              <a:tr h="5264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населения рабочими местами предприятий бытового обслуживания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раб.мест./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1937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6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0331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61257" y="1053737"/>
          <a:ext cx="11643359" cy="4906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0425">
                  <a:extLst>
                    <a:ext uri="{9D8B030D-6E8A-4147-A177-3AD203B41FA5}">
                      <a16:colId xmlns:a16="http://schemas.microsoft.com/office/drawing/2014/main" val="3633824059"/>
                    </a:ext>
                  </a:extLst>
                </a:gridCol>
                <a:gridCol w="800650">
                  <a:extLst>
                    <a:ext uri="{9D8B030D-6E8A-4147-A177-3AD203B41FA5}">
                      <a16:colId xmlns:a16="http://schemas.microsoft.com/office/drawing/2014/main" val="1780130194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1399704102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497697990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603692951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416746523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1365447147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4179565873"/>
                    </a:ext>
                  </a:extLst>
                </a:gridCol>
              </a:tblGrid>
              <a:tr h="55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222910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</a:t>
                      </a:r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городского округа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имуществом и муниципальными финансами»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43569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947485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3252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482638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муниципального имущества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8139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668368"/>
                  </a:ext>
                </a:extLst>
              </a:tr>
              <a:tr h="3466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земельных участков,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2175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63427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63967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2898"/>
                  </a:ext>
                </a:extLst>
              </a:tr>
              <a:tr h="25890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"Архитектура и градостроительство"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406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актуальными документами территориального планирования и градостроительного зонирования городского округа Московской области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389934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 программа Ленинского городского округа «Строительство объектов социальной инфраструктуры»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56212"/>
                  </a:ext>
                </a:extLst>
              </a:tr>
              <a:tr h="550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введенных в эксплуатацию объектов дошкольного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05947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введенных в эксплуатацию объектов общего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39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943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21728"/>
              </p:ext>
            </p:extLst>
          </p:nvPr>
        </p:nvGraphicFramePr>
        <p:xfrm>
          <a:off x="283726" y="946569"/>
          <a:ext cx="11419115" cy="5871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22149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88576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462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893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17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жилых помещений детям-сиротам и детям, оставшимся без попечения родителей, лицам из их числа детей-сирот и детей, оставшимся без попечения родителей, по договорам найма специализированных жилых помещений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от 01.11.2022 №4756 "Об утверждении муниципальной программы Ленинского городского округа</a:t>
                      </a:r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"Жилище"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5 992 140,0 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47 938,0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41 945,0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41 945,0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3484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социальной поддержке семей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связи с рождением третьего и последующих детей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ЛГО",  Постановление администрации ЛГО от 11.05.2022 №1850 "Об утверждении Порядка назначения предоставления дополнительных мер социальной поддержки отдельных категорий граждан, зарегистрированных по месту жительства в ЛГО МО",   Постановление администрации Ленинского городского округа от 31.01.2022 №316 "О социальной поддержке семей в связи с рождением 3-его и последующих детей"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6010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719316"/>
              </p:ext>
            </p:extLst>
          </p:nvPr>
        </p:nvGraphicFramePr>
        <p:xfrm>
          <a:off x="386442" y="946569"/>
          <a:ext cx="11419115" cy="5467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677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686187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1373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652631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393721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представителей ) ребенка,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посещающего дошкольную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организацию М.О.,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программу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внесшему родительскую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плату за присмотр и уход за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ребенком.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родительской платы за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осваивающими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 в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организациях Московской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области, осуществляющих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деятельность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Постановлением  администрации  Ленинского городского округа Московской  области  от 04.06.2021  № 2063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857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последующих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детей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семьи,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ежеквартальной доплате до прожиточного минимумамалообеспеченным гражанам Ленинского городского округа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жительствав ЛГО",  Постановление администрации ЛГО от 11.05.2022 №1850 "Об утверждении Порядка назначения предоставления дополнительных мер социальной поддержки отдельных категорий граждан, зарегистрированных по месту жительства в ЛГО МО"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 более 1 000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18066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специалистам государственных учреждений здравоохранения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от 01.12.2021 № 39/4 "Об утверждении Положения о мерах социальной поддержки отдельных категорий работников государственных учреждений здравоохранения, расположенных на территории Ленинского городского округа Московской области"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врачам- 5000, среднему медперсоналу- 3000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51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6051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486166"/>
              </p:ext>
            </p:extLst>
          </p:nvPr>
        </p:nvGraphicFramePr>
        <p:xfrm>
          <a:off x="386442" y="946569"/>
          <a:ext cx="11419115" cy="58812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4936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185644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575420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115736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869693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   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784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8856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оказавшиеся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оказании адресной материальной помощи гражданам Ленинского городского округа, оказавшимся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ЛГО",             Постановление администрации ЛГО от 04.09.2020 №1698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 5000 до 10000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183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округа "Социальная защита населения" на 2021-2024 годы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от 01.12.2021 № 39/3 "Об утверждении Положения о дополнительных мерах социальной поддержки отдельным категориям граждан, зарегистрированных по месту жительства в Ленинского городского округа Московской области" , Постановление администрации Ленинского городского округа от 04.09.2020 № 1698 "Об утверждении Административного регламента предоставления муниципальной услуги «Оказание адресной материальной помощи гражданам Ленинского городского округа Московской области, оказавшимся в трудной жизненной ситуации»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6854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80590" y="1014903"/>
            <a:ext cx="10111409" cy="186626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080591" y="5083435"/>
            <a:ext cx="10111408" cy="177456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68048" y="2994747"/>
            <a:ext cx="10111408" cy="19751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2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4" y="293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77887" y="153509"/>
            <a:ext cx="9329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Информация об общественно значимых проектах, реализуемых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на территории Ленинского городского округа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2983358"/>
            <a:ext cx="3590284" cy="20195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012" y="1066012"/>
            <a:ext cx="2884800" cy="1836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51" y="5137310"/>
            <a:ext cx="2249388" cy="16870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42414" y="1590261"/>
            <a:ext cx="3789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Строительство общеобразовательных школ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7113" y="3415482"/>
            <a:ext cx="4227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Реконструкция и строительство водозаборных узлов, очистных сооружений, канализации,</a:t>
            </a:r>
          </a:p>
          <a:p>
            <a:pPr algn="ctr"/>
            <a:r>
              <a:rPr lang="ru-RU" sz="2000" dirty="0"/>
              <a:t>инженерных сетей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3983" y="5791200"/>
            <a:ext cx="376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Строительство детских садов</a:t>
            </a:r>
          </a:p>
        </p:txBody>
      </p:sp>
    </p:spTree>
    <p:extLst>
      <p:ext uri="{BB962C8B-B14F-4D97-AF65-F5344CB8AC3E}">
        <p14:creationId xmlns:p14="http://schemas.microsoft.com/office/powerpoint/2010/main" val="15334006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920111"/>
              </p:ext>
            </p:extLst>
          </p:nvPr>
        </p:nvGraphicFramePr>
        <p:xfrm>
          <a:off x="152400" y="996496"/>
          <a:ext cx="11691258" cy="47856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5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Очередной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768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727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водорегулирующего узла г. Видное объемом 40 тыс. куб. м. (первый этап строительства)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г. Видное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водой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70 682,73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275 497,05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399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водозаборного узла №8 в п. Горки Ленинские городского поселения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Горки Ленинские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Горки Ленинские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 увеличится с 3000 до 6400 чел.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128 301,17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134 331,31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наружных инженерных сетей водопровода и хозяйственно-бытовой канализации для существующей жилой застройки деревни Тарычево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д. Тарычево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протяженность инженерных сетей 6 536 м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37 963,76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356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очистных сооружений хозяйственно-бытовой канализации в п.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в п. Горки Ленинские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</a:t>
                      </a:r>
                      <a:r>
                        <a:rPr lang="ru-RU" sz="11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централизованнымводоотведением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316 348,69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105 356,40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266 305,24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74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д.Калиновка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д. Калиновка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</a:t>
                      </a:r>
                      <a:r>
                        <a:rPr lang="ru-RU" sz="11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централизованнымводоотведением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производительностью 575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куб.м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88 460,97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198 757,94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9773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13763"/>
              </p:ext>
            </p:extLst>
          </p:nvPr>
        </p:nvGraphicFramePr>
        <p:xfrm>
          <a:off x="149703" y="942122"/>
          <a:ext cx="11691258" cy="5800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3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Очередной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Детский сад на 340 мест по адресу: Московская область, Ленинский городской округ, п. Развилка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садах на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340 мест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485 329,86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346763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образовательное учреждение на 200 мест (ДОУ 3.3) по адресу: Московская область, Ленинский городской округ, вблизи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вблизи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200 мест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72 945,69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172 609,14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Детский сад на 300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п.Петровское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п. Петровское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300 мест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21 097,99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1350 мест по адресу: Московская область, Ленинский городской округ, п.Развилка, квартал "Римский"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1350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1 001 029,20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вблизи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р.п. Лопатино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285 554,29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675 613,41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295 320,01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74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с.Ермолино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с. Ермолино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442 980,00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664 211,40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425 660,08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Общеобразовательная школа на 825 мест по адресу: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пос.Петровское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Петровское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 на 825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39 913,45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0840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8396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909433"/>
              </p:ext>
            </p:extLst>
          </p:nvPr>
        </p:nvGraphicFramePr>
        <p:xfrm>
          <a:off x="174171" y="1064937"/>
          <a:ext cx="11691258" cy="47554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31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Очередной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825 мест, Ленинский городской округ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р.п.Дрожжино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ЖК "Дрожжино-2"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825 мест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500 956,60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585466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 на 1550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п.Битца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Битца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1550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732 678,45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2 514 928,21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Дошкольная образовательная организация на 225 мест корп.Д4 по адресу: Московская область, Ленинский район, с/п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д. Боброво,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д. Боброво (восточное Бутово)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225 мест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189 937,90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Дошкольная образовательная организация на 325 мест корп.Д1 по адресу: Московская область, Ленинский район, с/п Булатниковское, д. Боброво, мкр. "Боброво"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д. Боброво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325 мест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247 514,75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разноуровневого пешеходного перехода у ст. Расторгуево в Ленинском городском округе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у ст. Расторгуево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Ввод в эксплуатацию </a:t>
                      </a:r>
                      <a:r>
                        <a:rPr lang="ru-RU" sz="11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разноуровневого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перехода через ж/д пути вместо аварийного моста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442 106,25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0606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5566" y="477078"/>
            <a:ext cx="8269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«Бюджет для граждан»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подготовлен Финансово-экономическим управлением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администрации Ленинского городского округа Московской области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39548" y="1969819"/>
            <a:ext cx="793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Сведения о месте нахождения: 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Московская область, Ленинский городской округ,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г.Видное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ул.Заводская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д.2а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5566" y="3121247"/>
            <a:ext cx="5247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Электронная почта: </a:t>
            </a:r>
            <a:r>
              <a:rPr lang="en-US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finupr@fin-vidnoe.ru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6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Телефон: 8(495)541-12-92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23860" y="4367743"/>
            <a:ext cx="710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работы: понедельник-четверг с 9-00 до 18-00,</a:t>
            </a:r>
          </a:p>
          <a:p>
            <a:r>
              <a:rPr lang="ru-RU" sz="2000" dirty="0"/>
              <a:t>                              пятница с 9-00 до 16-45</a:t>
            </a:r>
          </a:p>
          <a:p>
            <a:r>
              <a:rPr lang="ru-RU" sz="2000" dirty="0"/>
              <a:t>                              Обед с 13-00 до 14-00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8173" y="5720593"/>
            <a:ext cx="716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личного приема граждан: понедельник с 15-00 до 17-00</a:t>
            </a:r>
          </a:p>
        </p:txBody>
      </p:sp>
    </p:spTree>
    <p:extLst>
      <p:ext uri="{BB962C8B-B14F-4D97-AF65-F5344CB8AC3E}">
        <p14:creationId xmlns:p14="http://schemas.microsoft.com/office/powerpoint/2010/main" val="879480906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2921</TotalTime>
  <Words>13444</Words>
  <Application>Microsoft Office PowerPoint</Application>
  <PresentationFormat>Широкоэкранный</PresentationFormat>
  <Paragraphs>3497</Paragraphs>
  <Slides>53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3" baseType="lpstr">
      <vt:lpstr>Arial</vt:lpstr>
      <vt:lpstr>Arial Black</vt:lpstr>
      <vt:lpstr>Calibri</vt:lpstr>
      <vt:lpstr>Calibri Light</vt:lpstr>
      <vt:lpstr>Inter Medium</vt:lpstr>
      <vt:lpstr>Segoe UI</vt:lpstr>
      <vt:lpstr>Times New Roman</vt:lpstr>
      <vt:lpstr>Times New Roman Cyr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 Щукин</dc:creator>
  <cp:lastModifiedBy>Евдокимова Любовь Ивановна</cp:lastModifiedBy>
  <cp:revision>250</cp:revision>
  <cp:lastPrinted>2022-11-28T07:51:43Z</cp:lastPrinted>
  <dcterms:created xsi:type="dcterms:W3CDTF">2021-11-08T08:10:45Z</dcterms:created>
  <dcterms:modified xsi:type="dcterms:W3CDTF">2022-12-05T12:45:07Z</dcterms:modified>
</cp:coreProperties>
</file>