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8" r:id="rId4"/>
    <p:sldId id="28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E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8.xml"/><Relationship Id="rId18" Type="http://schemas.openxmlformats.org/officeDocument/2006/relationships/slide" Target="slide23.xml"/><Relationship Id="rId3" Type="http://schemas.openxmlformats.org/officeDocument/2006/relationships/slide" Target="slide8.xml"/><Relationship Id="rId21" Type="http://schemas.openxmlformats.org/officeDocument/2006/relationships/slide" Target="slide26.xml"/><Relationship Id="rId7" Type="http://schemas.openxmlformats.org/officeDocument/2006/relationships/slide" Target="slide12.xml"/><Relationship Id="rId12" Type="http://schemas.openxmlformats.org/officeDocument/2006/relationships/slide" Target="slide17.xml"/><Relationship Id="rId17" Type="http://schemas.openxmlformats.org/officeDocument/2006/relationships/slide" Target="slide22.xml"/><Relationship Id="rId25" Type="http://schemas.openxmlformats.org/officeDocument/2006/relationships/slide" Target="slide30.xml"/><Relationship Id="rId2" Type="http://schemas.openxmlformats.org/officeDocument/2006/relationships/slide" Target="slide7.xml"/><Relationship Id="rId16" Type="http://schemas.openxmlformats.org/officeDocument/2006/relationships/slide" Target="slide21.xml"/><Relationship Id="rId20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16.xml"/><Relationship Id="rId24" Type="http://schemas.openxmlformats.org/officeDocument/2006/relationships/slide" Target="slide29.xml"/><Relationship Id="rId5" Type="http://schemas.openxmlformats.org/officeDocument/2006/relationships/slide" Target="slide10.xml"/><Relationship Id="rId15" Type="http://schemas.openxmlformats.org/officeDocument/2006/relationships/slide" Target="slide20.xml"/><Relationship Id="rId23" Type="http://schemas.openxmlformats.org/officeDocument/2006/relationships/slide" Target="slide28.xml"/><Relationship Id="rId10" Type="http://schemas.openxmlformats.org/officeDocument/2006/relationships/slide" Target="slide15.xml"/><Relationship Id="rId19" Type="http://schemas.openxmlformats.org/officeDocument/2006/relationships/slide" Target="slide24.xml"/><Relationship Id="rId4" Type="http://schemas.openxmlformats.org/officeDocument/2006/relationships/slide" Target="slide9.xml"/><Relationship Id="rId9" Type="http://schemas.openxmlformats.org/officeDocument/2006/relationships/slide" Target="slide14.xml"/><Relationship Id="rId14" Type="http://schemas.openxmlformats.org/officeDocument/2006/relationships/slide" Target="slide19.xml"/><Relationship Id="rId22" Type="http://schemas.openxmlformats.org/officeDocument/2006/relationships/slide" Target="slide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42852"/>
            <a:ext cx="7772400" cy="1470025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FF0000"/>
                </a:solidFill>
                <a:latin typeface="Segoe Script" pitchFamily="66" charset="0"/>
                <a:ea typeface="Segoe UI Symbol" pitchFamily="34" charset="0"/>
              </a:rPr>
              <a:t>Семейный бюджет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balashov.com.ua/img/fbimages/15730347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0848"/>
            <a:ext cx="7680854" cy="403244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8596" y="1428736"/>
            <a:ext cx="80227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познавательно-интеллектуальная игра по математике для 9-х классов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9334" r="5333" b="6666"/>
          <a:stretch/>
        </p:blipFill>
        <p:spPr>
          <a:xfrm>
            <a:off x="4355976" y="2420888"/>
            <a:ext cx="3744416" cy="3574215"/>
          </a:xfrm>
        </p:spPr>
      </p:pic>
      <p:sp>
        <p:nvSpPr>
          <p:cNvPr id="9" name="TextBox 8"/>
          <p:cNvSpPr txBox="1"/>
          <p:nvPr/>
        </p:nvSpPr>
        <p:spPr>
          <a:xfrm>
            <a:off x="434533" y="1988840"/>
            <a:ext cx="35283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Три семьи решили отправиться в отпуск, но, подсчитав свой бюджет, поняли, что денег на путешествие не хватает. В каждой семье было лишь по 2000 рублей. Главы семейств приняли решение: объединить усилия и заработать на долгожданный отпуск.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265EA4-2700-4EDB-A575-6C6E6CB33F3D}"/>
              </a:ext>
            </a:extLst>
          </p:cNvPr>
          <p:cNvSpPr txBox="1"/>
          <p:nvPr/>
        </p:nvSpPr>
        <p:spPr>
          <a:xfrm>
            <a:off x="464315" y="548680"/>
            <a:ext cx="8215370" cy="110799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  <a:cs typeface="Aharoni" pitchFamily="2" charset="-79"/>
              </a:rPr>
              <a:t>Давайте знакомиться</a:t>
            </a:r>
          </a:p>
        </p:txBody>
      </p:sp>
    </p:spTree>
    <p:extLst>
      <p:ext uri="{BB962C8B-B14F-4D97-AF65-F5344CB8AC3E}">
        <p14:creationId xmlns:p14="http://schemas.microsoft.com/office/powerpoint/2010/main" val="108056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9552" y="1864231"/>
            <a:ext cx="34563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Заработать деньги на нашей игре просто: необходимо лишь правильно выполнять задания, взятые из ОГЭ. Не забывайте и о соблюдении правил игры. </a:t>
            </a: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124744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357171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14290"/>
            <a:ext cx="8215370" cy="110799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  <a:cs typeface="Aharoni" pitchFamily="2" charset="-79"/>
              </a:rPr>
              <a:t>Правила игры</a:t>
            </a:r>
          </a:p>
        </p:txBody>
      </p:sp>
      <p:sp>
        <p:nvSpPr>
          <p:cNvPr id="1026" name="AutoShape 2" descr="Бюджет"/>
          <p:cNvSpPr>
            <a:spLocks noChangeAspect="1" noChangeArrowheads="1"/>
          </p:cNvSpPr>
          <p:nvPr/>
        </p:nvSpPr>
        <p:spPr bwMode="auto">
          <a:xfrm>
            <a:off x="155575" y="-1219200"/>
            <a:ext cx="3810000" cy="2543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Бюджет"/>
          <p:cNvSpPr>
            <a:spLocks noChangeAspect="1" noChangeArrowheads="1"/>
          </p:cNvSpPr>
          <p:nvPr/>
        </p:nvSpPr>
        <p:spPr bwMode="auto">
          <a:xfrm>
            <a:off x="155575" y="-1219200"/>
            <a:ext cx="3810000" cy="2543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0" name="Picture 2" descr="Моя семья — моя крепость | Молодежный портал"/>
          <p:cNvPicPr>
            <a:picLocks noChangeAspect="1" noChangeArrowheads="1"/>
          </p:cNvPicPr>
          <p:nvPr/>
        </p:nvPicPr>
        <p:blipFill>
          <a:blip r:embed="rId2" cstate="print"/>
          <a:srcRect t="15071" b="9846"/>
          <a:stretch>
            <a:fillRect/>
          </a:stretch>
        </p:blipFill>
        <p:spPr bwMode="auto">
          <a:xfrm>
            <a:off x="4656691" y="1791359"/>
            <a:ext cx="4241703" cy="3184791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55574" y="1412776"/>
            <a:ext cx="448843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Глава семьи крутит колесо фортуны и выбирает номер задания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За каждый правильный ответ семья пополняет свой семейный бюджет на сумму, указанную на слайде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Запрещено выкрикивать с места, нелестно отзываться о других командах или подсказывать командам-соперникам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Подсказка от ведущего обойдется в 50% стоимости ответа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dirty="0"/>
              <a:t>Если семья неправильно отвечает на заданный вопрос, то другие команды пишут свои варианта ответа на бумаге и при правильном ответе получают половину гонорара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4008" y="5445224"/>
            <a:ext cx="4326938" cy="954107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cs typeface="Aharoni" pitchFamily="2" charset="-79"/>
              </a:rPr>
              <a:t>Нарушение правил игры – штраф 500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329583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67544" y="404664"/>
            <a:ext cx="7772400" cy="2566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Script" pitchFamily="66" charset="0"/>
                <a:ea typeface="Segoe UI Symbol" pitchFamily="34" charset="0"/>
                <a:cs typeface="+mj-cs"/>
              </a:rPr>
              <a:t>Желаем всем сегодня пополнить семейный</a:t>
            </a:r>
            <a:r>
              <a:rPr kumimoji="0" lang="ru-RU" sz="5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Script" pitchFamily="66" charset="0"/>
                <a:ea typeface="Segoe UI Symbol" pitchFamily="34" charset="0"/>
                <a:cs typeface="+mj-cs"/>
              </a:rPr>
              <a:t> бюджет. Начинаем…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egoe Script" pitchFamily="66" charset="0"/>
              <a:ea typeface="Segoe UI Symbol" pitchFamily="34" charset="0"/>
              <a:cs typeface="+mj-cs"/>
            </a:endParaRPr>
          </a:p>
        </p:txBody>
      </p:sp>
      <p:pic>
        <p:nvPicPr>
          <p:cNvPr id="28676" name="Picture 4" descr="https://mmozg.net/uploads/images/00/89/17/2019/09/06/c905f1210c_origi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924944"/>
            <a:ext cx="5734335" cy="34553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hlinkClick r:id="rId2" action="ppaction://hlinksldjump"/>
          </p:cNvPr>
          <p:cNvSpPr txBox="1"/>
          <p:nvPr/>
        </p:nvSpPr>
        <p:spPr>
          <a:xfrm>
            <a:off x="341918" y="1024184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</a:t>
            </a: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1786662" y="1024184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</a:t>
            </a:r>
          </a:p>
        </p:txBody>
      </p:sp>
      <p:sp>
        <p:nvSpPr>
          <p:cNvPr id="6" name="TextBox 5">
            <a:hlinkClick r:id="rId4" action="ppaction://hlinksldjump"/>
          </p:cNvPr>
          <p:cNvSpPr txBox="1"/>
          <p:nvPr/>
        </p:nvSpPr>
        <p:spPr>
          <a:xfrm>
            <a:off x="3215050" y="1024184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3</a:t>
            </a:r>
          </a:p>
        </p:txBody>
      </p:sp>
      <p:sp>
        <p:nvSpPr>
          <p:cNvPr id="7" name="TextBox 6">
            <a:hlinkClick r:id="rId5" action="ppaction://hlinksldjump"/>
          </p:cNvPr>
          <p:cNvSpPr txBox="1"/>
          <p:nvPr/>
        </p:nvSpPr>
        <p:spPr>
          <a:xfrm>
            <a:off x="4643438" y="1024183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4</a:t>
            </a:r>
          </a:p>
        </p:txBody>
      </p:sp>
      <p:sp>
        <p:nvSpPr>
          <p:cNvPr id="8" name="TextBox 7">
            <a:hlinkClick r:id="rId6" action="ppaction://hlinksldjump"/>
          </p:cNvPr>
          <p:cNvSpPr txBox="1"/>
          <p:nvPr/>
        </p:nvSpPr>
        <p:spPr>
          <a:xfrm>
            <a:off x="6071826" y="1013015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5</a:t>
            </a:r>
          </a:p>
        </p:txBody>
      </p:sp>
      <p:sp>
        <p:nvSpPr>
          <p:cNvPr id="9" name="TextBox 8">
            <a:hlinkClick r:id="rId7" action="ppaction://hlinksldjump"/>
          </p:cNvPr>
          <p:cNvSpPr txBox="1"/>
          <p:nvPr/>
        </p:nvSpPr>
        <p:spPr>
          <a:xfrm>
            <a:off x="7509706" y="1013015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6</a:t>
            </a:r>
          </a:p>
        </p:txBody>
      </p:sp>
      <p:sp>
        <p:nvSpPr>
          <p:cNvPr id="16" name="TextBox 15">
            <a:hlinkClick r:id="rId8" action="ppaction://hlinksldjump"/>
          </p:cNvPr>
          <p:cNvSpPr txBox="1"/>
          <p:nvPr/>
        </p:nvSpPr>
        <p:spPr>
          <a:xfrm>
            <a:off x="341918" y="2369469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7</a:t>
            </a:r>
          </a:p>
        </p:txBody>
      </p:sp>
      <p:sp>
        <p:nvSpPr>
          <p:cNvPr id="17" name="TextBox 16">
            <a:hlinkClick r:id="rId9" action="ppaction://hlinksldjump"/>
          </p:cNvPr>
          <p:cNvSpPr txBox="1"/>
          <p:nvPr/>
        </p:nvSpPr>
        <p:spPr>
          <a:xfrm>
            <a:off x="1786662" y="2369469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8</a:t>
            </a:r>
          </a:p>
        </p:txBody>
      </p:sp>
      <p:sp>
        <p:nvSpPr>
          <p:cNvPr id="18" name="TextBox 17">
            <a:hlinkClick r:id="rId10" action="ppaction://hlinksldjump"/>
          </p:cNvPr>
          <p:cNvSpPr txBox="1"/>
          <p:nvPr/>
        </p:nvSpPr>
        <p:spPr>
          <a:xfrm>
            <a:off x="3215050" y="2369469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9</a:t>
            </a:r>
          </a:p>
        </p:txBody>
      </p:sp>
      <p:sp>
        <p:nvSpPr>
          <p:cNvPr id="19" name="TextBox 18">
            <a:hlinkClick r:id="rId11" action="ppaction://hlinksldjump"/>
          </p:cNvPr>
          <p:cNvSpPr txBox="1"/>
          <p:nvPr/>
        </p:nvSpPr>
        <p:spPr>
          <a:xfrm>
            <a:off x="4643438" y="2369468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10</a:t>
            </a:r>
          </a:p>
        </p:txBody>
      </p:sp>
      <p:sp>
        <p:nvSpPr>
          <p:cNvPr id="20" name="TextBox 19">
            <a:hlinkClick r:id="rId12" action="ppaction://hlinksldjump"/>
          </p:cNvPr>
          <p:cNvSpPr txBox="1"/>
          <p:nvPr/>
        </p:nvSpPr>
        <p:spPr>
          <a:xfrm>
            <a:off x="6071826" y="235830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11</a:t>
            </a:r>
          </a:p>
        </p:txBody>
      </p:sp>
      <p:sp>
        <p:nvSpPr>
          <p:cNvPr id="21" name="TextBox 20">
            <a:hlinkClick r:id="rId13" action="ppaction://hlinksldjump"/>
          </p:cNvPr>
          <p:cNvSpPr txBox="1"/>
          <p:nvPr/>
        </p:nvSpPr>
        <p:spPr>
          <a:xfrm>
            <a:off x="7509706" y="235830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12</a:t>
            </a:r>
          </a:p>
        </p:txBody>
      </p:sp>
      <p:sp>
        <p:nvSpPr>
          <p:cNvPr id="22" name="TextBox 21">
            <a:hlinkClick r:id="rId14" action="ppaction://hlinksldjump"/>
          </p:cNvPr>
          <p:cNvSpPr txBox="1"/>
          <p:nvPr/>
        </p:nvSpPr>
        <p:spPr>
          <a:xfrm>
            <a:off x="341918" y="3714753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13</a:t>
            </a:r>
          </a:p>
        </p:txBody>
      </p:sp>
      <p:sp>
        <p:nvSpPr>
          <p:cNvPr id="23" name="TextBox 22">
            <a:hlinkClick r:id="rId15" action="ppaction://hlinksldjump"/>
          </p:cNvPr>
          <p:cNvSpPr txBox="1"/>
          <p:nvPr/>
        </p:nvSpPr>
        <p:spPr>
          <a:xfrm>
            <a:off x="1786662" y="3714753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14</a:t>
            </a:r>
          </a:p>
        </p:txBody>
      </p:sp>
      <p:sp>
        <p:nvSpPr>
          <p:cNvPr id="24" name="TextBox 23">
            <a:hlinkClick r:id="rId16" action="ppaction://hlinksldjump"/>
          </p:cNvPr>
          <p:cNvSpPr txBox="1"/>
          <p:nvPr/>
        </p:nvSpPr>
        <p:spPr>
          <a:xfrm>
            <a:off x="3215050" y="3714753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15</a:t>
            </a:r>
          </a:p>
        </p:txBody>
      </p:sp>
      <p:sp>
        <p:nvSpPr>
          <p:cNvPr id="25" name="TextBox 24">
            <a:hlinkClick r:id="rId17" action="ppaction://hlinksldjump"/>
          </p:cNvPr>
          <p:cNvSpPr txBox="1"/>
          <p:nvPr/>
        </p:nvSpPr>
        <p:spPr>
          <a:xfrm>
            <a:off x="4643438" y="3714752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16</a:t>
            </a:r>
          </a:p>
        </p:txBody>
      </p:sp>
      <p:sp>
        <p:nvSpPr>
          <p:cNvPr id="26" name="TextBox 25">
            <a:hlinkClick r:id="rId18" action="ppaction://hlinksldjump"/>
          </p:cNvPr>
          <p:cNvSpPr txBox="1"/>
          <p:nvPr/>
        </p:nvSpPr>
        <p:spPr>
          <a:xfrm>
            <a:off x="6071826" y="3703584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17</a:t>
            </a:r>
          </a:p>
        </p:txBody>
      </p:sp>
      <p:sp>
        <p:nvSpPr>
          <p:cNvPr id="27" name="TextBox 26">
            <a:hlinkClick r:id="rId19" action="ppaction://hlinksldjump"/>
          </p:cNvPr>
          <p:cNvSpPr txBox="1"/>
          <p:nvPr/>
        </p:nvSpPr>
        <p:spPr>
          <a:xfrm>
            <a:off x="7509706" y="3703584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18</a:t>
            </a:r>
          </a:p>
        </p:txBody>
      </p:sp>
      <p:sp>
        <p:nvSpPr>
          <p:cNvPr id="28" name="TextBox 27">
            <a:hlinkClick r:id="rId20" action="ppaction://hlinksldjump"/>
          </p:cNvPr>
          <p:cNvSpPr txBox="1"/>
          <p:nvPr/>
        </p:nvSpPr>
        <p:spPr>
          <a:xfrm>
            <a:off x="341918" y="5048868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19</a:t>
            </a:r>
          </a:p>
        </p:txBody>
      </p:sp>
      <p:sp>
        <p:nvSpPr>
          <p:cNvPr id="29" name="TextBox 28">
            <a:hlinkClick r:id="rId21" action="ppaction://hlinksldjump"/>
          </p:cNvPr>
          <p:cNvSpPr txBox="1"/>
          <p:nvPr/>
        </p:nvSpPr>
        <p:spPr>
          <a:xfrm>
            <a:off x="1786662" y="5048868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20</a:t>
            </a:r>
          </a:p>
        </p:txBody>
      </p:sp>
      <p:sp>
        <p:nvSpPr>
          <p:cNvPr id="30" name="TextBox 29">
            <a:hlinkClick r:id="rId22" action="ppaction://hlinksldjump"/>
          </p:cNvPr>
          <p:cNvSpPr txBox="1"/>
          <p:nvPr/>
        </p:nvSpPr>
        <p:spPr>
          <a:xfrm>
            <a:off x="3215050" y="5048868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21</a:t>
            </a:r>
          </a:p>
        </p:txBody>
      </p:sp>
      <p:sp>
        <p:nvSpPr>
          <p:cNvPr id="31" name="TextBox 30">
            <a:hlinkClick r:id="rId23" action="ppaction://hlinksldjump"/>
          </p:cNvPr>
          <p:cNvSpPr txBox="1"/>
          <p:nvPr/>
        </p:nvSpPr>
        <p:spPr>
          <a:xfrm>
            <a:off x="4643438" y="5048867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22</a:t>
            </a:r>
          </a:p>
        </p:txBody>
      </p:sp>
      <p:sp>
        <p:nvSpPr>
          <p:cNvPr id="32" name="TextBox 31">
            <a:hlinkClick r:id="rId24" action="ppaction://hlinksldjump"/>
          </p:cNvPr>
          <p:cNvSpPr txBox="1"/>
          <p:nvPr/>
        </p:nvSpPr>
        <p:spPr>
          <a:xfrm>
            <a:off x="6071826" y="5037699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23</a:t>
            </a:r>
          </a:p>
        </p:txBody>
      </p:sp>
      <p:sp>
        <p:nvSpPr>
          <p:cNvPr id="33" name="TextBox 32">
            <a:hlinkClick r:id="rId25" action="ppaction://hlinksldjump"/>
          </p:cNvPr>
          <p:cNvSpPr txBox="1"/>
          <p:nvPr/>
        </p:nvSpPr>
        <p:spPr>
          <a:xfrm>
            <a:off x="7509706" y="5037699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8596" y="214290"/>
            <a:ext cx="8215370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35" name="TextBox 34">
            <a:hlinkClick r:id="" action="ppaction://noaction"/>
          </p:cNvPr>
          <p:cNvSpPr txBox="1"/>
          <p:nvPr/>
        </p:nvSpPr>
        <p:spPr>
          <a:xfrm>
            <a:off x="6072198" y="6396335"/>
            <a:ext cx="2714644" cy="369332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cs typeface="Aharoni" pitchFamily="2" charset="-79"/>
              </a:rPr>
              <a:t>Подведение итогов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800" dirty="0"/>
              <a:t>Найдите значение выражения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1844824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2636912"/>
            <a:ext cx="4003808" cy="15121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4000" dirty="0"/>
              <a:t>Найдите значение выражения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</a:t>
            </a: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996952"/>
            <a:ext cx="4594817" cy="804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07504" y="1844824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dirty="0"/>
              <a:t>Решите задачу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3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1844824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 r="61732"/>
          <a:stretch>
            <a:fillRect/>
          </a:stretch>
        </p:blipFill>
        <p:spPr bwMode="auto">
          <a:xfrm>
            <a:off x="467544" y="3933056"/>
            <a:ext cx="3024336" cy="18105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Группа 11"/>
          <p:cNvGrpSpPr/>
          <p:nvPr/>
        </p:nvGrpSpPr>
        <p:grpSpPr>
          <a:xfrm>
            <a:off x="3635896" y="2636912"/>
            <a:ext cx="4878710" cy="936104"/>
            <a:chOff x="3635896" y="2636912"/>
            <a:chExt cx="4878710" cy="936104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38268" b="48296"/>
            <a:stretch>
              <a:fillRect/>
            </a:stretch>
          </p:blipFill>
          <p:spPr bwMode="auto">
            <a:xfrm>
              <a:off x="3635896" y="2636912"/>
              <a:ext cx="4878710" cy="93610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Овал 10"/>
            <p:cNvSpPr/>
            <p:nvPr/>
          </p:nvSpPr>
          <p:spPr>
            <a:xfrm>
              <a:off x="3635896" y="2708920"/>
              <a:ext cx="432048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4000" dirty="0"/>
              <a:t>Решите задачу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4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2040" y="2060848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 t="16435" r="66648"/>
          <a:stretch>
            <a:fillRect/>
          </a:stretch>
        </p:blipFill>
        <p:spPr bwMode="auto">
          <a:xfrm>
            <a:off x="251520" y="1628800"/>
            <a:ext cx="3168352" cy="20137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Группа 11"/>
          <p:cNvGrpSpPr/>
          <p:nvPr/>
        </p:nvGrpSpPr>
        <p:grpSpPr>
          <a:xfrm>
            <a:off x="3131840" y="3933056"/>
            <a:ext cx="5688632" cy="1152128"/>
            <a:chOff x="2195736" y="3645024"/>
            <a:chExt cx="6624736" cy="1440160"/>
          </a:xfrm>
        </p:grpSpPr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34390" r="1685" b="45218"/>
            <a:stretch>
              <a:fillRect/>
            </a:stretch>
          </p:blipFill>
          <p:spPr bwMode="auto">
            <a:xfrm>
              <a:off x="2195736" y="3645024"/>
              <a:ext cx="6624736" cy="144016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Овал 10"/>
            <p:cNvSpPr/>
            <p:nvPr/>
          </p:nvSpPr>
          <p:spPr>
            <a:xfrm>
              <a:off x="2339752" y="3717032"/>
              <a:ext cx="576064" cy="28803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600" dirty="0"/>
              <a:t>Найдите значение выражения при данном условии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5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600 рублей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429000"/>
            <a:ext cx="6652913" cy="1224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Сколько целых чисел расположено между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6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780928"/>
            <a:ext cx="3168352" cy="864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Найдите значение выражения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7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573016"/>
            <a:ext cx="4933950" cy="1066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Найдите значение выражения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8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717032"/>
            <a:ext cx="5229225" cy="838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Найдите значение выражения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9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429000"/>
            <a:ext cx="3378022" cy="792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Найдите значение выражения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10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140968"/>
            <a:ext cx="3286125" cy="10763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4000" dirty="0"/>
              <a:t>Решить систему уравнений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11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500 рублей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636912"/>
            <a:ext cx="3496668" cy="2016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dirty="0"/>
              <a:t>Решите уравнение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12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356992"/>
            <a:ext cx="6000750" cy="76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400" dirty="0"/>
              <a:t>Решите уравнение. Если корней несколько, запишите их через точку с запятой в порядке возрастания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13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1433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924944"/>
            <a:ext cx="2911181" cy="11521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728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3358726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3200" dirty="0"/>
              <a:t>Стрелок 3 раза стреляет по мишеням. Вероятность попадания в мишень при одном выстреле равна 0,6. Найдите вероятность того, что стрелок первый раз попал в мишени, а последние два раза промахнулся.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14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3861048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400" dirty="0"/>
              <a:t>На рисунке изображены графики функций вида </a:t>
            </a:r>
            <a:r>
              <a:rPr lang="ru-RU" sz="2400" dirty="0" err="1"/>
              <a:t>y=kx+b</a:t>
            </a:r>
            <a:r>
              <a:rPr lang="ru-RU" sz="2400" dirty="0"/>
              <a:t>. Установите соответствие между графиками и знаками коэффициентов.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15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1228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2192"/>
          <a:stretch>
            <a:fillRect/>
          </a:stretch>
        </p:blipFill>
        <p:spPr bwMode="auto">
          <a:xfrm>
            <a:off x="395536" y="1844824"/>
            <a:ext cx="8229600" cy="32125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23528" y="537321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2800" dirty="0"/>
              <a:t>Установите соответствие между графиками функций и формулами, которые их задают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16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 t="1309"/>
          <a:stretch>
            <a:fillRect/>
          </a:stretch>
        </p:blipFill>
        <p:spPr bwMode="auto">
          <a:xfrm>
            <a:off x="395536" y="1916832"/>
            <a:ext cx="8377585" cy="1959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23528" y="465313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dirty="0"/>
              <a:t>Вычислите по формуле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17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23528" y="2204864"/>
            <a:ext cx="8259266" cy="1810231"/>
            <a:chOff x="323528" y="2204864"/>
            <a:chExt cx="8259266" cy="1810231"/>
          </a:xfrm>
        </p:grpSpPr>
        <p:pic>
          <p:nvPicPr>
            <p:cNvPr id="1024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b="5124"/>
            <a:stretch>
              <a:fillRect/>
            </a:stretch>
          </p:blipFill>
          <p:spPr bwMode="auto">
            <a:xfrm>
              <a:off x="323528" y="2204864"/>
              <a:ext cx="8259266" cy="1810231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Овал 6"/>
            <p:cNvSpPr/>
            <p:nvPr/>
          </p:nvSpPr>
          <p:spPr>
            <a:xfrm>
              <a:off x="467544" y="2420888"/>
              <a:ext cx="432048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3528" y="465313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Укажите решение неравенства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18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465313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3779912" y="1844824"/>
            <a:ext cx="2695575" cy="3171825"/>
            <a:chOff x="3779912" y="1844824"/>
            <a:chExt cx="2695575" cy="3171825"/>
          </a:xfrm>
        </p:grpSpPr>
        <p:pic>
          <p:nvPicPr>
            <p:cNvPr id="921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79912" y="1844824"/>
              <a:ext cx="2695575" cy="317182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Овал 7"/>
            <p:cNvSpPr/>
            <p:nvPr/>
          </p:nvSpPr>
          <p:spPr>
            <a:xfrm>
              <a:off x="4067944" y="1988840"/>
              <a:ext cx="504056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ru-RU" dirty="0"/>
              <a:t>Укажите неравенство, которое </a:t>
            </a:r>
            <a:r>
              <a:rPr lang="ru-RU" b="1" dirty="0"/>
              <a:t>не имеет </a:t>
            </a:r>
            <a:r>
              <a:rPr lang="ru-RU" dirty="0"/>
              <a:t>решений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19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204864"/>
            <a:ext cx="7991475" cy="1200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23528" y="465313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2638646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3200" dirty="0"/>
              <a:t>Точки M и N являются серединами сторон AB и BC треугольника ABC соответственно. Отрезки AN и CM пересекаются в точке O, AN=15, CM=12. Найдите ON.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20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212976"/>
            <a:ext cx="3219450" cy="228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788024" y="3356992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2062582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3600" dirty="0"/>
              <a:t>На гипотенузу AB прямоугольного треугольника ABC опущена высота CH, AH=3, BH=27. Найдите CH.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21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708920"/>
            <a:ext cx="3257550" cy="18954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23528" y="4653136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dirty="0"/>
              <a:t>Решить задачу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22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539552" y="1772816"/>
            <a:ext cx="8055074" cy="2736304"/>
            <a:chOff x="539552" y="1772816"/>
            <a:chExt cx="8055074" cy="273630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32811" b="50547"/>
            <a:stretch>
              <a:fillRect/>
            </a:stretch>
          </p:blipFill>
          <p:spPr bwMode="auto">
            <a:xfrm>
              <a:off x="2843808" y="3501008"/>
              <a:ext cx="5750818" cy="100811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12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l="1901" t="6368" r="67391"/>
            <a:stretch>
              <a:fillRect/>
            </a:stretch>
          </p:blipFill>
          <p:spPr bwMode="auto">
            <a:xfrm>
              <a:off x="539552" y="1772816"/>
              <a:ext cx="2915816" cy="211746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9" name="TextBox 8"/>
          <p:cNvSpPr txBox="1"/>
          <p:nvPr/>
        </p:nvSpPr>
        <p:spPr>
          <a:xfrm>
            <a:off x="323528" y="4797152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dirty="0"/>
              <a:t>Решить задачу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23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611560" y="1700808"/>
            <a:ext cx="8352928" cy="3312368"/>
            <a:chOff x="611560" y="1700808"/>
            <a:chExt cx="8352928" cy="3312368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28229" r="2231" b="48096"/>
            <a:stretch>
              <a:fillRect/>
            </a:stretch>
          </p:blipFill>
          <p:spPr bwMode="auto">
            <a:xfrm>
              <a:off x="1691680" y="3356992"/>
              <a:ext cx="7272808" cy="1656184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097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 r="71771"/>
            <a:stretch>
              <a:fillRect/>
            </a:stretch>
          </p:blipFill>
          <p:spPr bwMode="auto">
            <a:xfrm>
              <a:off x="611560" y="1700808"/>
              <a:ext cx="1872208" cy="202348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9" name="TextBox 8"/>
          <p:cNvSpPr txBox="1"/>
          <p:nvPr/>
        </p:nvSpPr>
        <p:spPr>
          <a:xfrm>
            <a:off x="323528" y="5229200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200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5E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14290"/>
            <a:ext cx="7115196" cy="1203348"/>
          </a:xfr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dirty="0"/>
              <a:t>Решить задачу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214290"/>
            <a:ext cx="1285884" cy="1200329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FF0000"/>
                </a:solidFill>
                <a:cs typeface="Aharoni" pitchFamily="2" charset="-79"/>
              </a:rPr>
              <a:t>24</a:t>
            </a:r>
          </a:p>
        </p:txBody>
      </p:sp>
      <p:sp>
        <p:nvSpPr>
          <p:cNvPr id="5" name="TextBox 4">
            <a:hlinkClick r:id="rId2" action="ppaction://hlinksldjump"/>
          </p:cNvPr>
          <p:cNvSpPr txBox="1"/>
          <p:nvPr/>
        </p:nvSpPr>
        <p:spPr>
          <a:xfrm>
            <a:off x="3786182" y="5357826"/>
            <a:ext cx="4929222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cs typeface="Aharoni" pitchFamily="2" charset="-79"/>
              </a:rPr>
              <a:t>Колесо фортуны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77676" y="1597181"/>
            <a:ext cx="8588648" cy="2103186"/>
            <a:chOff x="323528" y="1988840"/>
            <a:chExt cx="8588648" cy="2103186"/>
          </a:xfrm>
        </p:grpSpPr>
        <p:pic>
          <p:nvPicPr>
            <p:cNvPr id="3073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1988840"/>
              <a:ext cx="8588648" cy="2103186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Овал 6"/>
            <p:cNvSpPr/>
            <p:nvPr/>
          </p:nvSpPr>
          <p:spPr>
            <a:xfrm>
              <a:off x="3563888" y="2348880"/>
              <a:ext cx="432048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95536" y="4725144"/>
            <a:ext cx="2952328" cy="1323439"/>
          </a:xfrm>
          <a:prstGeom prst="rect">
            <a:avLst/>
          </a:prstGeom>
          <a:solidFill>
            <a:srgbClr val="FFFF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  <a:cs typeface="Aharoni" pitchFamily="2" charset="-79"/>
              </a:rPr>
              <a:t>Бюджет – 300 рублей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547</Words>
  <Application>Microsoft Office PowerPoint</Application>
  <PresentationFormat>Экран (4:3)</PresentationFormat>
  <Paragraphs>135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Aharoni</vt:lpstr>
      <vt:lpstr>Arial</vt:lpstr>
      <vt:lpstr>Calibri</vt:lpstr>
      <vt:lpstr>Segoe Script</vt:lpstr>
      <vt:lpstr>Segoe UI Symbol</vt:lpstr>
      <vt:lpstr>Тема Office</vt:lpstr>
      <vt:lpstr>Семейный бюджет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Найдите значение выражения</vt:lpstr>
      <vt:lpstr>Найдите значение выражения</vt:lpstr>
      <vt:lpstr>Решите задачу</vt:lpstr>
      <vt:lpstr>Решите задачу</vt:lpstr>
      <vt:lpstr>Найдите значение выражения при данном условии</vt:lpstr>
      <vt:lpstr>Сколько целых чисел расположено между …</vt:lpstr>
      <vt:lpstr>Найдите значение выражения</vt:lpstr>
      <vt:lpstr>Найдите значение выражения</vt:lpstr>
      <vt:lpstr>Найдите значение выражения</vt:lpstr>
      <vt:lpstr>Найдите значение выражения</vt:lpstr>
      <vt:lpstr>Решить систему уравнений</vt:lpstr>
      <vt:lpstr>Решите уравнение</vt:lpstr>
      <vt:lpstr>Решите уравнение. Если корней несколько, запишите их через точку с запятой в порядке возрастания</vt:lpstr>
      <vt:lpstr>Стрелок 3 раза стреляет по мишеням. Вероятность попадания в мишень при одном выстреле равна 0,6. Найдите вероятность того, что стрелок первый раз попал в мишени, а последние два раза промахнулся.</vt:lpstr>
      <vt:lpstr>На рисунке изображены графики функций вида y=kx+b. Установите соответствие между графиками и знаками коэффициентов. </vt:lpstr>
      <vt:lpstr>Установите соответствие между графиками функций и формулами, которые их задают</vt:lpstr>
      <vt:lpstr>Вычислите по формуле</vt:lpstr>
      <vt:lpstr>Укажите решение неравенства</vt:lpstr>
      <vt:lpstr>Укажите неравенство, которое не имеет решений</vt:lpstr>
      <vt:lpstr>Точки M и N являются серединами сторон AB и BC треугольника ABC соответственно. Отрезки AN и CM пересекаются в точке O, AN=15, CM=12. Найдите ON. </vt:lpstr>
      <vt:lpstr>На гипотенузу AB прямоугольного треугольника ABC опущена высота CH, AH=3, BH=27. Найдите CH.</vt:lpstr>
      <vt:lpstr>Решить задачу</vt:lpstr>
      <vt:lpstr>Решить задачу</vt:lpstr>
      <vt:lpstr>Решить задачу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бюджет</dc:title>
  <dc:creator>Kasper</dc:creator>
  <cp:lastModifiedBy>Финансовое</cp:lastModifiedBy>
  <cp:revision>43</cp:revision>
  <dcterms:created xsi:type="dcterms:W3CDTF">2022-02-23T06:41:33Z</dcterms:created>
  <dcterms:modified xsi:type="dcterms:W3CDTF">2025-03-03T12:29:25Z</dcterms:modified>
</cp:coreProperties>
</file>