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373" r:id="rId2"/>
    <p:sldId id="374" r:id="rId3"/>
    <p:sldId id="375" r:id="rId4"/>
    <p:sldId id="376" r:id="rId5"/>
    <p:sldId id="394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416" r:id="rId14"/>
    <p:sldId id="417" r:id="rId15"/>
    <p:sldId id="418" r:id="rId16"/>
    <p:sldId id="419" r:id="rId17"/>
    <p:sldId id="385" r:id="rId18"/>
    <p:sldId id="386" r:id="rId19"/>
    <p:sldId id="387" r:id="rId20"/>
    <p:sldId id="388" r:id="rId21"/>
    <p:sldId id="389" r:id="rId22"/>
    <p:sldId id="390" r:id="rId23"/>
    <p:sldId id="412" r:id="rId24"/>
    <p:sldId id="413" r:id="rId25"/>
    <p:sldId id="414" r:id="rId26"/>
    <p:sldId id="393" r:id="rId27"/>
    <p:sldId id="298" r:id="rId28"/>
    <p:sldId id="313" r:id="rId29"/>
    <p:sldId id="314" r:id="rId30"/>
    <p:sldId id="315" r:id="rId31"/>
    <p:sldId id="303" r:id="rId32"/>
    <p:sldId id="293" r:id="rId33"/>
    <p:sldId id="300" r:id="rId34"/>
    <p:sldId id="395" r:id="rId35"/>
    <p:sldId id="396" r:id="rId36"/>
    <p:sldId id="397" r:id="rId37"/>
    <p:sldId id="398" r:id="rId38"/>
    <p:sldId id="399" r:id="rId39"/>
    <p:sldId id="400" r:id="rId40"/>
    <p:sldId id="401" r:id="rId41"/>
    <p:sldId id="402" r:id="rId42"/>
    <p:sldId id="403" r:id="rId43"/>
    <p:sldId id="404" r:id="rId44"/>
    <p:sldId id="405" r:id="rId45"/>
    <p:sldId id="406" r:id="rId46"/>
    <p:sldId id="407" r:id="rId47"/>
    <p:sldId id="408" r:id="rId48"/>
    <p:sldId id="409" r:id="rId49"/>
    <p:sldId id="410" r:id="rId50"/>
    <p:sldId id="411" r:id="rId51"/>
    <p:sldId id="368" r:id="rId52"/>
    <p:sldId id="369" r:id="rId53"/>
    <p:sldId id="370" r:id="rId54"/>
    <p:sldId id="259" r:id="rId55"/>
    <p:sldId id="422" r:id="rId56"/>
    <p:sldId id="423" r:id="rId57"/>
    <p:sldId id="424" r:id="rId58"/>
    <p:sldId id="290" r:id="rId59"/>
  </p:sldIdLst>
  <p:sldSz cx="12192000" cy="6858000"/>
  <p:notesSz cx="9874250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04F"/>
    <a:srgbClr val="EAE9F5"/>
    <a:srgbClr val="C37813"/>
    <a:srgbClr val="FCF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66" autoAdjust="0"/>
    <p:restoredTop sz="94660"/>
  </p:normalViewPr>
  <p:slideViewPr>
    <p:cSldViewPr snapToGrid="0">
      <p:cViewPr varScale="1">
        <p:scale>
          <a:sx n="86" d="100"/>
          <a:sy n="86" d="100"/>
        </p:scale>
        <p:origin x="811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5"/>
      <c:rotY val="0"/>
      <c:rAngAx val="0"/>
      <c:perspective val="9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34900199672003E-2"/>
          <c:y val="0.10339712656725743"/>
          <c:w val="0.57492095679481081"/>
          <c:h val="0.818766513865609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Lbls>
            <c:dLbl>
              <c:idx val="0"/>
              <c:layout>
                <c:manualLayout>
                  <c:x val="-5.2555534944416634E-4"/>
                  <c:y val="-3.985807436527388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976-4BAC-A52A-CB3E7DC95B22}"/>
                </c:ext>
              </c:extLst>
            </c:dLbl>
            <c:dLbl>
              <c:idx val="2"/>
              <c:layout>
                <c:manualLayout>
                  <c:x val="-3.5638514672381168E-2"/>
                  <c:y val="-3.00330603490743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284-4C72-823F-59C49FFFD0CD}"/>
                </c:ext>
              </c:extLst>
            </c:dLbl>
            <c:dLbl>
              <c:idx val="4"/>
              <c:layout>
                <c:manualLayout>
                  <c:x val="-6.2885445633147647E-3"/>
                  <c:y val="1.076766698561795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84-4C72-823F-59C49FFFD0CD}"/>
                </c:ext>
              </c:extLst>
            </c:dLbl>
            <c:dLbl>
              <c:idx val="5"/>
              <c:layout>
                <c:manualLayout>
                  <c:x val="1.5892507984903465E-2"/>
                  <c:y val="-1.00571271892532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976-4BAC-A52A-CB3E7DC95B22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Госпошлина</c:v>
                </c:pt>
                <c:pt idx="4">
                  <c:v>Земельный налог</c:v>
                </c:pt>
                <c:pt idx="5">
                  <c:v>Налог на имущество физических лиц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3361.3829999999998</c:v>
                </c:pt>
                <c:pt idx="1">
                  <c:v>40.950000000000003</c:v>
                </c:pt>
                <c:pt idx="2">
                  <c:v>3120.1579999999999</c:v>
                </c:pt>
                <c:pt idx="3">
                  <c:v>58.884999999999998</c:v>
                </c:pt>
                <c:pt idx="4">
                  <c:v>1839.162</c:v>
                </c:pt>
                <c:pt idx="5">
                  <c:v>532.97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AB-434B-A748-C2D490D38BE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 w="101600" prst="riblet"/>
        </a:sp3d>
      </c:spPr>
    </c:plotArea>
    <c:legend>
      <c:legendPos val="r"/>
      <c:layout>
        <c:manualLayout>
          <c:xMode val="edge"/>
          <c:yMode val="edge"/>
          <c:x val="0.69198884243970282"/>
          <c:y val="3.6522061094851885E-2"/>
          <c:w val="0.24136742455988724"/>
          <c:h val="0.84062197598012467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40"/>
      <c:rotY val="120"/>
      <c:depthPercent val="10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496006547568653E-2"/>
          <c:y val="9.390361299572958E-2"/>
          <c:w val="0.58821711046199865"/>
          <c:h val="0.8218554790295524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12"/>
          <c:dLbls>
            <c:dLbl>
              <c:idx val="0"/>
              <c:layout>
                <c:manualLayout>
                  <c:x val="-9.3672031253564207E-3"/>
                  <c:y val="-1.561615781554380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E3A-48B0-B2FE-105D09BF5F48}"/>
                </c:ext>
              </c:extLst>
            </c:dLbl>
            <c:dLbl>
              <c:idx val="1"/>
              <c:layout>
                <c:manualLayout>
                  <c:x val="3.7308071212042264E-2"/>
                  <c:y val="-1.02231065235175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3A-48B0-B2FE-105D09BF5F48}"/>
                </c:ext>
              </c:extLst>
            </c:dLbl>
            <c:dLbl>
              <c:idx val="3"/>
              <c:layout>
                <c:manualLayout>
                  <c:x val="1.2585051434355938E-2"/>
                  <c:y val="-6.471126479926014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55-4BCF-9049-597EF3322820}"/>
                </c:ext>
              </c:extLst>
            </c:dLbl>
            <c:dLbl>
              <c:idx val="4"/>
              <c:layout>
                <c:manualLayout>
                  <c:x val="1.2547262752281416E-2"/>
                  <c:y val="-3.469538868946879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55-4BCF-9049-597EF3322820}"/>
                </c:ext>
              </c:extLst>
            </c:dLbl>
            <c:dLbl>
              <c:idx val="5"/>
              <c:layout>
                <c:manualLayout>
                  <c:x val="7.6468281824375599E-4"/>
                  <c:y val="-1.989546876749586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02-45F1-B31F-F69414B3EB5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 baseline="0"/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</c:v>
                </c:pt>
                <c:pt idx="1">
                  <c:v>Доходы от продажи активов</c:v>
                </c:pt>
                <c:pt idx="2">
                  <c:v>Штрафы, санкции, возмещение ущерба</c:v>
                </c:pt>
                <c:pt idx="3">
                  <c:v>Прочие неналоговые доходы</c:v>
                </c:pt>
                <c:pt idx="4">
                  <c:v>Доходы от оказания услуг</c:v>
                </c:pt>
                <c:pt idx="5">
                  <c:v>Плата за пользование природными ресурсами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406.84399999999999</c:v>
                </c:pt>
                <c:pt idx="1">
                  <c:v>260.24</c:v>
                </c:pt>
                <c:pt idx="2">
                  <c:v>20.024000000000001</c:v>
                </c:pt>
                <c:pt idx="3">
                  <c:v>8.8000000000000007</c:v>
                </c:pt>
                <c:pt idx="4">
                  <c:v>10.7</c:v>
                </c:pt>
                <c:pt idx="5">
                  <c:v>51.283000000000001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3A-48B0-B2FE-105D09BF5F4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72984188468376943"/>
          <c:y val="2.6375380492786538E-2"/>
          <c:w val="0.23628766304877688"/>
          <c:h val="0.93335437476644012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90"/>
      <c:rotY val="90"/>
      <c:depthPercent val="2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solidFill>
          <a:schemeClr val="accent5">
            <a:lumMod val="20000"/>
            <a:lumOff val="80000"/>
            <a:alpha val="43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1">
            <a:lumMod val="20000"/>
            <a:lumOff val="8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1778022799621687E-2"/>
          <c:y val="1.8496040931800999E-2"/>
          <c:w val="0.9764439544007566"/>
          <c:h val="0.82285702872441402"/>
        </c:manualLayout>
      </c:layout>
      <c:bar3DChart>
        <c:barDir val="col"/>
        <c:grouping val="clustered"/>
        <c:varyColors val="0"/>
        <c:ser>
          <c:idx val="1"/>
          <c:order val="1"/>
          <c:tx>
            <c:strRef>
              <c:f>Лист1!$B$1</c:f>
              <c:strCache>
                <c:ptCount val="1"/>
                <c:pt idx="0">
                  <c:v>Иные МБТ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399.20100000000002</c:v>
                </c:pt>
                <c:pt idx="1">
                  <c:v>241.78</c:v>
                </c:pt>
                <c:pt idx="2">
                  <c:v>408.35399999999998</c:v>
                </c:pt>
                <c:pt idx="3">
                  <c:v>404.09199999999998</c:v>
                </c:pt>
                <c:pt idx="4">
                  <c:v>298.84699999999998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6C-445C-BA90-F89C9A5B5848}"/>
            </c:ext>
          </c:extLst>
        </c:ser>
        <c:ser>
          <c:idx val="4"/>
          <c:order val="2"/>
          <c:tx>
            <c:strRef>
              <c:f>Лист1!$C$1</c:f>
              <c:strCache>
                <c:ptCount val="1"/>
                <c:pt idx="0">
                  <c:v>Дотация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53.526000000000003</c:v>
                </c:pt>
                <c:pt idx="1">
                  <c:v>11.8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26-4792-B49F-9366AD72AF6C}"/>
            </c:ext>
          </c:extLst>
        </c:ser>
        <c:ser>
          <c:idx val="2"/>
          <c:order val="3"/>
          <c:tx>
            <c:strRef>
              <c:f>Лист1!$D$1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145.755</c:v>
                </c:pt>
                <c:pt idx="1">
                  <c:v>52.478000000000002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6C-445C-BA90-F89C9A5B5848}"/>
            </c:ext>
          </c:extLst>
        </c:ser>
        <c:ser>
          <c:idx val="3"/>
          <c:order val="4"/>
          <c:tx>
            <c:strRef>
              <c:f>Лист1!$E$1</c:f>
              <c:strCache>
                <c:ptCount val="1"/>
                <c:pt idx="0">
                  <c:v>Субсидия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Лист1!$E$2:$E$6</c:f>
              <c:numCache>
                <c:formatCode>#,##0.0</c:formatCode>
                <c:ptCount val="5"/>
                <c:pt idx="0">
                  <c:v>5833.9669999999996</c:v>
                </c:pt>
                <c:pt idx="1">
                  <c:v>4926.6239999999998</c:v>
                </c:pt>
                <c:pt idx="2">
                  <c:v>2822.6550000000002</c:v>
                </c:pt>
                <c:pt idx="3">
                  <c:v>2936.9459999999999</c:v>
                </c:pt>
                <c:pt idx="4">
                  <c:v>633.51400000000001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6C-445C-BA90-F89C9A5B5848}"/>
            </c:ext>
          </c:extLst>
        </c:ser>
        <c:ser>
          <c:idx val="5"/>
          <c:order val="5"/>
          <c:tx>
            <c:strRef>
              <c:f>Лист1!$F$1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Лист1!$F$2:$F$6</c:f>
              <c:numCache>
                <c:formatCode>#,##0.0</c:formatCode>
                <c:ptCount val="5"/>
                <c:pt idx="0">
                  <c:v>4394.7160000000003</c:v>
                </c:pt>
                <c:pt idx="1">
                  <c:v>5448.4560000000001</c:v>
                </c:pt>
                <c:pt idx="2">
                  <c:v>5711.9979999999996</c:v>
                </c:pt>
                <c:pt idx="3">
                  <c:v>5716.88</c:v>
                </c:pt>
                <c:pt idx="4">
                  <c:v>5712.54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F3-4D9D-A019-E2F36ED81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36499104"/>
        <c:axId val="436504512"/>
        <c:axId val="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rotWithShape="1">
                    <a:gsLst>
                      <a:gs pos="0">
                        <a:schemeClr val="accent1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1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1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  <a:sp3d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Лист1!$A$2:$A$6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2023</c:v>
                      </c:pt>
                      <c:pt idx="1">
                        <c:v>2024</c:v>
                      </c:pt>
                      <c:pt idx="2">
                        <c:v>2025</c:v>
                      </c:pt>
                      <c:pt idx="3">
                        <c:v>2026</c:v>
                      </c:pt>
                      <c:pt idx="4">
                        <c:v>2027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2023</c:v>
                      </c:pt>
                      <c:pt idx="1">
                        <c:v>2024</c:v>
                      </c:pt>
                      <c:pt idx="2">
                        <c:v>2025</c:v>
                      </c:pt>
                      <c:pt idx="3">
                        <c:v>2026</c:v>
                      </c:pt>
                      <c:pt idx="4">
                        <c:v>2027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5C6C-445C-BA90-F89C9A5B5848}"/>
                  </c:ext>
                </c:extLst>
              </c15:ser>
            </c15:filteredBarSeries>
          </c:ext>
        </c:extLst>
      </c:bar3DChart>
      <c:valAx>
        <c:axId val="43650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499104"/>
        <c:crosses val="autoZero"/>
        <c:crossBetween val="between"/>
      </c:valAx>
      <c:catAx>
        <c:axId val="43649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5045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4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949219254897031"/>
          <c:y val="6.4366034849972609E-2"/>
          <c:w val="0.52789430629301148"/>
          <c:h val="0.845025191346860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explosion val="7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E509-48B0-BDC4-67022CF6C3A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E509-48B0-BDC4-67022CF6C3AB}"/>
              </c:ext>
            </c:extLst>
          </c:dPt>
          <c:dPt>
            <c:idx val="2"/>
            <c:bubble3D val="0"/>
            <c:explosion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E509-48B0-BDC4-67022CF6C3A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E509-48B0-BDC4-67022CF6C3AB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E509-48B0-BDC4-67022CF6C3AB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E509-48B0-BDC4-67022CF6C3AB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E509-48B0-BDC4-67022CF6C3AB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E509-48B0-BDC4-67022CF6C3AB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E509-48B0-BDC4-67022CF6C3AB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E509-48B0-BDC4-67022CF6C3AB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5-E509-48B0-BDC4-67022CF6C3AB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E509-48B0-BDC4-67022CF6C3AB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9-E509-48B0-BDC4-67022CF6C3AB}"/>
              </c:ext>
            </c:extLst>
          </c:dPt>
          <c:dPt>
            <c:idx val="13"/>
            <c:bubble3D val="0"/>
            <c:explosion val="6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B-E509-48B0-BDC4-67022CF6C3AB}"/>
              </c:ext>
            </c:extLst>
          </c:dPt>
          <c:dPt>
            <c:idx val="14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D-E509-48B0-BDC4-67022CF6C3AB}"/>
              </c:ext>
            </c:extLst>
          </c:dPt>
          <c:dPt>
            <c:idx val="15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F-E509-48B0-BDC4-67022CF6C3AB}"/>
              </c:ext>
            </c:extLst>
          </c:dPt>
          <c:dPt>
            <c:idx val="16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1-E509-48B0-BDC4-67022CF6C3AB}"/>
              </c:ext>
            </c:extLst>
          </c:dPt>
          <c:dLbls>
            <c:dLbl>
              <c:idx val="10"/>
              <c:layout>
                <c:manualLayout>
                  <c:x val="3.4138282173434682E-2"/>
                  <c:y val="-4.461144331161799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509-48B0-BDC4-67022CF6C3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Лист1!$A$2:$A$18</c:f>
              <c:strCache>
                <c:ptCount val="17"/>
                <c:pt idx="0">
                  <c:v>Здравоохранение</c:v>
                </c:pt>
                <c:pt idx="1">
                  <c:v>Культура и туризм</c:v>
                </c:pt>
                <c:pt idx="2">
                  <c:v>Образование</c:v>
                </c:pt>
                <c:pt idx="3">
                  <c:v>Социальная защита населения</c:v>
                </c:pt>
                <c:pt idx="4">
                  <c:v>Спорт</c:v>
                </c:pt>
                <c:pt idx="5">
                  <c:v>Развитие сельского хозяйства</c:v>
                </c:pt>
                <c:pt idx="6">
                  <c:v>Экология и окружающая среда</c:v>
                </c:pt>
                <c:pt idx="7">
                  <c:v>Безопасность и обеспечение безопасности жизнедеятельности населения</c:v>
                </c:pt>
                <c:pt idx="8">
                  <c:v>Жилище</c:v>
                </c:pt>
                <c:pt idx="9">
                  <c:v>Развитие инженерной инфраструктуры, энергоэффективности и отрасли обращения с отходами</c:v>
                </c:pt>
                <c:pt idx="10">
                  <c:v>Предпринимательство</c:v>
                </c:pt>
                <c:pt idx="11">
                  <c:v>Управление имуществом и муниципальными финансами</c:v>
                </c:pt>
                <c:pt idx="12">
                  <c:v>Развитие институтов гражданского общества, повышение эффективности местного самоуправления и реализации молодежной политики</c:v>
                </c:pt>
                <c:pt idx="13">
                  <c:v>Развитие и функционирование дорожно-транспортного комплекса</c:v>
                </c:pt>
                <c:pt idx="14">
                  <c:v>Цифровое муниципальное образование</c:v>
                </c:pt>
                <c:pt idx="15">
                  <c:v>Формирование современной комфортной городской среды</c:v>
                </c:pt>
                <c:pt idx="16">
                  <c:v>Строительство и капитальный ремонт объектов социальной инфраструктуры</c:v>
                </c:pt>
              </c:strCache>
            </c:strRef>
          </c:cat>
          <c:val>
            <c:numRef>
              <c:f>Лист1!$B$2:$B$18</c:f>
              <c:numCache>
                <c:formatCode>0.00</c:formatCode>
                <c:ptCount val="17"/>
                <c:pt idx="0">
                  <c:v>4.3859297867387369E-2</c:v>
                </c:pt>
                <c:pt idx="1">
                  <c:v>3.2372025066973897</c:v>
                </c:pt>
                <c:pt idx="2">
                  <c:v>45.46238243544952</c:v>
                </c:pt>
                <c:pt idx="3">
                  <c:v>0.67821465060102215</c:v>
                </c:pt>
                <c:pt idx="4">
                  <c:v>2.1614692561259319</c:v>
                </c:pt>
                <c:pt idx="5">
                  <c:v>5.9167675987767746E-2</c:v>
                </c:pt>
                <c:pt idx="6">
                  <c:v>0.35155123572671909</c:v>
                </c:pt>
                <c:pt idx="7">
                  <c:v>1.146120418926766</c:v>
                </c:pt>
                <c:pt idx="8">
                  <c:v>5.8975394283349122E-2</c:v>
                </c:pt>
                <c:pt idx="9">
                  <c:v>9.4964007133912567</c:v>
                </c:pt>
                <c:pt idx="10">
                  <c:v>5.2970166506506482E-2</c:v>
                </c:pt>
                <c:pt idx="11">
                  <c:v>6.2103449259702161</c:v>
                </c:pt>
                <c:pt idx="12">
                  <c:v>0.63732693669851659</c:v>
                </c:pt>
                <c:pt idx="13">
                  <c:v>4.4029268537673447</c:v>
                </c:pt>
                <c:pt idx="14">
                  <c:v>1.7739904222943432</c:v>
                </c:pt>
                <c:pt idx="15">
                  <c:v>17.063509468353072</c:v>
                </c:pt>
                <c:pt idx="16">
                  <c:v>6.3788379087093281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E509-48B0-BDC4-67022CF6C3AB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9.649666235589743E-5"/>
          <c:y val="0"/>
          <c:w val="0.45161104591596324"/>
          <c:h val="0.974669571174153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1000" b="0" i="0" u="none" strike="noStrike" kern="3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0.52041</cdr:x>
      <cdr:y>0.25455</cdr:y>
    </cdr:from>
    <cdr:to>
      <cdr:x>0.69971</cdr:x>
      <cdr:y>0.43373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72408" y="1008112"/>
          <a:ext cx="1265295" cy="7096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0.06452</cdr:x>
      <cdr:y>0.45455</cdr:y>
    </cdr:from>
    <cdr:to>
      <cdr:x>0.16327</cdr:x>
      <cdr:y>0.59683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5304" y="1800200"/>
          <a:ext cx="696824" cy="563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0.05102</cdr:x>
      <cdr:y>0.16364</cdr:y>
    </cdr:from>
    <cdr:to>
      <cdr:x>0.21429</cdr:x>
      <cdr:y>0.3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1" y="648072"/>
          <a:ext cx="1152158" cy="540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0.2551</cdr:x>
      <cdr:y>0.12727</cdr:y>
    </cdr:from>
    <cdr:to>
      <cdr:x>0.38468</cdr:x>
      <cdr:y>0.35816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800200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0.18367</cdr:x>
      <cdr:y>0.09091</cdr:y>
    </cdr:from>
    <cdr:to>
      <cdr:x>0.29382</cdr:x>
      <cdr:y>0.2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96144" y="360040"/>
          <a:ext cx="77731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0.30691</cdr:x>
      <cdr:y>0.12727</cdr:y>
    </cdr:from>
    <cdr:to>
      <cdr:x>0.43649</cdr:x>
      <cdr:y>0.35816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65821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0.28524</cdr:x>
      <cdr:y>0.05455</cdr:y>
    </cdr:from>
    <cdr:to>
      <cdr:x>0.36687</cdr:x>
      <cdr:y>0.18182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12869" y="216024"/>
          <a:ext cx="5760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0.32653</cdr:x>
      <cdr:y>0.16973</cdr:y>
    </cdr:from>
    <cdr:to>
      <cdr:x>0.49692</cdr:x>
      <cdr:y>0.25455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304256" y="672192"/>
          <a:ext cx="1202401" cy="335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0.25472</cdr:x>
      <cdr:y>0.48324</cdr:y>
    </cdr:from>
    <cdr:to>
      <cdr:x>0.37451</cdr:x>
      <cdr:y>0.64481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304256"/>
          <a:ext cx="914400" cy="770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2027" y="4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EE6F7C14-182A-46BF-A699-8023699C7171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82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2027" y="6456382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B0F40E4C-4930-492E-85B4-868516EB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511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2027" y="4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E036BFC5-869D-4BBD-A038-68B487559C1B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6966" y="3271670"/>
            <a:ext cx="7900322" cy="2676027"/>
          </a:xfrm>
          <a:prstGeom prst="rect">
            <a:avLst/>
          </a:prstGeom>
        </p:spPr>
        <p:txBody>
          <a:bodyPr vert="horz" lIns="91431" tIns="45716" rIns="91431" bIns="4571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82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2027" y="6456382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7C8B94A7-CEED-4591-B790-559B4E2FBE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35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B94A7-CEED-4591-B790-559B4E2FBE3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726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B94A7-CEED-4591-B790-559B4E2FBE3A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279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1B172-3694-4E50-89CC-0DBD68CD2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1B81F7-1E86-4893-A4C1-B89C846A8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E43F7E-F5F5-45F5-9B96-4C6D02E44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FD7789-ABA3-4BE9-A5E4-687FAD2BF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4A2306-51FD-4ADA-9C96-68CE0AB68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1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36BF5E-E466-4D34-8BEA-DAA2B2A10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7A4EC2-7C5B-43C3-AC8A-6ADB419CF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06C5BF-4C14-4698-A92A-A30ABDEE6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863D49-DA4A-42E9-A24F-7E132F93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ADC015-07D2-48DA-8753-1A4A64C3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54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47325-7FA7-4BBD-BEB3-4F4BE35C8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74310A-524B-4297-AA0C-624B5806E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57E5C1-3D35-4E1F-8B5C-85358E3E4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D7B8D4-7673-4C3F-B3E3-1A882DCA8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232571-653A-40E9-89CB-6FB28502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283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DB9F2-B680-4A9E-A9EF-4C2B1B1C6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DE49B7-C2F2-4AB0-A441-5709F0AED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71FA33-6088-4098-A2A7-35A799B63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7E0F21-9781-4C00-812A-4C9B41AE5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67F3AB-18C8-455F-A3A4-FCE4C8D8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750B3F-F5A8-4AB2-8F55-101D8B0D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31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8F45B-6C84-4D89-BD52-CE04CA5D1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2A4D3B-A199-4091-910F-14B548644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40963E-3430-41A0-ADD8-9048CD3A8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C18AF7-6E03-4AF2-8760-9660EB4A1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B64AB8C-E28B-4046-A3C6-F64EF1761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187AE0-F9D0-49FF-9CE8-31484F516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C558798-62B9-4E59-AF50-C63601C14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2711BC1-F293-4123-997B-B81345A88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35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F6E7B-BBDA-4621-8CC4-9AE8C559A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6B58841-BCA3-4352-98C9-0DC62A642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20F42D2-A633-4DE2-9AEA-8AE2C19A6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B95FD7-35C7-4286-ABD6-52241ED49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0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7CBDAC-0310-47E8-B9F2-2904040D6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71EFD1C-ACC9-4EDD-A794-9F16CF7E3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D4E558-81DC-45C4-8867-73F4AB12B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09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C6DA8-E66B-4456-8677-A13D3899E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6BE7DE-0B4A-4818-81BD-D8A2E1F1A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EF7D22-97B0-42BE-945B-4C077F0DF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A2B375-68C4-4F4C-B268-3D2BF1481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00996E-6FFD-49A0-8E72-6A6B1CD72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36A7F1-9C53-4BAE-9519-03B9134A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01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E47D1-7D08-445D-9474-5A85ABBF7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808550-3214-4B5E-A119-6DBF6B2E2B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C86B97-566A-4974-B745-EB6F916DB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B601FF-9511-4FC8-9015-CFA7CCEB1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052C80-4A46-49EA-89CD-CD61396A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7A369B-BA6E-4B6D-94D7-E73FB7274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04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33BB2-C4EE-4055-8CD4-05B44307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3F4C6E-F5E9-4CFE-9775-FCB64A11D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CAB88-4FE7-4F9B-AE0B-F3F96F4E7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39E425-81A5-4135-B72E-52D7A8FC5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2D783B-1CA6-4E29-ABC9-DA39900D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41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B700888-AAE8-4FB0-AF8F-713221AB24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869135-D1A2-4075-9A72-F746018C8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929C78-0DF4-491A-A0C0-4DEEC02C0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99B4E5-C6CA-437E-91D3-391699F8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EBE336-D45B-4BE2-BB5A-EE0DE841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32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69807-64D0-4673-B09B-34478F2D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FC9C7B-6969-490F-BB06-CC0B1B3D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9FFA9-4DC0-401B-97FB-F73D1F4E1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9A98D-3FBD-4AD0-9AB6-3BCCF814513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76C7E-4DE7-4C63-980A-71A627D20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D708A-804F-4C58-A0F3-DF477D626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74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mailto:finupr@fin-vidnoe.r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3F3FD7-2E6C-4967-9694-F40B16B8C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7AD4285-6EE7-4812-8BA7-B17528ACC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CE2D42-F14C-484E-8646-8ECEA28E1829}"/>
              </a:ext>
            </a:extLst>
          </p:cNvPr>
          <p:cNvSpPr txBox="1"/>
          <p:nvPr/>
        </p:nvSpPr>
        <p:spPr>
          <a:xfrm>
            <a:off x="475130" y="1027906"/>
            <a:ext cx="1111623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БЮДЖЕТ ДЛЯ ГРАЖДАН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на основе решения Совета депутатов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Ленинского городского округа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от 11.12.2024 № 7/3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«О бюджете Ленинского городского округа 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на 2025 год и на плановый период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2026 и 2027 годов»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  <a:ea typeface="Inter Medium" panose="020B050203000000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689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FBC5AA-3082-4413-9F5A-70D7C1567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ACEEBD-E365-41CC-812F-E0139EA91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9D03D6-F531-4AFA-AAEA-C9D7CB676BCA}"/>
              </a:ext>
            </a:extLst>
          </p:cNvPr>
          <p:cNvSpPr txBox="1"/>
          <p:nvPr/>
        </p:nvSpPr>
        <p:spPr>
          <a:xfrm>
            <a:off x="2528514" y="254441"/>
            <a:ext cx="1507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Inter Medium" panose="020B0502030000000004" pitchFamily="34" charset="0"/>
              </a:rPr>
              <a:t>Глоссарий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5E17F-EE6F-4A60-A50A-37B294D60EF1}"/>
              </a:ext>
            </a:extLst>
          </p:cNvPr>
          <p:cNvSpPr txBox="1"/>
          <p:nvPr/>
        </p:nvSpPr>
        <p:spPr>
          <a:xfrm>
            <a:off x="3039291" y="1351721"/>
            <a:ext cx="6531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6374" y="1106471"/>
            <a:ext cx="2160494" cy="15112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2566" y="2960113"/>
            <a:ext cx="1788750" cy="17777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6374" y="5080265"/>
            <a:ext cx="2325589" cy="13832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57005" y="238144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Доходы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–поступающие в бюджет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85882" y="338731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Расходы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–выплачиваемые из бюджета 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66224" y="443505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Дефицит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расходов бюджета над его доходами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31687" y="5295507"/>
            <a:ext cx="5750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Профицит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доходов бюджета над его расходами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16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Глоссарий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87085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337" y="2923276"/>
            <a:ext cx="7458892" cy="361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02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Глоссарий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7892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взаимоотношения между РФ, субъектами РФ и муниципальными образованиями по вопросам осуществления бюджетного процесса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3057" y="2211227"/>
            <a:ext cx="7739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средства, предоставляемые одним бюджетом бюджетной системы РФ другому бюджету, предоставляются в виде дотаций, субвенций, субсидий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68486" y="3296139"/>
            <a:ext cx="7717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обязательства муниципальных образований по полученным кредитам, предоставленным гарантиям перед третьими лицами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550" y="5083060"/>
            <a:ext cx="2329755" cy="15531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36571" y="4205897"/>
            <a:ext cx="5780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система мероприятий и инструментов муниципальной политики, обеспечивающих в рамках реализации ключевых муниципальных функций достижение приоритетов и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целей муниципальной политики в сфере социально-экономического развития </a:t>
            </a:r>
          </a:p>
        </p:txBody>
      </p:sp>
    </p:spTree>
    <p:extLst>
      <p:ext uri="{BB962C8B-B14F-4D97-AF65-F5344CB8AC3E}">
        <p14:creationId xmlns:p14="http://schemas.microsoft.com/office/powerpoint/2010/main" val="4255468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 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753227"/>
              </p:ext>
            </p:extLst>
          </p:nvPr>
        </p:nvGraphicFramePr>
        <p:xfrm>
          <a:off x="149677" y="1045028"/>
          <a:ext cx="11922580" cy="5647485"/>
        </p:xfrm>
        <a:graphic>
          <a:graphicData uri="http://schemas.openxmlformats.org/drawingml/2006/table">
            <a:tbl>
              <a:tblPr/>
              <a:tblGrid>
                <a:gridCol w="4057986">
                  <a:extLst>
                    <a:ext uri="{9D8B030D-6E8A-4147-A177-3AD203B41FA5}">
                      <a16:colId xmlns:a16="http://schemas.microsoft.com/office/drawing/2014/main" val="1903246610"/>
                    </a:ext>
                  </a:extLst>
                </a:gridCol>
                <a:gridCol w="1113254">
                  <a:extLst>
                    <a:ext uri="{9D8B030D-6E8A-4147-A177-3AD203B41FA5}">
                      <a16:colId xmlns:a16="http://schemas.microsoft.com/office/drawing/2014/main" val="3025678179"/>
                    </a:ext>
                  </a:extLst>
                </a:gridCol>
                <a:gridCol w="1280839">
                  <a:extLst>
                    <a:ext uri="{9D8B030D-6E8A-4147-A177-3AD203B41FA5}">
                      <a16:colId xmlns:a16="http://schemas.microsoft.com/office/drawing/2014/main" val="3895150651"/>
                    </a:ext>
                  </a:extLst>
                </a:gridCol>
                <a:gridCol w="1376603">
                  <a:extLst>
                    <a:ext uri="{9D8B030D-6E8A-4147-A177-3AD203B41FA5}">
                      <a16:colId xmlns:a16="http://schemas.microsoft.com/office/drawing/2014/main" val="405620214"/>
                    </a:ext>
                  </a:extLst>
                </a:gridCol>
                <a:gridCol w="1448426">
                  <a:extLst>
                    <a:ext uri="{9D8B030D-6E8A-4147-A177-3AD203B41FA5}">
                      <a16:colId xmlns:a16="http://schemas.microsoft.com/office/drawing/2014/main" val="516572442"/>
                    </a:ext>
                  </a:extLst>
                </a:gridCol>
                <a:gridCol w="1364633">
                  <a:extLst>
                    <a:ext uri="{9D8B030D-6E8A-4147-A177-3AD203B41FA5}">
                      <a16:colId xmlns:a16="http://schemas.microsoft.com/office/drawing/2014/main" val="2444424673"/>
                    </a:ext>
                  </a:extLst>
                </a:gridCol>
                <a:gridCol w="1280839">
                  <a:extLst>
                    <a:ext uri="{9D8B030D-6E8A-4147-A177-3AD203B41FA5}">
                      <a16:colId xmlns:a16="http://schemas.microsoft.com/office/drawing/2014/main" val="2062088642"/>
                    </a:ext>
                  </a:extLst>
                </a:gridCol>
              </a:tblGrid>
              <a:tr h="4973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Показатели 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Единица измерения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Отчет 2023 год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План 2024 год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Прогноз 2025 год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Прогноз 2026 год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Прогноз 2027 год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868523"/>
                  </a:ext>
                </a:extLst>
              </a:tr>
              <a:tr h="22816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1.Численность постоянного населения (на конец года)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327 211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330 954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358 050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378 224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392 555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27602"/>
                  </a:ext>
                </a:extLst>
              </a:tr>
              <a:tr h="2289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 Естественный прирост населения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2 231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1 766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2 170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2 166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2 129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535011"/>
                  </a:ext>
                </a:extLst>
              </a:tr>
              <a:tr h="2834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 Миграционный прирост населения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15 776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13 607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13 161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18 008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12 202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195950"/>
                  </a:ext>
                </a:extLst>
              </a:tr>
              <a:tr h="5314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 Объем отгруженных товаров собственного производства, выполненных работ и услуг собственными силами по промышленных видам деятельности 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62 424,3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70 664,3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78 013,0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86 360,0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95 860,0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064122"/>
                  </a:ext>
                </a:extLst>
              </a:tr>
              <a:tr h="3543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 Инвестиции в основной капитал за счет сверх источников финансирования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млн.руб.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63 665,33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73 142,60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80 383,70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86 790,00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93 000,00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934803"/>
                  </a:ext>
                </a:extLst>
              </a:tr>
              <a:tr h="3077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 Ввод в эксплуатацию жилых домов за год 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тыс.кв.м.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790,65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675,00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641,60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650,40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659,19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558446"/>
                  </a:ext>
                </a:extLst>
              </a:tr>
              <a:tr h="31198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 Уровень обеспеченности населения жильем (на конец года)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кв.м./человека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36,70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36,54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36,48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37,01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828782"/>
                  </a:ext>
                </a:extLst>
              </a:tr>
              <a:tr h="3543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 Оборот розничной торговли в ценах соответствующих лет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млн.руб.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126 033,1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119 247,7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154 291,6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165 112,7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177 038,8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433832"/>
                  </a:ext>
                </a:extLst>
              </a:tr>
              <a:tr h="19683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 Фонд заработной платы, всего по городскому округу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млн.руб.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61 894,9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71 695,1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85 999,0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98 509,7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112 500,6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60135"/>
                  </a:ext>
                </a:extLst>
              </a:tr>
              <a:tr h="3543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 Среднемесячная начисленная заработная плата работников, всего по городскому округу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84 987,8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94 425,3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116 932,9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134 009,3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153 289,8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6713666"/>
                  </a:ext>
                </a:extLst>
              </a:tr>
              <a:tr h="6154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11.Численность обучающихся в государственных (муниципальных) общеобразовательных организациях, занимающихся во вторую смену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5 740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4 332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3 500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2 600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1 600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466535"/>
                  </a:ext>
                </a:extLst>
              </a:tr>
              <a:tr h="4973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 Общее число обучающихся в государственных (муниципальных) общеобразовательных организациях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39 056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42 646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46 081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46 081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46 081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905695"/>
                  </a:ext>
                </a:extLst>
              </a:tr>
              <a:tr h="5314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 Количество созданных рабочих мест всего (на крупных и средних предприятиях, на малых предприятиях (включая микропредприятия) и индивидуальные предприниматели)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8 502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8 308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8 866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9 610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11 500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558612"/>
                  </a:ext>
                </a:extLst>
              </a:tr>
              <a:tr h="3543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 Численность официально зарегистрированных безработных, на конец года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227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291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9324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3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приоритеты бюджетной политики Ленинского городского округа на 2025 год и на плановый период 2026 и 2027 годов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75190" y="1276721"/>
            <a:ext cx="870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четких приоритетов использования бюджетных средств с учетом      текущей экономической ситуации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3943" y="2548796"/>
            <a:ext cx="8360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мониторинга качества управления муниципальными финансами, обеспечение открытости и прозрачности бюджетного процесса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33568" y="3591601"/>
            <a:ext cx="7794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бережливости и максимальной отдачи расходов средств бюджета, снижение неэффективных трат бюджета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899" y="924758"/>
            <a:ext cx="541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Приоритеты бюджетной политики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6507" y="5725689"/>
            <a:ext cx="7794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обеспечение эффективности функционирования контрактной системы, усиление контроля  в сфере закупок товаров, работ, услуг для обеспечения муниципальных нужд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24894" y="1888121"/>
            <a:ext cx="800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приоритетных проектов (с учетом национальных проектов и государственных и муниципальных программ)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8867" y="3243591"/>
            <a:ext cx="361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бюджетной политики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98421" y="4215257"/>
            <a:ext cx="8172449" cy="92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в полном объеме уровня оплаты труда работников муниципальных учреждений социальной сферы в соответствии с отраслевыми целевыми показателями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29743" y="5123355"/>
            <a:ext cx="8030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выполнения ключевых и целевых показателей муниципальных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3027757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77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приоритеты налоговой политики Ленинского городского округа на 2025 год и на плановый период 2026 и 2027 годов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4654" y="6550223"/>
            <a:ext cx="7617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новых источников пополнения местного бюджета.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9666" y="918474"/>
            <a:ext cx="2830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Налоговая политика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44C724B-1A30-4DF9-ACAA-FB85956A9F8F}"/>
              </a:ext>
            </a:extLst>
          </p:cNvPr>
          <p:cNvSpPr/>
          <p:nvPr/>
        </p:nvSpPr>
        <p:spPr>
          <a:xfrm>
            <a:off x="2557486" y="1257114"/>
            <a:ext cx="53857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 развитие малого и среднего бизнеса;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E654617-7F80-4F39-A737-F51AF46B78E0}"/>
              </a:ext>
            </a:extLst>
          </p:cNvPr>
          <p:cNvSpPr/>
          <p:nvPr/>
        </p:nvSpPr>
        <p:spPr>
          <a:xfrm>
            <a:off x="2628550" y="1562390"/>
            <a:ext cx="8763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инвестиционного климата и поддержку инновационного предпринимательства в городском округе, обеспечение налогового стимулирования инвестиционной деятельности;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458A2A1-AC3C-46D2-A2B2-C14F9B011426}"/>
              </a:ext>
            </a:extLst>
          </p:cNvPr>
          <p:cNvSpPr/>
          <p:nvPr/>
        </p:nvSpPr>
        <p:spPr>
          <a:xfrm>
            <a:off x="2800283" y="2054649"/>
            <a:ext cx="86630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межведомственного взаимодействия для повышения эффективности администрирования налоговых платежей и погашения задолженности по этим платежам;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FE43CF0-9411-4EEE-A682-11B4F1DC3A9A}"/>
              </a:ext>
            </a:extLst>
          </p:cNvPr>
          <p:cNvSpPr/>
          <p:nvPr/>
        </p:nvSpPr>
        <p:spPr>
          <a:xfrm>
            <a:off x="2975433" y="2579998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повышения эффективности использования муниципальной собственности;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3CFC561-ACB9-4A31-9008-9570A8EC1B0B}"/>
              </a:ext>
            </a:extLst>
          </p:cNvPr>
          <p:cNvSpPr/>
          <p:nvPr/>
        </p:nvSpPr>
        <p:spPr>
          <a:xfrm>
            <a:off x="3120567" y="3105346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приватизации муниципального имущества;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92611C8-337F-4500-9F2A-645C2A192B4E}"/>
              </a:ext>
            </a:extLst>
          </p:cNvPr>
          <p:cNvSpPr/>
          <p:nvPr/>
        </p:nvSpPr>
        <p:spPr>
          <a:xfrm>
            <a:off x="3252132" y="3384646"/>
            <a:ext cx="86630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работы по обеспечению полного учета имущественных объектов, являющихся одним из ключевых ресурсов влияния на доходность бюджета городского округа;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9FFF6DC-A739-4BD1-B83B-636EB5373899}"/>
              </a:ext>
            </a:extLst>
          </p:cNvPr>
          <p:cNvSpPr/>
          <p:nvPr/>
        </p:nvSpPr>
        <p:spPr>
          <a:xfrm>
            <a:off x="3329094" y="3933103"/>
            <a:ext cx="880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причин неплатежей крупнейших налогоплательщиков, иных плательщиков в бюджет городского округа и выработка рекомендаций по принятию мер к снижению образовавшейся задолженности; 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FFFCF3F-E188-4B07-B8F5-DE2B33B56CB5}"/>
              </a:ext>
            </a:extLst>
          </p:cNvPr>
          <p:cNvSpPr/>
          <p:nvPr/>
        </p:nvSpPr>
        <p:spPr>
          <a:xfrm>
            <a:off x="3742374" y="5208678"/>
            <a:ext cx="85523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работы по снижению задолженности по налогам, в том числе признанной безнадежной к взысканию;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A4C8110-2B12-44BE-947A-87B7889F8193}"/>
              </a:ext>
            </a:extLst>
          </p:cNvPr>
          <p:cNvSpPr/>
          <p:nvPr/>
        </p:nvSpPr>
        <p:spPr>
          <a:xfrm>
            <a:off x="3905139" y="5700905"/>
            <a:ext cx="8226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мониторинга законодательства Российской Федерации о налогах и сборах с целью приведения в соответствие с ним муниципальных правовых актов;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CFB2484-8D40-4AE5-91CB-46F685EDCD09}"/>
              </a:ext>
            </a:extLst>
          </p:cNvPr>
          <p:cNvSpPr/>
          <p:nvPr/>
        </p:nvSpPr>
        <p:spPr>
          <a:xfrm>
            <a:off x="4054679" y="6230199"/>
            <a:ext cx="81601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к постановке на налоговый учет новых налогоплательщиков;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15B3A6B-E852-4817-84C3-C671ED179F41}"/>
              </a:ext>
            </a:extLst>
          </p:cNvPr>
          <p:cNvSpPr/>
          <p:nvPr/>
        </p:nvSpPr>
        <p:spPr>
          <a:xfrm>
            <a:off x="3563208" y="4679384"/>
            <a:ext cx="86287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комплекса мероприятий, обеспечивающих реализацию налогового потенциала имущественных налогов за счет оценки эффективности налоговых расходов; </a:t>
            </a:r>
          </a:p>
        </p:txBody>
      </p:sp>
    </p:spTree>
    <p:extLst>
      <p:ext uri="{BB962C8B-B14F-4D97-AF65-F5344CB8AC3E}">
        <p14:creationId xmlns:p14="http://schemas.microsoft.com/office/powerpoint/2010/main" val="2562861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285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бюджета  Ленинского городского округа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сравнении с предыдущими годами (млн. рублей)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809764"/>
              </p:ext>
            </p:extLst>
          </p:nvPr>
        </p:nvGraphicFramePr>
        <p:xfrm>
          <a:off x="0" y="1120812"/>
          <a:ext cx="12191998" cy="5341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1050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867949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371876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371876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371876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1371876">
                  <a:extLst>
                    <a:ext uri="{9D8B030D-6E8A-4147-A177-3AD203B41FA5}">
                      <a16:colId xmlns:a16="http://schemas.microsoft.com/office/drawing/2014/main" val="1574501083"/>
                    </a:ext>
                  </a:extLst>
                </a:gridCol>
                <a:gridCol w="1305495">
                  <a:extLst>
                    <a:ext uri="{9D8B030D-6E8A-4147-A177-3AD203B41FA5}">
                      <a16:colId xmlns:a16="http://schemas.microsoft.com/office/drawing/2014/main" val="3034614489"/>
                    </a:ext>
                  </a:extLst>
                </a:gridCol>
              </a:tblGrid>
              <a:tr h="1043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(ожидаемое исполнение)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</a:p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 (прогноз)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716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объем доходов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17 658,7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18 831,6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18 654,4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18 801,0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17 574,1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716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7 047,2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8 224,9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9 711,4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9 743,0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10 929,2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716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10 611,5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10 606,7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8 943,0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9 057,9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6 644,9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716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объем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17 862,3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19 061,9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18 878,5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18 801,0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15 789,1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716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бюджета(-), профицит бюджета (+)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203,6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- 230,3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224,1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+ 1 785,0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716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долг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650,0 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7397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917760"/>
              </p:ext>
            </p:extLst>
          </p:nvPr>
        </p:nvGraphicFramePr>
        <p:xfrm>
          <a:off x="0" y="834229"/>
          <a:ext cx="12225137" cy="61147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0337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634000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1705782400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6843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676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000 100 00000 00 0000 000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7 047 217,51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8 414 911,79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8 224 907,37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9 711 404,98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9 743 045,81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10 929 246,90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1676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000 101 02000 01 0000 110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2 540 259,27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2 424 278,70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2 356 905,70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3 361 383,00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2 755 500,00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3 140 939,00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489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000 101 02010 01 0000 110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с доходов, источником которых является налоговый агент, за исключением доходов, в отношении которых исчисление и уплата налога осуществляются в соответствии со статьями 227, 227.1 и 228 Налогового кодекса Российской Федерации, а также доходов от долевого участия в организации, полученных в виде дивидендов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1 841 218,46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1 694 105,70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1 749 126,81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2 459 988,00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2 028 183,00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2 317 157,70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489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000 101 02020 01 0000 110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с доходов, полученных от осуществления деятельности физическими лицами, зарегистрированными в качестве индивидуальных предпринимателей, нотариусов, занимающихся частной практикой, адвокатов, учредивших адвокатские кабинеты, и других лиц, занимающихся частной практикой в соответствии со статьей 227 Налогового кодекса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14 754,17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12 780,00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4 486,60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7 139,00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5 886,30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6 721,80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2483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000 101 02030 01 0000 110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с доходов, полученных физическими лицами в соответствии со статьей 228 Налогового кодекса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43 482,06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55 780,00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52 598,90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84 260,00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69 473,90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79 335,90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3687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000 101 02040 01 0000 110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в виде фиксированных авансовых платежей с доходов, полученных физическими лицами, являющимися иностранными гражданами, осуществляющими трудовую деятельность по найму на основании патента в соответствии со статьей 227.1 Налогового кодекса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13 798,45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340,00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340,00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11 936,00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6095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000 101 02080 01 0000 110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в части суммы налога, превышающей 650 000 рублей, относящейся к части налоговой базы, превышающей 5 000 000 рублей (за исключением налога на доходы физических лиц с сумм прибыли контролируемой иностранной компании, в том числе фиксированной прибыли контролируемой иностранной компании, а также налога на доходы физических лиц в отношении доходов от долевого участия в организации, полученных в виде дивидендов)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235 968,65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272 488,00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237 380,89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398 760,00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328 368,20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374 980,90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283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000 101 02130 01 0000 110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в отношении доходов от долевого участия в организации, полученных в виде дивидендов (в части суммы налога, не превышающей 650 000 рублей)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62 561,92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58 715,00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45 467,10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71 692,00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58 159,10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65 196,30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3226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000 101 02140 01 0000 110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в отношении доходов от долевого участия в организации, полученных в виде дивидендов (в части суммы налога, превышающей 650 000 рублей)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328 474,13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330 070,00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267 505,40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327 608,00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265 429,50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297 546,40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1676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000 103 00000 00 0000 110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34 493,86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35 880,40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37 856,00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40 954,20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43 479,20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61 904,00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489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000 103 02231 01 0000 110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дизельное топливо,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17 873,15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18 713,10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19 560,00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21 419,70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22 762,70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32 359,80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6095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000 103 02241 01 0000 110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моторные масла для дизельных и (или) карбюраторных (инжекторных) двигателей,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93,35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89,20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104,00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96,50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105,60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149,90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489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000 103 02251 01 0000 110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автомобильный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18 473,30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19 403,40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20 403,40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21 631,90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22 875,10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32 493,20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489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000 103 02261 01 0000 110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прямогонный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1 945,93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     2 325,30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2 211,40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2 193,90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2 264,20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3 098,90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9663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812806"/>
              </p:ext>
            </p:extLst>
          </p:nvPr>
        </p:nvGraphicFramePr>
        <p:xfrm>
          <a:off x="-2" y="834218"/>
          <a:ext cx="12192001" cy="60237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062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618269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1926353643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786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379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000 105  0000 00 0000 000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1 681 870,28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2 540 790,00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2 516 190,30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3 120 158,00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3 670 023,00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4 482 376,00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79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000 105 01011 01 0000 110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1 310 534,82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1 863 797,00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1 890 460,00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2 280 871,00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2 787 117,00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3 416 329,00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379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000 105 01021 01 0000 110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доходы, уменьшенные на величину расходов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302 430,41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464 600,00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436 572,00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513 215,00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641 518,00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801 897,00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2554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000 105 02002 02 0000 110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2 347,92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870,00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804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000 105 03010 01 0000 110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83,56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497,60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258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000 105 04010 02 0000 110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налогообложения, зачисляемый в бюджеты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67 944,91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208 740,00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180 374,90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315 214,00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229 585,00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251 329,00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798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000 105 07000 01 0000 110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специального налогового режима "Автоматизированная упрощенная система налогообложения"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3 244,01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3 653,00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7 415,80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10 858,00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11 803,00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12 821,00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3496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000 106 00000 00 0000 000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1 940 763,22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2 286 454,00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2 301 454,00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2 372 132,00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2 637 517,14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2 617 514,00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4547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000 106 01020 04 0000 110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лиц, взимаемый по ставкам, применяемым к объектам налогообложения, расположенным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431 080,51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470 810,00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485 810,00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532 970,00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636 166,00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712 350,00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3047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000 106 06032 04 0000 110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организаций, обладающих земельным участком, расположенным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1 076 932,43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1 393 082,00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1 393 082,00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1 449 874,00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1 610 974,14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1 504 958,00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2393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000 106 06042 04 0000 110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физических лиц, обладающих земельным участком, расположенным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432 750,28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422 562,00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422 562,00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389 288,00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390 377,00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400 206,00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222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000 108 00000 00 0000 000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37 188,27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38 585,00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61 385,70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58 885,00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61 230,00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63 670,00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798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000 108 03000 01 0000 110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 по делам, рассматриваемым в судах общей юрисдикции, мировыми судьями (за исключением Верховного Суда Российской Федерации)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36 423,27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38 285,00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60 835,70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58 635,00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60 980,00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63 420,00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2999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000 108 07150 01 0000 110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 за выдачу разрешения на установку рекламной конструкции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765,00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798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000 109 00000 00 0000 000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ЗАДОЛЖЕННОСТЬ И ПЕРЕРАСЧЕТЫ ПО ОТМЕНЕННЫМ НАЛОГАМ, СБОРАМ И ИНЫМ ОБЯЗАТЕЛЬНЫМ ПЛАТЕЖАМ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38,91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39,10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               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380518"/>
                  </a:ext>
                </a:extLst>
              </a:tr>
              <a:tr h="2798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315 015,90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424 020,87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411 343,07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389 044,62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307 858,21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290 130,84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964099"/>
                  </a:ext>
                </a:extLst>
              </a:tr>
              <a:tr h="4155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000 111 05012 04 0000 120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получаемые в виде арендной платы за земельные участки, государственная собственность на которые не разграничена и которые расположены в границах городских округов, а также средства от продажи права на заключение договоров аренды указанных земельных участков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232 357,43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281 623,06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298 667,80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300 000,00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206 379,67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207 199,95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867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695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807862"/>
              </p:ext>
            </p:extLst>
          </p:nvPr>
        </p:nvGraphicFramePr>
        <p:xfrm>
          <a:off x="0" y="834226"/>
          <a:ext cx="12191999" cy="60237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6813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618516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2537722283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757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4092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000 111 05024 04 0000 120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получаемые в виде арендной платы, а также средства от продажи права на заключение договоров аренды за земли, находящиеся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27 396,47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19 721,26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22 090,80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10 631,00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23 157,74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23 127,09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4074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000 111 05034 04 0000 120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имущества, находящегося в оперативном управлении органов управления городских округов и созданных ими учреждений (за исключением имущества муниципальных бюджетных и автономных учреждений)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1 472,31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3 005,77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3 005,77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2 298,02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2 298,02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2 298,02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274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000 111 05074 04 0000 120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имущества, составляющего казну городских округов (за исключением земельных участков)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19 839,71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19 223,91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19 223,90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19 575,18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19 575,18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4074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000 111 05092 04 0000 120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предоставления на платной основе парковок (парковочных мест), расположенных на автомобильных дорогах общего пользования местного значения и местах внеуличной дорожной сети, относящихся к собственности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25 865,6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77 407,0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83 890,0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5428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000 111 05312 04 0000 120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по соглашениям об установлении сервитута, заключенным органами местного самоуправления городских округов, государственными или муниципальными предприятиями либо государственными или муниципальными учреждениями в отношении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2 911,91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4092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000 111 05324 04 0000 120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по соглашениям об установлении сервитута, заключенным органами местного самоуправления городских округов, государственными или муниципальными предприятиями либо государственными или муниципальными учреждениями в отношении земельных участков, находящихся в собственности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323,58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1 800,00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2 985,00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755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000 111 07014 04 0000 120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перечисления части прибыли, остающейся после уплаты налогов и иных обязательных платежей муниципальных унитарных предприятий, созданных городскими округами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4 329,47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16 864,50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16 856,90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2 550,00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6 200,00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3 100,00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5428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000 111 09044 04 0001 120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социального найма жилого помещения муниципального жилого фонда)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7 280,39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3 700,00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3 809,90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13 700,00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5428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000 111 09044 04 0002 120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коммерческого найма жилого помещения муниципального жилого фонда)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2 292,75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5 557,00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3 697,50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7 000,00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5 000,00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4092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000 111 09080 04 0001 120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Плата, поступившая в рамках договора за предоставление права на размещение и эксплуатацию нестационарного торгового объекта на землях или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2 210,50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7 725,37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2 778,50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7 500,00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2 440,60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2 440,60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4092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000 111 09080 04 0001 120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Плата, поступившая в рамках договора за предоставление права на размещение, установку и эксплуатацию рекламных конструкций на землях или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14 601,40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63 800,00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36 227,00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141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000 112 00000 00 0000 000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10 178,98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30 348,00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49 507,20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51 283,39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10 983,39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10 983,39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41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000 112 01010 01 0000 120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выбросы загрязняющих веществ в атмосферный воздух стационарными объектами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2 398,88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24 858,82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36 625,20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40 404,00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104,00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104,00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41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000 112 01030 01 0000 120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сбросы загрязняющих веществ в водные объекты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7 338,96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4 728,71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12 700,00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10 333,83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10 333,83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10 333,83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097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000 112 01040 01 0000 120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размещение отходов производства и потребления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441,15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760,47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545,56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545,56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545,56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5073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258340"/>
              </p:ext>
            </p:extLst>
          </p:nvPr>
        </p:nvGraphicFramePr>
        <p:xfrm>
          <a:off x="-1" y="834226"/>
          <a:ext cx="12200706" cy="6092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0800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634000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13085644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31906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6228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2364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000 113 00000 00 0000 000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60 944,22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143 770,20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174 297,70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10 700,16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16 316,76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15 519,98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000 113 01500 04 0000 130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оказание услуг по присоединению объектов дорожного сервиса к автомобильным дорогам общего пользования местного значения, зачисляемая в бюджеты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8,35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77,80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2364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000 113 01994 04 0001 130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предоставление места для создания семейного (родового) захоронения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6 572,91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13 874,32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16 822,70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1 200,00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1 100,00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781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000 113 01994 04 0002 130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оформление родственных, почетных, воинских захоронений, созданных с 1 августа 2004 года по 30 июня 2020 года включительно, превышающих установленный органами самоуправления муниципальных образований Московской области размер данных мест захоронений, как семейные (родовые) захоронения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12 563,53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10 497,28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12 600,20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8 497,28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14 213,88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13 517,10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000 113 01994 04 9000 130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доходы от оказания платных услуг (работ) получателями средств бюджетов городских округов (иные платежи)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70,57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2364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000 113 02994 04 0000 130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доходы от компенсации затрат государства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41 728,86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119 398,60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144 797,00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1 002,88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1 002,88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1 002,88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2364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299 649,55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416 279,28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220 916,10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260 240,61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152 709,24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152 677,83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2364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000 114 01040 04 0000 410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квартир, находящихся в собственности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81 990,79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66 660,00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50 612,30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40 500,00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40 500,00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4319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000 114 02043 04 0000 410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реализации иного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казенных), в части реализации основных средств по указанному имуществу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35 703,86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160 519,28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47 203,80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1 340,61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1 309,24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1 277,83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000 114 03040 04  0000 410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от распоряжения и реализации выморочного имущества, обращенного в собственность городских округов (в части реализации основных средств по указанному имуществу)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6 567,21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000 114 06012 04  0000 430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30 614,65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48 300,00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20 100,00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25 000,00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000 114 0624 04  0000 430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земельных участков, находящихся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964,53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40 800,00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900,00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900,00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900,00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3781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000 114 06312 04  0000 430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увеличение площади земельных участков, находящихся в частной собственности, в результате перераспределения таких земельных участков и земель (или)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143 808,52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100 000,00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150 000,00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90 000,00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90 000,00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000 114 13040 04  0000 410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приватизации имущества, находящегося в собственности городских округов, в части приватизации нефинансовых активов имущества казны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53 000,00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364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75 793,58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36 253,27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42 690,40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20 024,00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18 774,00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19 277,00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000 116 01050 01 0000 140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5 Кодекса Российской Федерации об административных правонарушениях, за административные правонарушения, посягающие на права граждан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12,25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45,00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3781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000 116 01060 01 0000 140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6 Кодекса Российской Федерации об административных правонарушениях, за административные правонарушения, посягающие на здоровье, санитарно-эпидемиологическое благополучие населения и общественную нравственность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80,41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85,00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72,00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67,00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000 116 01070 01 0000 140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7 Кодекса Российской Федерации об административных правонарушениях, за административные правонарушения в области охраны собственности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68,88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3781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000 116 01080 01 0000 140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8 Кодекса Российской Федерации об административных правонарушениях, за административные правонарушения в области охраны окружающей среды и природопользования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6,25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810,00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320,00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320,00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320,00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589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906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773546"/>
              </p:ext>
            </p:extLst>
          </p:nvPr>
        </p:nvGraphicFramePr>
        <p:xfrm>
          <a:off x="-2" y="834224"/>
          <a:ext cx="12189290" cy="6215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0800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634000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49538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49538">
                  <a:extLst>
                    <a:ext uri="{9D8B030D-6E8A-4147-A177-3AD203B41FA5}">
                      <a16:colId xmlns:a16="http://schemas.microsoft.com/office/drawing/2014/main" val="13085644"/>
                    </a:ext>
                  </a:extLst>
                </a:gridCol>
                <a:gridCol w="849538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49538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49538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4997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254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000 116 01110 01 0000 140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11 Кодекса Российской Федерации об административных правонарушениях, за административные правонарушения на транспорте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2,50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54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000 116 01130 01 0000 140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13 Кодекса Российской Федерации об административных правонарушениях, за административные правонарушения в области связи и информации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117,50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378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000 116 01140 01 0000 140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14 Кодекса Российской Федерации об административных правонарушениях, за административные правонарушения в области предпринимательской деятельности и деятельности саморегулируемых организаций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418,51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380,00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165,00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190,00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190,00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190,00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78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000 116 01150 01 0000 140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15 Кодекса Российской Федерации об административных правонарушениях, за административные правонарушения в области финансов, налогов и сборов, страхования, рынка ценных бумаг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191,60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240,00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254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000 116 01170 01 0000 140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17 Кодекса Российской Федерации об административных правонарушениях, за административные правонарушения, посягающие на институты государственной власти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0,11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5017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000 116 01180 01 0000 140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18 Кодекса Российской Федерации об административных правонарушениях, за административные правонарушения в области защиты Государственной границы Российской Федерации и обеспечения режима пребывания иностранных граждан или лиц без гражданства на территории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30,50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254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000 116 01190 01 0000 140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19 Кодекса Российской Федерации об административных правонарушениях, за административные правонарушения против порядка управления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397,41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295,00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600,00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450,00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505,00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505,00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378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000 116 01200 01 0000 140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20 Кодекса Российской Федерации об административных правонарушениях, за административные правонарушения, посягающие на общественный порядок и общественную безопасность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6 579,98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6 845,00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7 351,40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6 915,00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7 117,00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7 420,00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54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000 116 02000 02 0000 140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законами субъектов Российской Федерации об административных правонарушениях, за нарушение муниципальных правовых актов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2 156,62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2 190,50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2 700,00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378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000 116 07010 04 0000 140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неустойки, пени, уплаченные в случае просрочки исполнения поставщиком (подрядчиком, исполнителем) обязательств, предусмотренных муниципальным контрактом, заключенным муниципальным органом, казенным учреждением городского округа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3,63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10,00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378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000 116 07090 04 0000 140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штрафы, неустойки, пени, уплаченные в соответствии с законом или договором в случае неисполнения или ненадлежащего исполнения обязательств перед муниципальным органом, (муниципальным казенным учреждением) городского округа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7 582,26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23 519,20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24 181,00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8 530,00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6 530,00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6 530,00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240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000 116 10000 00 0000 140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в целях возмещения причиненного ущерба (убытков)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566,12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3 452,00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240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000 116 11050 01 0000 140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Платежи, уплачиваемые в целях возмещения вреда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260,01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2 171,57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3 246,00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1 400,00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1 400,00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1 400,00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5017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000 116 18000 02 0000 140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сумм пеней, предусмотренных законодательством Российской Федерации о налогах и сборах, подлежащие зачислению в бюджеты субъектов Российской Федерации по нормативу, установленному Бюджетным кодексом Российской Федерации, распределяемые Федеральным казначейством между бюджетами субъектов Российской Федерации в соответствии с федеральным законом о федеральном бюджете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57 420,05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40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51 099,29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38 252,08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52 322,10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8 800,00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3 054,87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3 054,87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378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000 117 05040 04 0001 180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 бюджетов городских округов (плата за размещение объектов на землях или земельных участках, находящихся в муниципальной собственности или собственность на которые не разграничены, расположенных в границах городских округов)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4 591,71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507,00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300,00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300,00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54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000 117 05040 04 0002 180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 бюджетов городских округов (компенсационные выплаты за вырубку зеленых насаждений)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45 998,20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31 207,63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50 780,00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5 000,00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6603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989932"/>
              </p:ext>
            </p:extLst>
          </p:nvPr>
        </p:nvGraphicFramePr>
        <p:xfrm>
          <a:off x="1" y="834222"/>
          <a:ext cx="12191997" cy="59867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122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635250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6990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49727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49727">
                  <a:extLst>
                    <a:ext uri="{9D8B030D-6E8A-4147-A177-3AD203B41FA5}">
                      <a16:colId xmlns:a16="http://schemas.microsoft.com/office/drawing/2014/main" val="13085644"/>
                    </a:ext>
                  </a:extLst>
                </a:gridCol>
                <a:gridCol w="849727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49727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49727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6694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246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000 117 05040 04 0002 180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 бюджетов городских округов (компенсационные выплаты за вырубку зеленых насаждений)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45 998,20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31 207,63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50 780,00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46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000 117 05040 04 0003 180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 бюджетов городских округов (плата за право на организацию ярмарок на месте проведения ярмарок)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456,37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6 844,45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1 035,10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254,87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254,87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265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000 117 05040 04 0004 180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неосновательное обогащение и пользование чужими денежными средствами лиц, использующих земельные участки без соответствующих правоустанавливающих документов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265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000 117 15020 04 0001 150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Инициативные платежи, зачисляемые в бюджеты городских округов (обустройство детской площадки для детей от 3 до 7 лет в д.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Дроздово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246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000 117 15020 04 0002 150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Инициативные платежи, зачисляемые в бюджеты городских округов (создание специально оборудованных площадок для выгула собак)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3525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000 200 00000 00 0000 000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10 611 485,37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10 563 835,39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10 606 678,27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8 943 008,09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9 057 919,37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6 644 902,14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246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10 551 949,25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10 628 689,29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10 628 689,27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8 943 008,09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9 057 919,37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6 644 902,14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265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000 202 19999 04 0001 150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дотации бюджетам городских округов (на поощрение муниципальных управленческих команд)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1 870,40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46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000 202 19999 04 0002 150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дотации бюджетам городских округов (за достижение наилучших значений показателей по отдельным направлениям развития)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51 656,00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11 828,00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11 828,00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265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000 202 20000 00 0000 150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бюджетной системы Российской Федерации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5 707 847,90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4 926 624,20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4 926 624,18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2 822 655,70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2 936 946,42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633 514,66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366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000 202 20216 04 0000 150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осуществление дорожной деятельности в отношении автомобильных дорог общего пользования, а также капитального ремонта и ремонта дворовых территорий многоквартирных домов, проездов к дворовым территориям многоквартирных домов населенных пунктов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62 042,90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4861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000 202 25171 04 0000 150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оснащение (обновление материально-технической базы) оборудованием, средствами обучения и воспитания образовательных организаций различных типов для реализации дополнительных общеразвивающих программ, для создания информационных систем в 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2 681,90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2 681,90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4861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000 202 25172 04 0000 150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оснащение (обновление материально-технической базы) оборудованием, средствами обучения и воспитания общеобразовательных организаций, в том числе осуществляющих образовательную деятельность по адаптированным основным общеобразовательным программам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4 027,01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6 641,08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6 641,08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000 202 25213 04 0000 150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обновление материально-технической базы образовательных организаций для внедрения цифровой образовательной среды и развития цифровых навыков обучающихся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3 478,60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3 478,60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46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000 202 25243 04 0000 150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строительство и реконструкцию (модернизацию) объектов питьевого водоснабжения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92 500,54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162 903,60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162 903,60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343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000 202 25304 04 0000 150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организацию бесплатного горячего питания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180 163,81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224 956,19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224 956,19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238 287,79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235 611,99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46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000 202 25305 04 0000 150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создание новых мест в общеобразовательных организациях в связи с ростом числа обучающихся, вызванным демографическим фактором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2 326 459,13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1 752 183,80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1 752 183,80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940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59644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769443"/>
              </p:ext>
            </p:extLst>
          </p:nvPr>
        </p:nvGraphicFramePr>
        <p:xfrm>
          <a:off x="40806" y="834223"/>
          <a:ext cx="12151194" cy="60584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1120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596412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2277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52277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52277">
                  <a:extLst>
                    <a:ext uri="{9D8B030D-6E8A-4147-A177-3AD203B41FA5}">
                      <a16:colId xmlns:a16="http://schemas.microsoft.com/office/drawing/2014/main" val="13085644"/>
                    </a:ext>
                  </a:extLst>
                </a:gridCol>
                <a:gridCol w="852277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52277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52277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6723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2389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000 202 25497 04 0000 150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реализацию мероприятий по обеспечению жильем молодых семей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4 011,70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4 011,70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6 147,00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3 763,90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3 841,30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389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000 202 25519 04 0000 150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поддержку отрасли культуры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899,00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1 098,33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1 098,30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1 431,51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1 468,92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274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000 202 25555 04 0000 150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на реализацию программ формирования современной городской среды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29 633,52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29 633,52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60 281,31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210 520,38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687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000 202 25786 04 0000 150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обеспечение оснащения государственных и муниципальных общеобразовательных организаций, в том числе структурных подразделений указанных организаций, государственными символами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181,16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2389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000 202 29999 04 0000 150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субсидии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3 041 574,36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2 739 035,49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2 739 035,49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2 516 508,09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2 485 581,23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629 673,36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3638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000 202 30000 00 0000 150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бюджетной системы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4 392 572,01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5 448 456,14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5 448 456,14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5 711 998,19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5 716 880,75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5 712 540,48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2389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000 202 30024 04 0000 150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местным бюджетам на выполнение передаваемых полномочий субъектов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4 139 089,67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5 102 599,93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5 102 599,93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5 587 153,39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5 587 314,38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5 587 483,38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3687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000 202 30029 04 0000 150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городских округов на компенсацию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85 464,00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103 326,00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103 326,00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85 993,00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85 993,00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85 993,00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3666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000 202 35082 04 0000 150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городских округов 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52 694,00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24 131,00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24 131,00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274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000 202 35118 04 0000 150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городских округов на осуществление первичного воинского учета органами местного самоуправления поселений, муниципальных и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9 975,00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11 321,21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11 321,21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12 241,80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12 353,22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12 353,22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3548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000 202 35120 04 0000 150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городских округов на осуществление полномочий по составлению (изменению)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4 610,15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100,88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4706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000 202 35135 04 0000 150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городских округов на осуществление полномочий по обеспечению жильем отдельных категорий граждан, установленных Федеральным законом от 12 января 1995 года № 5-ФЗ "О ветеранах"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2 405,25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4706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000 202 35179 04 0000 150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городских округов 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5 806,10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6 282,00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6 282,00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4891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000 202 35303 04 0000 150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городских округов на ежемесячное денежное вознаграждение за классное руководство педагогическим работникам государственных и муниципальных образовательных организаций, реализующих образовательные программы начального общего образования, образовательные программы основного общего образования, образовательные программы среднего общего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91 374,00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113 496,00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113 496,00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389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000 202 36900 04 0000 150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Единая субвенция местным бюджетам из бюджета субъекта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17 899,00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17 899,00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16 426,00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16 426,00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16 426,00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3548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000 202 39999 04 0000 150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субвенции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5 764,00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69 401,00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69 401,00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10 184,00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10 184,00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10 184,00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0523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991060"/>
              </p:ext>
            </p:extLst>
          </p:nvPr>
        </p:nvGraphicFramePr>
        <p:xfrm>
          <a:off x="0" y="834222"/>
          <a:ext cx="12192000" cy="60237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5960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615206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5139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55139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55139">
                  <a:extLst>
                    <a:ext uri="{9D8B030D-6E8A-4147-A177-3AD203B41FA5}">
                      <a16:colId xmlns:a16="http://schemas.microsoft.com/office/drawing/2014/main" val="13085644"/>
                    </a:ext>
                  </a:extLst>
                </a:gridCol>
                <a:gridCol w="855139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55139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55139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8269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337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000 202 40000 00 0000 150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398 002,94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241 780,95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241 780,95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408 354,20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404 092,20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298 847,00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5018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000 202 45179 04 0000 150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трансферты, передаваемые бюджетам городских округов 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6 283,20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7 595,20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8295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000 202 45303 04 0000 150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трансферты, передаваемые бюджетам городских округов на ежемесячное денежное вознаграждение за классное руководство педагогическим работникам государственных и муниципальных образовательных организаций, реализующих образовательные программы начального общего образования, образовательные программы основного общего образования, образовательные программы среднего общего образования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97 650,00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97 650,00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4989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000 202 45454 04 0000 150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трансферты, передаваемые бюджетам городских округов на создание модельных муниципальных библиотек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337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000 202 45519 04 0000 150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трансферты, передаваемые бюджетам городских округов на поддержку отрасли культуры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266,67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4952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000 202 49999 04 0000 150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межбюджетные трансферты, передаваемые бюджетам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387 736,28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241 780,95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241 780,95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304 421,00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298 847,00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298 847,00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337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000 207 00000 00 0000 150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100 352,35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52 478,10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100 358,20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4989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000 207 04050 04 0000 150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 в бюджеты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100 352,35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52 478,10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100 358,20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5018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000 218 00000 00 0000 150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16 223,54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28 653,50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3733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000 219 00000 00 0000 150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  57 039,77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117 332,00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 151 022,70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482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ДОХОДЫ БЮДЖЕТА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17 658 702,88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18 978 747,18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18 831 585,64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18 654 413,08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18 800 965,17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17 574 149,04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9265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26845E-C9B6-4F45-9E79-FF228F720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E43E6F1-8F77-4C76-9773-F2FCF65D1148}"/>
              </a:ext>
            </a:extLst>
          </p:cNvPr>
          <p:cNvSpPr/>
          <p:nvPr/>
        </p:nvSpPr>
        <p:spPr>
          <a:xfrm>
            <a:off x="1754052" y="240921"/>
            <a:ext cx="90332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доходов бюджета городского округа в 2025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ECDE7723-AECE-450C-835F-6DB9D27BE7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4782515"/>
              </p:ext>
            </p:extLst>
          </p:nvPr>
        </p:nvGraphicFramePr>
        <p:xfrm>
          <a:off x="296091" y="1053738"/>
          <a:ext cx="11617235" cy="5704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6213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519F53-DECE-487D-BAD1-CEFD462A3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83834BC-DAD5-4F6E-AFD1-78E5BDEECDA6}"/>
              </a:ext>
            </a:extLst>
          </p:cNvPr>
          <p:cNvSpPr txBox="1">
            <a:spLocks/>
          </p:cNvSpPr>
          <p:nvPr/>
        </p:nvSpPr>
        <p:spPr>
          <a:xfrm>
            <a:off x="1709529" y="254650"/>
            <a:ext cx="9528314" cy="3418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неналоговых доходов бюджета городского округа в 2025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F23983DA-1E27-4EEE-B2D9-6CA2DC3798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8583662"/>
              </p:ext>
            </p:extLst>
          </p:nvPr>
        </p:nvGraphicFramePr>
        <p:xfrm>
          <a:off x="360000" y="1404729"/>
          <a:ext cx="11617235" cy="5304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1784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75EFF6-26FF-498E-A6CA-F446CAD10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8275304-8C30-40E8-88B7-1D397B2147A0}"/>
              </a:ext>
            </a:extLst>
          </p:cNvPr>
          <p:cNvSpPr/>
          <p:nvPr/>
        </p:nvSpPr>
        <p:spPr>
          <a:xfrm>
            <a:off x="2130388" y="253624"/>
            <a:ext cx="79312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межбюджетных трансфертов в 2025-2027 годах</a:t>
            </a: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039FA00A-7ED2-442C-8E95-705500FA15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6317997"/>
              </p:ext>
            </p:extLst>
          </p:nvPr>
        </p:nvGraphicFramePr>
        <p:xfrm>
          <a:off x="330926" y="1707577"/>
          <a:ext cx="11861074" cy="4806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3999" y="1192866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(млн. рублей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19376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8" y="0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удельном объеме налоговых и неналоговых доходов бюджета Ленинского городского округа в расчете на душу населения в сравнении с другими муниципальными образованиями Московской области (рублей)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968730"/>
              </p:ext>
            </p:extLst>
          </p:nvPr>
        </p:nvGraphicFramePr>
        <p:xfrm>
          <a:off x="145982" y="1079863"/>
          <a:ext cx="11901015" cy="5597342"/>
        </p:xfrm>
        <a:graphic>
          <a:graphicData uri="http://schemas.openxmlformats.org/drawingml/2006/table">
            <a:tbl>
              <a:tblPr/>
              <a:tblGrid>
                <a:gridCol w="2808434">
                  <a:extLst>
                    <a:ext uri="{9D8B030D-6E8A-4147-A177-3AD203B41FA5}">
                      <a16:colId xmlns:a16="http://schemas.microsoft.com/office/drawing/2014/main" val="2115614938"/>
                    </a:ext>
                  </a:extLst>
                </a:gridCol>
                <a:gridCol w="1416691">
                  <a:extLst>
                    <a:ext uri="{9D8B030D-6E8A-4147-A177-3AD203B41FA5}">
                      <a16:colId xmlns:a16="http://schemas.microsoft.com/office/drawing/2014/main" val="1409550989"/>
                    </a:ext>
                  </a:extLst>
                </a:gridCol>
                <a:gridCol w="1596997">
                  <a:extLst>
                    <a:ext uri="{9D8B030D-6E8A-4147-A177-3AD203B41FA5}">
                      <a16:colId xmlns:a16="http://schemas.microsoft.com/office/drawing/2014/main" val="494986368"/>
                    </a:ext>
                  </a:extLst>
                </a:gridCol>
                <a:gridCol w="1635633">
                  <a:extLst>
                    <a:ext uri="{9D8B030D-6E8A-4147-A177-3AD203B41FA5}">
                      <a16:colId xmlns:a16="http://schemas.microsoft.com/office/drawing/2014/main" val="828919163"/>
                    </a:ext>
                  </a:extLst>
                </a:gridCol>
                <a:gridCol w="1313660">
                  <a:extLst>
                    <a:ext uri="{9D8B030D-6E8A-4147-A177-3AD203B41FA5}">
                      <a16:colId xmlns:a16="http://schemas.microsoft.com/office/drawing/2014/main" val="617051108"/>
                    </a:ext>
                  </a:extLst>
                </a:gridCol>
                <a:gridCol w="1468206">
                  <a:extLst>
                    <a:ext uri="{9D8B030D-6E8A-4147-A177-3AD203B41FA5}">
                      <a16:colId xmlns:a16="http://schemas.microsoft.com/office/drawing/2014/main" val="2768122773"/>
                    </a:ext>
                  </a:extLst>
                </a:gridCol>
                <a:gridCol w="1661394">
                  <a:extLst>
                    <a:ext uri="{9D8B030D-6E8A-4147-A177-3AD203B41FA5}">
                      <a16:colId xmlns:a16="http://schemas.microsoft.com/office/drawing/2014/main" val="3987607799"/>
                    </a:ext>
                  </a:extLst>
                </a:gridCol>
              </a:tblGrid>
              <a:tr h="87569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доходов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Ленинский городской округ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сравнении с другими муниципальными образованиями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688491"/>
                  </a:ext>
                </a:extLst>
              </a:tr>
              <a:tr h="10184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Мытищи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Подольск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Пушкинский городской округ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Раменский городской округ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Люберцы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112"/>
                  </a:ext>
                </a:extLst>
              </a:tr>
              <a:tr h="93786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Всего, в том числе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58 200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79 243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74 519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71 610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57 492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58 048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60689"/>
                  </a:ext>
                </a:extLst>
              </a:tr>
              <a:tr h="1013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25 717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39 069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30 147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30 359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29 894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26 377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991821"/>
                  </a:ext>
                </a:extLst>
              </a:tr>
              <a:tr h="8756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32 483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40 175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44 372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41 251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27 598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31 671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087597"/>
                  </a:ext>
                </a:extLst>
              </a:tr>
              <a:tr h="8756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(на 01.01.2024)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327 211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309 564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350 634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300 898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338 109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364 888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173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6347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605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8" y="0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удельном объеме налоговых и неналоговых доходов бюджета Ленинского городского округа в расчете на душу населения в сравнении с другими муниципальными образованиями Московской области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664963"/>
              </p:ext>
            </p:extLst>
          </p:nvPr>
        </p:nvGraphicFramePr>
        <p:xfrm>
          <a:off x="661131" y="1148690"/>
          <a:ext cx="11233260" cy="329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2998">
                  <a:extLst>
                    <a:ext uri="{9D8B030D-6E8A-4147-A177-3AD203B41FA5}">
                      <a16:colId xmlns:a16="http://schemas.microsoft.com/office/drawing/2014/main" val="3939506312"/>
                    </a:ext>
                  </a:extLst>
                </a:gridCol>
                <a:gridCol w="2159726">
                  <a:extLst>
                    <a:ext uri="{9D8B030D-6E8A-4147-A177-3AD203B41FA5}">
                      <a16:colId xmlns:a16="http://schemas.microsoft.com/office/drawing/2014/main" val="3392729158"/>
                    </a:ext>
                  </a:extLst>
                </a:gridCol>
                <a:gridCol w="3119845">
                  <a:extLst>
                    <a:ext uri="{9D8B030D-6E8A-4147-A177-3AD203B41FA5}">
                      <a16:colId xmlns:a16="http://schemas.microsoft.com/office/drawing/2014/main" val="4137700209"/>
                    </a:ext>
                  </a:extLst>
                </a:gridCol>
                <a:gridCol w="2810691">
                  <a:extLst>
                    <a:ext uri="{9D8B030D-6E8A-4147-A177-3AD203B41FA5}">
                      <a16:colId xmlns:a16="http://schemas.microsoft.com/office/drawing/2014/main" val="2769540849"/>
                    </a:ext>
                  </a:extLst>
                </a:gridCol>
              </a:tblGrid>
              <a:tr h="10189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муниципального образования</a:t>
                      </a:r>
                    </a:p>
                  </a:txBody>
                  <a:tcPr marL="7620" marR="7620" marT="7620" marB="0" anchor="ctr">
                    <a:solidFill>
                      <a:srgbClr val="EF90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постоянного населения на 01.01.2024 (чел.)*</a:t>
                      </a:r>
                    </a:p>
                  </a:txBody>
                  <a:tcPr marL="7620" marR="7620" marT="7620" marB="0" anchor="ctr">
                    <a:solidFill>
                      <a:srgbClr val="EF90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налоговых и неналоговых поступлений (тыс. рублей)**</a:t>
                      </a:r>
                    </a:p>
                  </a:txBody>
                  <a:tcPr marL="7620" marR="7620" marT="7620" marB="0" anchor="ctr">
                    <a:solidFill>
                      <a:srgbClr val="EF90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расчете на 1 жителя (рублей)</a:t>
                      </a:r>
                    </a:p>
                  </a:txBody>
                  <a:tcPr marL="7620" marR="7620" marT="7620" marB="0" anchor="ctr">
                    <a:solidFill>
                      <a:srgbClr val="EF9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506465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Ленинский городской округ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327 211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8 414 912,00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25 717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646562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Мытищи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309 564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12 094 252,00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39 069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001638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Подольск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350 634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10 570 542,00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30 147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324458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Пушкинский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300 898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9 134 826,00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30 359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908794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Раменский городской округ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338 109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10 107 477,00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29 984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04141"/>
                  </a:ext>
                </a:extLst>
              </a:tr>
              <a:tr h="35396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Люберцы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364 888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9 624 649,00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26 377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13314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60142" y="4661859"/>
            <a:ext cx="10671715" cy="80923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*Информация по численности населения размещена на официальном сайте Росстата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(Главная страница/Статистика/Официальная статистика/Население/Демография/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Информация/Оперативная информация по ссылке                                                                                         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https://rosstat.gov.ru/compendium/document/13282</a:t>
            </a:r>
            <a:endParaRPr lang="ru-RU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0143" y="5471097"/>
            <a:ext cx="5428784" cy="69552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налоговых и неналоговых доходах в разрезе                                                      муниципальных образований размещена на портале «Открытый бюджет МО» по ссылке: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79219" y="5471097"/>
            <a:ext cx="4852639" cy="69552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https://budget.mosreg.ru/dokumenty/byudzhetnaya-politika/pokazateli-ispolneniya-byudzhetov-municipalnyx-obrazovanij-moskovskoj-oblasti/#tab-id-12</a:t>
            </a:r>
            <a:endParaRPr lang="ru-RU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250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2182" y="207344"/>
            <a:ext cx="108029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налоговых льгот и ставок по местным налогам в 2023-2027 годах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593997"/>
              </p:ext>
            </p:extLst>
          </p:nvPr>
        </p:nvGraphicFramePr>
        <p:xfrm>
          <a:off x="0" y="969818"/>
          <a:ext cx="12191999" cy="5888182"/>
        </p:xfrm>
        <a:graphic>
          <a:graphicData uri="http://schemas.openxmlformats.org/drawingml/2006/table">
            <a:tbl>
              <a:tblPr/>
              <a:tblGrid>
                <a:gridCol w="3267279">
                  <a:extLst>
                    <a:ext uri="{9D8B030D-6E8A-4147-A177-3AD203B41FA5}">
                      <a16:colId xmlns:a16="http://schemas.microsoft.com/office/drawing/2014/main" val="80816234"/>
                    </a:ext>
                  </a:extLst>
                </a:gridCol>
                <a:gridCol w="4518578">
                  <a:extLst>
                    <a:ext uri="{9D8B030D-6E8A-4147-A177-3AD203B41FA5}">
                      <a16:colId xmlns:a16="http://schemas.microsoft.com/office/drawing/2014/main" val="764276002"/>
                    </a:ext>
                  </a:extLst>
                </a:gridCol>
                <a:gridCol w="4406142">
                  <a:extLst>
                    <a:ext uri="{9D8B030D-6E8A-4147-A177-3AD203B41FA5}">
                      <a16:colId xmlns:a16="http://schemas.microsoft.com/office/drawing/2014/main" val="1691056305"/>
                    </a:ext>
                  </a:extLst>
                </a:gridCol>
              </a:tblGrid>
              <a:tr h="4411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Ставка налога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льготы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Нормативный правовой документ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552147"/>
                  </a:ext>
                </a:extLst>
              </a:tr>
              <a:tr h="25247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юридических лиц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58151"/>
                  </a:ext>
                </a:extLst>
              </a:tr>
              <a:tr h="17427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№16/4 "О земельном налоге на территории Ленинского городского округа " (с изменениями)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20.06.2022 № 49/2, от 25.08.2023 № 65/2, от 18.10.2023 № 67/1, от 21.11.2024 № 5/1)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3469179"/>
                  </a:ext>
                </a:extLst>
              </a:tr>
              <a:tr h="25247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физических лиц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05538"/>
                  </a:ext>
                </a:extLst>
              </a:tr>
              <a:tr h="16872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№16/4 "О земельном налоге на территории Ленинского городского округа " (с изменениями)  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 (с изм. и доп. от 27.01.2021 № 23/2, от 03.02.2022 № 41/2, от 27.05.2022 № 48/2, 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20.06.2022 № 49/2, от 25.08.2023 № 65/2, от 18.10.2023 № 67/1, от 21.11.2024 № 5/1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627963"/>
                  </a:ext>
                </a:extLst>
              </a:tr>
              <a:tr h="25247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физических лиц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50168"/>
                  </a:ext>
                </a:extLst>
              </a:tr>
              <a:tr h="12595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размерах от 0,15 процента до 2,5 процентов от кадастровой стоимости объекта в зависимости от вида имущества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Действуют льготы, установленные статьей 407 Налогового кодекса Российской Федерации, а также льготы, установленные Решением Совета депутатов от 21.10.2020 №16/5 "О налоге на имущество физических лиц на территории Ленинского городского округа«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изменениями)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№16/5 «О налоге на имущество физических лиц на территории Ленинского городского округа Московской области» (с изм. и доп. от 21.11.2024 №5/2)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738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4951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25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2023-2027 годах (тыс. рублей)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3C0CC99-686C-42DC-8FC0-DC2E9B39B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938126"/>
              </p:ext>
            </p:extLst>
          </p:nvPr>
        </p:nvGraphicFramePr>
        <p:xfrm>
          <a:off x="-2" y="929941"/>
          <a:ext cx="12192001" cy="596504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3207">
                  <a:extLst>
                    <a:ext uri="{9D8B030D-6E8A-4147-A177-3AD203B41FA5}">
                      <a16:colId xmlns:a16="http://schemas.microsoft.com/office/drawing/2014/main" val="3665497672"/>
                    </a:ext>
                  </a:extLst>
                </a:gridCol>
                <a:gridCol w="3133450">
                  <a:extLst>
                    <a:ext uri="{9D8B030D-6E8A-4147-A177-3AD203B41FA5}">
                      <a16:colId xmlns:a16="http://schemas.microsoft.com/office/drawing/2014/main" val="265674967"/>
                    </a:ext>
                  </a:extLst>
                </a:gridCol>
                <a:gridCol w="1417064">
                  <a:extLst>
                    <a:ext uri="{9D8B030D-6E8A-4147-A177-3AD203B41FA5}">
                      <a16:colId xmlns:a16="http://schemas.microsoft.com/office/drawing/2014/main" val="860816927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2786890241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825062746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610013901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1043346572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712678953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1095439096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710478565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2591381070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643201513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316245644"/>
                    </a:ext>
                  </a:extLst>
                </a:gridCol>
              </a:tblGrid>
              <a:tr h="15835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Правовое основание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2024 года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215465"/>
                  </a:ext>
                </a:extLst>
              </a:tr>
              <a:tr h="199670">
                <a:tc v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183292"/>
                  </a:ext>
                </a:extLst>
              </a:tr>
              <a:tr h="36949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  <a:p>
                      <a:pPr algn="l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887810"/>
                  </a:ext>
                </a:extLst>
              </a:tr>
              <a:tr h="339328">
                <a:tc rowSpan="8"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sng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налогоплательщикам-организациям в размере 100 %: </a:t>
                      </a:r>
                    </a:p>
                    <a:p>
                      <a:pPr algn="l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222047"/>
                  </a:ext>
                </a:extLst>
              </a:tr>
              <a:tr h="271462"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органы местного самоуправления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от 20.06.2022 № 49/2,  от 25.08.2023 №65/2, от 18.10.2023 №67/1, от 21.11.2024 №5/1) п.5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8 837,6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10 163,2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10 163,2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10 163,2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10 163,2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3763891"/>
                  </a:ext>
                </a:extLst>
              </a:tr>
              <a:tr h="761603"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государственные бюджетные учреждения Московской    области, вид деятельности которых направлен на сопровождение процедур оформления права собственности Московской области на объекты недвижимости, включая земельные участки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7726726"/>
                  </a:ext>
                </a:extLst>
              </a:tr>
              <a:tr h="271462"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налоговые органы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260773"/>
                  </a:ext>
                </a:extLst>
              </a:tr>
              <a:tr h="812822"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организации – владельцы земельных участков под автомобильными дорогами общего пользования на территории технопарков (промышленных, индустриальных парков)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3162741"/>
                  </a:ext>
                </a:extLst>
              </a:tr>
              <a:tr h="369491"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sng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налогоплательщикам-организациям в размере 50%:</a:t>
                      </a:r>
                    </a:p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417063"/>
                  </a:ext>
                </a:extLst>
              </a:tr>
              <a:tr h="610791"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организации, осуществляющие комплексное обучение, подготовку и повышение квалификации и кадров, учрежденные общественными организациями профессиональных союзов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от 20.06.2022 № 49/2, от 25.08.2023 № 65/2, от 18.10.2023 №67/1, от 21.11.2024 №5/1) п.5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1 009,0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1 425,4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1 425,4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1 425,4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1 425,4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6266993"/>
                  </a:ext>
                </a:extLst>
              </a:tr>
              <a:tr h="1401637"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благотворительные организации, в отношении земельных участков занятых приютами для животных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274,0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6067877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10 412,6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13 275,8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13 275,8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13 275,8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13 275,8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116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180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25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2023-2027 годах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770149"/>
              </p:ext>
            </p:extLst>
          </p:nvPr>
        </p:nvGraphicFramePr>
        <p:xfrm>
          <a:off x="-2" y="951344"/>
          <a:ext cx="12191999" cy="5917406"/>
        </p:xfrm>
        <a:graphic>
          <a:graphicData uri="http://schemas.openxmlformats.org/drawingml/2006/table">
            <a:tbl>
              <a:tblPr/>
              <a:tblGrid>
                <a:gridCol w="249496">
                  <a:extLst>
                    <a:ext uri="{9D8B030D-6E8A-4147-A177-3AD203B41FA5}">
                      <a16:colId xmlns:a16="http://schemas.microsoft.com/office/drawing/2014/main" val="3275515775"/>
                    </a:ext>
                  </a:extLst>
                </a:gridCol>
                <a:gridCol w="3405242">
                  <a:extLst>
                    <a:ext uri="{9D8B030D-6E8A-4147-A177-3AD203B41FA5}">
                      <a16:colId xmlns:a16="http://schemas.microsoft.com/office/drawing/2014/main" val="628630005"/>
                    </a:ext>
                  </a:extLst>
                </a:gridCol>
                <a:gridCol w="1042021">
                  <a:extLst>
                    <a:ext uri="{9D8B030D-6E8A-4147-A177-3AD203B41FA5}">
                      <a16:colId xmlns:a16="http://schemas.microsoft.com/office/drawing/2014/main" val="1238818102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970598738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3694462113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3979949425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53413493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1092173520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3628285011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2430995557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3471205575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622773914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3515406237"/>
                    </a:ext>
                  </a:extLst>
                </a:gridCol>
              </a:tblGrid>
              <a:tr h="3082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Правовое основание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2024 года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999302"/>
                  </a:ext>
                </a:extLst>
              </a:tr>
              <a:tr h="304493">
                <a:tc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311469"/>
                  </a:ext>
                </a:extLst>
              </a:tr>
              <a:tr h="2167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657348"/>
                  </a:ext>
                </a:extLst>
              </a:tr>
              <a:tr h="358267">
                <a:tc rowSpan="13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1.2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 физическим лицам в размере 100 % в отношении одного земельного участка по выбору налогоплательщика, расположенного в границах территории Ленинского городского округа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39365"/>
                  </a:ext>
                </a:extLst>
              </a:tr>
              <a:tr h="267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Герои Советского Союза, Герои Российской Федерации, Герои Социалистического труда, полные кавалеры ордена Славы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</a:t>
                      </a:r>
                    </a:p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 27.01.2021 </a:t>
                      </a:r>
                    </a:p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23/2, </a:t>
                      </a:r>
                    </a:p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03.02.2022</a:t>
                      </a:r>
                    </a:p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№ 41/2, </a:t>
                      </a:r>
                    </a:p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27.05.2022</a:t>
                      </a:r>
                    </a:p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№ 48/2, </a:t>
                      </a:r>
                    </a:p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20.06.2022</a:t>
                      </a:r>
                    </a:p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№ 49/2, </a:t>
                      </a:r>
                    </a:p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25.08.2023</a:t>
                      </a:r>
                    </a:p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№ 65/2,</a:t>
                      </a:r>
                    </a:p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18.10.2023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67/1,</a:t>
                      </a:r>
                    </a:p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21.11.2024 №5/1) п.6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0909429"/>
                  </a:ext>
                </a:extLst>
              </a:tr>
              <a:tr h="267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полные кавалеры ордена Трудовой Славы и "За службу Родине в Вооруженных силах СССР"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090936"/>
                  </a:ext>
                </a:extLst>
              </a:tr>
              <a:tr h="3996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ветераны, инвалиды и участники ВОВ, а также граждане, на которых законодательством распространены социальные гарантии и льготы инвалидов и участников ВОВ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598618"/>
                  </a:ext>
                </a:extLst>
              </a:tr>
              <a:tr h="2680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несовершеннолетние узники концлагерей, гетто и других мест принудительного содержания в период ВОВ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502154"/>
                  </a:ext>
                </a:extLst>
              </a:tr>
              <a:tr h="2528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ветераны и инвалиды боевых действий</a:t>
                      </a: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6500069"/>
                  </a:ext>
                </a:extLst>
              </a:tr>
              <a:tr h="2686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инвалиды I, II и III групп инвалидности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512893"/>
                  </a:ext>
                </a:extLst>
              </a:tr>
              <a:tr h="28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883676"/>
                  </a:ext>
                </a:extLst>
              </a:tr>
              <a:tr h="2472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инвалиды с детства, дети-инвалиды, а также семьи, имеющие детей-инвалидов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920003"/>
                  </a:ext>
                </a:extLst>
              </a:tr>
              <a:tr h="1467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физические лица, имеющие право на получение социальной поддержки в соответствии с Законом РФ "О социальной защите граждан, подвергшихся воздействию радиации вследствие катастрофы на Чернобыльской АЭС" (в редакции Закона Российской Федерации от 18 июня 1992 года № 3061-1), в соответствии с Федеральным законом от 26 ноября 1998 года N 175-ФЗ "О социальной защите граждан Российской Федерации, подвергшихся воздействию радиации вследствие аварии в 1957 году на производственном объединении "Маяк" и сбросов радиоактивных отходов в реку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Теча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и в соответствии с Федеральным законом от 10.01.2002 года N 2-ФЗ "О социальных гарантиях гражданам, подвергшимся радиационному воздействию вследствие ядерных испытаний  на Семипалатинском полигоне"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217498"/>
                  </a:ext>
                </a:extLst>
              </a:tr>
              <a:tr h="2695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женщины, которым в установленном порядке присвоено звание  «Мать-героиня»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829306"/>
                  </a:ext>
                </a:extLst>
              </a:tr>
              <a:tr h="491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физические лица, получившие или перенесшие лучевую болезнь или ставшие инвалидами в результате испытаний, учений и иных работ, связанных с любыми видами ядерных установок, включая ядерное оружие и космическую технику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65994"/>
                  </a:ext>
                </a:extLst>
              </a:tr>
              <a:tr h="491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физических лиц, принимавших в составе подразделений особого риска непосредственное участие в испытаниях ядерного и термоядерного оружия, ликвидации аварий ядерных установок на средствах вооружения и военных объектах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52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1400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25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2023-2027 годах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034722"/>
              </p:ext>
            </p:extLst>
          </p:nvPr>
        </p:nvGraphicFramePr>
        <p:xfrm>
          <a:off x="0" y="942114"/>
          <a:ext cx="12191999" cy="5939567"/>
        </p:xfrm>
        <a:graphic>
          <a:graphicData uri="http://schemas.openxmlformats.org/drawingml/2006/table">
            <a:tbl>
              <a:tblPr/>
              <a:tblGrid>
                <a:gridCol w="247068">
                  <a:extLst>
                    <a:ext uri="{9D8B030D-6E8A-4147-A177-3AD203B41FA5}">
                      <a16:colId xmlns:a16="http://schemas.microsoft.com/office/drawing/2014/main" val="3275515775"/>
                    </a:ext>
                  </a:extLst>
                </a:gridCol>
                <a:gridCol w="3372089">
                  <a:extLst>
                    <a:ext uri="{9D8B030D-6E8A-4147-A177-3AD203B41FA5}">
                      <a16:colId xmlns:a16="http://schemas.microsoft.com/office/drawing/2014/main" val="628630005"/>
                    </a:ext>
                  </a:extLst>
                </a:gridCol>
                <a:gridCol w="1031876">
                  <a:extLst>
                    <a:ext uri="{9D8B030D-6E8A-4147-A177-3AD203B41FA5}">
                      <a16:colId xmlns:a16="http://schemas.microsoft.com/office/drawing/2014/main" val="1238818102"/>
                    </a:ext>
                  </a:extLst>
                </a:gridCol>
                <a:gridCol w="746988">
                  <a:extLst>
                    <a:ext uri="{9D8B030D-6E8A-4147-A177-3AD203B41FA5}">
                      <a16:colId xmlns:a16="http://schemas.microsoft.com/office/drawing/2014/main" val="970598738"/>
                    </a:ext>
                  </a:extLst>
                </a:gridCol>
                <a:gridCol w="746988">
                  <a:extLst>
                    <a:ext uri="{9D8B030D-6E8A-4147-A177-3AD203B41FA5}">
                      <a16:colId xmlns:a16="http://schemas.microsoft.com/office/drawing/2014/main" val="3694462113"/>
                    </a:ext>
                  </a:extLst>
                </a:gridCol>
                <a:gridCol w="746988">
                  <a:extLst>
                    <a:ext uri="{9D8B030D-6E8A-4147-A177-3AD203B41FA5}">
                      <a16:colId xmlns:a16="http://schemas.microsoft.com/office/drawing/2014/main" val="3979949425"/>
                    </a:ext>
                  </a:extLst>
                </a:gridCol>
                <a:gridCol w="746988">
                  <a:extLst>
                    <a:ext uri="{9D8B030D-6E8A-4147-A177-3AD203B41FA5}">
                      <a16:colId xmlns:a16="http://schemas.microsoft.com/office/drawing/2014/main" val="53413493"/>
                    </a:ext>
                  </a:extLst>
                </a:gridCol>
                <a:gridCol w="746988">
                  <a:extLst>
                    <a:ext uri="{9D8B030D-6E8A-4147-A177-3AD203B41FA5}">
                      <a16:colId xmlns:a16="http://schemas.microsoft.com/office/drawing/2014/main" val="1092173520"/>
                    </a:ext>
                  </a:extLst>
                </a:gridCol>
                <a:gridCol w="746988">
                  <a:extLst>
                    <a:ext uri="{9D8B030D-6E8A-4147-A177-3AD203B41FA5}">
                      <a16:colId xmlns:a16="http://schemas.microsoft.com/office/drawing/2014/main" val="3628285011"/>
                    </a:ext>
                  </a:extLst>
                </a:gridCol>
                <a:gridCol w="746988">
                  <a:extLst>
                    <a:ext uri="{9D8B030D-6E8A-4147-A177-3AD203B41FA5}">
                      <a16:colId xmlns:a16="http://schemas.microsoft.com/office/drawing/2014/main" val="536582309"/>
                    </a:ext>
                  </a:extLst>
                </a:gridCol>
                <a:gridCol w="746988">
                  <a:extLst>
                    <a:ext uri="{9D8B030D-6E8A-4147-A177-3AD203B41FA5}">
                      <a16:colId xmlns:a16="http://schemas.microsoft.com/office/drawing/2014/main" val="3823876430"/>
                    </a:ext>
                  </a:extLst>
                </a:gridCol>
                <a:gridCol w="746988">
                  <a:extLst>
                    <a:ext uri="{9D8B030D-6E8A-4147-A177-3AD203B41FA5}">
                      <a16:colId xmlns:a16="http://schemas.microsoft.com/office/drawing/2014/main" val="2430995557"/>
                    </a:ext>
                  </a:extLst>
                </a:gridCol>
                <a:gridCol w="818074">
                  <a:extLst>
                    <a:ext uri="{9D8B030D-6E8A-4147-A177-3AD203B41FA5}">
                      <a16:colId xmlns:a16="http://schemas.microsoft.com/office/drawing/2014/main" val="3471205575"/>
                    </a:ext>
                  </a:extLst>
                </a:gridCol>
              </a:tblGrid>
              <a:tr h="4490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Правовое основание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2024 года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999302"/>
                  </a:ext>
                </a:extLst>
              </a:tr>
              <a:tr h="150365">
                <a:tc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311469"/>
                  </a:ext>
                </a:extLst>
              </a:tr>
              <a:tr h="209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657348"/>
                  </a:ext>
                </a:extLst>
              </a:tr>
              <a:tr h="356475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1.2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 физическим лицам в размере 100 % в отношении одного земельного участка по выбору налогоплательщика, расположенного в границах территории Ленинского городского округа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39365"/>
                  </a:ext>
                </a:extLst>
              </a:tr>
              <a:tr h="400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члены многодетных семей (супруги либо одинокая(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мать (отец) и их дети в возрасте до 18 лет, в том числе усыновленные, пасынки и падчерицы)</a:t>
                      </a:r>
                    </a:p>
                  </a:txBody>
                  <a:tcPr marL="3255" marR="3255" marT="3255" marB="0" anchor="b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</a:t>
                      </a:r>
                    </a:p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23/2, </a:t>
                      </a:r>
                    </a:p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03.02.2022    № 41/2,</a:t>
                      </a:r>
                    </a:p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27.05.2022    № 48/2,</a:t>
                      </a:r>
                    </a:p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20.06.2022     № 49/2,</a:t>
                      </a:r>
                    </a:p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25.08.2023   № 65/2</a:t>
                      </a:r>
                    </a:p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18.10.2023    № 67/1, </a:t>
                      </a:r>
                    </a:p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21.11.2024 №5/1) п.6</a:t>
                      </a:r>
                      <a:b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40430"/>
                  </a:ext>
                </a:extLst>
              </a:tr>
              <a:tr h="533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лица, на которых распространяется действие Федерального закона от 21.12.1996 N 159-ФЗ "О дополнительных гарантиях по социальной защите детей-сирот и детей, оставшихся без попечения родителей"</a:t>
                      </a:r>
                    </a:p>
                  </a:txBody>
                  <a:tcPr marL="3255" marR="3255" marT="3255" marB="0" anchor="b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893608"/>
                  </a:ext>
                </a:extLst>
              </a:tr>
              <a:tr h="533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члены семей военнослужащих и сотрудников органов внутренних дел, потерявших кормильца при исполнении ими служебных обязанностей, а также члены семей погибших в Афганистане и Чечне</a:t>
                      </a: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24759"/>
                  </a:ext>
                </a:extLst>
              </a:tr>
              <a:tr h="2681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реабилитированные лица и лица, признанные пострадавшими от политических репрессий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6959665"/>
                  </a:ext>
                </a:extLst>
              </a:tr>
              <a:tr h="533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почетные граждане Московской области, Ленинского муниципального района, Ленинского городского округа, городских и сельских поселений, входивших в состав Ленинского муниципального района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36401"/>
                  </a:ext>
                </a:extLst>
              </a:tr>
              <a:tr h="10631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пенсионеры, получающие пенсии, назначаемые в порядке, установленном пенсионным законодательством, а также лица, достигшие возраста 60 и 55 лет (соответственно мужчин и женщин), которым в соответствии с законодательством Российской Федерации выплачивается ежемесячное пожизненное содержание и физические лица, соответствующие условиям, необходимым для назначения пенсии в соответствии с законодательством Российской Федерации, действовавшим на 31 декабря 2018 года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11 953,0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11 953,0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11 953,0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11 953,0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11 953,0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7126639"/>
                  </a:ext>
                </a:extLst>
              </a:tr>
              <a:tr h="66563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члены малоимущих семей и малоимущих одиноко проживающих граждан, среднедушевой доход которых ниже прожиточного минимума, установленного в Московской области на душу населения (налоговая льгота предоставляется одному из членов семьи)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632819"/>
                  </a:ext>
                </a:extLst>
              </a:tr>
              <a:tr h="4097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почетных доноров СССР и РФ</a:t>
                      </a:r>
                    </a:p>
                  </a:txBody>
                  <a:tcPr marL="3255" marR="3255" marT="3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274364"/>
                  </a:ext>
                </a:extLst>
              </a:tr>
              <a:tr h="17981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12 465,0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12 465,0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12 465,0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12 465,0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12 465,0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917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533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39337" y="-89107"/>
            <a:ext cx="1233133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2023-2027 годах (тыс.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171351"/>
              </p:ext>
            </p:extLst>
          </p:nvPr>
        </p:nvGraphicFramePr>
        <p:xfrm>
          <a:off x="0" y="932873"/>
          <a:ext cx="12191998" cy="5925128"/>
        </p:xfrm>
        <a:graphic>
          <a:graphicData uri="http://schemas.openxmlformats.org/drawingml/2006/table">
            <a:tbl>
              <a:tblPr/>
              <a:tblGrid>
                <a:gridCol w="359531">
                  <a:extLst>
                    <a:ext uri="{9D8B030D-6E8A-4147-A177-3AD203B41FA5}">
                      <a16:colId xmlns:a16="http://schemas.microsoft.com/office/drawing/2014/main" val="303550411"/>
                    </a:ext>
                  </a:extLst>
                </a:gridCol>
                <a:gridCol w="2468953">
                  <a:extLst>
                    <a:ext uri="{9D8B030D-6E8A-4147-A177-3AD203B41FA5}">
                      <a16:colId xmlns:a16="http://schemas.microsoft.com/office/drawing/2014/main" val="373048868"/>
                    </a:ext>
                  </a:extLst>
                </a:gridCol>
                <a:gridCol w="940236">
                  <a:extLst>
                    <a:ext uri="{9D8B030D-6E8A-4147-A177-3AD203B41FA5}">
                      <a16:colId xmlns:a16="http://schemas.microsoft.com/office/drawing/2014/main" val="2815523879"/>
                    </a:ext>
                  </a:extLst>
                </a:gridCol>
                <a:gridCol w="885843">
                  <a:extLst>
                    <a:ext uri="{9D8B030D-6E8A-4147-A177-3AD203B41FA5}">
                      <a16:colId xmlns:a16="http://schemas.microsoft.com/office/drawing/2014/main" val="1162274256"/>
                    </a:ext>
                  </a:extLst>
                </a:gridCol>
                <a:gridCol w="885843">
                  <a:extLst>
                    <a:ext uri="{9D8B030D-6E8A-4147-A177-3AD203B41FA5}">
                      <a16:colId xmlns:a16="http://schemas.microsoft.com/office/drawing/2014/main" val="845128753"/>
                    </a:ext>
                  </a:extLst>
                </a:gridCol>
                <a:gridCol w="862530">
                  <a:extLst>
                    <a:ext uri="{9D8B030D-6E8A-4147-A177-3AD203B41FA5}">
                      <a16:colId xmlns:a16="http://schemas.microsoft.com/office/drawing/2014/main" val="4281896560"/>
                    </a:ext>
                  </a:extLst>
                </a:gridCol>
                <a:gridCol w="862530">
                  <a:extLst>
                    <a:ext uri="{9D8B030D-6E8A-4147-A177-3AD203B41FA5}">
                      <a16:colId xmlns:a16="http://schemas.microsoft.com/office/drawing/2014/main" val="6263929"/>
                    </a:ext>
                  </a:extLst>
                </a:gridCol>
                <a:gridCol w="862530">
                  <a:extLst>
                    <a:ext uri="{9D8B030D-6E8A-4147-A177-3AD203B41FA5}">
                      <a16:colId xmlns:a16="http://schemas.microsoft.com/office/drawing/2014/main" val="2700130996"/>
                    </a:ext>
                  </a:extLst>
                </a:gridCol>
                <a:gridCol w="862530">
                  <a:extLst>
                    <a:ext uri="{9D8B030D-6E8A-4147-A177-3AD203B41FA5}">
                      <a16:colId xmlns:a16="http://schemas.microsoft.com/office/drawing/2014/main" val="1001601800"/>
                    </a:ext>
                  </a:extLst>
                </a:gridCol>
                <a:gridCol w="800368">
                  <a:extLst>
                    <a:ext uri="{9D8B030D-6E8A-4147-A177-3AD203B41FA5}">
                      <a16:colId xmlns:a16="http://schemas.microsoft.com/office/drawing/2014/main" val="2791316275"/>
                    </a:ext>
                  </a:extLst>
                </a:gridCol>
                <a:gridCol w="800368">
                  <a:extLst>
                    <a:ext uri="{9D8B030D-6E8A-4147-A177-3AD203B41FA5}">
                      <a16:colId xmlns:a16="http://schemas.microsoft.com/office/drawing/2014/main" val="1977596013"/>
                    </a:ext>
                  </a:extLst>
                </a:gridCol>
                <a:gridCol w="800368">
                  <a:extLst>
                    <a:ext uri="{9D8B030D-6E8A-4147-A177-3AD203B41FA5}">
                      <a16:colId xmlns:a16="http://schemas.microsoft.com/office/drawing/2014/main" val="2207683438"/>
                    </a:ext>
                  </a:extLst>
                </a:gridCol>
                <a:gridCol w="800368">
                  <a:extLst>
                    <a:ext uri="{9D8B030D-6E8A-4147-A177-3AD203B41FA5}">
                      <a16:colId xmlns:a16="http://schemas.microsoft.com/office/drawing/2014/main" val="3788109326"/>
                    </a:ext>
                  </a:extLst>
                </a:gridCol>
              </a:tblGrid>
              <a:tr h="5965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Правовое основание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2024 года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456833"/>
                  </a:ext>
                </a:extLst>
              </a:tr>
              <a:tr h="596575"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357497"/>
                  </a:ext>
                </a:extLst>
              </a:tr>
              <a:tr h="2800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109119"/>
                  </a:ext>
                </a:extLst>
              </a:tr>
              <a:tr h="426233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2.1 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 физическим лицам в размере 100 %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496890"/>
                  </a:ext>
                </a:extLst>
              </a:tr>
              <a:tr h="12670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Одинокие родители, имеющие детей в возрасте до 18 лет включительно, состоящие на учете в Ленинском управлении социальной защиты населения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Минсоцразвития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Московской области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№16/5 «О налоге на имущество физических лиц на территории Ленинского городского округа Московской области» (с изм. и доп. от 21.11.2024 №5/2) п.3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502519"/>
                  </a:ext>
                </a:extLst>
              </a:tr>
              <a:tr h="12599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из малообеспеченных семей одиноких родителей, получающих пенсию на детей по случаю потери кормильца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4273549"/>
                  </a:ext>
                </a:extLst>
              </a:tr>
              <a:tr h="11699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Дети-сироты и дети, оставшиеся без попечения родителей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002496"/>
                  </a:ext>
                </a:extLst>
              </a:tr>
              <a:tr h="3287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Итого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179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587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DA42ED1-7F39-4037-8932-3F283D4D4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1E8B027-0CE8-44EA-ADD4-C68818012FE2}"/>
              </a:ext>
            </a:extLst>
          </p:cNvPr>
          <p:cNvSpPr/>
          <p:nvPr/>
        </p:nvSpPr>
        <p:spPr>
          <a:xfrm>
            <a:off x="2664903" y="1045943"/>
            <a:ext cx="686219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2025-2027 годы сформированы в разрезе 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муниципальных программ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непрограммных расходов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DB93E24-6C32-4B1A-9C4A-2D6DA8DE4B94}"/>
              </a:ext>
            </a:extLst>
          </p:cNvPr>
          <p:cNvGrpSpPr/>
          <p:nvPr/>
        </p:nvGrpSpPr>
        <p:grpSpPr>
          <a:xfrm>
            <a:off x="2461171" y="3047947"/>
            <a:ext cx="1461008" cy="975079"/>
            <a:chOff x="559257" y="1450448"/>
            <a:chExt cx="1461008" cy="975079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7D73234-C943-4513-905D-79244C5B3674}"/>
                </a:ext>
              </a:extLst>
            </p:cNvPr>
            <p:cNvSpPr/>
            <p:nvPr/>
          </p:nvSpPr>
          <p:spPr>
            <a:xfrm>
              <a:off x="559257" y="1450448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5C24EFC-B928-463C-B58D-418D315FBFCF}"/>
                </a:ext>
              </a:extLst>
            </p:cNvPr>
            <p:cNvSpPr/>
            <p:nvPr/>
          </p:nvSpPr>
          <p:spPr>
            <a:xfrm>
              <a:off x="800991" y="145736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18 730,4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12FFB1F-B58B-4E97-B0E9-D85CE26E6973}"/>
              </a:ext>
            </a:extLst>
          </p:cNvPr>
          <p:cNvGrpSpPr/>
          <p:nvPr/>
        </p:nvGrpSpPr>
        <p:grpSpPr>
          <a:xfrm>
            <a:off x="2470661" y="4078772"/>
            <a:ext cx="1451517" cy="968161"/>
            <a:chOff x="583554" y="241890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C8BED47-22A3-4A85-BBAE-A67089CA714B}"/>
                </a:ext>
              </a:extLst>
            </p:cNvPr>
            <p:cNvSpPr/>
            <p:nvPr/>
          </p:nvSpPr>
          <p:spPr>
            <a:xfrm>
              <a:off x="583554" y="241890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A5C908-9472-4A79-B21C-46C4BCDC06F2}"/>
                </a:ext>
              </a:extLst>
            </p:cNvPr>
            <p:cNvSpPr/>
            <p:nvPr/>
          </p:nvSpPr>
          <p:spPr>
            <a:xfrm>
              <a:off x="815797" y="241890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algn="ctr" fontAlgn="ctr"/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148,2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5FD77D3-2DF5-4033-9532-FA014A561118}"/>
              </a:ext>
            </a:extLst>
          </p:cNvPr>
          <p:cNvGrpSpPr/>
          <p:nvPr/>
        </p:nvGrpSpPr>
        <p:grpSpPr>
          <a:xfrm>
            <a:off x="5110504" y="3022802"/>
            <a:ext cx="1451517" cy="968161"/>
            <a:chOff x="3194881" y="140995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0700E11-9202-4291-A1D5-1DB5D6245569}"/>
                </a:ext>
              </a:extLst>
            </p:cNvPr>
            <p:cNvSpPr/>
            <p:nvPr/>
          </p:nvSpPr>
          <p:spPr>
            <a:xfrm>
              <a:off x="3194881" y="140995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903F376-51C6-4257-ABCE-81AD43EE0C16}"/>
                </a:ext>
              </a:extLst>
            </p:cNvPr>
            <p:cNvSpPr/>
            <p:nvPr/>
          </p:nvSpPr>
          <p:spPr>
            <a:xfrm>
              <a:off x="3427124" y="140995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18 406,2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E4BD853-2A90-40C8-9742-5553A0076F8A}"/>
              </a:ext>
            </a:extLst>
          </p:cNvPr>
          <p:cNvGrpSpPr/>
          <p:nvPr/>
        </p:nvGrpSpPr>
        <p:grpSpPr>
          <a:xfrm>
            <a:off x="5110504" y="4061635"/>
            <a:ext cx="1482576" cy="985298"/>
            <a:chOff x="3163822" y="2352499"/>
            <a:chExt cx="1482576" cy="985298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112A842F-600E-4C82-A91D-271C7330328A}"/>
                </a:ext>
              </a:extLst>
            </p:cNvPr>
            <p:cNvSpPr/>
            <p:nvPr/>
          </p:nvSpPr>
          <p:spPr>
            <a:xfrm>
              <a:off x="3163822" y="2352499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9D4C817A-7BBB-43C6-A1EC-4B718B8E090B}"/>
                </a:ext>
              </a:extLst>
            </p:cNvPr>
            <p:cNvSpPr/>
            <p:nvPr/>
          </p:nvSpPr>
          <p:spPr>
            <a:xfrm>
              <a:off x="3427124" y="236963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algn="ctr" fontAlgn="ctr"/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144,8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5D2DC8B-71B7-4174-ABA5-6CFE17A10F3A}"/>
              </a:ext>
            </a:extLst>
          </p:cNvPr>
          <p:cNvGrpSpPr/>
          <p:nvPr/>
        </p:nvGrpSpPr>
        <p:grpSpPr>
          <a:xfrm>
            <a:off x="7770326" y="3062073"/>
            <a:ext cx="1451517" cy="968161"/>
            <a:chOff x="5799091" y="143271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FF35E311-48C7-48CB-9561-6E7484BDB5D1}"/>
                </a:ext>
              </a:extLst>
            </p:cNvPr>
            <p:cNvSpPr/>
            <p:nvPr/>
          </p:nvSpPr>
          <p:spPr>
            <a:xfrm>
              <a:off x="5799091" y="143271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AF1F7396-7AD3-4346-8571-BFA16CFDEF9D}"/>
                </a:ext>
              </a:extLst>
            </p:cNvPr>
            <p:cNvSpPr/>
            <p:nvPr/>
          </p:nvSpPr>
          <p:spPr>
            <a:xfrm>
              <a:off x="6031334" y="143271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15 094,3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53DC828-2890-4CA8-9B51-4948EE52F85F}"/>
              </a:ext>
            </a:extLst>
          </p:cNvPr>
          <p:cNvGrpSpPr/>
          <p:nvPr/>
        </p:nvGrpSpPr>
        <p:grpSpPr>
          <a:xfrm>
            <a:off x="7770325" y="4046754"/>
            <a:ext cx="1451517" cy="968161"/>
            <a:chOff x="5799091" y="238207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EC75E91-7D6B-45A9-96B7-70E474D83112}"/>
                </a:ext>
              </a:extLst>
            </p:cNvPr>
            <p:cNvSpPr/>
            <p:nvPr/>
          </p:nvSpPr>
          <p:spPr>
            <a:xfrm>
              <a:off x="5799091" y="238207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215C8DF5-5701-4AAD-AACA-0256752C47F6}"/>
                </a:ext>
              </a:extLst>
            </p:cNvPr>
            <p:cNvSpPr/>
            <p:nvPr/>
          </p:nvSpPr>
          <p:spPr>
            <a:xfrm>
              <a:off x="6031334" y="238207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algn="ctr" fontAlgn="ctr"/>
              <a:r>
                <a:rPr lang="ru-RU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144,8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8681C150-9FAC-467D-A256-0C5049E6FF85}"/>
              </a:ext>
            </a:extLst>
          </p:cNvPr>
          <p:cNvGrpSpPr/>
          <p:nvPr/>
        </p:nvGrpSpPr>
        <p:grpSpPr>
          <a:xfrm>
            <a:off x="2496608" y="1763898"/>
            <a:ext cx="1416079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C3C02EFE-80D6-4744-84BB-2437A5F18ED8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5" name="Овал 4">
              <a:extLst>
                <a:ext uri="{FF2B5EF4-FFF2-40B4-BE49-F238E27FC236}">
                  <a16:creationId xmlns:a16="http://schemas.microsoft.com/office/drawing/2014/main" id="{584D04D5-0C4B-4852-8AA6-97D55D4643D2}"/>
                </a:ext>
              </a:extLst>
            </p:cNvPr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2025 – </a:t>
              </a:r>
              <a:endPara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18 878,6 </a:t>
              </a: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рублей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5193582" y="1707641"/>
            <a:ext cx="1285359" cy="1226869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2026 -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18 551,0 млн. рублей 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7DB3E79-D1B6-4EF5-8C02-C2554F77CCF6}"/>
              </a:ext>
            </a:extLst>
          </p:cNvPr>
          <p:cNvGrpSpPr/>
          <p:nvPr/>
        </p:nvGrpSpPr>
        <p:grpSpPr>
          <a:xfrm>
            <a:off x="7919910" y="1788898"/>
            <a:ext cx="1340607" cy="1133160"/>
            <a:chOff x="14371" y="491932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B9BD54B-C8FA-4F47-8213-2969D796644E}"/>
                </a:ext>
              </a:extLst>
            </p:cNvPr>
            <p:cNvSpPr/>
            <p:nvPr/>
          </p:nvSpPr>
          <p:spPr>
            <a:xfrm>
              <a:off x="14371" y="491932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1" name="Овал 4">
              <a:extLst>
                <a:ext uri="{FF2B5EF4-FFF2-40B4-BE49-F238E27FC236}">
                  <a16:creationId xmlns:a16="http://schemas.microsoft.com/office/drawing/2014/main" id="{985F6AD8-2D44-49F0-B511-1CC3006948B5}"/>
                </a:ext>
              </a:extLst>
            </p:cNvPr>
            <p:cNvSpPr/>
            <p:nvPr/>
          </p:nvSpPr>
          <p:spPr>
            <a:xfrm>
              <a:off x="103799" y="611574"/>
              <a:ext cx="1101279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2027 –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15 239,1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рублей </a:t>
              </a:r>
            </a:p>
          </p:txBody>
        </p:sp>
      </p:grpSp>
      <p:sp>
        <p:nvSpPr>
          <p:cNvPr id="32" name="Стрелка вниз 42">
            <a:extLst>
              <a:ext uri="{FF2B5EF4-FFF2-40B4-BE49-F238E27FC236}">
                <a16:creationId xmlns:a16="http://schemas.microsoft.com/office/drawing/2014/main" id="{4132940D-5286-4ADF-8675-E385E9C061BD}"/>
              </a:ext>
            </a:extLst>
          </p:cNvPr>
          <p:cNvSpPr/>
          <p:nvPr/>
        </p:nvSpPr>
        <p:spPr>
          <a:xfrm rot="16200000">
            <a:off x="2063728" y="3309043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2066845" y="4283847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F825F6-5AD4-4362-9F2B-AEA2A263726E}"/>
              </a:ext>
            </a:extLst>
          </p:cNvPr>
          <p:cNvSpPr txBox="1"/>
          <p:nvPr/>
        </p:nvSpPr>
        <p:spPr>
          <a:xfrm>
            <a:off x="640440" y="3288107"/>
            <a:ext cx="1332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35AF33-6A45-4DEF-B9A1-B4DBDE22D4A8}"/>
              </a:ext>
            </a:extLst>
          </p:cNvPr>
          <p:cNvSpPr txBox="1"/>
          <p:nvPr/>
        </p:nvSpPr>
        <p:spPr>
          <a:xfrm>
            <a:off x="486553" y="4234713"/>
            <a:ext cx="148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4" name="Скругленный прямоугольник 53">
            <a:extLst>
              <a:ext uri="{FF2B5EF4-FFF2-40B4-BE49-F238E27FC236}">
                <a16:creationId xmlns:a16="http://schemas.microsoft.com/office/drawing/2014/main" id="{963D8D84-1A18-45EE-A6B5-33AC34D62396}"/>
              </a:ext>
            </a:extLst>
          </p:cNvPr>
          <p:cNvSpPr/>
          <p:nvPr/>
        </p:nvSpPr>
        <p:spPr>
          <a:xfrm>
            <a:off x="1977133" y="5751468"/>
            <a:ext cx="8012619" cy="77840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непрограммных расходов отражены расходы на содержание высшего должностного лица муниципального округа, Совета депутатов, Контрольно-счетной палаты,</a:t>
            </a:r>
            <a:r>
              <a:rPr lang="en-US" sz="11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выборов, исполнительные листы, Резервный фонд администрации Ленинского городского округа ( в 2025 г – 5,0 млн. рублей, в 2026 г – 5,0 млн. рублей, в 2027 г - 5,0 млн. рублей).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461171" y="272143"/>
            <a:ext cx="6965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Ленинского городского округа</a:t>
            </a:r>
          </a:p>
        </p:txBody>
      </p:sp>
      <p:sp>
        <p:nvSpPr>
          <p:cNvPr id="47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4380828" y="4283847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7164326" y="4283846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4022873" y="2953142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1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6655016" y="2963858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5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9313044" y="2931795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077640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99,2%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80572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99,2%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454085" y="3406268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99,0%</a:t>
            </a:r>
          </a:p>
        </p:txBody>
      </p:sp>
    </p:spTree>
    <p:extLst>
      <p:ext uri="{BB962C8B-B14F-4D97-AF65-F5344CB8AC3E}">
        <p14:creationId xmlns:p14="http://schemas.microsoft.com/office/powerpoint/2010/main" val="1270989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6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7179" y="4539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 и подразделам классификации 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286197"/>
              </p:ext>
            </p:extLst>
          </p:nvPr>
        </p:nvGraphicFramePr>
        <p:xfrm>
          <a:off x="0" y="939568"/>
          <a:ext cx="9731228" cy="6108065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8198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547258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60962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60962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60962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60962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60962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60962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666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42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1 403 120,00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1 997 068,69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1 453 048,6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1 512 796,80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1 427 005,94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1 422 665,68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5211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3 055,56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4 064,43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4 064,4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3 018,47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3 018,47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3 018,47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5238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19 502,95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21 460,57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21 034,5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15 694,69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15 695,13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15 707,05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695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406 333,07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465 802,77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455 443,3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364 380,07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364 541,07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364 710,07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5238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74 227,90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70 830,33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70 747,4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51 364,70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51 364,70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51 364,70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181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19 993,1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181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181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900 000,52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1 404 910,59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881 765,9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1 073 338,87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987 386,57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982 865,39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2298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10 363,83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11 864,01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11 379,6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12 660,20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12 771,62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12 771,62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181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10 363,83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11 799,01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11 379,6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12 660,20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12 771,62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12 771,62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181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352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145 801,97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173 325,04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171 861,7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188 577,87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184 407,27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184 407,27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382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Гражданская оборона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2 452,60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2 360,0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8 410,00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181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33 735,68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39 359,10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38 982,9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42 191,87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42 191,87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42 191,87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352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111 726,40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131 513,34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130 518,8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137 976,00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135 815,40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135 815,40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026" y="1807028"/>
            <a:ext cx="2167773" cy="14447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342" y="4746276"/>
            <a:ext cx="2172457" cy="164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13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7" y="89731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 и подразделам классификации 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811322"/>
              </p:ext>
            </p:extLst>
          </p:nvPr>
        </p:nvGraphicFramePr>
        <p:xfrm>
          <a:off x="1" y="948902"/>
          <a:ext cx="9776665" cy="5909101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20150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563821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65449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65449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65449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65449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65449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65449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1 238 595,83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1 298 296,97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1 219 900,8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940 371,59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968 000,73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921 556,14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4 488,41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9 726,00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7 475,9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10 184,00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10 184,00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10 184,00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22 784,46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55 062,00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363,41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018406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435 236,16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324 823,75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312 320,7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81 612,00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89 246,00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89 246,00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773 101,39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923 393,42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870 850,2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787 423,80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775 355,40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783 609,40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18 998,91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21 216,39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19 285,9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20 144,49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19 930,49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19 930,49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32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6 770,96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19 137,40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9 968,1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18 222,84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18 222,84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18 222,84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2 354 050,48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2 962 576,84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2 901 677,6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4 949 569,77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5 702 637,56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3 102 034,60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639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45 367,15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97 415,27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83 229,2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35 488,00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48 444,64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48 444,64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278 364,97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528 197,82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512 287,8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1 724 278,47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2 344 154,12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532 150,16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2 017 551,67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2 329 511,15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2 298 708,0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3 182 351,30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3 302 586,80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2 513 987,80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3636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12 766,69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7 452,60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7 452,6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7 452,00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7 452,00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7 452,00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6 617,55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736 116,22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712 061,2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132 044,29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319 715,14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116 729,11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692 342,58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692 342,6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88 460,97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312 823,76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109 837,73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911719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6 617,55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43 773,64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19 718,6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43 583,32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6 891,38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6 891,38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11 639 996,37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11 746 651,50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11 489 945,2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9 948 922,03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8 741 164,99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8 380 990,69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579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3 407 117,19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3 054 833,97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2 961 294,0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3 350 083,01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3 330 083,01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3 330 083,01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7 751 903,57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8 131 285,39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7 982 314,2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5 900 395,47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4 718 764,99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4 365 751,89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350 920,95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391 939,18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380 669,3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511 347,49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501 387,49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501 387,49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2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34 531,41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46 090,80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45 024,0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50 721,00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51 040,44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51 040,44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432026"/>
                  </a:ext>
                </a:extLst>
              </a:tr>
              <a:tr h="2190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95 523,25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122 502,17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120 643,7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136 375,06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139 889,06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132 727,86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61062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323" y="1139837"/>
            <a:ext cx="2050534" cy="13552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984" y="5005148"/>
            <a:ext cx="2139044" cy="14260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813" y="2947301"/>
            <a:ext cx="2139044" cy="160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568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25088" y="77299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 и подразделам классификации расходов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974170"/>
              </p:ext>
            </p:extLst>
          </p:nvPr>
        </p:nvGraphicFramePr>
        <p:xfrm>
          <a:off x="0" y="924038"/>
          <a:ext cx="9815073" cy="593396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21801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577820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69242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69242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69242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69242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69242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69242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963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448 582,64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428 000,41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409 525,3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425 374,99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425 056,86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421 816,11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399 723,02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373 748,53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355 787,8</a:t>
                      </a:r>
                      <a:endParaRPr lang="ru-RU" sz="10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381 824,76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381 506,64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378 265,88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9 834,19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9 482,10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9 482,0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10 638,46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10 638,46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10 638,46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39 025,44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44 769,78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44 255,5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32 911,77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32 911,77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32 911,77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187 160,15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242 841,72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238 675,9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152 111,59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163 392,19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148 085,49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11 449,44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13 414,20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13 414,2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13 405,00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13 405,00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13 405,00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2 369,70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15 412,00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139 437,57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196 106,00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194 511,5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105 920,93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101 612,23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101 717,53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1899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33 903,45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33 321,52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30 750,2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32 785,66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32 962,96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32 962,96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375 177,14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390 514,01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374 057,6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408 054,08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398 054,08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398 054,08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258 477,05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267 105,46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250 656,9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276 247,88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266 247,88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266 247,88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14 852,73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16 591,25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16 591,2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13 182,30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13 182,30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13 182,30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101 847,37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106 817,30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106 809,5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118 623,90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118 623,90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118 623,90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52 720,06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58 562,30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58 288,4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59 922,89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58 510,89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58 510,89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22 922,40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24 485,40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24 377,4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27 180,57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27 180,57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27 180,57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26 164,66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27 496,90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27 411,0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24 555,32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23 143,32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23 143,32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3 633,00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6 580,00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6 500,0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8 187,00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8 187,00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8 187,00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3645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1300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 долга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92,29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26 783,28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21 502,2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148 145,10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150 247,90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71 500,00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716272"/>
                  </a:ext>
                </a:extLst>
              </a:tr>
              <a:tr h="3645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1301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внутреннего долга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92,29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26 783,28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21 502,2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148 145,10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150 247,90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71 500,00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712185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Условно-утвержденные расходы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250 000,0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550 000,0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126094"/>
                  </a:ext>
                </a:extLst>
              </a:tr>
              <a:tr h="2356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расходов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17 862 278,33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20 072 600,98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19 061 924,1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18 878 551,19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18 550 965,17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15 239 121,67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68348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124" y="1280343"/>
            <a:ext cx="2105778" cy="14042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4851296"/>
            <a:ext cx="2098733" cy="13998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2980923"/>
            <a:ext cx="2098733" cy="157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96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1CF67A-1800-462D-BD0B-201337DC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E1790EA-3433-4D18-AC2A-3FDD9A9A2873}"/>
              </a:ext>
            </a:extLst>
          </p:cNvPr>
          <p:cNvSpPr txBox="1">
            <a:spLocks/>
          </p:cNvSpPr>
          <p:nvPr/>
        </p:nvSpPr>
        <p:spPr>
          <a:xfrm>
            <a:off x="2850704" y="984803"/>
            <a:ext cx="8364538" cy="341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на 2025 год в разрезе муниципальных программ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4000" y="133200"/>
            <a:ext cx="101339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ЛЕНИНСКОГО ГОРОДСКОГО ОКРУГА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A9DA94E4-425B-4FF9-8C5D-BE1DE21980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4217434"/>
              </p:ext>
            </p:extLst>
          </p:nvPr>
        </p:nvGraphicFramePr>
        <p:xfrm>
          <a:off x="542926" y="1438275"/>
          <a:ext cx="11399358" cy="542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314782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344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17467" y="143254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649249"/>
              </p:ext>
            </p:extLst>
          </p:nvPr>
        </p:nvGraphicFramePr>
        <p:xfrm>
          <a:off x="0" y="812739"/>
          <a:ext cx="12192000" cy="604525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888178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88191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83126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83126">
                  <a:extLst>
                    <a:ext uri="{9D8B030D-6E8A-4147-A177-3AD203B41FA5}">
                      <a16:colId xmlns:a16="http://schemas.microsoft.com/office/drawing/2014/main" val="532426796"/>
                    </a:ext>
                  </a:extLst>
                </a:gridCol>
                <a:gridCol w="1383126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331535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434718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6214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муниципальной программы </a:t>
                      </a:r>
                    </a:p>
                    <a:p>
                      <a:pPr algn="ctr"/>
                      <a:endParaRPr lang="ru-RU" sz="11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2023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2024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текущего года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2025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2026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2027 год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44973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"Здравоохранение"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9 362,31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8 900,00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8 899,99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8 280,00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8 280,00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8 280,00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4569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"Культура и туризм"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599 194,53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582 492,67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564 567,58</a:t>
                      </a:r>
                      <a:endParaRPr lang="ru-RU" sz="110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611 136,93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600 858,81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597 618,06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44973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"Образование"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6 135 916,67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7 599 319,85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7 370 599,40</a:t>
                      </a:r>
                      <a:endParaRPr lang="ru-RU" sz="110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8 582 639,14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8 553 753,83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8 192 967,53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44973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"Социальная защита населения"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75 757,20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92 221,22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87 004,73</a:t>
                      </a:r>
                      <a:endParaRPr lang="ru-RU" sz="110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128 037,10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130 894,84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131 495,84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4497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"Спорт"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375 177,14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390 514,01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374 057,38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408 054,08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398 054,08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398 054,08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28704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сельского хозяйства"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5 002,29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10 662,20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8 375,65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11 170,00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11 209,00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11 247,00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44973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"Экология и окружающая среда"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6 617,55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43 773,64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19 707,62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66 367,78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61 953,38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7 254,79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672195"/>
                  </a:ext>
                </a:extLst>
              </a:tr>
              <a:tr h="44973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"Безопасность и обеспечение безопасности жизнедеятельности населения"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177 568,52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201 810,20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200 157,92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216 370,93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212 200,33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212 200,33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243499"/>
                  </a:ext>
                </a:extLst>
              </a:tr>
              <a:tr h="44973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"Жилище"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57 808,81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91 113,50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91 113,44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11 133,70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22 237,00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6 930,30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621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инженерной инфраструктуры, энергоэффективности и отрасли обращения с отходами"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278 933,40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1 207 236,02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1 197 325,97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1 792 782,87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2 656 977,88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641 987,89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4685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"Предпринимательство"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1 089,20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2 000,00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10 000,00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10 000,00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  <a:tr h="4416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"Управление имуществом и муниципальными финансами"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1 113 688,54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1 212 676,26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1 168 887,90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1 172 423,15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1 109 748,59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1 031 000,69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79697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992393" y="504962"/>
            <a:ext cx="1175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руб.)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5926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3926" y="251131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91789"/>
              </p:ext>
            </p:extLst>
          </p:nvPr>
        </p:nvGraphicFramePr>
        <p:xfrm>
          <a:off x="1" y="947956"/>
          <a:ext cx="12191999" cy="5910043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862955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88174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88174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88174">
                  <a:extLst>
                    <a:ext uri="{9D8B030D-6E8A-4147-A177-3AD203B41FA5}">
                      <a16:colId xmlns:a16="http://schemas.microsoft.com/office/drawing/2014/main" val="532426796"/>
                    </a:ext>
                  </a:extLst>
                </a:gridCol>
                <a:gridCol w="1388174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388174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388174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6224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муниципальной программы </a:t>
                      </a:r>
                    </a:p>
                    <a:p>
                      <a:pPr algn="ctr"/>
                      <a:endParaRPr lang="ru-RU" sz="1100" i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2023 год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2024 год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текущего года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2025 год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2026 год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2027 год 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978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институтов гражданского общества, повышение эффективности местного самоуправления и реализации молодежной политики"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97 039,52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115 297,11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114 601,58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120 318,09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118 627,66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114 118,39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7049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и функционирование дорожно-транспортного комплекса"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1 158 097,79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1 069 225,40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1 021 917,10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831 208,80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825 261,40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831 942,40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54613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"Цифровое муниципальное образование"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236 523,17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280 589,05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278 413,27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334 903,69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333 268,69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333 446,69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5499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"Архитектура и градостроительство"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8 741,97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8 219,30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8 200,00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51508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"Формирование современной комфортной городской среды"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2 019 336,85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2 484 061,64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2 414 334,64</a:t>
                      </a:r>
                      <a:endParaRPr lang="ru-RU" sz="110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3 221 343,37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3 318 610,30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2 531 548,30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62246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"Строительство и капитальный ремонт объектов социальной инфраструктуры"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5 409 877,54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4 037 888,74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4 011 368,21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1 204 232,18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34 220,01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34 220,01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450458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11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96 545,35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626 600,17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120 391,73</a:t>
                      </a:r>
                      <a:endParaRPr lang="ru-RU" sz="110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148 149,38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144 809,38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144 809,38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450458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Условно-утвержденные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расходы</a:t>
                      </a:r>
                      <a:endParaRPr lang="ru-RU" sz="11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857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857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857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250 000,00</a:t>
                      </a:r>
                      <a:endParaRPr lang="ru-RU" sz="11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550 000,00</a:t>
                      </a:r>
                      <a:endParaRPr lang="ru-RU" sz="11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469302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1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17 862 278,33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20 072 600,98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19 061 924,10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18 878 551,19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18 550 965,17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15 239 121,67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6681D38-50FA-49A8-9062-693311CE9377}"/>
              </a:ext>
            </a:extLst>
          </p:cNvPr>
          <p:cNvSpPr/>
          <p:nvPr/>
        </p:nvSpPr>
        <p:spPr>
          <a:xfrm>
            <a:off x="10486213" y="579036"/>
            <a:ext cx="12125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6736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321627"/>
              </p:ext>
            </p:extLst>
          </p:nvPr>
        </p:nvGraphicFramePr>
        <p:xfrm>
          <a:off x="278673" y="1033655"/>
          <a:ext cx="11852364" cy="4667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2830">
                  <a:extLst>
                    <a:ext uri="{9D8B030D-6E8A-4147-A177-3AD203B41FA5}">
                      <a16:colId xmlns:a16="http://schemas.microsoft.com/office/drawing/2014/main" val="3045899123"/>
                    </a:ext>
                  </a:extLst>
                </a:gridCol>
                <a:gridCol w="1051208">
                  <a:extLst>
                    <a:ext uri="{9D8B030D-6E8A-4147-A177-3AD203B41FA5}">
                      <a16:colId xmlns:a16="http://schemas.microsoft.com/office/drawing/2014/main" val="1746936457"/>
                    </a:ext>
                  </a:extLst>
                </a:gridCol>
                <a:gridCol w="1261449">
                  <a:extLst>
                    <a:ext uri="{9D8B030D-6E8A-4147-A177-3AD203B41FA5}">
                      <a16:colId xmlns:a16="http://schemas.microsoft.com/office/drawing/2014/main" val="3587027935"/>
                    </a:ext>
                  </a:extLst>
                </a:gridCol>
                <a:gridCol w="1033689">
                  <a:extLst>
                    <a:ext uri="{9D8B030D-6E8A-4147-A177-3AD203B41FA5}">
                      <a16:colId xmlns:a16="http://schemas.microsoft.com/office/drawing/2014/main" val="3622182183"/>
                    </a:ext>
                  </a:extLst>
                </a:gridCol>
                <a:gridCol w="1287730">
                  <a:extLst>
                    <a:ext uri="{9D8B030D-6E8A-4147-A177-3AD203B41FA5}">
                      <a16:colId xmlns:a16="http://schemas.microsoft.com/office/drawing/2014/main" val="3431600311"/>
                    </a:ext>
                  </a:extLst>
                </a:gridCol>
                <a:gridCol w="876005">
                  <a:extLst>
                    <a:ext uri="{9D8B030D-6E8A-4147-A177-3AD203B41FA5}">
                      <a16:colId xmlns:a16="http://schemas.microsoft.com/office/drawing/2014/main" val="60578384"/>
                    </a:ext>
                  </a:extLst>
                </a:gridCol>
                <a:gridCol w="963607">
                  <a:extLst>
                    <a:ext uri="{9D8B030D-6E8A-4147-A177-3AD203B41FA5}">
                      <a16:colId xmlns:a16="http://schemas.microsoft.com/office/drawing/2014/main" val="1228586247"/>
                    </a:ext>
                  </a:extLst>
                </a:gridCol>
                <a:gridCol w="735846">
                  <a:extLst>
                    <a:ext uri="{9D8B030D-6E8A-4147-A177-3AD203B41FA5}">
                      <a16:colId xmlns:a16="http://schemas.microsoft.com/office/drawing/2014/main" val="3708450210"/>
                    </a:ext>
                  </a:extLst>
                </a:gridCol>
              </a:tblGrid>
              <a:tr h="4134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780241"/>
                  </a:ext>
                </a:extLst>
              </a:tr>
              <a:tr h="49009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  <a:r>
                        <a:rPr lang="ru-RU" sz="16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Ленинского городского округа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«Безопасность</a:t>
                      </a:r>
                      <a:r>
                        <a:rPr lang="ru-RU" sz="16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обеспечение безопасности жизнедеятельности населения»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223999"/>
                  </a:ext>
                </a:extLst>
              </a:tr>
              <a:tr h="5431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общего количества преступлений, совершенных на территории муниципального образования, не менее чем на 3 % ежегодно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преступлений, динамика в %</a:t>
                      </a:r>
                    </a:p>
                  </a:txBody>
                  <a:tcPr marL="2974" marR="2974" marT="297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100121"/>
                  </a:ext>
                </a:extLst>
              </a:tr>
              <a:tr h="3849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общего количества видеокамер, введенных в эксплуатацию в систему технологического обеспечения региональной общественной безопасности и оперативного управления «Безопасный регион», не менее чем на 5 % ежегодно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</a:p>
                  </a:txBody>
                  <a:tcPr marL="7620" marR="7620" marT="7620" marB="0" vert="vert27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6671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7594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7354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8108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47191"/>
                  </a:ext>
                </a:extLst>
              </a:tr>
              <a:tr h="2589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уровня вовлеченности населения в незаконный оборот наркотиков на 100 тыс. населения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537796"/>
                  </a:ext>
                </a:extLst>
              </a:tr>
              <a:tr h="1726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уровня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криминогенности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наркомании на 100 тыс. человек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14,86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14,86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14,66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14,56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20164"/>
                  </a:ext>
                </a:extLst>
              </a:tr>
              <a:tr h="1806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кладбищ, соответствующих требованиям Регионального стандарта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863143"/>
                  </a:ext>
                </a:extLst>
              </a:tr>
              <a:tr h="3849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среднего времени совместного реагирования нескольких экстренных оперативных служб на обращения населения по единому номеру «112» на территории муниципального образования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минуты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956755"/>
                  </a:ext>
                </a:extLst>
              </a:tr>
              <a:tr h="5108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населения, проживающего или осуществляющего хозяйственную деятельность в границах зоны действия технических средств оповещения (электрических, электронных сирен и мощных акустических систем) муниципальной автоматизированной системы централизованного оповещения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26282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26282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26282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175697"/>
                  </a:ext>
                </a:extLst>
              </a:tr>
              <a:tr h="3346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защитными сооружениями гражданской обороны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278553"/>
                  </a:ext>
                </a:extLst>
              </a:tr>
              <a:tr h="2589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средствами индивидуальной защиты, медицинским средствами индивидуальной защиты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127887"/>
                  </a:ext>
                </a:extLst>
              </a:tr>
              <a:tr h="2589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числа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погибших при пожаре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05281"/>
                  </a:ext>
                </a:extLst>
              </a:tr>
              <a:tr h="3825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Укомплектованность резервного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фонда материальных ресурсов для ликвидации ЧС муниципального характера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433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294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473700"/>
              </p:ext>
            </p:extLst>
          </p:nvPr>
        </p:nvGraphicFramePr>
        <p:xfrm>
          <a:off x="130627" y="1071151"/>
          <a:ext cx="11904621" cy="52861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9816">
                  <a:extLst>
                    <a:ext uri="{9D8B030D-6E8A-4147-A177-3AD203B41FA5}">
                      <a16:colId xmlns:a16="http://schemas.microsoft.com/office/drawing/2014/main" val="2807179142"/>
                    </a:ext>
                  </a:extLst>
                </a:gridCol>
                <a:gridCol w="766691">
                  <a:extLst>
                    <a:ext uri="{9D8B030D-6E8A-4147-A177-3AD203B41FA5}">
                      <a16:colId xmlns:a16="http://schemas.microsoft.com/office/drawing/2014/main" val="2035946428"/>
                    </a:ext>
                  </a:extLst>
                </a:gridCol>
                <a:gridCol w="1087307">
                  <a:extLst>
                    <a:ext uri="{9D8B030D-6E8A-4147-A177-3AD203B41FA5}">
                      <a16:colId xmlns:a16="http://schemas.microsoft.com/office/drawing/2014/main" val="1128120344"/>
                    </a:ext>
                  </a:extLst>
                </a:gridCol>
                <a:gridCol w="1087307">
                  <a:extLst>
                    <a:ext uri="{9D8B030D-6E8A-4147-A177-3AD203B41FA5}">
                      <a16:colId xmlns:a16="http://schemas.microsoft.com/office/drawing/2014/main" val="1460487254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571844003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3742274511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3667329135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2525986314"/>
                    </a:ext>
                  </a:extLst>
                </a:gridCol>
              </a:tblGrid>
              <a:tr h="15163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350511"/>
                  </a:ext>
                </a:extLst>
              </a:tr>
              <a:tr h="56116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 функционирование дорожно-транспортного комплекса»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90092"/>
                  </a:ext>
                </a:extLst>
              </a:tr>
              <a:tr h="1341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выполнения транспортной работы в соответствии с заключенными контрактами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7842"/>
                  </a:ext>
                </a:extLst>
              </a:tr>
              <a:tr h="105523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погибших в дорожно-транспортных происшествиях, человек на 100 тысяч населения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чел./100 тыс. населения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541080"/>
                  </a:ext>
                </a:extLst>
              </a:tr>
              <a:tr h="8118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автомобильных дорог местного значения, соответствующих нормативным требованиям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168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22572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071308"/>
              </p:ext>
            </p:extLst>
          </p:nvPr>
        </p:nvGraphicFramePr>
        <p:xfrm>
          <a:off x="78377" y="1033656"/>
          <a:ext cx="11965578" cy="4542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444">
                  <a:extLst>
                    <a:ext uri="{9D8B030D-6E8A-4147-A177-3AD203B41FA5}">
                      <a16:colId xmlns:a16="http://schemas.microsoft.com/office/drawing/2014/main" val="2500955232"/>
                    </a:ext>
                  </a:extLst>
                </a:gridCol>
                <a:gridCol w="1034387">
                  <a:extLst>
                    <a:ext uri="{9D8B030D-6E8A-4147-A177-3AD203B41FA5}">
                      <a16:colId xmlns:a16="http://schemas.microsoft.com/office/drawing/2014/main" val="1387632309"/>
                    </a:ext>
                  </a:extLst>
                </a:gridCol>
                <a:gridCol w="879218">
                  <a:extLst>
                    <a:ext uri="{9D8B030D-6E8A-4147-A177-3AD203B41FA5}">
                      <a16:colId xmlns:a16="http://schemas.microsoft.com/office/drawing/2014/main" val="2434271715"/>
                    </a:ext>
                  </a:extLst>
                </a:gridCol>
                <a:gridCol w="940216">
                  <a:extLst>
                    <a:ext uri="{9D8B030D-6E8A-4147-A177-3AD203B41FA5}">
                      <a16:colId xmlns:a16="http://schemas.microsoft.com/office/drawing/2014/main" val="1297095577"/>
                    </a:ext>
                  </a:extLst>
                </a:gridCol>
                <a:gridCol w="1259535">
                  <a:extLst>
                    <a:ext uri="{9D8B030D-6E8A-4147-A177-3AD203B41FA5}">
                      <a16:colId xmlns:a16="http://schemas.microsoft.com/office/drawing/2014/main" val="3637188620"/>
                    </a:ext>
                  </a:extLst>
                </a:gridCol>
                <a:gridCol w="1002305">
                  <a:extLst>
                    <a:ext uri="{9D8B030D-6E8A-4147-A177-3AD203B41FA5}">
                      <a16:colId xmlns:a16="http://schemas.microsoft.com/office/drawing/2014/main" val="3618823467"/>
                    </a:ext>
                  </a:extLst>
                </a:gridCol>
                <a:gridCol w="957956">
                  <a:extLst>
                    <a:ext uri="{9D8B030D-6E8A-4147-A177-3AD203B41FA5}">
                      <a16:colId xmlns:a16="http://schemas.microsoft.com/office/drawing/2014/main" val="3454056647"/>
                    </a:ext>
                  </a:extLst>
                </a:gridCol>
                <a:gridCol w="851517">
                  <a:extLst>
                    <a:ext uri="{9D8B030D-6E8A-4147-A177-3AD203B41FA5}">
                      <a16:colId xmlns:a16="http://schemas.microsoft.com/office/drawing/2014/main" val="246726531"/>
                    </a:ext>
                  </a:extLst>
                </a:gridCol>
              </a:tblGrid>
              <a:tr h="10417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289491"/>
                  </a:ext>
                </a:extLst>
              </a:tr>
              <a:tr h="75529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</a:p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ЛЕНИНСКОГО ГОРОДСКОГО ОКРУГА "ЖИЛИЩЕ"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388694"/>
                  </a:ext>
                </a:extLst>
              </a:tr>
              <a:tr h="1523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 строительства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кв. 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903,75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833274"/>
                  </a:ext>
                </a:extLst>
              </a:tr>
              <a:tr h="1221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семей, улучшивших жилищные условия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719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4579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079968"/>
              </p:ext>
            </p:extLst>
          </p:nvPr>
        </p:nvGraphicFramePr>
        <p:xfrm>
          <a:off x="339634" y="1114697"/>
          <a:ext cx="11643359" cy="51816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7523">
                  <a:extLst>
                    <a:ext uri="{9D8B030D-6E8A-4147-A177-3AD203B41FA5}">
                      <a16:colId xmlns:a16="http://schemas.microsoft.com/office/drawing/2014/main" val="1807797842"/>
                    </a:ext>
                  </a:extLst>
                </a:gridCol>
                <a:gridCol w="749866">
                  <a:extLst>
                    <a:ext uri="{9D8B030D-6E8A-4147-A177-3AD203B41FA5}">
                      <a16:colId xmlns:a16="http://schemas.microsoft.com/office/drawing/2014/main" val="1028301282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112571111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77237240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04015717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1080091016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285751705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27744846"/>
                    </a:ext>
                  </a:extLst>
                </a:gridCol>
              </a:tblGrid>
              <a:tr h="1348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987429"/>
                  </a:ext>
                </a:extLst>
              </a:tr>
              <a:tr h="547904">
                <a:tc gridSpan="8">
                  <a:txBody>
                    <a:bodyPr/>
                    <a:lstStyle/>
                    <a:p>
                      <a:pPr algn="ctr" fontAlgn="t"/>
                      <a:endParaRPr lang="ru-RU" sz="10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«Переселение граждан из аварийного жилищного фонда»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324269"/>
                  </a:ext>
                </a:extLst>
              </a:tr>
              <a:tr h="3638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аварийному жилью - Переселение из аварийного фонда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523989"/>
                  </a:ext>
                </a:extLst>
              </a:tr>
              <a:tr h="109152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 за счет внебюджетных источников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1148,8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3153,14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2193,55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271060"/>
                  </a:ext>
                </a:extLst>
              </a:tr>
              <a:tr h="7276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расселенных из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человек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900535"/>
                  </a:ext>
                </a:extLst>
              </a:tr>
              <a:tr h="110223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1148,8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3153,14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2193,55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434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53079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86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347805"/>
              </p:ext>
            </p:extLst>
          </p:nvPr>
        </p:nvGraphicFramePr>
        <p:xfrm>
          <a:off x="261256" y="1088573"/>
          <a:ext cx="11582402" cy="49377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8319">
                  <a:extLst>
                    <a:ext uri="{9D8B030D-6E8A-4147-A177-3AD203B41FA5}">
                      <a16:colId xmlns:a16="http://schemas.microsoft.com/office/drawing/2014/main" val="2559561528"/>
                    </a:ext>
                  </a:extLst>
                </a:gridCol>
                <a:gridCol w="745939">
                  <a:extLst>
                    <a:ext uri="{9D8B030D-6E8A-4147-A177-3AD203B41FA5}">
                      <a16:colId xmlns:a16="http://schemas.microsoft.com/office/drawing/2014/main" val="1207075355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2458383200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19355097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1233618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4387930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416479681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685186272"/>
                    </a:ext>
                  </a:extLst>
                </a:gridCol>
              </a:tblGrid>
              <a:tr h="7177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</a:t>
                      </a:r>
                      <a:r>
                        <a:rPr lang="ru-RU" sz="12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599027"/>
                  </a:ext>
                </a:extLst>
              </a:tr>
              <a:tr h="5541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Московской области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инженерной инфраструктуры,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отрасли обращения с отходами»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50044"/>
                  </a:ext>
                </a:extLst>
              </a:tr>
              <a:tr h="5985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отремонтированных шахтных колодцев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240890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Оснащенность многоквартирных домов общедомовыми коллективными приборами учета потребляемых энергетических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ресурсов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75,17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75,71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75,17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75,17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75,17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639538"/>
                  </a:ext>
                </a:extLst>
              </a:tr>
              <a:tr h="8176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зданий строений сооружений муниципальной собственности соответствующих нормативному уровню энергетической эффективности и выше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61,95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61,95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61,95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61,95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61,95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352549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многоквартирных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домов с присвоенными классами </a:t>
                      </a:r>
                      <a:r>
                        <a:rPr lang="ru-RU" sz="1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783421"/>
                  </a:ext>
                </a:extLst>
              </a:tr>
              <a:tr h="409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энергетической эффективности муниципальных учреждений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384877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зданий строений сооружений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органов местного самоуправления и муниципальных учреждений оснащённых приборами потребляемых энергетических ресурсов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547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94838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858446"/>
              </p:ext>
            </p:extLst>
          </p:nvPr>
        </p:nvGraphicFramePr>
        <p:xfrm>
          <a:off x="243841" y="946569"/>
          <a:ext cx="11747863" cy="57281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00440">
                  <a:extLst>
                    <a:ext uri="{9D8B030D-6E8A-4147-A177-3AD203B41FA5}">
                      <a16:colId xmlns:a16="http://schemas.microsoft.com/office/drawing/2014/main" val="411975532"/>
                    </a:ext>
                  </a:extLst>
                </a:gridCol>
                <a:gridCol w="756595">
                  <a:extLst>
                    <a:ext uri="{9D8B030D-6E8A-4147-A177-3AD203B41FA5}">
                      <a16:colId xmlns:a16="http://schemas.microsoft.com/office/drawing/2014/main" val="3576073873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1931299980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4020333027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52499558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43003704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2609962783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610805918"/>
                    </a:ext>
                  </a:extLst>
                </a:gridCol>
              </a:tblGrid>
              <a:tr h="1709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</a:t>
                      </a:r>
                      <a:r>
                        <a:rPr lang="ru-RU" sz="12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082588"/>
                  </a:ext>
                </a:extLst>
              </a:tr>
              <a:tr h="41810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городского округа 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институтов гражданского общества, повышение эффективности местного самоуправления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реализации молодежной политики»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75863"/>
                  </a:ext>
                </a:extLst>
              </a:tr>
              <a:tr h="502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информированности населения в средствах массовой информации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901811"/>
                  </a:ext>
                </a:extLst>
              </a:tr>
              <a:tr h="1210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незаконных рекламных конструкций, установленных на территории муниципального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200103"/>
                  </a:ext>
                </a:extLst>
              </a:tr>
              <a:tr h="1210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молодежи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задействованной в мероприятиях по вовлечении в творческую деятельность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957708"/>
                  </a:ext>
                </a:extLst>
              </a:tr>
              <a:tr h="6774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молодежи, задействованной в мероприятиях по вовлечению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общественную жизнь от общего числа молодежи в городском округе московской области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501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95532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200478"/>
              </p:ext>
            </p:extLst>
          </p:nvPr>
        </p:nvGraphicFramePr>
        <p:xfrm>
          <a:off x="87087" y="1027610"/>
          <a:ext cx="12009121" cy="55909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09203">
                  <a:extLst>
                    <a:ext uri="{9D8B030D-6E8A-4147-A177-3AD203B41FA5}">
                      <a16:colId xmlns:a16="http://schemas.microsoft.com/office/drawing/2014/main" val="3090567387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302444493"/>
                    </a:ext>
                  </a:extLst>
                </a:gridCol>
                <a:gridCol w="1104526">
                  <a:extLst>
                    <a:ext uri="{9D8B030D-6E8A-4147-A177-3AD203B41FA5}">
                      <a16:colId xmlns:a16="http://schemas.microsoft.com/office/drawing/2014/main" val="2601028766"/>
                    </a:ext>
                  </a:extLst>
                </a:gridCol>
                <a:gridCol w="1020495">
                  <a:extLst>
                    <a:ext uri="{9D8B030D-6E8A-4147-A177-3AD203B41FA5}">
                      <a16:colId xmlns:a16="http://schemas.microsoft.com/office/drawing/2014/main" val="4281185300"/>
                    </a:ext>
                  </a:extLst>
                </a:gridCol>
                <a:gridCol w="1324016">
                  <a:extLst>
                    <a:ext uri="{9D8B030D-6E8A-4147-A177-3AD203B41FA5}">
                      <a16:colId xmlns:a16="http://schemas.microsoft.com/office/drawing/2014/main" val="620489571"/>
                    </a:ext>
                  </a:extLst>
                </a:gridCol>
                <a:gridCol w="1324016">
                  <a:extLst>
                    <a:ext uri="{9D8B030D-6E8A-4147-A177-3AD203B41FA5}">
                      <a16:colId xmlns:a16="http://schemas.microsoft.com/office/drawing/2014/main" val="213888263"/>
                    </a:ext>
                  </a:extLst>
                </a:gridCol>
                <a:gridCol w="1324016">
                  <a:extLst>
                    <a:ext uri="{9D8B030D-6E8A-4147-A177-3AD203B41FA5}">
                      <a16:colId xmlns:a16="http://schemas.microsoft.com/office/drawing/2014/main" val="882732666"/>
                    </a:ext>
                  </a:extLst>
                </a:gridCol>
                <a:gridCol w="1324016">
                  <a:extLst>
                    <a:ext uri="{9D8B030D-6E8A-4147-A177-3AD203B41FA5}">
                      <a16:colId xmlns:a16="http://schemas.microsoft.com/office/drawing/2014/main" val="1481002112"/>
                    </a:ext>
                  </a:extLst>
                </a:gridCol>
              </a:tblGrid>
              <a:tr h="11487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28927"/>
                  </a:ext>
                </a:extLst>
              </a:tr>
              <a:tr h="39864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«Формирование современной комфортной городской среды»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32767"/>
                  </a:ext>
                </a:extLst>
              </a:tr>
              <a:tr h="453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общественных территорий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107637"/>
                  </a:ext>
                </a:extLst>
              </a:tr>
              <a:tr h="3641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888537"/>
                  </a:ext>
                </a:extLst>
              </a:tr>
              <a:tr h="7593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граждан принявших участие в решений вопросов развития городской среды, от общего количества граждан в возрасте от 14 лет проживающих в </a:t>
                      </a:r>
                      <a:r>
                        <a:rPr lang="ru-RU" sz="1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образованиях на территориях которых реализуются проекты по созданию комфортной городской среды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288162"/>
                  </a:ext>
                </a:extLst>
              </a:tr>
              <a:tr h="4772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шкафов управления наружного освещения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0230"/>
                  </a:ext>
                </a:extLst>
              </a:tr>
              <a:tr h="7335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освещенности территорий общественного пользования вне пределов городской черты на конец года не менее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308600"/>
                  </a:ext>
                </a:extLst>
              </a:tr>
              <a:tr h="7335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освещенности территорий общественного пользования в пределах городской черты на конец года не менее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400583"/>
                  </a:ext>
                </a:extLst>
              </a:tr>
              <a:tr h="5219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Замена детских игровых площадок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625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41856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40164"/>
              </p:ext>
            </p:extLst>
          </p:nvPr>
        </p:nvGraphicFramePr>
        <p:xfrm>
          <a:off x="169818" y="1029732"/>
          <a:ext cx="11852363" cy="5332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1885">
                  <a:extLst>
                    <a:ext uri="{9D8B030D-6E8A-4147-A177-3AD203B41FA5}">
                      <a16:colId xmlns:a16="http://schemas.microsoft.com/office/drawing/2014/main" val="2660694501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2679429980"/>
                    </a:ext>
                  </a:extLst>
                </a:gridCol>
                <a:gridCol w="1001486">
                  <a:extLst>
                    <a:ext uri="{9D8B030D-6E8A-4147-A177-3AD203B41FA5}">
                      <a16:colId xmlns:a16="http://schemas.microsoft.com/office/drawing/2014/main" val="3083008758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35206626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814098054"/>
                    </a:ext>
                  </a:extLst>
                </a:gridCol>
                <a:gridCol w="1271451">
                  <a:extLst>
                    <a:ext uri="{9D8B030D-6E8A-4147-A177-3AD203B41FA5}">
                      <a16:colId xmlns:a16="http://schemas.microsoft.com/office/drawing/2014/main" val="3469422541"/>
                    </a:ext>
                  </a:extLst>
                </a:gridCol>
                <a:gridCol w="1227909">
                  <a:extLst>
                    <a:ext uri="{9D8B030D-6E8A-4147-A177-3AD203B41FA5}">
                      <a16:colId xmlns:a16="http://schemas.microsoft.com/office/drawing/2014/main" val="3065467826"/>
                    </a:ext>
                  </a:extLst>
                </a:gridCol>
                <a:gridCol w="927461">
                  <a:extLst>
                    <a:ext uri="{9D8B030D-6E8A-4147-A177-3AD203B41FA5}">
                      <a16:colId xmlns:a16="http://schemas.microsoft.com/office/drawing/2014/main" val="849019823"/>
                    </a:ext>
                  </a:extLst>
                </a:gridCol>
              </a:tblGrid>
              <a:tr h="8094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539897"/>
                  </a:ext>
                </a:extLst>
              </a:tr>
              <a:tr h="34065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«Культура и туризм»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89836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роста числа пользователей муниципальных библиотек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33,1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33,1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30,2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30,3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30,4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193288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посещений организаций культуры по отношению к уровню 2017 года (в части посещений библиотек)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171,6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67011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переоснащенных муниципальных библиотек по модельному стандарту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503910"/>
                  </a:ext>
                </a:extLst>
              </a:tr>
              <a:tr h="2686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посещений культурных мероприятий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728,315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711,992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712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988481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 5 до 18 лет, охваченных дополнительным образованием сферы культуры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4,13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001259"/>
                  </a:ext>
                </a:extLst>
              </a:tr>
              <a:tr h="9724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осваивающих дополнительные предпрофессиональные программы в области искусств за счет бюджетных средств от общего количества обучающихся в детских школах искусств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599848"/>
                  </a:ext>
                </a:extLst>
              </a:tr>
              <a:tr h="9724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достигнутого уровня заработной платы работников муниципальных учреждений культуры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101,31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421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64865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907891"/>
              </p:ext>
            </p:extLst>
          </p:nvPr>
        </p:nvGraphicFramePr>
        <p:xfrm>
          <a:off x="226421" y="1045030"/>
          <a:ext cx="11861076" cy="53296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6099">
                  <a:extLst>
                    <a:ext uri="{9D8B030D-6E8A-4147-A177-3AD203B41FA5}">
                      <a16:colId xmlns:a16="http://schemas.microsoft.com/office/drawing/2014/main" val="4005025285"/>
                    </a:ext>
                  </a:extLst>
                </a:gridCol>
                <a:gridCol w="763887">
                  <a:extLst>
                    <a:ext uri="{9D8B030D-6E8A-4147-A177-3AD203B41FA5}">
                      <a16:colId xmlns:a16="http://schemas.microsoft.com/office/drawing/2014/main" val="1584057064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3092733690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2003674188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2023972713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731538029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335255835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1624693656"/>
                    </a:ext>
                  </a:extLst>
                </a:gridCol>
              </a:tblGrid>
              <a:tr h="4085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</a:t>
                      </a:r>
                      <a:r>
                        <a:rPr lang="ru-RU" sz="9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</a:t>
                      </a:r>
                      <a:r>
                        <a:rPr lang="ru-RU" sz="9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9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104858"/>
                  </a:ext>
                </a:extLst>
              </a:tr>
              <a:tr h="47849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«Цифровое муниципальное образование»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713099"/>
                  </a:ext>
                </a:extLst>
              </a:tr>
              <a:tr h="3560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удовлетворенности граждан качеством предоставления государственных и муниципальных услуг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97,65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98,37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98,37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98,37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98,37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98,37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593074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рабочих мест, обеспеченных необходимым компьютерным оборудованием и услугами связи в соответствии с требованиями нормативных правовых актов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08692"/>
                  </a:ext>
                </a:extLst>
              </a:tr>
              <a:tr h="2798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Стоимостная доля закупаемого и (или) арендуемого ОМСУ муниципального образования Московской области отечественного программного обеспечения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245303"/>
                  </a:ext>
                </a:extLst>
              </a:tr>
              <a:tr h="9581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защищенных по требованиям безопасности информации информационных систем, используемых ОМСУ муниципального образования Московской области, в соответствии с категорией обрабатываемой информации, а также персональных компьютеров, используемых на рабочих местах работников, обеспеченных антивирусным программным обеспечением с регулярным обновлением соответствующих баз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446860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работников ОМСУ муниципального образования Московской области, обеспеченных средствами электронной подписи в соответствии с установленными требованиями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198892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электронного юридически значимого документооборота в органах местного самоуправления и подведомственных им учреждениях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193764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(государственных) услуг, предоставленных без нарушения регламентного срока при оказании услуг в электронном виде на региональном портале государственных услуг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99,76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974521"/>
                  </a:ext>
                </a:extLst>
              </a:tr>
              <a:tr h="83067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обращений за получением муниципальных (государственных) услуг в электронном виде с использованием РПГУ без необходимости личного посещения органов местного самоуправления и МФЦ от общего количества таких услуг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95,8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06103"/>
                  </a:ext>
                </a:extLst>
              </a:tr>
              <a:tr h="35600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Повторные обращения – Доля обращений, поступивших на портал «</a:t>
                      </a:r>
                      <a:r>
                        <a:rPr lang="ru-RU" sz="800" b="0" i="0" u="none" strike="noStrike" dirty="0" err="1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Добродел</a:t>
                      </a:r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по которым поступили повторные обращения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409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20874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756862"/>
              </p:ext>
            </p:extLst>
          </p:nvPr>
        </p:nvGraphicFramePr>
        <p:xfrm>
          <a:off x="139335" y="1071155"/>
          <a:ext cx="11791409" cy="45432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37495">
                  <a:extLst>
                    <a:ext uri="{9D8B030D-6E8A-4147-A177-3AD203B41FA5}">
                      <a16:colId xmlns:a16="http://schemas.microsoft.com/office/drawing/2014/main" val="1627486072"/>
                    </a:ext>
                  </a:extLst>
                </a:gridCol>
                <a:gridCol w="1141694">
                  <a:extLst>
                    <a:ext uri="{9D8B030D-6E8A-4147-A177-3AD203B41FA5}">
                      <a16:colId xmlns:a16="http://schemas.microsoft.com/office/drawing/2014/main" val="1149968098"/>
                    </a:ext>
                  </a:extLst>
                </a:gridCol>
                <a:gridCol w="1077759">
                  <a:extLst>
                    <a:ext uri="{9D8B030D-6E8A-4147-A177-3AD203B41FA5}">
                      <a16:colId xmlns:a16="http://schemas.microsoft.com/office/drawing/2014/main" val="2935783029"/>
                    </a:ext>
                  </a:extLst>
                </a:gridCol>
                <a:gridCol w="1077760">
                  <a:extLst>
                    <a:ext uri="{9D8B030D-6E8A-4147-A177-3AD203B41FA5}">
                      <a16:colId xmlns:a16="http://schemas.microsoft.com/office/drawing/2014/main" val="198972708"/>
                    </a:ext>
                  </a:extLst>
                </a:gridCol>
                <a:gridCol w="1141693">
                  <a:extLst>
                    <a:ext uri="{9D8B030D-6E8A-4147-A177-3AD203B41FA5}">
                      <a16:colId xmlns:a16="http://schemas.microsoft.com/office/drawing/2014/main" val="3253593283"/>
                    </a:ext>
                  </a:extLst>
                </a:gridCol>
                <a:gridCol w="1251296">
                  <a:extLst>
                    <a:ext uri="{9D8B030D-6E8A-4147-A177-3AD203B41FA5}">
                      <a16:colId xmlns:a16="http://schemas.microsoft.com/office/drawing/2014/main" val="531950654"/>
                    </a:ext>
                  </a:extLst>
                </a:gridCol>
                <a:gridCol w="1096026">
                  <a:extLst>
                    <a:ext uri="{9D8B030D-6E8A-4147-A177-3AD203B41FA5}">
                      <a16:colId xmlns:a16="http://schemas.microsoft.com/office/drawing/2014/main" val="121040758"/>
                    </a:ext>
                  </a:extLst>
                </a:gridCol>
                <a:gridCol w="867686">
                  <a:extLst>
                    <a:ext uri="{9D8B030D-6E8A-4147-A177-3AD203B41FA5}">
                      <a16:colId xmlns:a16="http://schemas.microsoft.com/office/drawing/2014/main" val="2183239384"/>
                    </a:ext>
                  </a:extLst>
                </a:gridCol>
              </a:tblGrid>
              <a:tr h="1000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911859"/>
                  </a:ext>
                </a:extLst>
              </a:tr>
              <a:tr h="52063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«Здравоохранение»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594942"/>
                  </a:ext>
                </a:extLst>
              </a:tr>
              <a:tr h="19413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Диспансеризация взрослого населения Московской области (Доля взрослого населения, прошедшего диспансеризацию, от общего числа взрослого населения)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78816"/>
                  </a:ext>
                </a:extLst>
              </a:tr>
              <a:tr h="10803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Жилье – медикам, нуждающихся в обеспечении жильем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733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51695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701723"/>
              </p:ext>
            </p:extLst>
          </p:nvPr>
        </p:nvGraphicFramePr>
        <p:xfrm>
          <a:off x="230776" y="999543"/>
          <a:ext cx="11730447" cy="4489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98275">
                  <a:extLst>
                    <a:ext uri="{9D8B030D-6E8A-4147-A177-3AD203B41FA5}">
                      <a16:colId xmlns:a16="http://schemas.microsoft.com/office/drawing/2014/main" val="3448296188"/>
                    </a:ext>
                  </a:extLst>
                </a:gridCol>
                <a:gridCol w="1075508">
                  <a:extLst>
                    <a:ext uri="{9D8B030D-6E8A-4147-A177-3AD203B41FA5}">
                      <a16:colId xmlns:a16="http://schemas.microsoft.com/office/drawing/2014/main" val="2892439409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1211285545"/>
                    </a:ext>
                  </a:extLst>
                </a:gridCol>
                <a:gridCol w="1053737">
                  <a:extLst>
                    <a:ext uri="{9D8B030D-6E8A-4147-A177-3AD203B41FA5}">
                      <a16:colId xmlns:a16="http://schemas.microsoft.com/office/drawing/2014/main" val="1350500595"/>
                    </a:ext>
                  </a:extLst>
                </a:gridCol>
                <a:gridCol w="1236617">
                  <a:extLst>
                    <a:ext uri="{9D8B030D-6E8A-4147-A177-3AD203B41FA5}">
                      <a16:colId xmlns:a16="http://schemas.microsoft.com/office/drawing/2014/main" val="4053394838"/>
                    </a:ext>
                  </a:extLst>
                </a:gridCol>
                <a:gridCol w="992778">
                  <a:extLst>
                    <a:ext uri="{9D8B030D-6E8A-4147-A177-3AD203B41FA5}">
                      <a16:colId xmlns:a16="http://schemas.microsoft.com/office/drawing/2014/main" val="3745890992"/>
                    </a:ext>
                  </a:extLst>
                </a:gridCol>
                <a:gridCol w="896982">
                  <a:extLst>
                    <a:ext uri="{9D8B030D-6E8A-4147-A177-3AD203B41FA5}">
                      <a16:colId xmlns:a16="http://schemas.microsoft.com/office/drawing/2014/main" val="2522888340"/>
                    </a:ext>
                  </a:extLst>
                </a:gridCol>
                <a:gridCol w="766356">
                  <a:extLst>
                    <a:ext uri="{9D8B030D-6E8A-4147-A177-3AD203B41FA5}">
                      <a16:colId xmlns:a16="http://schemas.microsoft.com/office/drawing/2014/main" val="3096393384"/>
                    </a:ext>
                  </a:extLst>
                </a:gridCol>
              </a:tblGrid>
              <a:tr h="5240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851627"/>
                  </a:ext>
                </a:extLst>
              </a:tr>
              <a:tr h="1455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«Образование»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012010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общеобразовательных организациях, расположенных в сельской местности и малых городах, созданы и функционируют центры образования естественно-научной и технологической направленностей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872246"/>
                  </a:ext>
                </a:extLst>
              </a:tr>
              <a:tr h="56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для детей в возрасте от трех до семи лет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622217"/>
                  </a:ext>
                </a:extLst>
              </a:tr>
              <a:tr h="2235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для детей в возрасте до 3-х лет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740158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 5 до 18 лет, охваченных дополнительным образованием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73,36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479982"/>
                  </a:ext>
                </a:extLst>
              </a:tr>
              <a:tr h="141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дошкольных образовательных организаций к средней заработной плате в общеобразовательных организациях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40805"/>
                  </a:ext>
                </a:extLst>
              </a:tr>
              <a:tr h="43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общеобразовательных организаций общего образования к среднемесячному доходу от трудовой деятельности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485361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организаций дополнительного образования детей к средней заработной плате учителей в 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068974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 текущего года, набравших 250 баллов и более по 3 предметам, к общему количеству выпускников текущего года, сдававших ЕГЭ по 3 и более предметам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804455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обучающихся, получающих начальное общее образование в государственных и муниципальных образовательных организациях, получающих бесплатное горячее питание, к общему количеству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82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52514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29944"/>
              </p:ext>
            </p:extLst>
          </p:nvPr>
        </p:nvGraphicFramePr>
        <p:xfrm>
          <a:off x="104503" y="946569"/>
          <a:ext cx="12043954" cy="4826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234">
                  <a:extLst>
                    <a:ext uri="{9D8B030D-6E8A-4147-A177-3AD203B41FA5}">
                      <a16:colId xmlns:a16="http://schemas.microsoft.com/office/drawing/2014/main" val="550693025"/>
                    </a:ext>
                  </a:extLst>
                </a:gridCol>
                <a:gridCol w="818606">
                  <a:extLst>
                    <a:ext uri="{9D8B030D-6E8A-4147-A177-3AD203B41FA5}">
                      <a16:colId xmlns:a16="http://schemas.microsoft.com/office/drawing/2014/main" val="2209571241"/>
                    </a:ext>
                  </a:extLst>
                </a:gridCol>
                <a:gridCol w="788160">
                  <a:extLst>
                    <a:ext uri="{9D8B030D-6E8A-4147-A177-3AD203B41FA5}">
                      <a16:colId xmlns:a16="http://schemas.microsoft.com/office/drawing/2014/main" val="156719026"/>
                    </a:ext>
                  </a:extLst>
                </a:gridCol>
                <a:gridCol w="1087343">
                  <a:extLst>
                    <a:ext uri="{9D8B030D-6E8A-4147-A177-3AD203B41FA5}">
                      <a16:colId xmlns:a16="http://schemas.microsoft.com/office/drawing/2014/main" val="4185806400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3360157111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1923563452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667334125"/>
                    </a:ext>
                  </a:extLst>
                </a:gridCol>
                <a:gridCol w="1442354">
                  <a:extLst>
                    <a:ext uri="{9D8B030D-6E8A-4147-A177-3AD203B41FA5}">
                      <a16:colId xmlns:a16="http://schemas.microsoft.com/office/drawing/2014/main" val="2137754710"/>
                    </a:ext>
                  </a:extLst>
                </a:gridCol>
              </a:tblGrid>
              <a:tr h="699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388176"/>
                  </a:ext>
                </a:extLst>
              </a:tr>
              <a:tr h="28318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«Социальная защита населения»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899397"/>
                  </a:ext>
                </a:extLst>
              </a:tr>
              <a:tr h="35780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охваченных отдыхом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оздоровлением, в общей численности детей в возрасте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7 до 15 лет, подлежащих оздоровлению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926226"/>
                  </a:ext>
                </a:extLst>
              </a:tr>
              <a:tr h="9508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находящихся в трудной жизненной ситуации, охваченных отдыхом и оздоровлением, в общей численности детей в возрасте от 7 до 15 лет, находящихся в трудной жизненной ситуации, подлежащих оздоровлению от 7 до 15 лет, находящихся в трудной жизненной ситуации, подлежащих оздоровлению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65,42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357450"/>
                  </a:ext>
                </a:extLst>
              </a:tr>
              <a:tr h="3221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поддержка органами местного самоуправления всего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695098"/>
                  </a:ext>
                </a:extLst>
              </a:tr>
              <a:tr h="4793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 в сфере социальной защиты населения, которым оказана поддержка органами местного самоуправления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804578"/>
                  </a:ext>
                </a:extLst>
              </a:tr>
              <a:tr h="37757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 в сфере образования, которым оказана поддержка органами местного самоуправления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026049"/>
                  </a:ext>
                </a:extLst>
              </a:tr>
              <a:tr h="4366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расходов, направляемых на предоставление субсидий СО НКО, в общем объеме расходов бюджета муниципального образования Московской области на социальную сферу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320270"/>
                  </a:ext>
                </a:extLst>
              </a:tr>
              <a:tr h="6364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расходов, направляемых на предоставление субсидий СО НКО в сфере образования, в общем объеме расходов бюджета муниципального образования Московской области в сфере образования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728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34439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961644"/>
              </p:ext>
            </p:extLst>
          </p:nvPr>
        </p:nvGraphicFramePr>
        <p:xfrm>
          <a:off x="156752" y="1045028"/>
          <a:ext cx="11887201" cy="4850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1754">
                  <a:extLst>
                    <a:ext uri="{9D8B030D-6E8A-4147-A177-3AD203B41FA5}">
                      <a16:colId xmlns:a16="http://schemas.microsoft.com/office/drawing/2014/main" val="815758631"/>
                    </a:ext>
                  </a:extLst>
                </a:gridCol>
                <a:gridCol w="897825">
                  <a:extLst>
                    <a:ext uri="{9D8B030D-6E8A-4147-A177-3AD203B41FA5}">
                      <a16:colId xmlns:a16="http://schemas.microsoft.com/office/drawing/2014/main" val="1854708507"/>
                    </a:ext>
                  </a:extLst>
                </a:gridCol>
                <a:gridCol w="870890">
                  <a:extLst>
                    <a:ext uri="{9D8B030D-6E8A-4147-A177-3AD203B41FA5}">
                      <a16:colId xmlns:a16="http://schemas.microsoft.com/office/drawing/2014/main" val="3098842918"/>
                    </a:ext>
                  </a:extLst>
                </a:gridCol>
                <a:gridCol w="1140237">
                  <a:extLst>
                    <a:ext uri="{9D8B030D-6E8A-4147-A177-3AD203B41FA5}">
                      <a16:colId xmlns:a16="http://schemas.microsoft.com/office/drawing/2014/main" val="2945566278"/>
                    </a:ext>
                  </a:extLst>
                </a:gridCol>
                <a:gridCol w="1301846">
                  <a:extLst>
                    <a:ext uri="{9D8B030D-6E8A-4147-A177-3AD203B41FA5}">
                      <a16:colId xmlns:a16="http://schemas.microsoft.com/office/drawing/2014/main" val="73413032"/>
                    </a:ext>
                  </a:extLst>
                </a:gridCol>
                <a:gridCol w="1185129">
                  <a:extLst>
                    <a:ext uri="{9D8B030D-6E8A-4147-A177-3AD203B41FA5}">
                      <a16:colId xmlns:a16="http://schemas.microsoft.com/office/drawing/2014/main" val="4194045667"/>
                    </a:ext>
                  </a:extLst>
                </a:gridCol>
                <a:gridCol w="924759">
                  <a:extLst>
                    <a:ext uri="{9D8B030D-6E8A-4147-A177-3AD203B41FA5}">
                      <a16:colId xmlns:a16="http://schemas.microsoft.com/office/drawing/2014/main" val="4120869245"/>
                    </a:ext>
                  </a:extLst>
                </a:gridCol>
                <a:gridCol w="924761">
                  <a:extLst>
                    <a:ext uri="{9D8B030D-6E8A-4147-A177-3AD203B41FA5}">
                      <a16:colId xmlns:a16="http://schemas.microsoft.com/office/drawing/2014/main" val="2428889365"/>
                    </a:ext>
                  </a:extLst>
                </a:gridCol>
              </a:tblGrid>
              <a:tr h="5173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</a:t>
                      </a:r>
                      <a:r>
                        <a:rPr lang="ru-RU" sz="12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986688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финансовая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807980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имущественная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51065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 в сфере социальной защиты населения, которым оказана имущественная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633635"/>
                  </a:ext>
                </a:extLst>
              </a:tr>
              <a:tr h="11760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предоставленной органами местного самоуправления площади на льготных условиях или в безвозмездное пользование СО НКО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метров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26499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предоставленной  органами местного самоуправления площади на льготных условиях или в безвозмездное пользование СО НКО в сфере социальной защиты населения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метров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862221"/>
                  </a:ext>
                </a:extLst>
              </a:tr>
              <a:tr h="18888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консультационная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747762"/>
                  </a:ext>
                </a:extLst>
              </a:tr>
              <a:tr h="13574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муниципальных приоритетных объектов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972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56123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957106"/>
              </p:ext>
            </p:extLst>
          </p:nvPr>
        </p:nvGraphicFramePr>
        <p:xfrm>
          <a:off x="104503" y="946568"/>
          <a:ext cx="11904616" cy="56027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2333">
                  <a:extLst>
                    <a:ext uri="{9D8B030D-6E8A-4147-A177-3AD203B41FA5}">
                      <a16:colId xmlns:a16="http://schemas.microsoft.com/office/drawing/2014/main" val="4221031820"/>
                    </a:ext>
                  </a:extLst>
                </a:gridCol>
                <a:gridCol w="818615">
                  <a:extLst>
                    <a:ext uri="{9D8B030D-6E8A-4147-A177-3AD203B41FA5}">
                      <a16:colId xmlns:a16="http://schemas.microsoft.com/office/drawing/2014/main" val="2919239772"/>
                    </a:ext>
                  </a:extLst>
                </a:gridCol>
                <a:gridCol w="1082238">
                  <a:extLst>
                    <a:ext uri="{9D8B030D-6E8A-4147-A177-3AD203B41FA5}">
                      <a16:colId xmlns:a16="http://schemas.microsoft.com/office/drawing/2014/main" val="643208731"/>
                    </a:ext>
                  </a:extLst>
                </a:gridCol>
                <a:gridCol w="1082238">
                  <a:extLst>
                    <a:ext uri="{9D8B030D-6E8A-4147-A177-3AD203B41FA5}">
                      <a16:colId xmlns:a16="http://schemas.microsoft.com/office/drawing/2014/main" val="2222300133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2822401826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3949197255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593120848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964432185"/>
                    </a:ext>
                  </a:extLst>
                </a:gridCol>
              </a:tblGrid>
              <a:tr h="5886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452204"/>
                  </a:ext>
                </a:extLst>
              </a:tr>
              <a:tr h="46155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 «Спорт»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996262"/>
                  </a:ext>
                </a:extLst>
              </a:tr>
              <a:tr h="7442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жителей систематически занимающихся физической культурой и спортом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59,59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59,59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109995"/>
                  </a:ext>
                </a:extLst>
              </a:tr>
              <a:tr h="4984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обеспеченности граждан спортивными сооружениями исходя из единовременной пропускной способности объектов спорта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45714"/>
                  </a:ext>
                </a:extLst>
              </a:tr>
              <a:tr h="9371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жителей Московской области, выполнивших нормативы испытаний (тестов) Всероссийского комплекса «Готов к труду и обороне» (ГТО), в общей численности населения, принявшего участие в испытаниях (тестах)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142411"/>
                  </a:ext>
                </a:extLst>
              </a:tr>
              <a:tr h="1124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указанной категории населения, проживающего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007076"/>
                  </a:ext>
                </a:extLst>
              </a:tr>
              <a:tr h="4984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использования существующих объектов спорта (отношение фактической посещаемости к нормативной пропускной способности)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344819"/>
                  </a:ext>
                </a:extLst>
              </a:tr>
              <a:tr h="7497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Сохранена сеть организаций, реализующих дополнительные образовательные программы спортивной подготовки, в ведении органов управления в сфере физической культуры и спорта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267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9836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431042"/>
              </p:ext>
            </p:extLst>
          </p:nvPr>
        </p:nvGraphicFramePr>
        <p:xfrm>
          <a:off x="165461" y="1018906"/>
          <a:ext cx="11861078" cy="38676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1">
                  <a:extLst>
                    <a:ext uri="{9D8B030D-6E8A-4147-A177-3AD203B41FA5}">
                      <a16:colId xmlns:a16="http://schemas.microsoft.com/office/drawing/2014/main" val="545604493"/>
                    </a:ext>
                  </a:extLst>
                </a:gridCol>
                <a:gridCol w="815621">
                  <a:extLst>
                    <a:ext uri="{9D8B030D-6E8A-4147-A177-3AD203B41FA5}">
                      <a16:colId xmlns:a16="http://schemas.microsoft.com/office/drawing/2014/main" val="310670454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0388212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2786328909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435189124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266941957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18636720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83735165"/>
                    </a:ext>
                  </a:extLst>
                </a:gridCol>
              </a:tblGrid>
              <a:tr h="12844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275795"/>
                  </a:ext>
                </a:extLst>
              </a:tr>
              <a:tr h="33255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«Развитие сельского хозяйства»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80130"/>
                  </a:ext>
                </a:extLst>
              </a:tr>
              <a:tr h="5003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производства продукции сельского хозяйства в хозяйствах всех категорий (в сопоставимых ценах) к предыдущему году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047649"/>
                  </a:ext>
                </a:extLst>
              </a:tr>
              <a:tr h="7942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молока в хозяйствах всех категорий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тонн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152916"/>
                  </a:ext>
                </a:extLst>
              </a:tr>
              <a:tr h="4780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мощностей животноводческих комплексов молочного направления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скотомест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2274"/>
                  </a:ext>
                </a:extLst>
              </a:tr>
              <a:tr h="4780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Ликвидация борщевика Сосновского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988204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867911"/>
              </p:ext>
            </p:extLst>
          </p:nvPr>
        </p:nvGraphicFramePr>
        <p:xfrm>
          <a:off x="165461" y="4902925"/>
          <a:ext cx="11861076" cy="16720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2">
                  <a:extLst>
                    <a:ext uri="{9D8B030D-6E8A-4147-A177-3AD203B41FA5}">
                      <a16:colId xmlns:a16="http://schemas.microsoft.com/office/drawing/2014/main" val="12390826"/>
                    </a:ext>
                  </a:extLst>
                </a:gridCol>
                <a:gridCol w="815622">
                  <a:extLst>
                    <a:ext uri="{9D8B030D-6E8A-4147-A177-3AD203B41FA5}">
                      <a16:colId xmlns:a16="http://schemas.microsoft.com/office/drawing/2014/main" val="1645197859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87501210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781911436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413074097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3876589335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642017858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546921669"/>
                    </a:ext>
                  </a:extLst>
                </a:gridCol>
              </a:tblGrid>
              <a:tr h="916371">
                <a:tc gridSpan="8">
                  <a:txBody>
                    <a:bodyPr/>
                    <a:lstStyle/>
                    <a:p>
                      <a:pPr algn="ctr" fontAlgn="t"/>
                      <a:endParaRPr lang="ru-RU" sz="14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«Экология и окружающая среда»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13095"/>
                  </a:ext>
                </a:extLst>
              </a:tr>
              <a:tr h="7556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высаженных саженцев зеленых насаждений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38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9687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98026"/>
              </p:ext>
            </p:extLst>
          </p:nvPr>
        </p:nvGraphicFramePr>
        <p:xfrm>
          <a:off x="191589" y="1062445"/>
          <a:ext cx="11730445" cy="54933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7726">
                  <a:extLst>
                    <a:ext uri="{9D8B030D-6E8A-4147-A177-3AD203B41FA5}">
                      <a16:colId xmlns:a16="http://schemas.microsoft.com/office/drawing/2014/main" val="2868884807"/>
                    </a:ext>
                  </a:extLst>
                </a:gridCol>
                <a:gridCol w="806639">
                  <a:extLst>
                    <a:ext uri="{9D8B030D-6E8A-4147-A177-3AD203B41FA5}">
                      <a16:colId xmlns:a16="http://schemas.microsoft.com/office/drawing/2014/main" val="4142572947"/>
                    </a:ext>
                  </a:extLst>
                </a:gridCol>
                <a:gridCol w="1066404">
                  <a:extLst>
                    <a:ext uri="{9D8B030D-6E8A-4147-A177-3AD203B41FA5}">
                      <a16:colId xmlns:a16="http://schemas.microsoft.com/office/drawing/2014/main" val="1073371342"/>
                    </a:ext>
                  </a:extLst>
                </a:gridCol>
                <a:gridCol w="1066404">
                  <a:extLst>
                    <a:ext uri="{9D8B030D-6E8A-4147-A177-3AD203B41FA5}">
                      <a16:colId xmlns:a16="http://schemas.microsoft.com/office/drawing/2014/main" val="2804737280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1010640460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2909695147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2055388349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2196015905"/>
                    </a:ext>
                  </a:extLst>
                </a:gridCol>
              </a:tblGrid>
              <a:tr h="6635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00016"/>
                  </a:ext>
                </a:extLst>
              </a:tr>
              <a:tr h="30017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«Предпринимательство»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083333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инвестиций, привлеченных в основной капитал (без учета бюджетных инвестиций), на душу населения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тыс. руб.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205,8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79261"/>
                  </a:ext>
                </a:extLst>
              </a:tr>
              <a:tr h="7162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среднемесячной заработной платы работников организаций, не относящихся к субъектам малого предпринимательства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764229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совокупной результативности реализации мероприятий, направленных на развитие конкуренции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541996"/>
                  </a:ext>
                </a:extLst>
              </a:tr>
              <a:tr h="6297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36,61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36,61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36,79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37,15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645769"/>
                  </a:ext>
                </a:extLst>
              </a:tr>
              <a:tr h="5371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565,16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522,47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522,47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531,95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908166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вновь созданных субъектов малого и среднего бизнеса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63512"/>
                  </a:ext>
                </a:extLst>
              </a:tr>
              <a:tr h="3187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Обеспеченность населения площадью торговых объектов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кв.м./  1000 чел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2236,5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2236,5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2104,6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2041,5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968465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населения посадочными местами предприятий общественного питания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пос.мест./  1000 чел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23,14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22,92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22,92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15036"/>
                  </a:ext>
                </a:extLst>
              </a:tr>
              <a:tr h="5371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населения предприятий бытового обслуживания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раб.мест./  1000 чел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119375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обращений по вопросу защиты прав потребителей от общего количества поступивших обращений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60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3316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597890"/>
              </p:ext>
            </p:extLst>
          </p:nvPr>
        </p:nvGraphicFramePr>
        <p:xfrm>
          <a:off x="261257" y="1053737"/>
          <a:ext cx="11643359" cy="45474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0425">
                  <a:extLst>
                    <a:ext uri="{9D8B030D-6E8A-4147-A177-3AD203B41FA5}">
                      <a16:colId xmlns:a16="http://schemas.microsoft.com/office/drawing/2014/main" val="3633824059"/>
                    </a:ext>
                  </a:extLst>
                </a:gridCol>
                <a:gridCol w="800650">
                  <a:extLst>
                    <a:ext uri="{9D8B030D-6E8A-4147-A177-3AD203B41FA5}">
                      <a16:colId xmlns:a16="http://schemas.microsoft.com/office/drawing/2014/main" val="1780130194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1399704102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497697990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603692951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416746523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1365447147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4179565873"/>
                    </a:ext>
                  </a:extLst>
                </a:gridCol>
              </a:tblGrid>
              <a:tr h="5529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222910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«Управление имуществом и муниципальными финансами»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43569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земельные участки, государственная собственность на которые не разграничена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82,2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947485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муниципальное имущество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-187,84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63252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117,42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482638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распоряжения</a:t>
                      </a:r>
                      <a:r>
                        <a:rPr lang="ru-RU" sz="10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муниципальным</a:t>
                      </a:r>
                      <a:r>
                        <a:rPr lang="ru-RU" sz="10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имуществом и землей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8139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использования земель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634271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объектов недвижимого имущества, поставленных на кадастровый учет от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63967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выявленных земельных участков с объектами без прав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512898"/>
                  </a:ext>
                </a:extLst>
              </a:tr>
              <a:tr h="25890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"Архитектура и градостроительство"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3406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актуальными документами территориального планирования и градостроительного зонирования городского округа Московской области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389934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 программа Ленинского городского округа «Строительство объектов социальной инфраструктуры»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56212"/>
                  </a:ext>
                </a:extLst>
              </a:tr>
              <a:tr h="5500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введенных в эксплуатацию объектов дошкольного образования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505947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введенных в эксплуатацию объектов общего образования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439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50572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C02A3B4-3031-4FD2-8A7C-57AF968273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272704"/>
              </p:ext>
            </p:extLst>
          </p:nvPr>
        </p:nvGraphicFramePr>
        <p:xfrm>
          <a:off x="-2" y="946568"/>
          <a:ext cx="12191997" cy="59114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0284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509085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77201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77795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909632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2129144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124570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1001144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97714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915428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874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7247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24995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 при рождении третьего и последующих детей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 социальной поддержке семей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связи с рождением третьего и последующих детей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01.12.2021 №39/3 "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 утверждении Положения о дополнительных мерах социальной поддержки отдельным категориям граждан, зарегистрированных по месту жительства ЛГО",  Постановление администрации ЛГО от 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18.07.2023 №2833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"Об утверждении Порядка назначения и предоставления дополнительных мер социальной поддержки отдельных категорий граждан, зарегистрированных по месту жительства в ЛГО МО"  </a:t>
                      </a: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503104"/>
                  </a:ext>
                </a:extLst>
              </a:tr>
              <a:tr h="24995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многодетные и неполные семьи</a:t>
                      </a:r>
                    </a:p>
                    <a:p>
                      <a:pPr algn="l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 ежеквартальной доплате до прожиточного минимума малообеспеченным гражданам Ленинского городского округа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«Об утверждении Положения о дополнительных мерах социальной поддержки отдельным категориям граждан, зарегистрированных по месту жительства в ЛГО», Постановление администрации ЛГО от 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18.07.2023 №2833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«Об утверждении Порядка назначения и предоставления дополнительных мер социальной поддержки отдельных категорий граждан, зарегистрированных по месту жительства в ЛГО МО».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 более 1 000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360,0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360,0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360,0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566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0840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A9EC60EC-F803-46A7-8831-2D0536F3F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999678"/>
              </p:ext>
            </p:extLst>
          </p:nvPr>
        </p:nvGraphicFramePr>
        <p:xfrm>
          <a:off x="0" y="946569"/>
          <a:ext cx="12192000" cy="59114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300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678024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09794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01445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385831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2640933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31282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1778200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29944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324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2451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11645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23053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Один из родителей (законных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представителей ) ребенка,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посещающего дошкольную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организацию М.О.,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реализующую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программу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образования,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внесшему родительскую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плату за присмотр и уход за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ребенком.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20 616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6,3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Выплата компенсации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родительской платы за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присмотр и уход за детьми,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осваивающими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образовательные программы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 в организациях Московской области, осуществляющих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деятельность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 администрации  Ленинского городского округа Московской  области  от 15.03.2023  № 905   «Об утверждении Порядка обращения за компенсацией родительской платы за присмотр и уход за детьми, осваивающими образовательные программы дошкольного образования в организациях Ленинского городского округа Московской области, осуществляющих образовательную деятельность, и порядка ее выплаты». </a:t>
                      </a:r>
                    </a:p>
                  </a:txBody>
                  <a:tcPr marL="85725" marR="9525" marT="9525" marB="0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20% на первого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50% на второго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70% на третьего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 последующих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детей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87 247,8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87 247,8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87 247,8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21963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Молодые специалистам государственных учреждений здравоохранения 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Выплаты молодым специалистам учреждений здравоохранения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от 01.12.2021 № 39/4 «Об утверждении Положения о мерах социальной поддержки отдельных категорий работников государственных учреждений здравоохранения, расположенных на территории Ленинского городского округа Московской области»,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администрации ЛГО от 20.08.2021 №2966 «Об утверждении Положения о порядке предоставления мер социальной поддержки медицинским работникам государственных учреждений здравоохранения Московской области. Расположенных на территории ЛГО МО»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врачам- 5000, среднему медперсоналу- 3000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517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37300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2180CC6A-F8DE-42CF-96AB-AF8557B92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507786"/>
              </p:ext>
            </p:extLst>
          </p:nvPr>
        </p:nvGraphicFramePr>
        <p:xfrm>
          <a:off x="0" y="946570"/>
          <a:ext cx="12183608" cy="59114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699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508045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76597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962914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208334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2747840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190434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27917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97029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914799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63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   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8084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7040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граждане, оказавшиеся в трудной жизненной ситуации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 оказании адресной материальной помощи гражданам Ленинского городского округа, оказавшимся в трудной жизненной ситуации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"Об утверждении Положения о дополнительных мерах социальной поддержки отдельным категориям граждан, зарегистрированных по месту жительства в ЛГО",             Постановление администрации ЛГО от 23.05.2023 №1971 "Об утверждении Административного регламента предоставления  муниципальной услуги «Оказание адресной материальной помощи гражданам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Ленинского городского округа Московской области, оказавшимся в трудной жизненной ситуации»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 5000 до 10000 руб.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2146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Материальная помощь детям сиротам и детям, оставшимся без попечения родителей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Материальная помощь детям сиротам и детям, оставшимся без попечения родителей при получении квартир на приобретение товаров первой необходимости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Постановление администрации ЛГО от 23.05.2023 №1971 "Об утверждении Административного регламента предоставления  муниципальной услуги «Оказание адресной материальной помощи гражданам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Ленинского городского округа Московской области, оказавшимся в трудной жизненной ситуации»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50 000,00 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993934"/>
                  </a:ext>
                </a:extLst>
              </a:tr>
              <a:tr h="1987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Граждане, имеющие социально-значимые заболевания, не обеспеченные льготными лекарственными препаратами</a:t>
                      </a:r>
                    </a:p>
                  </a:txBody>
                  <a:tcPr marL="9525" marR="9525" marT="9525" marB="0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Материальная помощь гражданам, имеющим социально-значимые заболевания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"Об утверждении Положения о дополнительных мерах социальной поддержки отдельным категориям граждан, зарегистрированных по месту жительства в ЛГО», Постановление администрации ЛГО от 23.05.2023 №1971 "Об утверждении Административного регламента предоставления  муниципальной услуги «Оказание адресной материальной помощи гражданам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Ленинского городского округа Московской области, оказавшимся в трудной жизненной ситуации».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Единовременная материальная помощь в размере фактически понесенных расходов за приобретенные лекарственные препараты</a:t>
                      </a:r>
                    </a:p>
                  </a:txBody>
                  <a:tcPr marL="9525" marR="9525" marT="9525" marB="0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1 988,0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1 988,0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1 988,0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09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80466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71095" y="1005396"/>
            <a:ext cx="10328359" cy="2882239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80592" y="3975761"/>
            <a:ext cx="10111408" cy="2882239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5397"/>
            <a:ext cx="10837847" cy="58526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2176" y="157381"/>
            <a:ext cx="9329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общественно значимых проектах, реализуемых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Ленинского городского округа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029" y="4344636"/>
            <a:ext cx="4102815" cy="230783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737" y="1269073"/>
            <a:ext cx="3563558" cy="22689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51239" y="1571099"/>
            <a:ext cx="43454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общеобразовательных школ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07734" y="4151311"/>
            <a:ext cx="42274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 и строительство водозаборных узлов, очистных сооружений, канализации,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инженерных сетей</a:t>
            </a:r>
          </a:p>
        </p:txBody>
      </p:sp>
    </p:spTree>
    <p:extLst>
      <p:ext uri="{BB962C8B-B14F-4D97-AF65-F5344CB8AC3E}">
        <p14:creationId xmlns:p14="http://schemas.microsoft.com/office/powerpoint/2010/main" val="15334006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0800000" flipV="1">
            <a:off x="1460938" y="1"/>
            <a:ext cx="952057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503007"/>
              </p:ext>
            </p:extLst>
          </p:nvPr>
        </p:nvGraphicFramePr>
        <p:xfrm>
          <a:off x="-3" y="863277"/>
          <a:ext cx="12192003" cy="59947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730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3274646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224793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69490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650652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2560094">
                  <a:extLst>
                    <a:ext uri="{9D8B030D-6E8A-4147-A177-3AD203B41FA5}">
                      <a16:colId xmlns:a16="http://schemas.microsoft.com/office/drawing/2014/main" val="4112885971"/>
                    </a:ext>
                  </a:extLst>
                </a:gridCol>
                <a:gridCol w="854214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03026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794358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16933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реализации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ввода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от реализации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показателя МП</a:t>
                      </a:r>
                    </a:p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161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4753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1614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988646"/>
                  </a:ext>
                </a:extLst>
              </a:tr>
              <a:tr h="1139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водорегулирующего узла г. Видное объемом 40 тыс. куб. м. (первый этап строительства)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г. Видное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водой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Строительство, реконструкция, капитальный ремонт, приобретение, монтаж и ввод в эксплуатацию объектов водоснабжения (ВЗУ, ВНС, станций водоочистки)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энергоэффективности и</a:t>
                      </a:r>
                      <a:b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2026-1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110 222,90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792 708,54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4806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408" marR="4408" marT="440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Строительство наружных инженерных сетей водопровода и хозяйственно-бытовой канализации для существующей жилой застройки деревни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Тарычево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Московская обл., Ленинский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., д.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Тарычево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протяженность инженерных сетей 6 536 м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Строительство, реконструкция, капитальный ремонт, приобретение, монтаж и ввод в эксплуатацию объектов очистки сточных вод» МП «Развитие инженерной инфраструктуры, энергоэффективности и</a:t>
                      </a:r>
                      <a:b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отрасли обращения с отходами» в количестве: 2026 – 1, 2027-1.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37 963,76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91970,29</a:t>
                      </a:r>
                    </a:p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183542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4408" marR="4408" marT="440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Строительство очистных сооружений хозяйственно-бытовой канализации и канализационного коллектора от существующих сетей канализации до проектируемых очистных в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д.Калиновка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Московская обл., Ленинский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., д. Калиновка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</a:t>
                      </a: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Обеспечение населения централизованным водоотведением производительностью 575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куб.м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сут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177520"/>
                  </a:ext>
                </a:extLst>
              </a:tr>
              <a:tr h="909455"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4408" marR="4408" marT="440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Строительство очистных сооружений хозяйственно-бытовой канализации и канализационного коллектора от существующих сетей канализации до проектируемых очистных в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д.Калиновка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Московская обл., Ленинский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., д. Калиновка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</a:t>
                      </a: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Обеспечение населения централизованным водоотведением производительностью 575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куб.м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сут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88 460,97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198 757,94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  <a:tr h="62399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408" marR="4408" marT="440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Средняя общеобразовательная школа на 1350 мест по адресу: Московская область, Ленинский городской округ,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п.Развилка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, квартал "Римский"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Московская обл., Ленинский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., п. Развилка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Увеличение количества обучающихся детей на 1350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Количество введенных в эксплуатацию объектов образования за счет бюджетных средств МП «Строительство объектов социальной инфраструктуры»: 2025 -2 объекта.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563 848,56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25108"/>
                  </a:ext>
                </a:extLst>
              </a:tr>
              <a:tr h="53689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Средняя общеобразовательная школа на 1100 мест по адресу: Московская область, Ленинский городской округ, восточнее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с.Ермолино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Московская обл., Ленинский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., с.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Ермолино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Увеличение количества обучающихся детей на 1100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586 163,61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97378"/>
                  </a:ext>
                </a:extLst>
              </a:tr>
              <a:tr h="62399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Строительство участков тепловых сетей (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закольцовка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) от котельной от ул. Березовая д.8 до тепловых сетей в 6-й микрорайон в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 Ленинский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Московская обл., Ленинский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Построено сетей теплоснабжения муниципальной собственности</a:t>
                      </a:r>
                    </a:p>
                    <a:p>
                      <a:pPr marL="0" algn="l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Реализация мероприятий по строительству и реконструкции сетей теплоснабжения  муниципальной собственности МП «Развитие инженерной инфраструктуры,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энергоэффективности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и</a:t>
                      </a:r>
                      <a:b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отрасли обращения с отходами» в количестве: 2025 – 1, 2026-1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21 238,06</a:t>
                      </a:r>
                    </a:p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19506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Реконструкция тепловых сетей от ЦТП №4 по адресу: Московская область,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 Ленинский, Развилка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6 727,00</a:t>
                      </a:r>
                    </a:p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10 090,50</a:t>
                      </a:r>
                    </a:p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087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24677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909262"/>
              </p:ext>
            </p:extLst>
          </p:nvPr>
        </p:nvGraphicFramePr>
        <p:xfrm>
          <a:off x="0" y="942124"/>
          <a:ext cx="12191999" cy="59158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857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3186467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744910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03339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417740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2251309">
                  <a:extLst>
                    <a:ext uri="{9D8B030D-6E8A-4147-A177-3AD203B41FA5}">
                      <a16:colId xmlns:a16="http://schemas.microsoft.com/office/drawing/2014/main" val="1237576320"/>
                    </a:ext>
                  </a:extLst>
                </a:gridCol>
                <a:gridCol w="899424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86701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733218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18850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en-US" sz="9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реализации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ввода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от реализации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Достижение показателя МП</a:t>
                      </a:r>
                    </a:p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1718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4556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4612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Инженерные сети и сооружения бытовой канализации п. Битца и д.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Вырубово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сельского поселения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Булатниковское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обл., Ленинский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п.Битца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д.Вырубово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Строительство, реконструкция, капитальный ремонт, приобретение, монтаж и ввод в эксплуатацию объектов водоснабжения (ВЗУ, ВНС, станций водоочистки)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энергоэффективности и</a:t>
                      </a:r>
                      <a:b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2027 -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134 804,96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27 109,71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349847"/>
                  </a:ext>
                </a:extLst>
              </a:tr>
              <a:tr h="10519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инженерных сетей и сооружений канализации в д.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Тарычево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Ленинского городского округа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Московскавя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обл.,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Ленинский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д.Тарычево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4 153,30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4 352,66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294459"/>
                  </a:ext>
                </a:extLst>
              </a:tr>
              <a:tr h="4612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ПСД и проведение инженерных изысканий по строительству централизованных инженерных сетей холодного водоснабжения и водоотведения в д.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д.Лопатино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проектно-сметной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документации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 проведение инженерных изысканий по строительству централизованных инженерных сетей холодного водоснабжения и водоотведения </a:t>
                      </a: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энергоэффективности и</a:t>
                      </a:r>
                      <a:b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2025 - 3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35 897,04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060259"/>
                  </a:ext>
                </a:extLst>
              </a:tr>
              <a:tr h="8812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ПСД и проведение инженерных изысканий по строительству централизованных инженерных сетей холодного водоснабжения и водоотведения в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Дрожжино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Дрожжино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28 530,14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169664"/>
                  </a:ext>
                </a:extLst>
              </a:tr>
              <a:tr h="8812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проектной документации и ПИР по строительству инженерных сетей холодного водоснабжения, водоотведения  и КНС (д. Ближние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Прудищи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д. Ближние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Прудищи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12 500,00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142290"/>
                  </a:ext>
                </a:extLst>
              </a:tr>
              <a:tr h="13629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Строительство очистных сооружений хозяйственно-бытовой канализации в п/о Петровское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п/о Петровское</a:t>
                      </a: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</a:t>
                      </a: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троительство, реконструкция, капитальный ремонт, приобретение, монтаж и ввод в эксплуатацию объектов очистки сточных вод»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энергоэффективности и</a:t>
                      </a:r>
                      <a:b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2026 - 1.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114 065,82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622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9750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508044"/>
              </p:ext>
            </p:extLst>
          </p:nvPr>
        </p:nvGraphicFramePr>
        <p:xfrm>
          <a:off x="0" y="956344"/>
          <a:ext cx="12191999" cy="59016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196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5912550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725466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423726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1596025">
                  <a:extLst>
                    <a:ext uri="{9D8B030D-6E8A-4147-A177-3AD203B41FA5}">
                      <a16:colId xmlns:a16="http://schemas.microsoft.com/office/drawing/2014/main" val="1237576320"/>
                    </a:ext>
                  </a:extLst>
                </a:gridCol>
                <a:gridCol w="757215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711228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792593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192620">
                <a:tc rowSpan="3">
                  <a:txBody>
                    <a:bodyPr/>
                    <a:lstStyle/>
                    <a:p>
                      <a:pPr algn="ctr" fontAlgn="ctr"/>
                      <a:endParaRPr lang="en-US" sz="9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ввода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от реализации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Достижение показателя МП</a:t>
                      </a:r>
                    </a:p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175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4656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ЦТП по адресу: Московская область,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Ленинский, Петровский проезд д. 22а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7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Реконструированы объекты теплоснабжения муниципальной собственности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7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Реализация мероприятий по строительству и реконструкции объектов теплоснабжения МП «Развитие инженерной инфраструктуры,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</a:t>
                      </a:r>
                      <a:b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2025-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2026 – 15,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2027-7.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70 291,45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349847"/>
                  </a:ext>
                </a:extLst>
              </a:tr>
              <a:tr h="2033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ЦТП по адресу: Московская область,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Ленинский, пос. Измайлово д.14б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69 149,55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967311"/>
                  </a:ext>
                </a:extLst>
              </a:tr>
              <a:tr h="3177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ЦТП №1 по адресу: Московская область,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Ленинский, пос.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Новодрожжино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д.9а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62 056,76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060259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ЦТП №8а по адресу: Московская область,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Ленинский,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ул.Лемешко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д.8 к.3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24 061,69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44 686,01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169664"/>
                  </a:ext>
                </a:extLst>
              </a:tr>
              <a:tr h="589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ЦТП №9а по адресу: Московская область,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Ленинский,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ул.Школьная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д.56б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20 603,59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38 263,81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098017"/>
                  </a:ext>
                </a:extLst>
              </a:tr>
              <a:tr h="250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20 603,59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38 263,81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119465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№17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ПЛК 13а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25 452,56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47 269,04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622244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№3а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ул.Советская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30а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16 522,76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30 685,13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377888"/>
                  </a:ext>
                </a:extLst>
              </a:tr>
              <a:tr h="3177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№21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Жуковский проезд, 1а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24 623,48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45 729,32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775093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№15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ул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, Заводская, д. 15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26 001,89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48 289,22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518842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№5а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ул.Школьная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, 75б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28 865,69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53 607,71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610873"/>
                  </a:ext>
                </a:extLst>
              </a:tr>
              <a:tr h="3177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№24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ул.Строительная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, 15а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27 203,26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50 520,34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522526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№11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ул.Центральная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, 12а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26 001,89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48 289,22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262609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№1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ул. Советская, д. 48а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31 855,56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59 160,34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481575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№2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ПЛК, д. 48а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27 525,40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51 118,60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101341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№4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ПЛК, д. 28а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27 933,61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51 876,70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258324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№6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ул. Советская, д. 17а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27 203,26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50 520,34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458382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№3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ул. Советская, д. 32а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26 001,89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48 289,22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903516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№18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ПЛК , д. 35А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25 896,85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48 094,15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627223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№1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Развилка, д.31к3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32 703,82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60 735,67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275643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№3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Развилка, д.41 к3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19 845,45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36 855,85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433276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№4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Развилка, д.28 б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8 938,16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16 599,44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384127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№22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ПЛК, д. 15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25 476,33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47 313,18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019908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№23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ул. Советская, д. 2в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19 636,82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36 468,38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505792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котельной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пос. Развилка д.20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62 207,73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248 830,94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103 679,56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174864"/>
                  </a:ext>
                </a:extLst>
              </a:tr>
              <a:tr h="3177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котельной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пос. Измайлово д.14а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55 818,34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316 303,96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700850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котельной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пос.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Суханово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, д.13а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58 271,90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109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11089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5566" y="477078"/>
            <a:ext cx="8269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«Бюджет для граждан»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подготовлен Финансовым управлением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администрации Ленинского городского округа Московской области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39548" y="1969819"/>
            <a:ext cx="79380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Сведения о месте нахождения: </a:t>
            </a:r>
            <a:endParaRPr lang="en-US" sz="20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Московская область, Ленинский городской округ, </a:t>
            </a:r>
            <a:r>
              <a:rPr lang="ru-RU" sz="2000" dirty="0" err="1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г.Видное</a:t>
            </a:r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ул.Заводская</a:t>
            </a:r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д.2а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5566" y="3121247"/>
            <a:ext cx="5247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Электронная почта: </a:t>
            </a:r>
            <a:r>
              <a:rPr lang="en-US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  <a:hlinkClick r:id="rId3"/>
              </a:rPr>
              <a:t>finupr@fin-vidnoe.ru</a:t>
            </a:r>
            <a:endParaRPr lang="en-US" sz="20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6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Телефон: 8(495)541-12-92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723860" y="4367743"/>
            <a:ext cx="7103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График работы: понедельник-четверг с 9-00 до 18-00,</a:t>
            </a:r>
          </a:p>
          <a:p>
            <a:r>
              <a:rPr lang="ru-RU" sz="2000" dirty="0"/>
              <a:t>                              пятница с 9-00 до 16-45</a:t>
            </a:r>
          </a:p>
          <a:p>
            <a:r>
              <a:rPr lang="ru-RU" sz="2000" dirty="0"/>
              <a:t>                              Обед с 13-00 до 14-00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8173" y="5720593"/>
            <a:ext cx="7169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График личного приема граждан: понедельник с 15-00 до 17-00</a:t>
            </a:r>
          </a:p>
        </p:txBody>
      </p:sp>
    </p:spTree>
    <p:extLst>
      <p:ext uri="{BB962C8B-B14F-4D97-AF65-F5344CB8AC3E}">
        <p14:creationId xmlns:p14="http://schemas.microsoft.com/office/powerpoint/2010/main" val="879480906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5836</TotalTime>
  <Words>17083</Words>
  <Application>Microsoft Office PowerPoint</Application>
  <PresentationFormat>Широкоэкранный</PresentationFormat>
  <Paragraphs>4043</Paragraphs>
  <Slides>58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7" baseType="lpstr">
      <vt:lpstr>Arial</vt:lpstr>
      <vt:lpstr>Arial Black</vt:lpstr>
      <vt:lpstr>Calibri</vt:lpstr>
      <vt:lpstr>Calibri Light</vt:lpstr>
      <vt:lpstr>Inter Medium</vt:lpstr>
      <vt:lpstr>Segoe UI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Леонид Щукин</dc:creator>
  <cp:lastModifiedBy>Ириан Владимировна</cp:lastModifiedBy>
  <cp:revision>489</cp:revision>
  <cp:lastPrinted>2024-11-12T12:03:51Z</cp:lastPrinted>
  <dcterms:created xsi:type="dcterms:W3CDTF">2021-11-08T08:10:45Z</dcterms:created>
  <dcterms:modified xsi:type="dcterms:W3CDTF">2025-01-13T08:04:32Z</dcterms:modified>
</cp:coreProperties>
</file>