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6C8499-E8D6-4025-B798-EF642A808C6F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795A9-48A3-41F1-A1C0-1C4C5CD8D5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50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795A9-48A3-41F1-A1C0-1C4C5CD8D59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138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0A0A9B-2F0F-4B57-82E8-A30C34A52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1DA9E6-9CB5-4A26-B269-C7CC98CBC6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CCC11D-5CFE-47BB-ACAC-5DD39022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D995-831A-46D7-8FEA-0F045DC1F65A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53C234-2B0F-4053-9C07-41AAB5B0C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7060CF-CBAB-4E30-A57B-3865992F0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488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EBDFE-CB47-4EBE-B3A8-ADED4E4AC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EC45F9-57F7-42AF-A0A2-75312F311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AD5A37-78A3-47AC-9DE9-4237D8003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8AE88-E690-4D20-A67E-226BB01D3D30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27A377-84D8-4729-B2CF-56CA83907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C13A4A-05F6-4779-B097-BB37105A3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47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578EB-EB62-408E-8E09-66018998D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ACCB92-E1B6-40BA-A531-B76A8DF24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DB9994-3093-4313-AA4B-E869639E8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15E98-779B-403F-A20F-FB36239A2647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0299A7-A289-475A-970B-9DF28397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43F45A-F3B5-4F53-9127-BFAAFEDEC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376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F66CEB-23F7-4374-B05F-346EF6EC4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6B634C-8360-437F-ADF0-A4262C5DD2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F0E3D2D-AA19-4C40-8FE9-3DF0F4A5FB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8BFC34-71DE-4E86-BF20-D63D3150C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75CA2-A783-461B-9113-03973E9721C9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7815CA-1D7C-4AF4-87F2-594977BB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6ECE58-360B-411A-AE8F-BB4D37ECC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096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748906-8D33-45BC-AA38-B6328F30F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B65323-A5B6-45D0-8123-9F97CFFA3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EF4552-5E43-4EB8-B617-B6B80184B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456B8C2-B532-48FB-AEF3-73B4F7209B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17D7E48-BA83-4BCC-896D-F3DDC47466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5AAAA0-68EF-46CE-B9C3-6DE6E4363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54844-6A11-47E7-8969-FFFAA37467C9}" type="datetime1">
              <a:rPr lang="ru-RU" smtClean="0"/>
              <a:t>25.02.2024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5987FD-FD08-41FB-8DF6-6F2AA3A09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5B18E02-FBC8-49FC-ADE8-F897CE146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807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77532-E6FA-43F3-8393-05CF35832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DB5061D-FA62-4F3B-94EC-D65585922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21F63-E756-49EE-8406-A8E0D77B7723}" type="datetime1">
              <a:rPr lang="ru-RU" smtClean="0"/>
              <a:t>25.02.2024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3828DFA-10D5-46F3-8FC6-74F636BDB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AAB60F-260F-4319-9B12-934F5EF53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156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0F1463D-0DA5-412F-8F59-D36875739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6F88E-27DB-4C0A-B6CA-9EF05A818673}" type="datetime1">
              <a:rPr lang="ru-RU" smtClean="0"/>
              <a:t>25.02.2024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35D42AF-347B-455B-8655-23DC43A14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AC616D9-5004-482F-8089-ABA49371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66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62384E-4ECF-48D0-B03B-820755587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047194-F376-4CF1-B62C-12A28FAF9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621AFB-BEEC-4392-9517-26E7E09E6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2C4F1B-F5AC-42AB-A171-134C5D6D5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EC895-BA23-4A3F-8E7E-DF956128B5E5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3B7694-D2B7-4DF4-809D-FB174DFDB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9901B9-6F03-49FD-911F-334666BDF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015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9EF7B0-039F-41CC-99CE-E102DBF21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1BA03F5-9D66-41C5-B350-0F4F40B0A6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E3D2D06-D670-414F-AD62-68755BA276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9DAA9D-BC78-4AE8-9287-7A50FEE26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221DF-D7AD-4D9B-9898-4742555933B4}" type="datetime1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C6D0EE-9E62-450F-B8D8-E09DF497F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8AF137-C351-4964-B67C-32310AA0A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22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94BDFC-B5E5-46CD-8EC5-B744C2B8D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641E02-4773-4002-9831-6C3582630B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07AC40-C882-45FF-9520-45017944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D60EA-DF1B-435E-921A-AB4701FB7C3C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BD3A78-840B-495F-9103-ED81342BF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6F0AD9-4345-475A-8DA5-DFBF748B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440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ADCDCD3-C601-46AF-9D30-A5A57FE147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F89BE7-7DA7-4C8C-A036-4A3E970DF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B0C403-A5E8-4AB4-AD95-D73719A68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32D3E-ABB5-4D4B-9FCB-22BAEB2E1BC6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7457F0-5A6A-4D72-9193-FEBED5BA2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BC33AF-A26F-4FEB-9528-4E2F5B545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389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A9B8BF-E643-47C5-8CAC-4C78B1813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1C3194-9006-43A1-95D4-404343BCE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14C8DA-369C-4319-A32A-DD9A0B6A1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A6957-5BB0-4829-BBAB-82A9DE16C8DB}" type="datetime1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537D69-2399-4E9F-B5A4-7634C43D74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12FEFB-8C2F-4A7F-814B-0C5C83E6A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D1AE8-63E0-474D-8FF9-23AD6EC31F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637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5B233-78AB-40A5-AC29-FA389EDEE7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4131"/>
            <a:ext cx="9144000" cy="178183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65"/>
              </a:spcBef>
            </a:pP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ДИЗАЙН-ПРОЕКТ</a:t>
            </a:r>
            <a:b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ru-RU" sz="2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РАЗМЕЩЕНИЯ</a:t>
            </a:r>
            <a:r>
              <a:rPr lang="ru-RU" sz="28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3F9F1C-63D2-49DA-951B-48B6E250C8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55962"/>
            <a:ext cx="9144000" cy="1655762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/>
                <a:cs typeface="Times New Roman"/>
              </a:rPr>
              <a:t>(</a:t>
            </a:r>
            <a:r>
              <a:rPr lang="ru-RU" sz="1600" spc="-10" dirty="0">
                <a:latin typeface="Times New Roman"/>
                <a:cs typeface="Times New Roman"/>
              </a:rPr>
              <a:t>ТИПО</a:t>
            </a:r>
            <a:r>
              <a:rPr lang="ru-RU" sz="1600" dirty="0">
                <a:latin typeface="Times New Roman"/>
                <a:cs typeface="Times New Roman"/>
              </a:rPr>
              <a:t>В</a:t>
            </a:r>
            <a:r>
              <a:rPr lang="ru-RU" sz="1600" spc="-10" dirty="0">
                <a:latin typeface="Times New Roman"/>
                <a:cs typeface="Times New Roman"/>
              </a:rPr>
              <a:t>ОЙ)</a:t>
            </a:r>
          </a:p>
          <a:p>
            <a:r>
              <a:rPr lang="ru-RU" sz="1600" spc="-10" dirty="0">
                <a:latin typeface="Times New Roman"/>
                <a:cs typeface="Times New Roman"/>
              </a:rPr>
              <a:t>Тип конструкции: консольная информационная конструкция (панель-кронштейн)</a:t>
            </a:r>
          </a:p>
        </p:txBody>
      </p:sp>
    </p:spTree>
    <p:extLst>
      <p:ext uri="{BB962C8B-B14F-4D97-AF65-F5344CB8AC3E}">
        <p14:creationId xmlns:p14="http://schemas.microsoft.com/office/powerpoint/2010/main" val="342298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682D5FA-45E8-44CE-ABF5-8BFAFE4A2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Оглавление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Пояснительная записка………………………………………………………………………….3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территориальном размещении, внешнем виде и соответствии средства размещения информации ....................................................................................................................4</a:t>
            </a:r>
          </a:p>
          <a:p>
            <a:pPr marL="0" marR="508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размещения (Ситуационный план)...................................................5</a:t>
            </a:r>
          </a:p>
          <a:p>
            <a:pPr marL="0" marR="508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Фотофиксация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места установки...................................................................................................6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 средства размещения информации ................................................................................7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о регистрации товарного знака ...............................................................................8</a:t>
            </a:r>
          </a:p>
          <a:p>
            <a:pPr marL="0" indent="450000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 ..........................................................................................................</a:t>
            </a:r>
            <a:r>
              <a:rPr lang="ru-RU" sz="2000" spc="5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250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3C1A7-4040-42D2-AFDD-642C5C70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473" y="709890"/>
            <a:ext cx="10515600" cy="752139"/>
          </a:xfrm>
        </p:spPr>
        <p:txBody>
          <a:bodyPr>
            <a:normAutofit fontScale="90000"/>
          </a:bodyPr>
          <a:lstStyle/>
          <a:p>
            <a:pPr indent="450000">
              <a:lnSpc>
                <a:spcPct val="100000"/>
              </a:lnSpc>
            </a:pPr>
            <a:r>
              <a:rPr lang="ru-RU" sz="3200" b="1" spc="-5" dirty="0">
                <a:latin typeface="Times New Roman"/>
                <a:cs typeface="Times New Roman"/>
              </a:rPr>
              <a:t>Пояснительная</a:t>
            </a:r>
            <a:r>
              <a:rPr lang="ru-RU" sz="3200" b="1" spc="-30" dirty="0">
                <a:latin typeface="Times New Roman"/>
                <a:cs typeface="Times New Roman"/>
              </a:rPr>
              <a:t> </a:t>
            </a:r>
            <a:r>
              <a:rPr lang="ru-RU" sz="3200" b="1" spc="-5" dirty="0">
                <a:latin typeface="Times New Roman"/>
                <a:cs typeface="Times New Roman"/>
              </a:rPr>
              <a:t>записка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908141-69CF-4CE2-9D5B-0C4652EC9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473" y="1796772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12700" marR="6350" indent="449580" algn="just">
              <a:lnSpc>
                <a:spcPct val="110800"/>
              </a:lnSpc>
            </a:pP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Адрес здания (строения, сооружения):</a:t>
            </a:r>
            <a:r>
              <a:rPr lang="ru-RU" sz="2800" spc="-5" dirty="0">
                <a:latin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cs typeface="Times New Roman"/>
              </a:rPr>
              <a:t>Московская область, городской округ _____.</a:t>
            </a:r>
            <a:endParaRPr lang="ru-RU" sz="2800" dirty="0">
              <a:latin typeface="Times New Roman"/>
              <a:cs typeface="Times New Roman"/>
            </a:endParaRP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Основные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особенности и характеристики:</a:t>
            </a:r>
            <a:r>
              <a:rPr lang="ru-RU" sz="2800" spc="-5" dirty="0">
                <a:latin typeface="Times New Roman"/>
                <a:cs typeface="Times New Roman"/>
              </a:rPr>
              <a:t> помещение расположено на первом этаже пятиэтажного здания, назначение – нежилое, общая площадь – 100 </a:t>
            </a:r>
            <a:r>
              <a:rPr lang="ru-RU" sz="2800" spc="-5" dirty="0" err="1">
                <a:latin typeface="Times New Roman"/>
                <a:cs typeface="Times New Roman"/>
              </a:rPr>
              <a:t>кв.м</a:t>
            </a:r>
            <a:r>
              <a:rPr lang="ru-RU" sz="2800" spc="-5" dirty="0">
                <a:latin typeface="Times New Roman"/>
                <a:cs typeface="Times New Roman"/>
              </a:rPr>
              <a:t>.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Характеристика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(описание)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средства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размещения</a:t>
            </a:r>
            <a:r>
              <a:rPr lang="ru-RU" sz="2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sz="28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информации:</a:t>
            </a:r>
            <a:r>
              <a:rPr lang="ru-RU" sz="2800" dirty="0">
                <a:latin typeface="Times New Roman"/>
                <a:cs typeface="Times New Roman"/>
              </a:rPr>
              <a:t> </a:t>
            </a:r>
            <a:r>
              <a:rPr lang="ru-RU" spc="-5" dirty="0">
                <a:latin typeface="Times New Roman"/>
                <a:cs typeface="Times New Roman"/>
              </a:rPr>
              <a:t>представляет собой консольную информационную конструкцию (панель-кронштейн) с нанесением буквенных символов на листовой акриловый пластик.</a:t>
            </a:r>
          </a:p>
          <a:p>
            <a:pPr marL="12700" marR="10160" indent="449580" algn="just">
              <a:lnSpc>
                <a:spcPct val="110000"/>
              </a:lnSpc>
            </a:pPr>
            <a:r>
              <a:rPr lang="ru-RU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Общий размер вывески:</a:t>
            </a:r>
            <a:r>
              <a:rPr lang="ru-RU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cs typeface="Times New Roman"/>
              </a:rPr>
              <a:t>500х500х120мм.</a:t>
            </a:r>
          </a:p>
          <a:p>
            <a:pPr marL="12700" marR="10160" indent="449580" algn="just">
              <a:lnSpc>
                <a:spcPct val="110000"/>
              </a:lnSpc>
            </a:pPr>
            <a:endParaRPr lang="ru-RU" spc="-5" dirty="0">
              <a:latin typeface="Times New Roman"/>
              <a:cs typeface="Times New Roman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292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3230687" y="2344958"/>
            <a:ext cx="1283516" cy="310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182" y="1824709"/>
            <a:ext cx="5617887" cy="4867617"/>
          </a:xfrm>
        </p:spPr>
      </p:pic>
      <p:graphicFrame>
        <p:nvGraphicFramePr>
          <p:cNvPr id="6" name="object 8">
            <a:extLst>
              <a:ext uri="{FF2B5EF4-FFF2-40B4-BE49-F238E27FC236}">
                <a16:creationId xmlns:a16="http://schemas.microsoft.com/office/drawing/2014/main" id="{DC410A2B-C16F-4951-AFE3-342886541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993810"/>
              </p:ext>
            </p:extLst>
          </p:nvPr>
        </p:nvGraphicFramePr>
        <p:xfrm>
          <a:off x="3134182" y="1113509"/>
          <a:ext cx="5617887" cy="71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2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24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936">
                <a:tc>
                  <a:txBody>
                    <a:bodyPr/>
                    <a:lstStyle/>
                    <a:p>
                      <a:pPr marL="127000" marR="144780">
                        <a:lnSpc>
                          <a:spcPts val="1380"/>
                        </a:lnSpc>
                      </a:pP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Владелец Средства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размещения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информации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78435" algn="ctr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lang="ru-RU" sz="1200" dirty="0"/>
                        <a:t>Наименование юридического лица, индивидуального предпринимателя, ФИО физического лица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object 5">
            <a:extLst>
              <a:ext uri="{FF2B5EF4-FFF2-40B4-BE49-F238E27FC236}">
                <a16:creationId xmlns:a16="http://schemas.microsoft.com/office/drawing/2014/main" id="{8772EC0C-DA6B-4A6A-B34D-BEBABC511A8F}"/>
              </a:ext>
            </a:extLst>
          </p:cNvPr>
          <p:cNvSpPr txBox="1"/>
          <p:nvPr/>
        </p:nvSpPr>
        <p:spPr>
          <a:xfrm>
            <a:off x="2846717" y="201336"/>
            <a:ext cx="6599207" cy="632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0525" marR="5080" indent="-378460">
              <a:lnSpc>
                <a:spcPct val="110600"/>
              </a:lnSpc>
              <a:spcBef>
                <a:spcPts val="100"/>
              </a:spcBef>
            </a:pPr>
            <a:r>
              <a:rPr sz="1800" b="1" spc="-5" dirty="0">
                <a:latin typeface="Times New Roman"/>
                <a:cs typeface="Times New Roman"/>
              </a:rPr>
              <a:t>Сведения </a:t>
            </a:r>
            <a:r>
              <a:rPr sz="1800" b="1" dirty="0">
                <a:latin typeface="Times New Roman"/>
                <a:cs typeface="Times New Roman"/>
              </a:rPr>
              <a:t>о </a:t>
            </a:r>
            <a:r>
              <a:rPr sz="1800" b="1" spc="-5" dirty="0">
                <a:latin typeface="Times New Roman"/>
                <a:cs typeface="Times New Roman"/>
              </a:rPr>
              <a:t>территориальном размещении, внешнем виде </a:t>
            </a:r>
            <a:r>
              <a:rPr sz="1800" b="1" spc="-434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5" dirty="0">
                <a:latin typeface="Times New Roman"/>
                <a:cs typeface="Times New Roman"/>
              </a:rPr>
              <a:t> соответствии средства размещения информации</a:t>
            </a:r>
            <a:endParaRPr sz="1800" dirty="0">
              <a:latin typeface="Times New Roman"/>
              <a:cs typeface="Times New Roman"/>
            </a:endParaRPr>
          </a:p>
        </p:txBody>
      </p:sp>
      <p:graphicFrame>
        <p:nvGraphicFramePr>
          <p:cNvPr id="11" name="object 15">
            <a:extLst>
              <a:ext uri="{FF2B5EF4-FFF2-40B4-BE49-F238E27FC236}">
                <a16:creationId xmlns:a16="http://schemas.microsoft.com/office/drawing/2014/main" id="{F9360410-CC4D-4005-91FC-D7BB89092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691820"/>
              </p:ext>
            </p:extLst>
          </p:nvPr>
        </p:nvGraphicFramePr>
        <p:xfrm>
          <a:off x="4586352" y="1445749"/>
          <a:ext cx="4100447" cy="14061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02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59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635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>
                          <a:latin typeface="Times New Roman"/>
                          <a:cs typeface="Times New Roman"/>
                        </a:rPr>
                        <a:t>               </a:t>
                      </a:r>
                      <a:r>
                        <a:rPr lang="ru-RU"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latin typeface="Times New Roman"/>
                          <a:cs typeface="Times New Roman"/>
                        </a:rPr>
                        <a:t>Московская область, городской округ _________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3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00" dirty="0">
                          <a:latin typeface="Times New Roman"/>
                          <a:cs typeface="Times New Roman"/>
                        </a:rPr>
                        <a:t> </a:t>
                      </a:r>
                      <a:endParaRPr sz="1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F2A1646-8E77-426A-B18E-75EBA4856207}"/>
              </a:ext>
            </a:extLst>
          </p:cNvPr>
          <p:cNvSpPr/>
          <p:nvPr/>
        </p:nvSpPr>
        <p:spPr>
          <a:xfrm>
            <a:off x="3230687" y="3185720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DE89C3C-6499-4A4F-8C66-EA70A5726AF3}"/>
              </a:ext>
            </a:extLst>
          </p:cNvPr>
          <p:cNvSpPr/>
          <p:nvPr/>
        </p:nvSpPr>
        <p:spPr>
          <a:xfrm>
            <a:off x="3230687" y="3879084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8A2D8E6-4905-4D2E-A0EE-6F94B2F2B649}"/>
              </a:ext>
            </a:extLst>
          </p:cNvPr>
          <p:cNvSpPr/>
          <p:nvPr/>
        </p:nvSpPr>
        <p:spPr>
          <a:xfrm>
            <a:off x="3230687" y="4834457"/>
            <a:ext cx="1283516" cy="26005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081228B-C055-411B-B2FD-72DFB598BCE7}"/>
              </a:ext>
            </a:extLst>
          </p:cNvPr>
          <p:cNvSpPr/>
          <p:nvPr/>
        </p:nvSpPr>
        <p:spPr>
          <a:xfrm>
            <a:off x="3230687" y="6019674"/>
            <a:ext cx="1283516" cy="347569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230687" y="2296141"/>
            <a:ext cx="1283516" cy="3190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spc="-10" dirty="0">
                <a:solidFill>
                  <a:schemeClr val="tx1"/>
                </a:solidFill>
                <a:latin typeface="Times New Roman"/>
                <a:cs typeface="Times New Roman"/>
              </a:rPr>
              <a:t>панель-кронштейн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230686" y="3116550"/>
            <a:ext cx="1283516" cy="31901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2</a:t>
            </a:r>
            <a:r>
              <a:rPr lang="ru-RU" dirty="0"/>
              <a:t>1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230687" y="3879084"/>
            <a:ext cx="1283516" cy="3306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230687" y="4639503"/>
            <a:ext cx="1283516" cy="4953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230686" y="5373431"/>
            <a:ext cx="1283516" cy="3306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500х500х120мм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230687" y="6019673"/>
            <a:ext cx="1283516" cy="34757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Вывеска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706" y="2851896"/>
            <a:ext cx="4076093" cy="22907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243" y="5142652"/>
            <a:ext cx="2129881" cy="153247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586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90C42-9A6E-4F82-976B-D595C7171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923" y="223225"/>
            <a:ext cx="10515600" cy="1325563"/>
          </a:xfrm>
        </p:spPr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территориального размещения (Ситуационный план)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10ABA6-FA62-4170-9074-48446794D061}"/>
              </a:ext>
            </a:extLst>
          </p:cNvPr>
          <p:cNvSpPr txBox="1"/>
          <p:nvPr/>
        </p:nvSpPr>
        <p:spPr>
          <a:xfrm>
            <a:off x="896923" y="5963655"/>
            <a:ext cx="10754686" cy="618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indent="449580">
              <a:lnSpc>
                <a:spcPct val="110600"/>
              </a:lnSpc>
              <a:spcBef>
                <a:spcPts val="100"/>
              </a:spcBef>
              <a:tabLst>
                <a:tab pos="1946275" algn="l"/>
                <a:tab pos="2652395" algn="l"/>
                <a:tab pos="4001135" algn="l"/>
                <a:tab pos="5594350" algn="l"/>
                <a:tab pos="6176010" algn="l"/>
                <a:tab pos="6701155" algn="l"/>
                <a:tab pos="8491855" algn="l"/>
              </a:tabLst>
            </a:pPr>
            <a:r>
              <a:rPr lang="ru-RU" sz="1600" i="1" dirty="0">
                <a:latin typeface="Times New Roman"/>
                <a:cs typeface="Times New Roman"/>
              </a:rPr>
              <a:t>*</a:t>
            </a:r>
            <a:r>
              <a:rPr lang="ru-RU" sz="1600" i="1" spc="-10" dirty="0">
                <a:latin typeface="Times New Roman"/>
                <a:cs typeface="Times New Roman"/>
              </a:rPr>
              <a:t>П</a:t>
            </a:r>
            <a:r>
              <a:rPr lang="ru-RU" sz="1600" i="1" spc="-5" dirty="0">
                <a:latin typeface="Times New Roman"/>
                <a:cs typeface="Times New Roman"/>
              </a:rPr>
              <a:t>редставля</a:t>
            </a:r>
            <a:r>
              <a:rPr lang="ru-RU" sz="1600" i="1" dirty="0">
                <a:latin typeface="Times New Roman"/>
                <a:cs typeface="Times New Roman"/>
              </a:rPr>
              <a:t>е</a:t>
            </a:r>
            <a:r>
              <a:rPr lang="ru-RU" sz="1600" i="1" spc="-5" dirty="0">
                <a:latin typeface="Times New Roman"/>
                <a:cs typeface="Times New Roman"/>
              </a:rPr>
              <a:t>т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соб</a:t>
            </a:r>
            <a:r>
              <a:rPr lang="ru-RU" sz="1600" i="1" dirty="0">
                <a:latin typeface="Times New Roman"/>
                <a:cs typeface="Times New Roman"/>
              </a:rPr>
              <a:t>о</a:t>
            </a:r>
            <a:r>
              <a:rPr lang="ru-RU" sz="1600" i="1" spc="-5" dirty="0">
                <a:latin typeface="Times New Roman"/>
                <a:cs typeface="Times New Roman"/>
              </a:rPr>
              <a:t>й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10" dirty="0" err="1">
                <a:latin typeface="Times New Roman"/>
                <a:cs typeface="Times New Roman"/>
              </a:rPr>
              <a:t>вык</a:t>
            </a:r>
            <a:r>
              <a:rPr lang="ru-RU" sz="1600" i="1" dirty="0" err="1">
                <a:latin typeface="Times New Roman"/>
                <a:cs typeface="Times New Roman"/>
              </a:rPr>
              <a:t>о</a:t>
            </a:r>
            <a:r>
              <a:rPr lang="ru-RU" sz="1600" i="1" spc="-10" dirty="0" err="1">
                <a:latin typeface="Times New Roman"/>
                <a:cs typeface="Times New Roman"/>
              </a:rPr>
              <a:t>пир</a:t>
            </a:r>
            <a:r>
              <a:rPr lang="ru-RU" sz="1600" i="1" dirty="0" err="1">
                <a:latin typeface="Times New Roman"/>
                <a:cs typeface="Times New Roman"/>
              </a:rPr>
              <a:t>о</a:t>
            </a:r>
            <a:r>
              <a:rPr lang="ru-RU" sz="1600" i="1" spc="-10" dirty="0" err="1">
                <a:latin typeface="Times New Roman"/>
                <a:cs typeface="Times New Roman"/>
              </a:rPr>
              <a:t>в</a:t>
            </a:r>
            <a:r>
              <a:rPr lang="ru-RU" sz="1600" i="1" spc="-5" dirty="0" err="1">
                <a:latin typeface="Times New Roman"/>
                <a:cs typeface="Times New Roman"/>
              </a:rPr>
              <a:t>ку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общед</a:t>
            </a:r>
            <a:r>
              <a:rPr lang="ru-RU" sz="1600" i="1" dirty="0">
                <a:latin typeface="Times New Roman"/>
                <a:cs typeface="Times New Roman"/>
              </a:rPr>
              <a:t>о</a:t>
            </a:r>
            <a:r>
              <a:rPr lang="ru-RU" sz="1600" i="1" spc="-5" dirty="0">
                <a:latin typeface="Times New Roman"/>
                <a:cs typeface="Times New Roman"/>
              </a:rPr>
              <a:t>ступных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ка</a:t>
            </a:r>
            <a:r>
              <a:rPr lang="ru-RU" sz="1600" i="1" dirty="0">
                <a:latin typeface="Times New Roman"/>
                <a:cs typeface="Times New Roman"/>
              </a:rPr>
              <a:t>р</a:t>
            </a:r>
            <a:r>
              <a:rPr lang="ru-RU" sz="1600" i="1" spc="-5" dirty="0">
                <a:latin typeface="Times New Roman"/>
                <a:cs typeface="Times New Roman"/>
              </a:rPr>
              <a:t>т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10" dirty="0">
                <a:latin typeface="Times New Roman"/>
                <a:cs typeface="Times New Roman"/>
              </a:rPr>
              <a:t>и</a:t>
            </a:r>
            <a:r>
              <a:rPr lang="ru-RU" sz="1600" i="1" spc="-5" dirty="0">
                <a:latin typeface="Times New Roman"/>
                <a:cs typeface="Times New Roman"/>
              </a:rPr>
              <a:t>ли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ка</a:t>
            </a:r>
            <a:r>
              <a:rPr lang="ru-RU" sz="1600" i="1" dirty="0">
                <a:latin typeface="Times New Roman"/>
                <a:cs typeface="Times New Roman"/>
              </a:rPr>
              <a:t>р</a:t>
            </a:r>
            <a:r>
              <a:rPr lang="ru-RU" sz="1600" i="1" spc="-5" dirty="0">
                <a:latin typeface="Times New Roman"/>
                <a:cs typeface="Times New Roman"/>
              </a:rPr>
              <a:t>то</a:t>
            </a:r>
            <a:r>
              <a:rPr lang="ru-RU" sz="1600" i="1" dirty="0">
                <a:latin typeface="Times New Roman"/>
                <a:cs typeface="Times New Roman"/>
              </a:rPr>
              <a:t>г</a:t>
            </a:r>
            <a:r>
              <a:rPr lang="ru-RU" sz="1600" i="1" spc="-5" dirty="0">
                <a:latin typeface="Times New Roman"/>
                <a:cs typeface="Times New Roman"/>
              </a:rPr>
              <a:t>рафиче</a:t>
            </a:r>
            <a:r>
              <a:rPr lang="ru-RU" sz="1600" i="1" dirty="0">
                <a:latin typeface="Times New Roman"/>
                <a:cs typeface="Times New Roman"/>
              </a:rPr>
              <a:t>с</a:t>
            </a:r>
            <a:r>
              <a:rPr lang="ru-RU" sz="1600" i="1" spc="-5" dirty="0">
                <a:latin typeface="Times New Roman"/>
                <a:cs typeface="Times New Roman"/>
              </a:rPr>
              <a:t>ких</a:t>
            </a:r>
            <a:r>
              <a:rPr lang="ru-RU" sz="1600" i="1" dirty="0">
                <a:latin typeface="Times New Roman"/>
                <a:cs typeface="Times New Roman"/>
              </a:rPr>
              <a:t>	</a:t>
            </a:r>
            <a:r>
              <a:rPr lang="ru-RU" sz="1600" i="1" spc="-5" dirty="0">
                <a:latin typeface="Times New Roman"/>
                <a:cs typeface="Times New Roman"/>
              </a:rPr>
              <a:t>сер</a:t>
            </a:r>
            <a:r>
              <a:rPr lang="ru-RU" sz="1600" i="1" dirty="0">
                <a:latin typeface="Times New Roman"/>
                <a:cs typeface="Times New Roman"/>
              </a:rPr>
              <a:t>в</a:t>
            </a:r>
            <a:r>
              <a:rPr lang="ru-RU" sz="1600" i="1" spc="-10" dirty="0">
                <a:latin typeface="Times New Roman"/>
                <a:cs typeface="Times New Roman"/>
              </a:rPr>
              <a:t>исов  </a:t>
            </a:r>
            <a:r>
              <a:rPr lang="ru-RU" sz="1600" i="1" spc="-5" dirty="0">
                <a:latin typeface="Times New Roman"/>
                <a:cs typeface="Times New Roman"/>
              </a:rPr>
              <a:t>(Google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 err="1">
                <a:latin typeface="Times New Roman"/>
                <a:cs typeface="Times New Roman"/>
              </a:rPr>
              <a:t>Maps,Яндекс.Карты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и</a:t>
            </a:r>
            <a:r>
              <a:rPr lang="ru-RU" sz="1600" i="1" spc="-10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др.)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с</a:t>
            </a:r>
            <a:r>
              <a:rPr lang="ru-RU" sz="1600" i="1" dirty="0">
                <a:latin typeface="Times New Roman"/>
                <a:cs typeface="Times New Roman"/>
              </a:rPr>
              <a:t> </a:t>
            </a:r>
            <a:r>
              <a:rPr lang="ru-RU" sz="1600" i="1" spc="-5" dirty="0">
                <a:latin typeface="Times New Roman"/>
                <a:cs typeface="Times New Roman"/>
              </a:rPr>
              <a:t>указанием </a:t>
            </a:r>
            <a:r>
              <a:rPr lang="ru-RU" sz="1600" i="1" dirty="0">
                <a:latin typeface="Times New Roman"/>
                <a:cs typeface="Times New Roman"/>
              </a:rPr>
              <a:t>места</a:t>
            </a:r>
            <a:r>
              <a:rPr lang="ru-RU" sz="1600" i="1" spc="-5" dirty="0">
                <a:latin typeface="Times New Roman"/>
                <a:cs typeface="Times New Roman"/>
              </a:rPr>
              <a:t> размещения.</a:t>
            </a:r>
            <a:endParaRPr lang="ru-RU" sz="1600" i="1" dirty="0">
              <a:latin typeface="Times New Roman"/>
              <a:cs typeface="Times New Roman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3026" y="1199071"/>
            <a:ext cx="5420136" cy="4764583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4729" y="1199071"/>
            <a:ext cx="5500534" cy="476567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32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EEE2B-55B0-4813-81BF-C3CA2D90C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77" y="121844"/>
            <a:ext cx="10515600" cy="1325563"/>
          </a:xfrm>
        </p:spPr>
        <p:txBody>
          <a:bodyPr/>
          <a:lstStyle/>
          <a:p>
            <a:pPr indent="450000">
              <a:lnSpc>
                <a:spcPct val="100000"/>
              </a:lnSpc>
            </a:pPr>
            <a:r>
              <a:rPr lang="ru-RU" sz="2400" b="1" spc="-5" dirty="0">
                <a:latin typeface="Times New Roman"/>
                <a:cs typeface="Times New Roman"/>
              </a:rPr>
              <a:t>Фотофиксация</a:t>
            </a:r>
            <a:r>
              <a:rPr lang="ru-RU" sz="2400" b="1" spc="-30" dirty="0">
                <a:latin typeface="Times New Roman"/>
                <a:cs typeface="Times New Roman"/>
              </a:rPr>
              <a:t> </a:t>
            </a:r>
            <a:r>
              <a:rPr lang="ru-RU" sz="2400" b="1" dirty="0">
                <a:latin typeface="Times New Roman"/>
                <a:cs typeface="Times New Roman"/>
              </a:rPr>
              <a:t>места</a:t>
            </a:r>
            <a:r>
              <a:rPr lang="ru-RU" sz="2400" b="1" spc="-30" dirty="0">
                <a:latin typeface="Times New Roman"/>
                <a:cs typeface="Times New Roman"/>
              </a:rPr>
              <a:t> </a:t>
            </a:r>
            <a:r>
              <a:rPr lang="ru-RU" sz="2400" b="1" dirty="0">
                <a:latin typeface="Times New Roman"/>
                <a:cs typeface="Times New Roman"/>
              </a:rPr>
              <a:t>установки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C7236-E3BB-46A7-A45F-2279480DEEA7}"/>
              </a:ext>
            </a:extLst>
          </p:cNvPr>
          <p:cNvSpPr txBox="1"/>
          <p:nvPr/>
        </p:nvSpPr>
        <p:spPr>
          <a:xfrm>
            <a:off x="779477" y="5444455"/>
            <a:ext cx="95802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Фотофиксация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выполняется на момент подачи заявки на получение разрешения на установку средства размещения информации и должна отчётливо демонстрировать (максимально фронтально /ортогонально) фрагмент фасада здания, строения, сооружения с входной группой, в пределах которой предполагается установка информационной конструкции.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197" y="653541"/>
            <a:ext cx="8524786" cy="4790914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136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E0C4C7-30CE-4050-ADA7-7A2ECCE2C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970" y="505632"/>
            <a:ext cx="10394829" cy="350809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latin typeface="Times New Roman"/>
                <a:cs typeface="Times New Roman"/>
              </a:rPr>
              <a:t>Чертеж</a:t>
            </a:r>
            <a:r>
              <a:rPr lang="ru-RU" sz="2200" b="1" spc="-10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средства</a:t>
            </a:r>
            <a:r>
              <a:rPr lang="ru-RU" sz="2200" b="1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размещения</a:t>
            </a:r>
            <a:r>
              <a:rPr lang="ru-RU" sz="2200" b="1" spc="-10" dirty="0">
                <a:latin typeface="Times New Roman"/>
                <a:cs typeface="Times New Roman"/>
              </a:rPr>
              <a:t> </a:t>
            </a:r>
            <a:r>
              <a:rPr lang="ru-RU" sz="2200" b="1" spc="-5" dirty="0">
                <a:latin typeface="Times New Roman"/>
                <a:cs typeface="Times New Roman"/>
              </a:rPr>
              <a:t>информации</a:t>
            </a:r>
            <a:br>
              <a:rPr lang="ru-RU" sz="4400" dirty="0">
                <a:latin typeface="Times New Roman"/>
                <a:cs typeface="Times New Roman"/>
              </a:rPr>
            </a:b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7EA216-291E-4209-97C4-C9843353B46A}"/>
              </a:ext>
            </a:extLst>
          </p:cNvPr>
          <p:cNvSpPr txBox="1"/>
          <p:nvPr/>
        </p:nvSpPr>
        <p:spPr>
          <a:xfrm>
            <a:off x="493420" y="2770142"/>
            <a:ext cx="11205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Графическая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(фотомонтаж) средств размещения информации в места их предполагаемого размещения в фотографии существующей ситуации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DCB437-A735-4A86-8BB5-5F6ED096E3D0}"/>
              </a:ext>
            </a:extLst>
          </p:cNvPr>
          <p:cNvSpPr txBox="1"/>
          <p:nvPr/>
        </p:nvSpPr>
        <p:spPr>
          <a:xfrm>
            <a:off x="6927011" y="5543609"/>
            <a:ext cx="45633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*Фотомонтаж выполняется в виде компьютерной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врисовки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 размещения информации с соблюдением пропорций и указанием размеров.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70" y="599970"/>
            <a:ext cx="3124200" cy="224790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70" y="3433071"/>
            <a:ext cx="5891241" cy="3310867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004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40E1BC-F13A-48E3-A75E-EFBCF9EDE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512" y="255323"/>
            <a:ext cx="10515600" cy="1023997"/>
          </a:xfrm>
        </p:spPr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о регистрации товарного знака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FBF58B-21AD-4597-8E95-B9A89AB560E5}"/>
              </a:ext>
            </a:extLst>
          </p:cNvPr>
          <p:cNvSpPr txBox="1"/>
          <p:nvPr/>
        </p:nvSpPr>
        <p:spPr>
          <a:xfrm>
            <a:off x="981512" y="5679347"/>
            <a:ext cx="1037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*Документы, подтверждающие государственную регистрацию принадлежащего Заявителю товарного знака, либо разрешение на использование чужого товарного знака, равно как и документы, обязывающие его к использованию указанного товарного знака (при наличии). 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504" y="1107874"/>
            <a:ext cx="3267386" cy="4464790"/>
          </a:xfr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084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4785" y="362309"/>
            <a:ext cx="1088653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документация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(для всех панель-кронштейнов, площадь поверхности которых более 0,5 кв. м. (площадь поверхности определяется по внешним габаритным размерам конструкции)): </a:t>
            </a:r>
          </a:p>
          <a:p>
            <a:pPr indent="450000"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чертежи узлов крепления, </a:t>
            </a:r>
          </a:p>
          <a:p>
            <a:pPr marL="62865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чертежи силового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металлокаркаса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конструкций, </a:t>
            </a:r>
          </a:p>
          <a:p>
            <a:pPr marL="62865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ветровой нагрузки на конструкцию; </a:t>
            </a:r>
          </a:p>
          <a:p>
            <a:pPr marL="62865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расчетно-пояснительная записка. </a:t>
            </a:r>
          </a:p>
          <a:p>
            <a:pPr marL="285750" indent="450000" algn="just">
              <a:buFontTx/>
              <a:buChar char="-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документация должна быть выполнена в соответствии с действующими нормативными документами (СНиП, СП, ПУЭ и т.д.) и иметь подтверждение о выполнении требований нормативной документации (СНиП, СП, ПУЭ и т.д.).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776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91" y="435841"/>
            <a:ext cx="8281358" cy="5860655"/>
          </a:xfr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6308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9F33E-C408-4B02-9CFB-189833CB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120"/>
            <a:ext cx="10515600" cy="733833"/>
          </a:xfrm>
        </p:spPr>
        <p:txBody>
          <a:bodyPr>
            <a:normAutofit/>
          </a:bodyPr>
          <a:lstStyle/>
          <a:p>
            <a:pPr indent="450000">
              <a:lnSpc>
                <a:spcPct val="100000"/>
              </a:lnSpc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5D0AEB-24C4-4F3E-827F-A98C4F4AC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7952"/>
            <a:ext cx="10515600" cy="5810047"/>
          </a:xfrm>
        </p:spPr>
        <p:txBody>
          <a:bodyPr>
            <a:normAutofit/>
          </a:bodyPr>
          <a:lstStyle/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Консольные информационные конструкции (панели-кронштейны) должны быть выполнены в двустороннем варианте и устанавливаться на единой горизонтальной оси </a:t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выравниванием по средней линии, как правило (с учетом рельефа территории), между первым и вторым этажами или между первым этажом и карнизом на единой горизонтальной оси (выравнивание по средней линии) с настенными конструкциями. </a:t>
            </a:r>
          </a:p>
          <a:p>
            <a:pPr marL="0" indent="45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Консольная информационная конструкция (панель-кронштейн), в том числе с внутренней подсветкой, может быть по высоте не более 2,0 м и по ширине не более 0,5 м и находиться на расстоянии не более чем 0,3 м от плоскости фасада (выступающих декоративных элементов фасада). При этом крайняя точка лицевой стороны консольной информационной конструкции не должна выступать от стены, на которую она крепится, более чем на 1,0 м </a:t>
            </a:r>
            <a:b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должна располагаться на расстоянии не менее 0,8 м от границы тротуара, кроме случаев, предусмотренных Приложением 6 к Административному регламенту.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ED72AC-61AA-4E12-A3A4-E99E8EB9747F}"/>
              </a:ext>
            </a:extLst>
          </p:cNvPr>
          <p:cNvSpPr txBox="1"/>
          <p:nvPr/>
        </p:nvSpPr>
        <p:spPr>
          <a:xfrm>
            <a:off x="838200" y="6182686"/>
            <a:ext cx="10431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*Требования к размещению консольной информационной конструкции (панель-кронштейн) указаны в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п.5.3 Приложения 6 к административному регламенту.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3D1AE8-63E0-474D-8FF9-23AD6EC31F22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71704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1908</TotalTime>
  <Words>612</Words>
  <Application>Microsoft Office PowerPoint</Application>
  <PresentationFormat>Широкоэкранный</PresentationFormat>
  <Paragraphs>59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ДИЗАЙН-ПРОЕКТ СРЕДСТВА РАЗМЕЩЕНИЯ ИНФОРМАЦИИ</vt:lpstr>
      <vt:lpstr>Презентация PowerPoint</vt:lpstr>
      <vt:lpstr>Пояснительная записка </vt:lpstr>
      <vt:lpstr>Презентация PowerPoint</vt:lpstr>
      <vt:lpstr>Схема территориального размещения (Ситуационный план)</vt:lpstr>
      <vt:lpstr>Фотофиксация места установки </vt:lpstr>
      <vt:lpstr>Чертеж средства размещения информации </vt:lpstr>
      <vt:lpstr>Документы о регистрации товарного знака</vt:lpstr>
      <vt:lpstr>Презентация PowerPoint</vt:lpstr>
      <vt:lpstr>Презентация PowerPoint</vt:lpstr>
      <vt:lpstr>Памятка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ДИЗАЙН-ПРОЕКТ СРЕДСТВА РАЗМЕЩЕНИЯ ИНФОРМАЦИИ</dc:title>
  <dc:creator>Сергей Пантелеев</dc:creator>
  <cp:lastModifiedBy>Scorpyno M</cp:lastModifiedBy>
  <cp:revision>52</cp:revision>
  <dcterms:created xsi:type="dcterms:W3CDTF">2021-06-09T07:42:28Z</dcterms:created>
  <dcterms:modified xsi:type="dcterms:W3CDTF">2024-02-25T10:13:25Z</dcterms:modified>
</cp:coreProperties>
</file>