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35E8A-7D9A-4170-9770-4851CE381047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E266A-8585-4B77-81B9-321715620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2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54AEE-8DA4-4BDB-8130-07034CCC1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F34970-08F5-43E7-8372-86224F1F9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0354DC-63BD-4843-B206-E75634EB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020-EE40-4233-8979-5AEBD6DF587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C0088-72B7-4BEA-9C67-FA797EA6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F5A5C7-BEC3-4C95-8873-87484CED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1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BCF95-D6AD-4866-B465-E84800E98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A7AD0-8064-4EEB-800D-56500D7F8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D89EFB-A98E-4519-8FDD-50B77CA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EBF5-DF57-4D8E-AC67-FCE682C8D7B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F6879D-057F-43D5-BE4E-E2DA5B24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5F9E9F-F9E0-41CB-9D15-4BBB3A99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7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A6CA8-843C-448B-8510-394C42B4D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7B0CE9-97F6-42FE-AA2B-718E3D738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FABD91-2A13-493A-A8B7-B54FA378E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50B6-7D60-4B12-8CE3-C0841015787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5A288-0C22-4506-B283-531F035C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D85969-76AF-4507-94D9-DA2F4108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1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B43D7-EC53-4E80-9B3F-5B2C5CCF3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19FB9-0CDF-4A7D-99C2-18E689D0F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DDAB8C-5357-46CE-B5ED-29DD5F34A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05D9B5-17B6-4130-94CF-AA8E98E6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2081-3D7B-45C5-AEF4-0BD9E768A264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BBE046-0835-4061-99CC-3343CF4D3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C2B2B-8192-49A1-AD63-49728F799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98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E130E-1462-49E6-BCD9-DA5FB57B0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63FC8C-7340-4AAB-8CB3-478782CFE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38C72D-B3E9-40D8-91D9-79D00EEDF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664AC9E-8D4F-4C32-BBCA-6EA24F2D4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DA6B27-AD07-4847-8DF3-2CFA7ACED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FCBA3B-9767-4946-8509-77B28083A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515B-5506-4A69-B46E-DE980C2E3440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C205D4-038F-4483-B1A9-B6AE0C694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39ED1-465C-45C8-96D4-E5FCA9CB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86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7FB29-8988-47CE-8073-2C4EDAD1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07231A-5654-41AF-828E-2B6E57F6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C65F-252E-47C5-B9D3-672C3B62B779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4A532A-B4F3-44CF-9855-72EB7237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8B44B8-34F3-41BB-9B01-F5C02BC6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91ADDDA-341B-4720-B998-22DC1616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5395-1EB8-456E-8258-B48C5451E6F2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179FF-A817-4D4E-B58E-856987E6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67F55A-A110-40AA-9327-8ED347D5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22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92557-57BC-44F4-B5BD-F19EB6A3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4A0DC9-991C-4CF5-8046-33B9FB081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5104D3-3A6A-47A7-9AA1-1654554EB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FD4BA5-6FC5-4F48-8F24-AEA15E88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80DB-EED1-4B05-81B9-27818CD61696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4C9FA8-8CAD-4828-B9D4-9F44A167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9832A0-C0C5-4C01-ABB7-8C86FD39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6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DA4D7-1AC7-4630-98E4-7B0121B1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F951A9-944A-48A7-ADE4-A6C131626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737DC6-B8A5-4694-A4CE-D41E7D5C8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E02947-548E-4C0E-AC7E-567B4663C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A921-0575-4D85-B592-82D12DD0D21A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EFB968-162E-41A3-BE32-BFA4826E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BA9BAA-BD72-4920-AE33-53F3AE7C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30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3F0A0-9FA1-4AC0-9B4A-5FD87349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4722C6-1CFD-4CFF-99DC-887AF3EAE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45F799-F571-4F44-A37A-A714EC735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01298-84E7-45B3-A6A8-F639A856CD38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622AE5-FDB0-46AA-A35E-3707BE9B8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3A0B39-674D-47D1-B7C4-85EF18C7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5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6DC0FA-6C27-4392-A412-39A5F2D52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649211-6794-41ED-A1C1-5BAB19820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E610B2-798E-4288-8DFB-CEA4DD8EC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B042-F8D2-4041-A76A-36A8B958E12F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037040-1B27-480C-B637-3A0AAF3F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AF295A-1D2D-470A-AE58-6E7F3AFC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637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EFC4-D1AF-450B-9B6A-3501A4B384CE}" type="datetime1">
              <a:rPr lang="ru-RU" smtClean="0"/>
              <a:t>25.02.2024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179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A3C6E-96E4-4483-98B4-945221A1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0DDDCF-6D5C-485D-98BB-61921873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98FEF-24ED-4FE7-9901-00217618C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D7A49-E12F-450A-A588-3AE78C1939E3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04C09-1F52-49EA-A0E9-E978D29C2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FFE563-18BF-4357-BD88-BF855AD12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26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C0286-608C-404C-B744-396381C95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5316"/>
            <a:ext cx="9144000" cy="121064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65"/>
              </a:spcBef>
              <a:spcAft>
                <a:spcPts val="0"/>
              </a:spcAft>
              <a:tabLst/>
              <a:defRPr/>
            </a:pP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ДИЗАЙН-ПРОЕКТ</a:t>
            </a:r>
            <a:b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</a:b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СРЕДСТВА</a:t>
            </a:r>
            <a:r>
              <a:rPr kumimoji="0" lang="ru-RU" sz="22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РАЗМЕЩЕНИЯ</a:t>
            </a:r>
            <a:r>
              <a:rPr kumimoji="0" lang="ru-RU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ИНФОРМАЦИИ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7D1346-80D6-4AC3-A143-1F5615151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3448" y="3581989"/>
            <a:ext cx="7685103" cy="570467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конструкции: Настенная конструкция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2DB7488-9019-4C52-863A-8351F704DECB}"/>
              </a:ext>
            </a:extLst>
          </p:cNvPr>
          <p:cNvSpPr txBox="1"/>
          <p:nvPr/>
        </p:nvSpPr>
        <p:spPr>
          <a:xfrm>
            <a:off x="5541147" y="3200091"/>
            <a:ext cx="1109706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ТИПО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ОЙ</a:t>
            </a:r>
            <a:r>
              <a:rPr sz="1400" dirty="0">
                <a:latin typeface="Times New Roman"/>
                <a:cs typeface="Times New Roma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2611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EA69C623-76E0-425B-B4FE-45CA4C840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029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записка.....................................................................................................................3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.......................................................................................................................................4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план).......................................................5  Фотофиксация места установки.......................................................................................................6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....................................................................................7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на регистрацию товарного знака .................................................................................8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7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F60A59FE-4EF5-45B5-BE27-14726B48BE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5136" y="1035512"/>
            <a:ext cx="10515600" cy="4015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800" b="1" spc="-5" dirty="0">
                <a:latin typeface="Times New Roman"/>
                <a:cs typeface="Times New Roman"/>
              </a:rPr>
              <a:t>Пояснительная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записка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 dirty="0">
              <a:latin typeface="Times New Roman"/>
              <a:cs typeface="Times New Roman"/>
            </a:endParaRPr>
          </a:p>
          <a:p>
            <a:pPr marL="12700" marR="6350" indent="449580" algn="just">
              <a:lnSpc>
                <a:spcPct val="110800"/>
              </a:lnSpc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sz="1600" spc="-5" dirty="0">
                <a:latin typeface="Times New Roman"/>
                <a:cs typeface="Times New Roman"/>
              </a:rPr>
              <a:t> Российская Федерация, Московская область, городской </a:t>
            </a:r>
            <a:r>
              <a:rPr sz="1600" spc="-5" dirty="0" err="1">
                <a:latin typeface="Times New Roman"/>
                <a:cs typeface="Times New Roman"/>
              </a:rPr>
              <a:t>округ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____________</a:t>
            </a:r>
            <a:endParaRPr sz="16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sz="1600" spc="-5" dirty="0">
                <a:latin typeface="Times New Roman"/>
                <a:cs typeface="Times New Roman"/>
              </a:rPr>
              <a:t> помещение расположено на первом этаже двухэтажного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здания,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назначение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нежилое,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общая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площадь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100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кв.м.</a:t>
            </a:r>
            <a:endParaRPr sz="1600" dirty="0">
              <a:latin typeface="Times New Roman"/>
              <a:cs typeface="Times New Roman"/>
            </a:endParaRPr>
          </a:p>
          <a:p>
            <a:pPr marL="12700" marR="7620" indent="449580" algn="just">
              <a:lnSpc>
                <a:spcPct val="110000"/>
              </a:lnSpc>
              <a:spcBef>
                <a:spcPts val="15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информационная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конструкция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представляет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собой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настенную</a:t>
            </a:r>
            <a:r>
              <a:rPr sz="1600" spc="-5" dirty="0">
                <a:latin typeface="Times New Roman"/>
                <a:cs typeface="Times New Roman"/>
              </a:rPr>
              <a:t> конструкцию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объемные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отдельно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стоящие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буквы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знаки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без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подложки.</a:t>
            </a:r>
            <a:endParaRPr sz="1600" dirty="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ct val="110200"/>
              </a:lnSpc>
              <a:spcBef>
                <a:spcPts val="10"/>
              </a:spcBef>
            </a:pPr>
            <a:r>
              <a:rPr sz="1600" spc="-5" dirty="0">
                <a:latin typeface="Times New Roman"/>
                <a:cs typeface="Times New Roman"/>
              </a:rPr>
              <a:t>Объемные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световые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буквы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представляют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собой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декоративные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световые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короба,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изготовленные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методом склейки из сочетания полимерных материалов (подложка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 </a:t>
            </a:r>
            <a:r>
              <a:rPr sz="1600" spc="-10" dirty="0">
                <a:latin typeface="Times New Roman"/>
                <a:cs typeface="Times New Roman"/>
              </a:rPr>
              <a:t>ПВХ </a:t>
            </a:r>
            <a:r>
              <a:rPr sz="1600" spc="-5" dirty="0">
                <a:latin typeface="Times New Roman"/>
                <a:cs typeface="Times New Roman"/>
              </a:rPr>
              <a:t>5мм, боковая стенка – ПВХ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3мм,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лицевая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поверхность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акриловое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стекло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3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мм).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Глубина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объемных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букв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50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мм.</a:t>
            </a:r>
            <a:r>
              <a:rPr sz="1600" spc="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Внутренняя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подсветка 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светодиодные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модули.</a:t>
            </a:r>
            <a:endParaRPr sz="1600" dirty="0">
              <a:latin typeface="Times New Roman"/>
              <a:cs typeface="Times New Roman"/>
            </a:endParaRPr>
          </a:p>
          <a:p>
            <a:pPr marL="12700" marR="11430" indent="449580" algn="just">
              <a:lnSpc>
                <a:spcPts val="2110"/>
              </a:lnSpc>
              <a:spcBef>
                <a:spcPts val="100"/>
              </a:spcBef>
            </a:pPr>
            <a:r>
              <a:rPr sz="1600" spc="-5" dirty="0">
                <a:latin typeface="Times New Roman"/>
                <a:cs typeface="Times New Roman"/>
              </a:rPr>
              <a:t>Буквы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крепятся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каркас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помощи</a:t>
            </a:r>
            <a:r>
              <a:rPr sz="1600" spc="3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самонарезающихся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винтов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из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профилированных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сварных </a:t>
            </a:r>
            <a:r>
              <a:rPr sz="1600" spc="-3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труб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25×25×2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мм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  <a:p>
            <a:pPr marL="462280" algn="just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Общие</a:t>
            </a:r>
            <a:r>
              <a:rPr sz="1600" spc="-5" dirty="0">
                <a:latin typeface="Times New Roman"/>
                <a:cs typeface="Times New Roman"/>
              </a:rPr>
              <a:t> габаритные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размеры: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lang="ru-RU" sz="1600" dirty="0">
                <a:latin typeface="Times New Roman"/>
                <a:cs typeface="Times New Roman"/>
              </a:rPr>
              <a:t>3000</a:t>
            </a:r>
            <a:r>
              <a:rPr sz="1600" dirty="0">
                <a:latin typeface="Times New Roman"/>
                <a:cs typeface="Times New Roman"/>
              </a:rPr>
              <a:t>×</a:t>
            </a:r>
            <a:r>
              <a:rPr lang="ru-RU" sz="1600" dirty="0">
                <a:latin typeface="Times New Roman"/>
                <a:cs typeface="Times New Roman"/>
              </a:rPr>
              <a:t>500</a:t>
            </a:r>
            <a:r>
              <a:rPr sz="1600" dirty="0">
                <a:latin typeface="Times New Roman"/>
                <a:cs typeface="Times New Roman"/>
              </a:rPr>
              <a:t>×</a:t>
            </a:r>
            <a:r>
              <a:rPr lang="ru-RU" sz="1600" dirty="0">
                <a:latin typeface="Times New Roman"/>
                <a:cs typeface="Times New Roman"/>
              </a:rPr>
              <a:t>50</a:t>
            </a:r>
            <a:r>
              <a:rPr sz="1600" dirty="0" err="1">
                <a:latin typeface="Times New Roman"/>
                <a:cs typeface="Times New Roman"/>
              </a:rPr>
              <a:t>мм</a:t>
            </a:r>
            <a:r>
              <a:rPr sz="16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8B5766-BF24-428C-AADA-F207E275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07729" y="538377"/>
            <a:ext cx="3713664" cy="38800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marR="3258" indent="96512">
              <a:lnSpc>
                <a:spcPct val="110600"/>
              </a:lnSpc>
              <a:spcBef>
                <a:spcPts val="64"/>
              </a:spcBef>
            </a:pPr>
            <a:r>
              <a:rPr sz="1154" b="1" spc="-3" dirty="0">
                <a:latin typeface="Times New Roman"/>
                <a:cs typeface="Times New Roman"/>
              </a:rPr>
              <a:t>Сведения </a:t>
            </a:r>
            <a:r>
              <a:rPr sz="1154" b="1" dirty="0">
                <a:latin typeface="Times New Roman"/>
                <a:cs typeface="Times New Roman"/>
              </a:rPr>
              <a:t>о</a:t>
            </a:r>
            <a:r>
              <a:rPr sz="1154" b="1" spc="3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территориальном размещении,</a:t>
            </a:r>
            <a:r>
              <a:rPr sz="1154" b="1" dirty="0">
                <a:latin typeface="Times New Roman"/>
                <a:cs typeface="Times New Roman"/>
              </a:rPr>
              <a:t> </a:t>
            </a:r>
            <a:r>
              <a:rPr sz="1154" b="1" spc="-6" dirty="0">
                <a:latin typeface="Times New Roman"/>
                <a:cs typeface="Times New Roman"/>
              </a:rPr>
              <a:t>внешнем </a:t>
            </a:r>
            <a:r>
              <a:rPr sz="1154" b="1" spc="-3" dirty="0">
                <a:latin typeface="Times New Roman"/>
                <a:cs typeface="Times New Roman"/>
              </a:rPr>
              <a:t> виде </a:t>
            </a:r>
            <a:r>
              <a:rPr sz="1154" b="1" dirty="0">
                <a:latin typeface="Times New Roman"/>
                <a:cs typeface="Times New Roman"/>
              </a:rPr>
              <a:t>и</a:t>
            </a:r>
            <a:r>
              <a:rPr sz="1154" b="1" spc="-10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соответствии</a:t>
            </a:r>
            <a:r>
              <a:rPr sz="1154" b="1" spc="-13" dirty="0">
                <a:latin typeface="Times New Roman"/>
                <a:cs typeface="Times New Roman"/>
              </a:rPr>
              <a:t> </a:t>
            </a:r>
            <a:r>
              <a:rPr sz="1154" b="1" dirty="0">
                <a:latin typeface="Times New Roman"/>
                <a:cs typeface="Times New Roman"/>
              </a:rPr>
              <a:t>средства</a:t>
            </a:r>
            <a:r>
              <a:rPr sz="1154" b="1" spc="-6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размещения</a:t>
            </a:r>
            <a:r>
              <a:rPr sz="1154" b="1" spc="-10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информации</a:t>
            </a:r>
            <a:endParaRPr sz="1154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78713" y="1012735"/>
          <a:ext cx="4065930" cy="4370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216">
                <a:tc>
                  <a:txBody>
                    <a:bodyPr/>
                    <a:lstStyle/>
                    <a:p>
                      <a:pPr marL="127000">
                        <a:lnSpc>
                          <a:spcPts val="134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Выдан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 marR="307975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муниципального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sz="8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Московской области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№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 marR="128270" algn="just">
                        <a:lnSpc>
                          <a:spcPts val="115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 предыдущий </a:t>
                      </a:r>
                      <a:r>
                        <a:rPr sz="600" spc="-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номер согласования,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если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имеется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278714" y="1512181"/>
          <a:ext cx="4065117" cy="512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5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9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685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Владелец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Средства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98195" marR="460375" indent="-335280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юридического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лица,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индивидуального </a:t>
                      </a:r>
                      <a:r>
                        <a:rPr sz="8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предпринимателя,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ФИО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физического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лица,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5563"/>
              </p:ext>
            </p:extLst>
          </p:nvPr>
        </p:nvGraphicFramePr>
        <p:xfrm>
          <a:off x="3307004" y="2124576"/>
          <a:ext cx="1026257" cy="729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3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установку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3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информации: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6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4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 marR="104139">
                        <a:lnSpc>
                          <a:spcPts val="115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Вид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конструкции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352139" y="2971847"/>
            <a:ext cx="841775" cy="12671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</a:pPr>
            <a:r>
              <a:rPr sz="770" spc="-3" dirty="0">
                <a:latin typeface="Times New Roman"/>
                <a:cs typeface="Times New Roman"/>
              </a:rPr>
              <a:t>Количество</a:t>
            </a:r>
            <a:r>
              <a:rPr sz="770" spc="-29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сторон:</a:t>
            </a:r>
          </a:p>
        </p:txBody>
      </p:sp>
      <p:sp>
        <p:nvSpPr>
          <p:cNvPr id="8" name="object 8"/>
          <p:cNvSpPr/>
          <p:nvPr/>
        </p:nvSpPr>
        <p:spPr>
          <a:xfrm>
            <a:off x="3342550" y="3161926"/>
            <a:ext cx="939513" cy="233758"/>
          </a:xfrm>
          <a:custGeom>
            <a:avLst/>
            <a:gdLst/>
            <a:ahLst/>
            <a:cxnLst/>
            <a:rect l="l" t="t" r="r" b="b"/>
            <a:pathLst>
              <a:path w="1464945" h="364489">
                <a:moveTo>
                  <a:pt x="1458722" y="358140"/>
                </a:moveTo>
                <a:lnTo>
                  <a:pt x="6096" y="358140"/>
                </a:lnTo>
                <a:lnTo>
                  <a:pt x="6096" y="6108"/>
                </a:lnTo>
                <a:lnTo>
                  <a:pt x="0" y="6108"/>
                </a:lnTo>
                <a:lnTo>
                  <a:pt x="0" y="358140"/>
                </a:lnTo>
                <a:lnTo>
                  <a:pt x="0" y="364236"/>
                </a:lnTo>
                <a:lnTo>
                  <a:pt x="6096" y="364236"/>
                </a:lnTo>
                <a:lnTo>
                  <a:pt x="1458722" y="364236"/>
                </a:lnTo>
                <a:lnTo>
                  <a:pt x="1458722" y="358140"/>
                </a:lnTo>
                <a:close/>
              </a:path>
              <a:path w="1464945" h="364489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6096" y="6096"/>
                </a:lnTo>
                <a:lnTo>
                  <a:pt x="12192" y="6096"/>
                </a:lnTo>
                <a:lnTo>
                  <a:pt x="1458722" y="6096"/>
                </a:lnTo>
                <a:lnTo>
                  <a:pt x="1458722" y="0"/>
                </a:lnTo>
                <a:close/>
              </a:path>
              <a:path w="1464945" h="364489">
                <a:moveTo>
                  <a:pt x="1464894" y="6108"/>
                </a:moveTo>
                <a:lnTo>
                  <a:pt x="1458798" y="6108"/>
                </a:lnTo>
                <a:lnTo>
                  <a:pt x="1458798" y="358140"/>
                </a:lnTo>
                <a:lnTo>
                  <a:pt x="1458798" y="364236"/>
                </a:lnTo>
                <a:lnTo>
                  <a:pt x="1464894" y="364236"/>
                </a:lnTo>
                <a:lnTo>
                  <a:pt x="1464894" y="358140"/>
                </a:lnTo>
                <a:lnTo>
                  <a:pt x="1464894" y="6108"/>
                </a:lnTo>
                <a:close/>
              </a:path>
              <a:path w="1464945" h="364489">
                <a:moveTo>
                  <a:pt x="1464894" y="0"/>
                </a:moveTo>
                <a:lnTo>
                  <a:pt x="1458798" y="0"/>
                </a:lnTo>
                <a:lnTo>
                  <a:pt x="1458798" y="6096"/>
                </a:lnTo>
                <a:lnTo>
                  <a:pt x="1464894" y="6096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9"/>
          <p:cNvSpPr txBox="1"/>
          <p:nvPr/>
        </p:nvSpPr>
        <p:spPr>
          <a:xfrm>
            <a:off x="3411516" y="3433742"/>
            <a:ext cx="504983" cy="246871"/>
          </a:xfrm>
          <a:prstGeom prst="rect">
            <a:avLst/>
          </a:prstGeom>
        </p:spPr>
        <p:txBody>
          <a:bodyPr vert="horz" wrap="square" lIns="0" tIns="15883" rIns="0" bIns="0" rtlCol="0">
            <a:spAutoFit/>
          </a:bodyPr>
          <a:lstStyle/>
          <a:p>
            <a:pPr marL="8145" marR="3258">
              <a:lnSpc>
                <a:spcPts val="885"/>
              </a:lnSpc>
              <a:spcBef>
                <a:spcPts val="125"/>
              </a:spcBef>
            </a:pPr>
            <a:r>
              <a:rPr sz="770" dirty="0">
                <a:latin typeface="Times New Roman"/>
                <a:cs typeface="Times New Roman"/>
              </a:rPr>
              <a:t>Кол</a:t>
            </a:r>
            <a:r>
              <a:rPr sz="770" spc="3" dirty="0">
                <a:latin typeface="Times New Roman"/>
                <a:cs typeface="Times New Roman"/>
              </a:rPr>
              <a:t>и</a:t>
            </a:r>
            <a:r>
              <a:rPr sz="770" spc="-3" dirty="0">
                <a:latin typeface="Times New Roman"/>
                <a:cs typeface="Times New Roman"/>
              </a:rPr>
              <a:t>чес</a:t>
            </a:r>
            <a:r>
              <a:rPr sz="770" dirty="0">
                <a:latin typeface="Times New Roman"/>
                <a:cs typeface="Times New Roman"/>
              </a:rPr>
              <a:t>тво  </a:t>
            </a:r>
            <a:r>
              <a:rPr sz="770" spc="-3" dirty="0">
                <a:latin typeface="Times New Roman"/>
                <a:cs typeface="Times New Roman"/>
              </a:rPr>
              <a:t>элементов: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49946" y="3697644"/>
            <a:ext cx="939513" cy="232944"/>
          </a:xfrm>
          <a:custGeom>
            <a:avLst/>
            <a:gdLst/>
            <a:ahLst/>
            <a:cxnLst/>
            <a:rect l="l" t="t" r="r" b="b"/>
            <a:pathLst>
              <a:path w="1464945" h="363220">
                <a:moveTo>
                  <a:pt x="1458722" y="356870"/>
                </a:moveTo>
                <a:lnTo>
                  <a:pt x="6096" y="356870"/>
                </a:lnTo>
                <a:lnTo>
                  <a:pt x="0" y="356870"/>
                </a:lnTo>
                <a:lnTo>
                  <a:pt x="0" y="362953"/>
                </a:lnTo>
                <a:lnTo>
                  <a:pt x="6096" y="362953"/>
                </a:lnTo>
                <a:lnTo>
                  <a:pt x="1458722" y="362953"/>
                </a:lnTo>
                <a:lnTo>
                  <a:pt x="1458722" y="356870"/>
                </a:lnTo>
                <a:close/>
              </a:path>
              <a:path w="1464945" h="363220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32"/>
                </a:lnTo>
                <a:lnTo>
                  <a:pt x="0" y="356857"/>
                </a:lnTo>
                <a:lnTo>
                  <a:pt x="6096" y="356857"/>
                </a:lnTo>
                <a:lnTo>
                  <a:pt x="6096" y="6083"/>
                </a:lnTo>
                <a:lnTo>
                  <a:pt x="12192" y="6083"/>
                </a:lnTo>
                <a:lnTo>
                  <a:pt x="1458722" y="6083"/>
                </a:lnTo>
                <a:lnTo>
                  <a:pt x="1458722" y="0"/>
                </a:lnTo>
                <a:close/>
              </a:path>
              <a:path w="1464945" h="363220">
                <a:moveTo>
                  <a:pt x="1464894" y="356870"/>
                </a:moveTo>
                <a:lnTo>
                  <a:pt x="1458798" y="356870"/>
                </a:lnTo>
                <a:lnTo>
                  <a:pt x="1458798" y="362953"/>
                </a:lnTo>
                <a:lnTo>
                  <a:pt x="1464894" y="362953"/>
                </a:lnTo>
                <a:lnTo>
                  <a:pt x="1464894" y="356870"/>
                </a:lnTo>
                <a:close/>
              </a:path>
              <a:path w="1464945" h="363220">
                <a:moveTo>
                  <a:pt x="1464894" y="0"/>
                </a:moveTo>
                <a:lnTo>
                  <a:pt x="1458798" y="0"/>
                </a:lnTo>
                <a:lnTo>
                  <a:pt x="1458798" y="6032"/>
                </a:lnTo>
                <a:lnTo>
                  <a:pt x="1458798" y="356857"/>
                </a:lnTo>
                <a:lnTo>
                  <a:pt x="1464894" y="356857"/>
                </a:lnTo>
                <a:lnTo>
                  <a:pt x="1464894" y="6083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1"/>
          <p:cNvSpPr txBox="1"/>
          <p:nvPr/>
        </p:nvSpPr>
        <p:spPr>
          <a:xfrm>
            <a:off x="3407729" y="3977317"/>
            <a:ext cx="730597" cy="246871"/>
          </a:xfrm>
          <a:prstGeom prst="rect">
            <a:avLst/>
          </a:prstGeom>
        </p:spPr>
        <p:txBody>
          <a:bodyPr vert="horz" wrap="square" lIns="0" tIns="15883" rIns="0" bIns="0" rtlCol="0">
            <a:spAutoFit/>
          </a:bodyPr>
          <a:lstStyle/>
          <a:p>
            <a:pPr marL="8145" marR="3258">
              <a:lnSpc>
                <a:spcPts val="885"/>
              </a:lnSpc>
              <a:spcBef>
                <a:spcPts val="125"/>
              </a:spcBef>
            </a:pPr>
            <a:r>
              <a:rPr sz="770" dirty="0">
                <a:latin typeface="Times New Roman"/>
                <a:cs typeface="Times New Roman"/>
              </a:rPr>
              <a:t>Т</a:t>
            </a:r>
            <a:r>
              <a:rPr sz="770" spc="-6" dirty="0">
                <a:latin typeface="Times New Roman"/>
                <a:cs typeface="Times New Roman"/>
              </a:rPr>
              <a:t>е</a:t>
            </a:r>
            <a:r>
              <a:rPr sz="770" spc="6" dirty="0">
                <a:latin typeface="Times New Roman"/>
                <a:cs typeface="Times New Roman"/>
              </a:rPr>
              <a:t>х</a:t>
            </a:r>
            <a:r>
              <a:rPr sz="770" dirty="0">
                <a:latin typeface="Times New Roman"/>
                <a:cs typeface="Times New Roman"/>
              </a:rPr>
              <a:t>ноло</a:t>
            </a:r>
            <a:r>
              <a:rPr sz="770" spc="-10" dirty="0">
                <a:latin typeface="Times New Roman"/>
                <a:cs typeface="Times New Roman"/>
              </a:rPr>
              <a:t>г</a:t>
            </a:r>
            <a:r>
              <a:rPr sz="770" dirty="0">
                <a:latin typeface="Times New Roman"/>
                <a:cs typeface="Times New Roman"/>
              </a:rPr>
              <a:t>и</a:t>
            </a:r>
            <a:r>
              <a:rPr sz="770" spc="-3" dirty="0">
                <a:latin typeface="Times New Roman"/>
                <a:cs typeface="Times New Roman"/>
              </a:rPr>
              <a:t>чес</a:t>
            </a:r>
            <a:r>
              <a:rPr sz="770" dirty="0">
                <a:latin typeface="Times New Roman"/>
                <a:cs typeface="Times New Roman"/>
              </a:rPr>
              <a:t>к</a:t>
            </a:r>
            <a:r>
              <a:rPr sz="770" spc="-3" dirty="0">
                <a:latin typeface="Times New Roman"/>
                <a:cs typeface="Times New Roman"/>
              </a:rPr>
              <a:t>а</a:t>
            </a:r>
            <a:r>
              <a:rPr sz="770" dirty="0">
                <a:latin typeface="Times New Roman"/>
                <a:cs typeface="Times New Roman"/>
              </a:rPr>
              <a:t>я  </a:t>
            </a:r>
            <a:r>
              <a:rPr sz="770" spc="-3" dirty="0">
                <a:latin typeface="Times New Roman"/>
                <a:cs typeface="Times New Roman"/>
              </a:rPr>
              <a:t>характеристика: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42551" y="4262246"/>
            <a:ext cx="939513" cy="345343"/>
          </a:xfrm>
          <a:custGeom>
            <a:avLst/>
            <a:gdLst/>
            <a:ahLst/>
            <a:cxnLst/>
            <a:rect l="l" t="t" r="r" b="b"/>
            <a:pathLst>
              <a:path w="1464945" h="538479">
                <a:moveTo>
                  <a:pt x="6096" y="6108"/>
                </a:moveTo>
                <a:lnTo>
                  <a:pt x="0" y="6108"/>
                </a:lnTo>
                <a:lnTo>
                  <a:pt x="0" y="531876"/>
                </a:lnTo>
                <a:lnTo>
                  <a:pt x="6096" y="531876"/>
                </a:lnTo>
                <a:lnTo>
                  <a:pt x="6096" y="6108"/>
                </a:lnTo>
                <a:close/>
              </a:path>
              <a:path w="1464945" h="538479">
                <a:moveTo>
                  <a:pt x="1458722" y="531888"/>
                </a:moveTo>
                <a:lnTo>
                  <a:pt x="6096" y="531888"/>
                </a:lnTo>
                <a:lnTo>
                  <a:pt x="0" y="531888"/>
                </a:lnTo>
                <a:lnTo>
                  <a:pt x="0" y="537972"/>
                </a:lnTo>
                <a:lnTo>
                  <a:pt x="6096" y="537972"/>
                </a:lnTo>
                <a:lnTo>
                  <a:pt x="1458722" y="537972"/>
                </a:lnTo>
                <a:lnTo>
                  <a:pt x="1458722" y="531888"/>
                </a:lnTo>
                <a:close/>
              </a:path>
              <a:path w="1464945" h="538479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6096" y="6096"/>
                </a:lnTo>
                <a:lnTo>
                  <a:pt x="12192" y="6096"/>
                </a:lnTo>
                <a:lnTo>
                  <a:pt x="1458722" y="6096"/>
                </a:lnTo>
                <a:lnTo>
                  <a:pt x="1458722" y="0"/>
                </a:lnTo>
                <a:close/>
              </a:path>
              <a:path w="1464945" h="538479">
                <a:moveTo>
                  <a:pt x="1464894" y="531888"/>
                </a:moveTo>
                <a:lnTo>
                  <a:pt x="1458798" y="531888"/>
                </a:lnTo>
                <a:lnTo>
                  <a:pt x="1458798" y="537972"/>
                </a:lnTo>
                <a:lnTo>
                  <a:pt x="1464894" y="537972"/>
                </a:lnTo>
                <a:lnTo>
                  <a:pt x="1464894" y="531888"/>
                </a:lnTo>
                <a:close/>
              </a:path>
              <a:path w="1464945" h="538479">
                <a:moveTo>
                  <a:pt x="1464894" y="6108"/>
                </a:moveTo>
                <a:lnTo>
                  <a:pt x="1458798" y="6108"/>
                </a:lnTo>
                <a:lnTo>
                  <a:pt x="1458798" y="531876"/>
                </a:lnTo>
                <a:lnTo>
                  <a:pt x="1464894" y="531876"/>
                </a:lnTo>
                <a:lnTo>
                  <a:pt x="1464894" y="6108"/>
                </a:lnTo>
                <a:close/>
              </a:path>
              <a:path w="1464945" h="538479">
                <a:moveTo>
                  <a:pt x="1464894" y="0"/>
                </a:moveTo>
                <a:lnTo>
                  <a:pt x="1458798" y="0"/>
                </a:lnTo>
                <a:lnTo>
                  <a:pt x="1458798" y="6096"/>
                </a:lnTo>
                <a:lnTo>
                  <a:pt x="1464894" y="6096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066407"/>
              </p:ext>
            </p:extLst>
          </p:nvPr>
        </p:nvGraphicFramePr>
        <p:xfrm>
          <a:off x="3349946" y="4741302"/>
          <a:ext cx="935441" cy="432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485">
                <a:tc>
                  <a:txBody>
                    <a:bodyPr/>
                    <a:lstStyle/>
                    <a:p>
                      <a:pPr marL="68580">
                        <a:lnSpc>
                          <a:spcPts val="129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Размер: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477">
                <a:tc>
                  <a:txBody>
                    <a:bodyPr/>
                    <a:lstStyle/>
                    <a:p>
                      <a:pPr marL="68580" marR="125730">
                        <a:lnSpc>
                          <a:spcPts val="115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Указываются</a:t>
                      </a:r>
                      <a:r>
                        <a:rPr sz="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габариты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конструкции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597822"/>
              </p:ext>
            </p:extLst>
          </p:nvPr>
        </p:nvGraphicFramePr>
        <p:xfrm>
          <a:off x="3349946" y="5335040"/>
          <a:ext cx="935441" cy="419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485">
                <a:tc>
                  <a:txBody>
                    <a:bodyPr/>
                    <a:lstStyle/>
                    <a:p>
                      <a:pPr marL="68580">
                        <a:lnSpc>
                          <a:spcPts val="129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Текст: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68">
                <a:tc>
                  <a:txBody>
                    <a:bodyPr/>
                    <a:lstStyle/>
                    <a:p>
                      <a:pPr marL="68580">
                        <a:lnSpc>
                          <a:spcPts val="110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15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размещаемый</a:t>
                      </a:r>
                      <a:r>
                        <a:rPr sz="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текст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350142" y="2072468"/>
          <a:ext cx="2993248" cy="303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967">
                <a:tc>
                  <a:txBody>
                    <a:bodyPr/>
                    <a:lstStyle/>
                    <a:p>
                      <a:pPr marL="127000">
                        <a:lnSpc>
                          <a:spcPts val="134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адресу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 marR="378460">
                        <a:lnSpc>
                          <a:spcPts val="1150"/>
                        </a:lnSpc>
                        <a:spcBef>
                          <a:spcPts val="5"/>
                        </a:spcBef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адрес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объекта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недвижимости,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где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планируется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размещение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информационной конструкции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4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387609" y="2494699"/>
            <a:ext cx="2898767" cy="1723742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70" dirty="0">
              <a:latin typeface="Times New Roman"/>
              <a:cs typeface="Times New Roman"/>
            </a:endParaRPr>
          </a:p>
          <a:p>
            <a:pPr marL="43980" marR="166962" indent="256959" algn="just">
              <a:lnSpc>
                <a:spcPts val="885"/>
              </a:lnSpc>
            </a:pPr>
            <a:r>
              <a:rPr sz="770" spc="-3" dirty="0">
                <a:latin typeface="Times New Roman"/>
                <a:cs typeface="Times New Roman"/>
              </a:rPr>
              <a:t>Прикладывается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графический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материал</a:t>
            </a:r>
            <a:r>
              <a:rPr sz="770" dirty="0">
                <a:latin typeface="Times New Roman"/>
                <a:cs typeface="Times New Roman"/>
              </a:rPr>
              <a:t> – </a:t>
            </a:r>
            <a:r>
              <a:rPr sz="770" spc="-3" dirty="0">
                <a:latin typeface="Times New Roman"/>
                <a:cs typeface="Times New Roman"/>
              </a:rPr>
              <a:t>фотоврисовка </a:t>
            </a:r>
            <a:r>
              <a:rPr sz="770" dirty="0">
                <a:latin typeface="Times New Roman"/>
                <a:cs typeface="Times New Roman"/>
              </a:rPr>
              <a:t> или </a:t>
            </a:r>
            <a:r>
              <a:rPr sz="770" spc="-3" dirty="0">
                <a:latin typeface="Times New Roman"/>
                <a:cs typeface="Times New Roman"/>
              </a:rPr>
              <a:t>чертеж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фасада.</a:t>
            </a:r>
            <a:endParaRPr sz="770" dirty="0">
              <a:latin typeface="Times New Roman"/>
              <a:cs typeface="Times New Roman"/>
            </a:endParaRPr>
          </a:p>
          <a:p>
            <a:pPr>
              <a:spcBef>
                <a:spcPts val="13"/>
              </a:spcBef>
            </a:pPr>
            <a:endParaRPr sz="737" dirty="0">
              <a:latin typeface="Times New Roman"/>
              <a:cs typeface="Times New Roman"/>
            </a:endParaRPr>
          </a:p>
          <a:p>
            <a:pPr marL="43980" marR="169406" indent="256959" algn="just">
              <a:lnSpc>
                <a:spcPct val="95900"/>
              </a:lnSpc>
            </a:pPr>
            <a:r>
              <a:rPr sz="770" spc="-3" dirty="0">
                <a:latin typeface="Times New Roman"/>
                <a:cs typeface="Times New Roman"/>
              </a:rPr>
              <a:t>Чертеж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(фрагмента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фасада)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объекта</a:t>
            </a:r>
            <a:r>
              <a:rPr sz="770" dirty="0">
                <a:latin typeface="Times New Roman"/>
                <a:cs typeface="Times New Roman"/>
              </a:rPr>
              <a:t> содержит 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сведения</a:t>
            </a:r>
            <a:r>
              <a:rPr sz="770" spc="186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о</a:t>
            </a:r>
            <a:r>
              <a:rPr sz="770" spc="192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точном</a:t>
            </a:r>
            <a:r>
              <a:rPr sz="770" spc="192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месте</a:t>
            </a:r>
            <a:r>
              <a:rPr sz="770" spc="36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расположения,</a:t>
            </a:r>
            <a:r>
              <a:rPr sz="770" spc="18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точных</a:t>
            </a:r>
            <a:r>
              <a:rPr sz="770" spc="375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габаритах </a:t>
            </a:r>
            <a:r>
              <a:rPr sz="770" dirty="0">
                <a:latin typeface="Times New Roman"/>
                <a:cs typeface="Times New Roman"/>
              </a:rPr>
              <a:t> (в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увязке</a:t>
            </a:r>
            <a:r>
              <a:rPr sz="770" dirty="0">
                <a:latin typeface="Times New Roman"/>
                <a:cs typeface="Times New Roman"/>
              </a:rPr>
              <a:t> 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ранее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установленными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информационными 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конструкциями)</a:t>
            </a:r>
            <a:r>
              <a:rPr sz="770" spc="278" dirty="0">
                <a:latin typeface="Times New Roman"/>
                <a:cs typeface="Times New Roman"/>
              </a:rPr>
              <a:t>  </a:t>
            </a:r>
            <a:r>
              <a:rPr sz="770" dirty="0">
                <a:latin typeface="Times New Roman"/>
                <a:cs typeface="Times New Roman"/>
              </a:rPr>
              <a:t>и    </a:t>
            </a:r>
            <a:r>
              <a:rPr sz="770" spc="-3" dirty="0">
                <a:latin typeface="Times New Roman"/>
                <a:cs typeface="Times New Roman"/>
              </a:rPr>
              <a:t>цветовом</a:t>
            </a:r>
            <a:r>
              <a:rPr sz="770" spc="278" dirty="0">
                <a:latin typeface="Times New Roman"/>
                <a:cs typeface="Times New Roman"/>
              </a:rPr>
              <a:t> </a:t>
            </a:r>
            <a:r>
              <a:rPr sz="770" spc="282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решении</a:t>
            </a:r>
            <a:r>
              <a:rPr sz="770" spc="754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(в    </a:t>
            </a:r>
            <a:r>
              <a:rPr sz="770" spc="-3" dirty="0">
                <a:latin typeface="Times New Roman"/>
                <a:cs typeface="Times New Roman"/>
              </a:rPr>
              <a:t>соответствии </a:t>
            </a:r>
            <a:r>
              <a:rPr sz="770" spc="-183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международной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цветовой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системой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RAL)</a:t>
            </a:r>
            <a:r>
              <a:rPr sz="770" spc="-3" dirty="0">
                <a:latin typeface="Times New Roman"/>
                <a:cs typeface="Times New Roman"/>
              </a:rPr>
              <a:t> информационной </a:t>
            </a:r>
            <a:r>
              <a:rPr sz="770" spc="-18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конструкции</a:t>
            </a:r>
            <a:r>
              <a:rPr sz="770" spc="278" dirty="0">
                <a:latin typeface="Times New Roman"/>
                <a:cs typeface="Times New Roman"/>
              </a:rPr>
              <a:t>  </a:t>
            </a:r>
            <a:r>
              <a:rPr sz="770" dirty="0">
                <a:latin typeface="Times New Roman"/>
                <a:cs typeface="Times New Roman"/>
              </a:rPr>
              <a:t>в    </a:t>
            </a:r>
            <a:r>
              <a:rPr sz="770" spc="-3" dirty="0">
                <a:latin typeface="Times New Roman"/>
                <a:cs typeface="Times New Roman"/>
              </a:rPr>
              <a:t>месте</a:t>
            </a:r>
            <a:r>
              <a:rPr sz="770" spc="186" dirty="0">
                <a:latin typeface="Times New Roman"/>
                <a:cs typeface="Times New Roman"/>
              </a:rPr>
              <a:t>  </a:t>
            </a:r>
            <a:r>
              <a:rPr sz="770" spc="-3" dirty="0">
                <a:latin typeface="Times New Roman"/>
                <a:cs typeface="Times New Roman"/>
              </a:rPr>
              <a:t>ее</a:t>
            </a:r>
            <a:r>
              <a:rPr sz="770" spc="278" dirty="0">
                <a:latin typeface="Times New Roman"/>
                <a:cs typeface="Times New Roman"/>
              </a:rPr>
              <a:t> </a:t>
            </a:r>
            <a:r>
              <a:rPr sz="770" spc="282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предполагаемого</a:t>
            </a:r>
            <a:r>
              <a:rPr sz="770" spc="564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размещения </a:t>
            </a:r>
            <a:r>
              <a:rPr sz="770" dirty="0">
                <a:latin typeface="Times New Roman"/>
                <a:cs typeface="Times New Roman"/>
              </a:rPr>
              <a:t> в</a:t>
            </a:r>
            <a:r>
              <a:rPr sz="770" spc="-6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фотографии </a:t>
            </a:r>
            <a:r>
              <a:rPr sz="770" spc="-3" dirty="0">
                <a:latin typeface="Times New Roman"/>
                <a:cs typeface="Times New Roman"/>
              </a:rPr>
              <a:t>существующей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ситуации.</a:t>
            </a:r>
            <a:endParaRPr sz="770" dirty="0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770" dirty="0">
              <a:latin typeface="Times New Roman"/>
              <a:cs typeface="Times New Roman"/>
            </a:endParaRPr>
          </a:p>
          <a:p>
            <a:pPr marL="43980" marR="168591" indent="256959" algn="just">
              <a:lnSpc>
                <a:spcPts val="885"/>
              </a:lnSpc>
            </a:pPr>
            <a:r>
              <a:rPr sz="770" spc="-3" dirty="0">
                <a:latin typeface="Times New Roman"/>
                <a:cs typeface="Times New Roman"/>
              </a:rPr>
              <a:t>Фотомонтаж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выполняется</a:t>
            </a:r>
            <a:r>
              <a:rPr sz="770" dirty="0">
                <a:latin typeface="Times New Roman"/>
                <a:cs typeface="Times New Roman"/>
              </a:rPr>
              <a:t> в</a:t>
            </a:r>
            <a:r>
              <a:rPr sz="770" spc="19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виде</a:t>
            </a:r>
            <a:r>
              <a:rPr sz="770" spc="189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компьютерной 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врисовки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средств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размещения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информации</a:t>
            </a:r>
            <a:r>
              <a:rPr sz="770" dirty="0">
                <a:latin typeface="Times New Roman"/>
                <a:cs typeface="Times New Roman"/>
              </a:rPr>
              <a:t> 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точным 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соблюдением пропорций</a:t>
            </a:r>
            <a:r>
              <a:rPr sz="770" dirty="0">
                <a:latin typeface="Times New Roman"/>
                <a:cs typeface="Times New Roman"/>
              </a:rPr>
              <a:t> и</a:t>
            </a:r>
            <a:r>
              <a:rPr sz="770" spc="10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указанием</a:t>
            </a:r>
            <a:r>
              <a:rPr sz="770" spc="-3" dirty="0">
                <a:latin typeface="Times New Roman"/>
                <a:cs typeface="Times New Roman"/>
              </a:rPr>
              <a:t> размеров.</a:t>
            </a:r>
            <a:endParaRPr sz="770" dirty="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6152" y="4373460"/>
            <a:ext cx="1813868" cy="175318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985554" y="6203491"/>
            <a:ext cx="670325" cy="12671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</a:pPr>
            <a:r>
              <a:rPr sz="770" spc="-3" dirty="0">
                <a:latin typeface="Times New Roman"/>
                <a:cs typeface="Times New Roman"/>
              </a:rPr>
              <a:t>фотоматериалы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11668" y="2067816"/>
            <a:ext cx="4031722" cy="4325753"/>
          </a:xfrm>
          <a:custGeom>
            <a:avLst/>
            <a:gdLst/>
            <a:ahLst/>
            <a:cxnLst/>
            <a:rect l="l" t="t" r="r" b="b"/>
            <a:pathLst>
              <a:path w="6286500" h="6744970">
                <a:moveTo>
                  <a:pt x="1598930" y="0"/>
                </a:move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6738874"/>
                </a:lnTo>
                <a:lnTo>
                  <a:pt x="0" y="6744970"/>
                </a:lnTo>
                <a:lnTo>
                  <a:pt x="6096" y="6744970"/>
                </a:lnTo>
                <a:lnTo>
                  <a:pt x="1598930" y="6744970"/>
                </a:lnTo>
                <a:lnTo>
                  <a:pt x="1598930" y="6738874"/>
                </a:lnTo>
                <a:lnTo>
                  <a:pt x="6096" y="6738874"/>
                </a:lnTo>
                <a:lnTo>
                  <a:pt x="6096" y="6096"/>
                </a:lnTo>
                <a:lnTo>
                  <a:pt x="1598930" y="6096"/>
                </a:lnTo>
                <a:lnTo>
                  <a:pt x="1598930" y="0"/>
                </a:lnTo>
                <a:close/>
              </a:path>
              <a:path w="6286500" h="6744970">
                <a:moveTo>
                  <a:pt x="6286195" y="0"/>
                </a:moveTo>
                <a:lnTo>
                  <a:pt x="6280099" y="0"/>
                </a:lnTo>
                <a:lnTo>
                  <a:pt x="6280099" y="6096"/>
                </a:lnTo>
                <a:lnTo>
                  <a:pt x="6280099" y="6738874"/>
                </a:lnTo>
                <a:lnTo>
                  <a:pt x="1605102" y="6738874"/>
                </a:lnTo>
                <a:lnTo>
                  <a:pt x="1605102" y="6096"/>
                </a:lnTo>
                <a:lnTo>
                  <a:pt x="6280099" y="6096"/>
                </a:lnTo>
                <a:lnTo>
                  <a:pt x="6280099" y="0"/>
                </a:lnTo>
                <a:lnTo>
                  <a:pt x="1605102" y="0"/>
                </a:lnTo>
                <a:lnTo>
                  <a:pt x="1599006" y="0"/>
                </a:lnTo>
                <a:lnTo>
                  <a:pt x="1599006" y="6096"/>
                </a:lnTo>
                <a:lnTo>
                  <a:pt x="1599006" y="6738874"/>
                </a:lnTo>
                <a:lnTo>
                  <a:pt x="1599006" y="6744970"/>
                </a:lnTo>
                <a:lnTo>
                  <a:pt x="1605102" y="6744970"/>
                </a:lnTo>
                <a:lnTo>
                  <a:pt x="6280099" y="6744970"/>
                </a:lnTo>
                <a:lnTo>
                  <a:pt x="6286195" y="6744970"/>
                </a:lnTo>
                <a:lnTo>
                  <a:pt x="6286195" y="6738874"/>
                </a:lnTo>
                <a:lnTo>
                  <a:pt x="6286195" y="6096"/>
                </a:lnTo>
                <a:lnTo>
                  <a:pt x="6286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0C5E891D-8680-405B-B87F-31A0118F253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DCEEF1-33B8-5F21-E166-A23C759BACC8}"/>
              </a:ext>
            </a:extLst>
          </p:cNvPr>
          <p:cNvSpPr txBox="1"/>
          <p:nvPr/>
        </p:nvSpPr>
        <p:spPr>
          <a:xfrm>
            <a:off x="3407729" y="3161926"/>
            <a:ext cx="285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</a:t>
            </a:r>
            <a:endParaRPr lang="ru-RU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BC48B3-35E4-DD83-C586-4039DB960391}"/>
              </a:ext>
            </a:extLst>
          </p:cNvPr>
          <p:cNvSpPr txBox="1"/>
          <p:nvPr/>
        </p:nvSpPr>
        <p:spPr>
          <a:xfrm>
            <a:off x="3407729" y="3680613"/>
            <a:ext cx="285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7</a:t>
            </a:r>
            <a:endParaRPr lang="ru-RU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35EFA644-01E1-43BE-A77A-7724B22D9741}"/>
              </a:ext>
            </a:extLst>
          </p:cNvPr>
          <p:cNvSpPr txBox="1"/>
          <p:nvPr/>
        </p:nvSpPr>
        <p:spPr>
          <a:xfrm>
            <a:off x="4109085" y="290962"/>
            <a:ext cx="3973829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3755" marR="5080" indent="-821690">
              <a:lnSpc>
                <a:spcPct val="11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Схема территориального размещения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(Ситуационный</a:t>
            </a:r>
            <a:r>
              <a:rPr sz="1800" b="1" spc="-10" dirty="0">
                <a:latin typeface="Times New Roman"/>
                <a:cs typeface="Times New Roman"/>
              </a:rPr>
              <a:t> план)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8" name="object 5">
            <a:extLst>
              <a:ext uri="{FF2B5EF4-FFF2-40B4-BE49-F238E27FC236}">
                <a16:creationId xmlns:a16="http://schemas.microsoft.com/office/drawing/2014/main" id="{8827E026-F66C-4F1C-AA82-5D9B2359954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0577" y="1217380"/>
            <a:ext cx="9206670" cy="2963926"/>
          </a:xfrm>
          <a:prstGeom prst="rect">
            <a:avLst/>
          </a:prstGeom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88EBED19-8194-41B0-986A-C26751094B51}"/>
              </a:ext>
            </a:extLst>
          </p:cNvPr>
          <p:cNvSpPr txBox="1"/>
          <p:nvPr/>
        </p:nvSpPr>
        <p:spPr>
          <a:xfrm>
            <a:off x="1457006" y="5203754"/>
            <a:ext cx="927798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sz="1600" dirty="0">
                <a:latin typeface="Times New Roman"/>
                <a:cs typeface="Times New Roman"/>
              </a:rPr>
              <a:t>*</a:t>
            </a: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spc="-5" dirty="0">
                <a:latin typeface="Times New Roman"/>
                <a:cs typeface="Times New Roman"/>
              </a:rPr>
              <a:t>редставля</a:t>
            </a:r>
            <a:r>
              <a:rPr sz="1600" dirty="0">
                <a:latin typeface="Times New Roman"/>
                <a:cs typeface="Times New Roman"/>
              </a:rPr>
              <a:t>е</a:t>
            </a:r>
            <a:r>
              <a:rPr sz="1600" spc="-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соб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вык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пир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общед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ступных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ка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и</a:t>
            </a:r>
            <a:r>
              <a:rPr sz="1600" spc="-5" dirty="0">
                <a:latin typeface="Times New Roman"/>
                <a:cs typeface="Times New Roman"/>
              </a:rPr>
              <a:t>ли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ка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то</a:t>
            </a:r>
            <a:r>
              <a:rPr sz="1600" dirty="0">
                <a:latin typeface="Times New Roman"/>
                <a:cs typeface="Times New Roman"/>
              </a:rPr>
              <a:t>г</a:t>
            </a:r>
            <a:r>
              <a:rPr sz="1600" spc="-5" dirty="0">
                <a:latin typeface="Times New Roman"/>
                <a:cs typeface="Times New Roman"/>
              </a:rPr>
              <a:t>рафиче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сер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10" dirty="0">
                <a:latin typeface="Times New Roman"/>
                <a:cs typeface="Times New Roman"/>
              </a:rPr>
              <a:t>исов  </a:t>
            </a:r>
            <a:r>
              <a:rPr sz="1600" spc="-5" dirty="0">
                <a:latin typeface="Times New Roman"/>
                <a:cs typeface="Times New Roman"/>
              </a:rPr>
              <a:t>(Google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Maps,Яндекс.Карты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др.)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указанием </a:t>
            </a:r>
            <a:r>
              <a:rPr sz="1600" dirty="0">
                <a:latin typeface="Times New Roman"/>
                <a:cs typeface="Times New Roman"/>
              </a:rPr>
              <a:t>места</a:t>
            </a:r>
            <a:r>
              <a:rPr sz="1600" spc="-5" dirty="0">
                <a:latin typeface="Times New Roman"/>
                <a:cs typeface="Times New Roman"/>
              </a:rPr>
              <a:t> размещения.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0DD7654-BF97-4AFC-B891-C7C002FB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8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29A775E-952C-46EA-8CAC-95515EA3E774}"/>
              </a:ext>
            </a:extLst>
          </p:cNvPr>
          <p:cNvSpPr txBox="1"/>
          <p:nvPr/>
        </p:nvSpPr>
        <p:spPr>
          <a:xfrm>
            <a:off x="4414520" y="309516"/>
            <a:ext cx="3362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Фотофиксация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места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установки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7">
            <a:extLst>
              <a:ext uri="{FF2B5EF4-FFF2-40B4-BE49-F238E27FC236}">
                <a16:creationId xmlns:a16="http://schemas.microsoft.com/office/drawing/2014/main" id="{2CAC9CFB-02DA-43F2-9F93-446AFF86006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7303" y="746804"/>
            <a:ext cx="5057394" cy="3942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797300-17F1-434B-9353-5F64A859EC81}"/>
              </a:ext>
            </a:extLst>
          </p:cNvPr>
          <p:cNvSpPr txBox="1"/>
          <p:nvPr/>
        </p:nvSpPr>
        <p:spPr>
          <a:xfrm>
            <a:off x="1750380" y="4827340"/>
            <a:ext cx="8691239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spc="-10" dirty="0">
                <a:latin typeface="Times New Roman"/>
                <a:cs typeface="Times New Roman"/>
              </a:rPr>
              <a:t>Ф</a:t>
            </a:r>
            <a:r>
              <a:rPr lang="ru-RU" sz="1600" spc="-5" dirty="0">
                <a:latin typeface="Times New Roman"/>
                <a:cs typeface="Times New Roman"/>
              </a:rPr>
              <a:t>отофикса</a:t>
            </a:r>
            <a:r>
              <a:rPr lang="ru-RU" sz="1600" dirty="0">
                <a:latin typeface="Times New Roman"/>
                <a:cs typeface="Times New Roman"/>
              </a:rPr>
              <a:t>ц</a:t>
            </a:r>
            <a:r>
              <a:rPr lang="ru-RU" sz="1600" spc="-10" dirty="0">
                <a:latin typeface="Times New Roman"/>
                <a:cs typeface="Times New Roman"/>
              </a:rPr>
              <a:t>и</a:t>
            </a:r>
            <a:r>
              <a:rPr lang="ru-RU" sz="1600" spc="-5" dirty="0">
                <a:latin typeface="Times New Roman"/>
                <a:cs typeface="Times New Roman"/>
              </a:rPr>
              <a:t>я </a:t>
            </a:r>
            <a:r>
              <a:rPr lang="ru-RU" sz="1600" spc="-10" dirty="0">
                <a:latin typeface="Times New Roman"/>
                <a:cs typeface="Times New Roman"/>
              </a:rPr>
              <a:t>вып</a:t>
            </a:r>
            <a:r>
              <a:rPr lang="ru-RU" sz="1600" spc="5" dirty="0">
                <a:latin typeface="Times New Roman"/>
                <a:cs typeface="Times New Roman"/>
              </a:rPr>
              <a:t>о</a:t>
            </a:r>
            <a:r>
              <a:rPr lang="ru-RU" sz="1600" spc="-5" dirty="0">
                <a:latin typeface="Times New Roman"/>
                <a:cs typeface="Times New Roman"/>
              </a:rPr>
              <a:t>л</a:t>
            </a:r>
            <a:r>
              <a:rPr lang="ru-RU" sz="1600" spc="-15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я</a:t>
            </a:r>
            <a:r>
              <a:rPr lang="ru-RU" sz="1600" dirty="0">
                <a:latin typeface="Times New Roman"/>
                <a:cs typeface="Times New Roman"/>
              </a:rPr>
              <a:t>е</a:t>
            </a:r>
            <a:r>
              <a:rPr lang="ru-RU" sz="1600" spc="-5" dirty="0">
                <a:latin typeface="Times New Roman"/>
                <a:cs typeface="Times New Roman"/>
              </a:rPr>
              <a:t>тся </a:t>
            </a:r>
            <a:r>
              <a:rPr lang="ru-RU" sz="1600" spc="-1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а моме</a:t>
            </a:r>
            <a:r>
              <a:rPr lang="ru-RU" sz="160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т </a:t>
            </a:r>
            <a:r>
              <a:rPr lang="ru-RU" sz="1600" spc="-10" dirty="0">
                <a:latin typeface="Times New Roman"/>
                <a:cs typeface="Times New Roman"/>
              </a:rPr>
              <a:t>по</a:t>
            </a:r>
            <a:r>
              <a:rPr lang="ru-RU" sz="1600" dirty="0">
                <a:latin typeface="Times New Roman"/>
                <a:cs typeface="Times New Roman"/>
              </a:rPr>
              <a:t>д</a:t>
            </a:r>
            <a:r>
              <a:rPr lang="ru-RU" sz="1600" spc="-5" dirty="0">
                <a:latin typeface="Times New Roman"/>
                <a:cs typeface="Times New Roman"/>
              </a:rPr>
              <a:t>ачи з</a:t>
            </a:r>
            <a:r>
              <a:rPr lang="ru-RU" sz="1600" dirty="0">
                <a:latin typeface="Times New Roman"/>
                <a:cs typeface="Times New Roman"/>
              </a:rPr>
              <a:t>а</a:t>
            </a:r>
            <a:r>
              <a:rPr lang="ru-RU" sz="1600" spc="-5" dirty="0">
                <a:latin typeface="Times New Roman"/>
                <a:cs typeface="Times New Roman"/>
              </a:rPr>
              <a:t>явки </a:t>
            </a:r>
            <a:r>
              <a:rPr lang="ru-RU" sz="1600" spc="-1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а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10" dirty="0">
                <a:latin typeface="Times New Roman"/>
                <a:cs typeface="Times New Roman"/>
              </a:rPr>
              <a:t>по</a:t>
            </a:r>
            <a:r>
              <a:rPr lang="ru-RU" sz="1600" dirty="0">
                <a:latin typeface="Times New Roman"/>
                <a:cs typeface="Times New Roman"/>
              </a:rPr>
              <a:t>л</a:t>
            </a:r>
            <a:r>
              <a:rPr lang="ru-RU" sz="1600" spc="-15" dirty="0">
                <a:latin typeface="Times New Roman"/>
                <a:cs typeface="Times New Roman"/>
              </a:rPr>
              <a:t>у</a:t>
            </a:r>
            <a:r>
              <a:rPr lang="ru-RU" sz="1600" spc="5" dirty="0">
                <a:latin typeface="Times New Roman"/>
                <a:cs typeface="Times New Roman"/>
              </a:rPr>
              <a:t>ч</a:t>
            </a:r>
            <a:r>
              <a:rPr lang="ru-RU" sz="1600" spc="-5" dirty="0">
                <a:latin typeface="Times New Roman"/>
                <a:cs typeface="Times New Roman"/>
              </a:rPr>
              <a:t>ение разре</a:t>
            </a:r>
            <a:r>
              <a:rPr lang="ru-RU" sz="1600" spc="-10" dirty="0">
                <a:latin typeface="Times New Roman"/>
                <a:cs typeface="Times New Roman"/>
              </a:rPr>
              <a:t>ш</a:t>
            </a:r>
            <a:r>
              <a:rPr lang="ru-RU" sz="1600" spc="-5" dirty="0">
                <a:latin typeface="Times New Roman"/>
                <a:cs typeface="Times New Roman"/>
              </a:rPr>
              <a:t>е</a:t>
            </a:r>
            <a:r>
              <a:rPr lang="ru-RU" sz="1600" dirty="0">
                <a:latin typeface="Times New Roman"/>
                <a:cs typeface="Times New Roman"/>
              </a:rPr>
              <a:t>н</a:t>
            </a:r>
            <a:r>
              <a:rPr lang="ru-RU" sz="1600" spc="-10" dirty="0">
                <a:latin typeface="Times New Roman"/>
                <a:cs typeface="Times New Roman"/>
              </a:rPr>
              <a:t>ия </a:t>
            </a:r>
            <a:r>
              <a:rPr lang="ru-RU" sz="1600" spc="-5" dirty="0">
                <a:latin typeface="Times New Roman"/>
                <a:cs typeface="Times New Roman"/>
              </a:rPr>
              <a:t>на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установку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dirty="0">
                <a:latin typeface="Times New Roman"/>
                <a:cs typeface="Times New Roman"/>
              </a:rPr>
              <a:t>средства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размещения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информации</a:t>
            </a:r>
            <a:r>
              <a:rPr lang="ru-RU" sz="1600" spc="5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должна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отчётливо</a:t>
            </a:r>
            <a:r>
              <a:rPr lang="ru-RU" sz="1600" spc="4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демонстрировать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(максимально фронтально/ортогонально) фрагмент фасада </a:t>
            </a:r>
            <a:r>
              <a:rPr lang="ru-RU" sz="1600" dirty="0">
                <a:latin typeface="Times New Roman"/>
                <a:cs typeface="Times New Roman"/>
              </a:rPr>
              <a:t>здания, </a:t>
            </a:r>
            <a:r>
              <a:rPr lang="ru-RU" sz="1600" spc="-5" dirty="0">
                <a:latin typeface="Times New Roman"/>
                <a:cs typeface="Times New Roman"/>
              </a:rPr>
              <a:t>строения, сооружения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с входной группой,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br>
              <a:rPr lang="ru-RU" sz="1600" dirty="0">
                <a:latin typeface="Times New Roman"/>
                <a:cs typeface="Times New Roman"/>
              </a:rPr>
            </a:br>
            <a:r>
              <a:rPr lang="ru-RU" sz="1600" spc="-5" dirty="0">
                <a:latin typeface="Times New Roman"/>
                <a:cs typeface="Times New Roman"/>
              </a:rPr>
              <a:t>в</a:t>
            </a:r>
            <a:r>
              <a:rPr lang="ru-RU" sz="1600" spc="1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пределах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которой предполагается установка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информационной</a:t>
            </a:r>
            <a:r>
              <a:rPr lang="ru-RU" sz="1600" spc="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конструкции.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A86BF1-9662-4859-9E29-3F2F72A2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2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4EF5BB0E-66A9-4353-BF75-D53F2A0B68EC}"/>
              </a:ext>
            </a:extLst>
          </p:cNvPr>
          <p:cNvSpPr txBox="1"/>
          <p:nvPr/>
        </p:nvSpPr>
        <p:spPr>
          <a:xfrm>
            <a:off x="3861752" y="279703"/>
            <a:ext cx="4468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Чертеж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средства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размещения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BA54F9C0-43AF-4734-A916-54C886CF5CC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3022" y="663110"/>
            <a:ext cx="4467225" cy="1809750"/>
          </a:xfrm>
          <a:prstGeom prst="rect">
            <a:avLst/>
          </a:prstGeom>
        </p:spPr>
      </p:pic>
      <p:pic>
        <p:nvPicPr>
          <p:cNvPr id="6" name="object 17">
            <a:extLst>
              <a:ext uri="{FF2B5EF4-FFF2-40B4-BE49-F238E27FC236}">
                <a16:creationId xmlns:a16="http://schemas.microsoft.com/office/drawing/2014/main" id="{B5866866-4559-4976-B468-F7ECAABED1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5266" y="3611091"/>
            <a:ext cx="2911876" cy="29672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50A7EC-BEEB-42DB-9347-27ACC28F5A15}"/>
              </a:ext>
            </a:extLst>
          </p:cNvPr>
          <p:cNvSpPr txBox="1"/>
          <p:nvPr/>
        </p:nvSpPr>
        <p:spPr>
          <a:xfrm>
            <a:off x="1231036" y="2718810"/>
            <a:ext cx="9729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F56AFE-11E4-4CB4-B981-82033E115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9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8EC3104E-802D-424F-AE73-B1C36E1818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5469" y="391214"/>
            <a:ext cx="502106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Документы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регистрацию товарного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знака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410F4163-5C9C-4600-AFF9-C087F175585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6089" y="932155"/>
            <a:ext cx="2579822" cy="3565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9D5DC9-F428-4121-B18E-FF83EA5DCD20}"/>
              </a:ext>
            </a:extLst>
          </p:cNvPr>
          <p:cNvSpPr txBox="1"/>
          <p:nvPr/>
        </p:nvSpPr>
        <p:spPr>
          <a:xfrm>
            <a:off x="1145219" y="4343665"/>
            <a:ext cx="10182688" cy="203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448945" algn="just">
              <a:lnSpc>
                <a:spcPct val="110300"/>
              </a:lnSpc>
              <a:spcBef>
                <a:spcPts val="95"/>
              </a:spcBef>
            </a:pPr>
            <a:r>
              <a:rPr lang="ru-RU" sz="1800" spc="-5" dirty="0">
                <a:latin typeface="Times New Roman"/>
                <a:cs typeface="Times New Roman"/>
              </a:rPr>
              <a:t>Предоставляется</a:t>
            </a:r>
            <a:r>
              <a:rPr lang="ru-RU" sz="1800" dirty="0">
                <a:latin typeface="Times New Roman"/>
                <a:cs typeface="Times New Roman"/>
              </a:rPr>
              <a:t> скан-образ</a:t>
            </a:r>
            <a:r>
              <a:rPr lang="ru-RU" sz="1800" spc="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документа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государственной </a:t>
            </a:r>
            <a:r>
              <a:rPr lang="ru-RU" sz="1800" spc="-385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регистрации</a:t>
            </a:r>
            <a:r>
              <a:rPr lang="ru-RU" sz="1800" spc="-5" dirty="0">
                <a:latin typeface="Times New Roman"/>
                <a:cs typeface="Times New Roman"/>
              </a:rPr>
              <a:t> 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(Свидетельство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государственной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регистрации</a:t>
            </a:r>
            <a:r>
              <a:rPr lang="ru-RU" sz="1800" spc="-5" dirty="0">
                <a:latin typeface="Times New Roman"/>
                <a:cs typeface="Times New Roman"/>
              </a:rPr>
              <a:t> 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знака),</a:t>
            </a:r>
            <a:r>
              <a:rPr lang="ru-RU" sz="1800" spc="-5" dirty="0">
                <a:latin typeface="Times New Roman"/>
                <a:cs typeface="Times New Roman"/>
              </a:rPr>
              <a:t> либо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разрешение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правообладателя </a:t>
            </a:r>
            <a:r>
              <a:rPr lang="ru-RU" sz="1800" spc="-38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на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использование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знака,</a:t>
            </a:r>
            <a:r>
              <a:rPr lang="ru-RU" sz="1800" spc="39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либо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документы, обязывающие к использованию указанного товарного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знака.</a:t>
            </a:r>
            <a:endParaRPr lang="ru-RU" sz="1800" dirty="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ct val="110600"/>
              </a:lnSpc>
              <a:spcBef>
                <a:spcPts val="985"/>
              </a:spcBef>
            </a:pPr>
            <a:r>
              <a:rPr lang="ru-RU" sz="1800" spc="-5" dirty="0">
                <a:latin typeface="Times New Roman"/>
                <a:cs typeface="Times New Roman"/>
              </a:rPr>
              <a:t>Форма свидетельства </a:t>
            </a:r>
            <a:r>
              <a:rPr lang="ru-RU" sz="1800" dirty="0">
                <a:latin typeface="Times New Roman"/>
                <a:cs typeface="Times New Roman"/>
              </a:rPr>
              <a:t>на </a:t>
            </a:r>
            <a:r>
              <a:rPr lang="ru-RU" sz="1800" spc="-5" dirty="0">
                <a:latin typeface="Times New Roman"/>
                <a:cs typeface="Times New Roman"/>
              </a:rPr>
              <a:t>товарный знак утверждена приказом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Минэкономразвития</a:t>
            </a:r>
            <a:r>
              <a:rPr lang="ru-RU" sz="1800" spc="-1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России</a:t>
            </a:r>
            <a:r>
              <a:rPr lang="ru-RU" sz="1800" spc="5" dirty="0">
                <a:latin typeface="Times New Roman"/>
                <a:cs typeface="Times New Roman"/>
              </a:rPr>
              <a:t> </a:t>
            </a:r>
            <a:br>
              <a:rPr lang="ru-RU" sz="1800" spc="5" dirty="0">
                <a:latin typeface="Times New Roman"/>
                <a:cs typeface="Times New Roman"/>
              </a:rPr>
            </a:br>
            <a:r>
              <a:rPr lang="ru-RU" sz="1800" spc="-5" dirty="0">
                <a:latin typeface="Times New Roman"/>
                <a:cs typeface="Times New Roman"/>
              </a:rPr>
              <a:t>от 20</a:t>
            </a:r>
            <a:r>
              <a:rPr lang="ru-RU" sz="1800" spc="1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июля</a:t>
            </a:r>
            <a:r>
              <a:rPr lang="ru-RU" sz="1800" spc="-1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2015 г. №</a:t>
            </a:r>
            <a:r>
              <a:rPr lang="ru-RU" sz="1800" spc="20" dirty="0">
                <a:latin typeface="Times New Roman"/>
                <a:cs typeface="Times New Roman"/>
              </a:rPr>
              <a:t> </a:t>
            </a:r>
            <a:r>
              <a:rPr lang="ru-RU" sz="1800" dirty="0">
                <a:latin typeface="Times New Roman"/>
                <a:cs typeface="Times New Roman"/>
              </a:rPr>
              <a:t>482.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68B56C5-F913-4F51-AE7B-EBF8591C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04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7594A-A43E-4932-BEC0-EA405D40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106981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455612-D4DD-41C5-8211-DC0C418FD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07" y="1129044"/>
            <a:ext cx="10998693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настенным информационным конструкциям относятся конструкции, устанавливаемые на внешней ограждающей конструкции (стене) здания, строения, сооружения вдоль ее поверхности, а также на вертикальных поверхностях козырьков (навесов) входных групп.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фасадах зданий, строений, сооружений настенные информационные конструкции устанавливаются в целях размещения на них информации,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относимой распорядительными и нормативными актами Российской Федерации к рекламе и предусмотренной к размещению обычаями делового оборота в целях информирования о наименовании, видах, формах и профилях осуществляемой деятельности (оказания услуг) исключительно находящихся (осуществляющих деятельность) в этих зданиях строениях и сооружениях организациях и индивидуальных предпринимателях, а также ассортименте реализуемых ими товаров и оказываемых услуг.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Настенные конструкции размещаются на фасадах зданий, строений, сооружений, как правило, над входом или окнами и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в пределах помещений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занимаемых организацией или индивидуальным предпринимателем на праве собственности, ином вещном или обязательственном праве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Настенные конструкции могут состоять из отдельных объемных символов или быть выполнены в виде цельной композиции (конструкции), в том числе светового короба ("лайтбокса") (в случаях возможной гармоничной увязки со стилистикой архитектурных решений зданий, строений, сооружений)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не более 0,5 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вывеска представляет собой объемные буквы и символы без использования подложки, высота вывески может составлять 0,75 м (с учетом высоты декоративно-художественных элементов, выносных элементов строчных и прописных букв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пределами размера основной текстовой части размером не более 0,5 м.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одной настенной конструкции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должен превышать по длине 15,0 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единичной конструкции и 10,0 м при размещении нескольких идентичных настенных конструкций.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установки на одном фасаде здания (строения, сооружения) нескольких настенных конструкций указанные конструкции должны быть расположены в одной плоскости относительно вертикальной плоскости фасада, на котором они установлены. При этом цветовое и стилистическое решения настенных конструкций должны гармонировать (целесообразно - иметь однотипное конструктивное и учитывать художественно-композиционные решения) с ранее установленными или устанавливаемыми на соответствующем фасаде, а также на прилегающих фасадах настенными конструкциями, разрешение на которые было выдано ранее.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F27394-CBAC-4D4D-A6D8-355B89313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BD21B-23C6-4021-8647-75595AECA094}"/>
              </a:ext>
            </a:extLst>
          </p:cNvPr>
          <p:cNvSpPr txBox="1"/>
          <p:nvPr/>
        </p:nvSpPr>
        <p:spPr>
          <a:xfrm>
            <a:off x="355106" y="5859701"/>
            <a:ext cx="116386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информационной настенной конструкции указаны </a:t>
            </a:r>
            <a:b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п.5.2 Приложения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административному регламенту.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977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904</Words>
  <Application>Microsoft Office PowerPoint</Application>
  <PresentationFormat>Широкоэкранный</PresentationFormat>
  <Paragraphs>71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Документы на регистрацию товарного знака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7</cp:revision>
  <dcterms:created xsi:type="dcterms:W3CDTF">2021-06-30T12:10:28Z</dcterms:created>
  <dcterms:modified xsi:type="dcterms:W3CDTF">2024-02-25T09:58:36Z</dcterms:modified>
</cp:coreProperties>
</file>