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8423D-3980-4269-8A47-2C940802A3FA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1B790B-24BA-49E5-9797-F5BF34FD5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874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B790B-24BA-49E5-9797-F5BF34FD5E2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827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A0A9B-2F0F-4B57-82E8-A30C34A52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1DA9E6-9CB5-4A26-B269-C7CC98CBC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CCC11D-5CFE-47BB-ACAC-5DD39022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3C8A2-563D-4236-9A48-B24B1344E15B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53C234-2B0F-4053-9C07-41AAB5B0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7060CF-CBAB-4E30-A57B-3865992F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48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EBDFE-CB47-4EBE-B3A8-ADED4E4AC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EC45F9-57F7-42AF-A0A2-75312F311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AD5A37-78A3-47AC-9DE9-4237D8003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8CC05-9767-4294-A042-B24E25E749F5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7A377-84D8-4729-B2CF-56CA8390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C13A4A-05F6-4779-B097-BB37105A3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47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578EB-EB62-408E-8E09-66018998D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ACCB92-E1B6-40BA-A531-B76A8DF24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DB9994-3093-4313-AA4B-E869639E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8810-8EC0-4EAF-821E-DBA8CDCB608B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0299A7-A289-475A-970B-9DF28397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43F45A-F3B5-4F53-9127-BFAAFEDE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7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66CEB-23F7-4374-B05F-346EF6EC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6B634C-8360-437F-ADF0-A4262C5DD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0E3D2D-AA19-4C40-8FE9-3DF0F4A5F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8BFC34-71DE-4E86-BF20-D63D3150C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6E55C-63EB-418A-A4B4-3E965FCDF4A3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7815CA-1D7C-4AF4-87F2-594977BB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6ECE58-360B-411A-AE8F-BB4D37ECC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96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48906-8D33-45BC-AA38-B6328F30F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B65323-A5B6-45D0-8123-9F97CFFA3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EF4552-5E43-4EB8-B617-B6B80184B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56B8C2-B532-48FB-AEF3-73B4F7209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17D7E48-BA83-4BCC-896D-F3DDC4746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5AAAA0-68EF-46CE-B9C3-6DE6E436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95F5-41DB-4B64-AF32-E9BAA85701F3}" type="datetime1">
              <a:rPr lang="ru-RU" smtClean="0"/>
              <a:t>25.02.2024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5987FD-FD08-41FB-8DF6-6F2AA3A09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B18E02-FBC8-49FC-ADE8-F897CE146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80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77532-E6FA-43F3-8393-05CF3583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DB5061D-FA62-4F3B-94EC-D6558592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3E9-58D5-4CD3-840D-03FBF4E53923}" type="datetime1">
              <a:rPr lang="ru-RU" smtClean="0"/>
              <a:t>25.02.2024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828DFA-10D5-46F3-8FC6-74F636BDB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AAB60F-260F-4319-9B12-934F5EF53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56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0F1463D-0DA5-412F-8F59-D36875739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582E0-3D5C-4131-9BE0-B7C7A36C18FC}" type="datetime1">
              <a:rPr lang="ru-RU" smtClean="0"/>
              <a:t>25.02.2024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35D42AF-347B-455B-8655-23DC43A1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C616D9-5004-482F-8089-ABA49371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6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2384E-4ECF-48D0-B03B-82075558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047194-F376-4CF1-B62C-12A28FAF9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621AFB-BEEC-4392-9517-26E7E09E6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2C4F1B-F5AC-42AB-A171-134C5D6D5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EA31-EEB9-4887-8ACA-5F6AB71B9768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3B7694-D2B7-4DF4-809D-FB174DFDB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9901B9-6F03-49FD-911F-334666BDF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01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EF7B0-039F-41CC-99CE-E102DBF21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1BA03F5-9D66-41C5-B350-0F4F40B0A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3D2D06-D670-414F-AD62-68755BA27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9DAA9D-BC78-4AE8-9287-7A50FEE26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947F3-B760-4323-9A77-29B68427862C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C6D0EE-9E62-450F-B8D8-E09DF497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8AF137-C351-4964-B67C-32310AA0A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22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4BDFC-B5E5-46CD-8EC5-B744C2B8D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641E02-4773-4002-9831-6C3582630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07AC40-C882-45FF-9520-45017944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F256-47F6-47AE-9EC4-75842A04B92A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BD3A78-840B-495F-9103-ED81342BF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6F0AD9-4345-475A-8DA5-DFBF748B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440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ADCDCD3-C601-46AF-9D30-A5A57FE147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F89BE7-7DA7-4C8C-A036-4A3E970DF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B0C403-A5E8-4AB4-AD95-D73719A68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DFB47-E1B6-4861-A80E-288CB4E011D5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7457F0-5A6A-4D72-9193-FEBED5BA2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C33AF-A26F-4FEB-9528-4E2F5B545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38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9B8BF-E643-47C5-8CAC-4C78B181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1C3194-9006-43A1-95D4-404343BCE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4C8DA-369C-4319-A32A-DD9A0B6A1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F32F1-81F0-4911-9833-5EF235D78E9A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537D69-2399-4E9F-B5A4-7634C43D7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12FEFB-8C2F-4A7F-814B-0C5C83E6A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63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5B233-78AB-40A5-AC29-FA389EDEE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4131"/>
            <a:ext cx="9144000" cy="17818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ДИЗАЙН-ПРОЕКТ</a:t>
            </a:r>
            <a:b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z="2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</a:t>
            </a:r>
            <a:r>
              <a:rPr lang="ru-RU" sz="2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3F9F1C-63D2-49DA-951B-48B6E250C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55962"/>
            <a:ext cx="9144000" cy="1655762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(</a:t>
            </a:r>
            <a:r>
              <a:rPr lang="ru-RU" sz="1600" spc="-10" dirty="0">
                <a:latin typeface="Times New Roman"/>
                <a:cs typeface="Times New Roman"/>
              </a:rPr>
              <a:t>ТИПО</a:t>
            </a:r>
            <a:r>
              <a:rPr lang="ru-RU" sz="1600" dirty="0">
                <a:latin typeface="Times New Roman"/>
                <a:cs typeface="Times New Roman"/>
              </a:rPr>
              <a:t>В</a:t>
            </a:r>
            <a:r>
              <a:rPr lang="ru-RU" sz="1600" spc="-10" dirty="0">
                <a:latin typeface="Times New Roman"/>
                <a:cs typeface="Times New Roman"/>
              </a:rPr>
              <a:t>ОЙ)</a:t>
            </a:r>
          </a:p>
          <a:p>
            <a:r>
              <a:rPr lang="ru-RU" sz="1600" spc="-10" dirty="0">
                <a:latin typeface="Times New Roman"/>
                <a:cs typeface="Times New Roman"/>
              </a:rPr>
              <a:t>Тип конструкции: Маркиза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2298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82D5FA-45E8-44CE-ABF5-8BFAFE4A2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записка………………………………………………………………………….3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территориальном размещении, внешнем виде и соответствии средства размещения информации ....................................................................................................................4</a:t>
            </a:r>
          </a:p>
          <a:p>
            <a:pPr marL="0" marR="508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план)...................................................5</a:t>
            </a:r>
          </a:p>
          <a:p>
            <a:pPr marL="0" marR="508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места установки...................................................................................................6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 средства размещения информации ................................................................................7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о регистрации товарного знака ...............................................................................8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 ..........................................................................................................</a:t>
            </a:r>
            <a:r>
              <a:rPr lang="ru-RU" sz="2000" spc="5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25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3C1A7-4040-42D2-AFDD-642C5C70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473" y="709890"/>
            <a:ext cx="10515600" cy="752139"/>
          </a:xfrm>
        </p:spPr>
        <p:txBody>
          <a:bodyPr>
            <a:normAutofit fontScale="90000"/>
          </a:bodyPr>
          <a:lstStyle/>
          <a:p>
            <a:pPr indent="450000">
              <a:lnSpc>
                <a:spcPct val="100000"/>
              </a:lnSpc>
            </a:pPr>
            <a:r>
              <a:rPr lang="ru-RU" sz="3200" b="1" spc="-5" dirty="0">
                <a:latin typeface="Times New Roman"/>
                <a:cs typeface="Times New Roman"/>
              </a:rPr>
              <a:t>Пояснительная</a:t>
            </a:r>
            <a:r>
              <a:rPr lang="ru-RU" sz="3200" b="1" spc="-30" dirty="0">
                <a:latin typeface="Times New Roman"/>
                <a:cs typeface="Times New Roman"/>
              </a:rPr>
              <a:t> </a:t>
            </a:r>
            <a:r>
              <a:rPr lang="ru-RU" sz="3200" b="1" spc="-5" dirty="0">
                <a:latin typeface="Times New Roman"/>
                <a:cs typeface="Times New Roman"/>
              </a:rPr>
              <a:t>записка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908141-69CF-4CE2-9D5B-0C4652EC9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73" y="1796772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12700" marR="6350" indent="449580" algn="just">
              <a:lnSpc>
                <a:spcPct val="1108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Адрес здания (строения, сооружения):</a:t>
            </a:r>
            <a:r>
              <a:rPr lang="ru-RU" sz="2800" spc="-5" dirty="0"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Московская область, городской округ _______.</a:t>
            </a:r>
            <a:endParaRPr lang="ru-RU" sz="2800" dirty="0">
              <a:latin typeface="Times New Roman"/>
              <a:cs typeface="Times New Roman"/>
            </a:endParaRP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Основные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особенности и характеристики:</a:t>
            </a:r>
            <a:r>
              <a:rPr lang="ru-RU" sz="2800" spc="-5" dirty="0">
                <a:latin typeface="Times New Roman"/>
                <a:cs typeface="Times New Roman"/>
              </a:rPr>
              <a:t> помещение расположено на первом этаже пятиэтажного здания, назначение – нежилое, общая площадь – 150 </a:t>
            </a:r>
            <a:r>
              <a:rPr lang="ru-RU" sz="2800" spc="-5" dirty="0" err="1">
                <a:latin typeface="Times New Roman"/>
                <a:cs typeface="Times New Roman"/>
              </a:rPr>
              <a:t>кв.м</a:t>
            </a:r>
            <a:r>
              <a:rPr lang="ru-RU" sz="2800" spc="-5" dirty="0">
                <a:latin typeface="Times New Roman"/>
                <a:cs typeface="Times New Roman"/>
              </a:rPr>
              <a:t>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Характеристика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(описание)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средства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размещения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информации: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информационная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конструкция 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представляет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собой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pc="-5" dirty="0">
                <a:latin typeface="Times New Roman"/>
                <a:cs typeface="Times New Roman"/>
              </a:rPr>
              <a:t>нанесение печати на ткань корзинной маркизы (складной козырек из акрилового полотна). Опорная конструкция состоит из алюминиевых ребер жесткости. 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Общий размер вывески:</a:t>
            </a:r>
            <a:r>
              <a:rPr lang="ru-RU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1000 х 300 мм.</a:t>
            </a:r>
          </a:p>
          <a:p>
            <a:pPr marL="12700" marR="10160" indent="449580" algn="just">
              <a:lnSpc>
                <a:spcPct val="110000"/>
              </a:lnSpc>
            </a:pPr>
            <a:endParaRPr lang="ru-RU" spc="-5" dirty="0">
              <a:latin typeface="Times New Roman"/>
              <a:cs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29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230687" y="2344958"/>
            <a:ext cx="1283516" cy="310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182" y="1873527"/>
            <a:ext cx="5617887" cy="4867617"/>
          </a:xfrm>
        </p:spPr>
      </p:pic>
      <p:graphicFrame>
        <p:nvGraphicFramePr>
          <p:cNvPr id="6" name="object 8">
            <a:extLst>
              <a:ext uri="{FF2B5EF4-FFF2-40B4-BE49-F238E27FC236}">
                <a16:creationId xmlns:a16="http://schemas.microsoft.com/office/drawing/2014/main" id="{DC410A2B-C16F-4951-AFE3-342886541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993810"/>
              </p:ext>
            </p:extLst>
          </p:nvPr>
        </p:nvGraphicFramePr>
        <p:xfrm>
          <a:off x="3134182" y="1113509"/>
          <a:ext cx="5617887" cy="71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2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936">
                <a:tc>
                  <a:txBody>
                    <a:bodyPr/>
                    <a:lstStyle/>
                    <a:p>
                      <a:pPr marL="127000" marR="14478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Владелец Средства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размещения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информации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843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lang="ru-RU" sz="1200" dirty="0"/>
                        <a:t>Наименование юридического лица, индивидуального предпринимателя, ФИО физического лица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5">
            <a:extLst>
              <a:ext uri="{FF2B5EF4-FFF2-40B4-BE49-F238E27FC236}">
                <a16:creationId xmlns:a16="http://schemas.microsoft.com/office/drawing/2014/main" id="{8772EC0C-DA6B-4A6A-B34D-BEBABC511A8F}"/>
              </a:ext>
            </a:extLst>
          </p:cNvPr>
          <p:cNvSpPr txBox="1"/>
          <p:nvPr/>
        </p:nvSpPr>
        <p:spPr>
          <a:xfrm>
            <a:off x="2846717" y="201336"/>
            <a:ext cx="6599207" cy="63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0525" marR="5080" indent="-378460">
              <a:lnSpc>
                <a:spcPct val="1106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Сведения </a:t>
            </a:r>
            <a:r>
              <a:rPr sz="1800" b="1" dirty="0">
                <a:latin typeface="Times New Roman"/>
                <a:cs typeface="Times New Roman"/>
              </a:rPr>
              <a:t>о </a:t>
            </a:r>
            <a:r>
              <a:rPr sz="1800" b="1" spc="-5" dirty="0">
                <a:latin typeface="Times New Roman"/>
                <a:cs typeface="Times New Roman"/>
              </a:rPr>
              <a:t>территориальном размещении, внешнем виде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5" dirty="0">
                <a:latin typeface="Times New Roman"/>
                <a:cs typeface="Times New Roman"/>
              </a:rPr>
              <a:t> соответствии средства размещения информации</a:t>
            </a:r>
            <a:endParaRPr sz="1800" dirty="0">
              <a:latin typeface="Times New Roman"/>
              <a:cs typeface="Times New Roman"/>
            </a:endParaRPr>
          </a:p>
        </p:txBody>
      </p:sp>
      <p:graphicFrame>
        <p:nvGraphicFramePr>
          <p:cNvPr id="11" name="object 15">
            <a:extLst>
              <a:ext uri="{FF2B5EF4-FFF2-40B4-BE49-F238E27FC236}">
                <a16:creationId xmlns:a16="http://schemas.microsoft.com/office/drawing/2014/main" id="{F9360410-CC4D-4005-91FC-D7BB89092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571780"/>
              </p:ext>
            </p:extLst>
          </p:nvPr>
        </p:nvGraphicFramePr>
        <p:xfrm>
          <a:off x="4610708" y="1423358"/>
          <a:ext cx="4067466" cy="14061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1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0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59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              </a:t>
                      </a: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latin typeface="Times New Roman"/>
                          <a:cs typeface="Times New Roman"/>
                        </a:rPr>
                        <a:t>Московская область, городской округ __________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F2A1646-8E77-426A-B18E-75EBA4856207}"/>
              </a:ext>
            </a:extLst>
          </p:cNvPr>
          <p:cNvSpPr/>
          <p:nvPr/>
        </p:nvSpPr>
        <p:spPr>
          <a:xfrm>
            <a:off x="3230687" y="3185720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DE89C3C-6499-4A4F-8C66-EA70A5726AF3}"/>
              </a:ext>
            </a:extLst>
          </p:cNvPr>
          <p:cNvSpPr/>
          <p:nvPr/>
        </p:nvSpPr>
        <p:spPr>
          <a:xfrm>
            <a:off x="3230687" y="3879084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8A2D8E6-4905-4D2E-A0EE-6F94B2F2B649}"/>
              </a:ext>
            </a:extLst>
          </p:cNvPr>
          <p:cNvSpPr/>
          <p:nvPr/>
        </p:nvSpPr>
        <p:spPr>
          <a:xfrm>
            <a:off x="3230687" y="4834457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081228B-C055-411B-B2FD-72DFB598BCE7}"/>
              </a:ext>
            </a:extLst>
          </p:cNvPr>
          <p:cNvSpPr/>
          <p:nvPr/>
        </p:nvSpPr>
        <p:spPr>
          <a:xfrm>
            <a:off x="3230687" y="6019674"/>
            <a:ext cx="1283516" cy="34756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006" y="2500145"/>
            <a:ext cx="4060167" cy="28001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1" r="16682" b="13504"/>
          <a:stretch/>
        </p:blipFill>
        <p:spPr>
          <a:xfrm>
            <a:off x="4794397" y="5596979"/>
            <a:ext cx="3547345" cy="95909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230687" y="2352649"/>
            <a:ext cx="1283516" cy="294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маркиза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30687" y="3130257"/>
            <a:ext cx="1283516" cy="3190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1</a:t>
            </a:r>
            <a:r>
              <a:rPr lang="ru-RU" dirty="0"/>
              <a:t>1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230687" y="3879084"/>
            <a:ext cx="1283516" cy="330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230687" y="4639503"/>
            <a:ext cx="1283516" cy="4953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Печать на ткани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230687" y="5411958"/>
            <a:ext cx="1283516" cy="330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1000х300мм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230687" y="6019673"/>
            <a:ext cx="1283516" cy="3475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Вывеска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586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90C42-9A6E-4F82-976B-D595C7171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923" y="223225"/>
            <a:ext cx="10515600" cy="1325563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10ABA6-FA62-4170-9074-48446794D061}"/>
              </a:ext>
            </a:extLst>
          </p:cNvPr>
          <p:cNvSpPr txBox="1"/>
          <p:nvPr/>
        </p:nvSpPr>
        <p:spPr>
          <a:xfrm>
            <a:off x="896923" y="5963655"/>
            <a:ext cx="10754686" cy="61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49580">
              <a:lnSpc>
                <a:spcPct val="110600"/>
              </a:lnSpc>
              <a:spcBef>
                <a:spcPts val="100"/>
              </a:spcBef>
              <a:tabLst>
                <a:tab pos="1946275" algn="l"/>
                <a:tab pos="2652395" algn="l"/>
                <a:tab pos="4001135" algn="l"/>
                <a:tab pos="5594350" algn="l"/>
                <a:tab pos="6176010" algn="l"/>
                <a:tab pos="6701155" algn="l"/>
                <a:tab pos="8491855" algn="l"/>
              </a:tabLst>
            </a:pPr>
            <a:r>
              <a:rPr lang="ru-RU" sz="1600" i="1" dirty="0">
                <a:latin typeface="Times New Roman"/>
                <a:cs typeface="Times New Roman"/>
              </a:rPr>
              <a:t>*</a:t>
            </a:r>
            <a:r>
              <a:rPr lang="ru-RU" sz="1600" i="1" spc="-10" dirty="0">
                <a:latin typeface="Times New Roman"/>
                <a:cs typeface="Times New Roman"/>
              </a:rPr>
              <a:t>П</a:t>
            </a:r>
            <a:r>
              <a:rPr lang="ru-RU" sz="1600" i="1" spc="-5" dirty="0">
                <a:latin typeface="Times New Roman"/>
                <a:cs typeface="Times New Roman"/>
              </a:rPr>
              <a:t>редставля</a:t>
            </a:r>
            <a:r>
              <a:rPr lang="ru-RU" sz="1600" i="1" dirty="0">
                <a:latin typeface="Times New Roman"/>
                <a:cs typeface="Times New Roman"/>
              </a:rPr>
              <a:t>е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соб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й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 err="1">
                <a:latin typeface="Times New Roman"/>
                <a:cs typeface="Times New Roman"/>
              </a:rPr>
              <a:t>вык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пир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в</a:t>
            </a:r>
            <a:r>
              <a:rPr lang="ru-RU" sz="1600" i="1" spc="-5" dirty="0" err="1">
                <a:latin typeface="Times New Roman"/>
                <a:cs typeface="Times New Roman"/>
              </a:rPr>
              <a:t>ку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общед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ступных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>
                <a:latin typeface="Times New Roman"/>
                <a:cs typeface="Times New Roman"/>
              </a:rPr>
              <a:t>и</a:t>
            </a:r>
            <a:r>
              <a:rPr lang="ru-RU" sz="1600" i="1" spc="-5" dirty="0">
                <a:latin typeface="Times New Roman"/>
                <a:cs typeface="Times New Roman"/>
              </a:rPr>
              <a:t>ли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то</a:t>
            </a:r>
            <a:r>
              <a:rPr lang="ru-RU" sz="1600" i="1" dirty="0">
                <a:latin typeface="Times New Roman"/>
                <a:cs typeface="Times New Roman"/>
              </a:rPr>
              <a:t>г</a:t>
            </a:r>
            <a:r>
              <a:rPr lang="ru-RU" sz="1600" i="1" spc="-5" dirty="0">
                <a:latin typeface="Times New Roman"/>
                <a:cs typeface="Times New Roman"/>
              </a:rPr>
              <a:t>рафиче</a:t>
            </a:r>
            <a:r>
              <a:rPr lang="ru-RU" sz="1600" i="1" dirty="0">
                <a:latin typeface="Times New Roman"/>
                <a:cs typeface="Times New Roman"/>
              </a:rPr>
              <a:t>с</a:t>
            </a:r>
            <a:r>
              <a:rPr lang="ru-RU" sz="1600" i="1" spc="-5" dirty="0">
                <a:latin typeface="Times New Roman"/>
                <a:cs typeface="Times New Roman"/>
              </a:rPr>
              <a:t>ких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сер</a:t>
            </a:r>
            <a:r>
              <a:rPr lang="ru-RU" sz="1600" i="1" dirty="0">
                <a:latin typeface="Times New Roman"/>
                <a:cs typeface="Times New Roman"/>
              </a:rPr>
              <a:t>в</a:t>
            </a:r>
            <a:r>
              <a:rPr lang="ru-RU" sz="1600" i="1" spc="-10" dirty="0">
                <a:latin typeface="Times New Roman"/>
                <a:cs typeface="Times New Roman"/>
              </a:rPr>
              <a:t>исов  </a:t>
            </a:r>
            <a:r>
              <a:rPr lang="ru-RU" sz="1600" i="1" spc="-5" dirty="0">
                <a:latin typeface="Times New Roman"/>
                <a:cs typeface="Times New Roman"/>
              </a:rPr>
              <a:t>(Google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 err="1">
                <a:latin typeface="Times New Roman"/>
                <a:cs typeface="Times New Roman"/>
              </a:rPr>
              <a:t>Maps,Яндекс.Карты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и</a:t>
            </a:r>
            <a:r>
              <a:rPr lang="ru-RU" sz="1600" i="1" spc="-10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др.)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с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указанием </a:t>
            </a:r>
            <a:r>
              <a:rPr lang="ru-RU" sz="1600" i="1" dirty="0">
                <a:latin typeface="Times New Roman"/>
                <a:cs typeface="Times New Roman"/>
              </a:rPr>
              <a:t>места</a:t>
            </a:r>
            <a:r>
              <a:rPr lang="ru-RU" sz="1600" i="1" spc="-5" dirty="0">
                <a:latin typeface="Times New Roman"/>
                <a:cs typeface="Times New Roman"/>
              </a:rPr>
              <a:t> размещения.</a:t>
            </a:r>
            <a:endParaRPr lang="ru-RU" sz="1600" i="1" dirty="0">
              <a:latin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026" y="1199071"/>
            <a:ext cx="5420136" cy="4764583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4729" y="1199071"/>
            <a:ext cx="5500534" cy="476567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32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EEE2B-55B0-4813-81BF-C3CA2D90C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7" y="121844"/>
            <a:ext cx="10515600" cy="1325563"/>
          </a:xfrm>
        </p:spPr>
        <p:txBody>
          <a:bodyPr/>
          <a:lstStyle/>
          <a:p>
            <a:pPr indent="450000">
              <a:lnSpc>
                <a:spcPct val="100000"/>
              </a:lnSpc>
            </a:pPr>
            <a:r>
              <a:rPr lang="ru-RU" sz="2400" b="1" spc="-5" dirty="0">
                <a:latin typeface="Times New Roman"/>
                <a:cs typeface="Times New Roman"/>
              </a:rPr>
              <a:t>Фотофиксация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места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установки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C7236-E3BB-46A7-A45F-2279480DEEA7}"/>
              </a:ext>
            </a:extLst>
          </p:cNvPr>
          <p:cNvSpPr txBox="1"/>
          <p:nvPr/>
        </p:nvSpPr>
        <p:spPr>
          <a:xfrm>
            <a:off x="779477" y="5444455"/>
            <a:ext cx="95802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выполняется на момент подачи заявки на получение разрешения на установку средства размещения информации и должна отчётливо демонстрировать (максимально фронтально /ортогонально) фрагмент фасада здания, строения, сооружения с входной группой, в пределах которой предполагается установка информационной конструкции.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216" y="784625"/>
            <a:ext cx="6751588" cy="465626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136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0C4C7-30CE-4050-ADA7-7A2ECCE2C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5632"/>
            <a:ext cx="10515600" cy="350809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/>
                <a:cs typeface="Times New Roman"/>
              </a:rPr>
              <a:t>Чертеж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средства</a:t>
            </a:r>
            <a:r>
              <a:rPr lang="ru-RU" sz="2200" b="1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размещения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информации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7EA216-291E-4209-97C4-C9843353B46A}"/>
              </a:ext>
            </a:extLst>
          </p:cNvPr>
          <p:cNvSpPr txBox="1"/>
          <p:nvPr/>
        </p:nvSpPr>
        <p:spPr>
          <a:xfrm>
            <a:off x="432971" y="2002391"/>
            <a:ext cx="11205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(фотомонтаж) средств размещения информации в места их предполагаемого размещения в фотографии существующей ситуации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DCB437-A735-4A86-8BB5-5F6ED096E3D0}"/>
              </a:ext>
            </a:extLst>
          </p:cNvPr>
          <p:cNvSpPr txBox="1"/>
          <p:nvPr/>
        </p:nvSpPr>
        <p:spPr>
          <a:xfrm>
            <a:off x="6927011" y="5543609"/>
            <a:ext cx="4563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*Фотомонтаж выполняется в виде компьютерной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размещения информации с соблюдением пропорций и указанием размеров.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70" y="2648722"/>
            <a:ext cx="5812685" cy="4008748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6" r="-152" b="11021"/>
          <a:stretch/>
        </p:blipFill>
        <p:spPr>
          <a:xfrm>
            <a:off x="494597" y="589227"/>
            <a:ext cx="5540954" cy="1413164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004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40E1BC-F13A-48E3-A75E-EFBCF9ED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512" y="255323"/>
            <a:ext cx="10515600" cy="1023997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о регистрации товарного знака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FBF58B-21AD-4597-8E95-B9A89AB560E5}"/>
              </a:ext>
            </a:extLst>
          </p:cNvPr>
          <p:cNvSpPr txBox="1"/>
          <p:nvPr/>
        </p:nvSpPr>
        <p:spPr>
          <a:xfrm>
            <a:off x="981512" y="5679347"/>
            <a:ext cx="1037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*Документы, подтверждающие государственную регистрацию принадлежащего Заявителю товарного знака, либо разрешение на использование чужого товарного знака, равно как и документы, обязывающие его к использованию указанного товарного знака (при наличии). 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76" y="1116501"/>
            <a:ext cx="3127248" cy="4273296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084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34" y="196840"/>
            <a:ext cx="8498827" cy="631531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776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9F33E-C408-4B02-9CFB-189833CB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20"/>
            <a:ext cx="10515600" cy="733833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5D0AEB-24C4-4F3E-827F-A98C4F4AC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7952"/>
            <a:ext cx="10515600" cy="5810047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информации на маркизе рекомендуется осуществлять только в виде нанесенного непосредственно на нее изображения.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размещение информации, в том числе элементов фирменного стиля 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художественных элементов, в нижней части у кромки маркизы площадью не более 1/3 общего поля маркизы.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период размещения сезонного кафе при стационарном предприятии общественного питания допускается размещение информационных конструкций (вывесок) путем нанесения надписей на маркизы и зонты, используемые для обустройства данного сезонного кафе. 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высота размещаемых вывесок должна быть не более 0,20 м. В случае использования в вывесках, размещаемых на маркизах и зонтах сезонного кафе, изображения товарного знака, знака обслуживания высота указанного изображения не должна превышать 0,30 м, а информационное поле (текстовая часть) и декоративно-художественные элементы вывески должны быть размещены на единой горизонтальной оси.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зонах охраны объектов культурного наследия рекомендуется цветовое решение маркиз, приближенное к колеру фасада, а также бежевый, бордовый, темно-зеленый, темно-синий цвета (RAL 1001, RAL 3011, RAL 6005, RAL 5022).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D72AC-61AA-4E12-A3A4-E99E8EB9747F}"/>
              </a:ext>
            </a:extLst>
          </p:cNvPr>
          <p:cNvSpPr txBox="1"/>
          <p:nvPr/>
        </p:nvSpPr>
        <p:spPr>
          <a:xfrm>
            <a:off x="838200" y="6182686"/>
            <a:ext cx="10431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*Требования к размещению маркизы указаны в п.5.6 Приложения 6 к административному регламенту.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6173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1805</TotalTime>
  <Words>553</Words>
  <Application>Microsoft Office PowerPoint</Application>
  <PresentationFormat>Широкоэкранный</PresentationFormat>
  <Paragraphs>53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ДИЗАЙН-ПРОЕКТ СРЕДСТВА РАЗМЕЩЕНИЯ ИНФОРМАЦИИ</vt:lpstr>
      <vt:lpstr>Презентация PowerPoint</vt:lpstr>
      <vt:lpstr>Пояснительная записка </vt:lpstr>
      <vt:lpstr>Презентация PowerPoint</vt:lpstr>
      <vt:lpstr>Схема территориального размещения (Ситуационный план)</vt:lpstr>
      <vt:lpstr>Фотофиксация места установки </vt:lpstr>
      <vt:lpstr>Чертеж средства размещения информации </vt:lpstr>
      <vt:lpstr>Документы о регистрации товарного знака</vt:lpstr>
      <vt:lpstr>Презентация PowerPoint</vt:lpstr>
      <vt:lpstr>Памятка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 СРЕДСТВА РАЗМЕЩЕНИЯ ИНФОРМАЦИИ</dc:title>
  <dc:creator>Сергей Пантелеев</dc:creator>
  <cp:lastModifiedBy>Scorpyno M</cp:lastModifiedBy>
  <cp:revision>45</cp:revision>
  <dcterms:created xsi:type="dcterms:W3CDTF">2021-06-09T07:42:28Z</dcterms:created>
  <dcterms:modified xsi:type="dcterms:W3CDTF">2024-02-25T10:15:53Z</dcterms:modified>
</cp:coreProperties>
</file>