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7" r:id="rId5"/>
    <p:sldId id="269" r:id="rId6"/>
    <p:sldId id="260" r:id="rId7"/>
    <p:sldId id="268" r:id="rId8"/>
    <p:sldId id="271" r:id="rId9"/>
    <p:sldId id="262" r:id="rId10"/>
    <p:sldId id="270" r:id="rId11"/>
    <p:sldId id="263" r:id="rId12"/>
    <p:sldId id="265" r:id="rId13"/>
  </p:sldIdLst>
  <p:sldSz cx="14630400" cy="8229600"/>
  <p:notesSz cx="6858000" cy="9945688"/>
  <p:embeddedFontLst>
    <p:embeddedFont>
      <p:font typeface="Prata" pitchFamily="2" charset="0"/>
      <p:regular r:id="rId15"/>
    </p:embeddedFont>
    <p:embeddedFont>
      <p:font typeface="Raleway" pitchFamily="2" charset="0"/>
      <p:regular r:id="rId16"/>
      <p:bold r:id="rId17"/>
      <p:italic r:id="rId18"/>
      <p:boldItalic r:id="rId19"/>
    </p:embeddedFont>
    <p:embeddedFont>
      <p:font typeface="Raleway Bold" pitchFamily="2" charset="0"/>
      <p:bold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7BD"/>
    <a:srgbClr val="CFCBBF"/>
    <a:srgbClr val="393B3C"/>
    <a:srgbClr val="990000"/>
    <a:srgbClr val="FF0000"/>
    <a:srgbClr val="F2E7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29"/>
    <p:restoredTop sz="94610"/>
  </p:normalViewPr>
  <p:slideViewPr>
    <p:cSldViewPr snapToGrid="0" snapToObjects="1">
      <p:cViewPr>
        <p:scale>
          <a:sx n="70" d="100"/>
          <a:sy n="70" d="100"/>
        </p:scale>
        <p:origin x="90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5"/>
      <c:rotY val="0"/>
      <c:rAngAx val="0"/>
      <c:perspective val="9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59175475746014E-2"/>
          <c:y val="0.13137863218432375"/>
          <c:w val="0.85094955899575075"/>
          <c:h val="0.8260178530793739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Pt>
            <c:idx val="0"/>
            <c:bubble3D val="0"/>
            <c:explosion val="12"/>
            <c:extLst>
              <c:ext xmlns:c16="http://schemas.microsoft.com/office/drawing/2014/chart" uri="{C3380CC4-5D6E-409C-BE32-E72D297353CC}">
                <c16:uniqueId val="{00000000-A64A-4E33-8C8B-6CCCEA9CF420}"/>
              </c:ext>
            </c:extLst>
          </c:dPt>
          <c:dPt>
            <c:idx val="1"/>
            <c:bubble3D val="0"/>
            <c:explosion val="10"/>
            <c:extLst>
              <c:ext xmlns:c16="http://schemas.microsoft.com/office/drawing/2014/chart" uri="{C3380CC4-5D6E-409C-BE32-E72D297353CC}">
                <c16:uniqueId val="{00000005-A64A-4E33-8C8B-6CCCEA9CF420}"/>
              </c:ext>
            </c:extLst>
          </c:dPt>
          <c:dPt>
            <c:idx val="3"/>
            <c:bubble3D val="0"/>
            <c:explosion val="18"/>
            <c:extLst>
              <c:ext xmlns:c16="http://schemas.microsoft.com/office/drawing/2014/chart" uri="{C3380CC4-5D6E-409C-BE32-E72D297353CC}">
                <c16:uniqueId val="{00000000-A220-634D-84BB-503A06EC83C1}"/>
              </c:ext>
            </c:extLst>
          </c:dPt>
          <c:dLbls>
            <c:dLbl>
              <c:idx val="0"/>
              <c:layout>
                <c:manualLayout>
                  <c:x val="2.3800069465754976E-2"/>
                  <c:y val="-3.8018700187268349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2000" b="0" i="1" u="none" strike="noStrike" kern="1200" baseline="0">
                        <a:solidFill>
                          <a:srgbClr val="CFCBBF"/>
                        </a:solidFill>
                        <a:latin typeface="Raleway" pitchFamily="34" charset="0"/>
                        <a:ea typeface="Raleway" pitchFamily="34" charset="-122"/>
                        <a:cs typeface="Raleway" pitchFamily="34" charset="-120"/>
                      </a:defRPr>
                    </a:pPr>
                    <a:fld id="{8AF63AF4-BDC9-42AA-80B5-0333CD404F62}" type="CATEGORYNAME">
                      <a:rPr lang="ru-RU" sz="2000" b="0" i="1" u="none" strike="noStrike" kern="1200" baseline="0" smtClean="0">
                        <a:solidFill>
                          <a:srgbClr val="CFCBBF"/>
                        </a:solidFill>
                        <a:latin typeface="Raleway" pitchFamily="34" charset="0"/>
                        <a:ea typeface="Raleway" pitchFamily="34" charset="-122"/>
                        <a:cs typeface="Raleway" pitchFamily="34" charset="-120"/>
                      </a:rPr>
                      <a:pPr algn="ctr" rtl="0">
                        <a:defRPr lang="en-US" sz="2000" b="0" i="1" u="none" strike="noStrike" kern="1200" baseline="0">
                          <a:solidFill>
                            <a:srgbClr val="CFCBBF"/>
                          </a:solidFill>
                          <a:latin typeface="Raleway" pitchFamily="34" charset="0"/>
                          <a:ea typeface="Raleway" pitchFamily="34" charset="-122"/>
                          <a:cs typeface="Raleway" pitchFamily="34" charset="-120"/>
                        </a:defRPr>
                      </a:pPr>
                      <a:t>[ИМЯ КАТЕГОРИИ]</a:t>
                    </a:fld>
                    <a:endParaRPr lang="ru-RU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64A-4E33-8C8B-6CCCEA9CF420}"/>
                </c:ext>
              </c:extLst>
            </c:dLbl>
            <c:dLbl>
              <c:idx val="1"/>
              <c:layout>
                <c:manualLayout>
                  <c:x val="5.8046084115540401E-2"/>
                  <c:y val="2.624211227194968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64A-4E33-8C8B-6CCCEA9CF420}"/>
                </c:ext>
              </c:extLst>
            </c:dLbl>
            <c:dLbl>
              <c:idx val="2"/>
              <c:layout>
                <c:manualLayout>
                  <c:x val="-9.2761272368166781E-2"/>
                  <c:y val="-4.6334452642426152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4A-4E33-8C8B-6CCCEA9CF420}"/>
                </c:ext>
              </c:extLst>
            </c:dLbl>
            <c:dLbl>
              <c:idx val="3"/>
              <c:layout>
                <c:manualLayout>
                  <c:x val="-5.2956344676124249E-2"/>
                  <c:y val="-0.1234039268270370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20-634D-84BB-503A06EC83C1}"/>
                </c:ext>
              </c:extLst>
            </c:dLbl>
            <c:dLbl>
              <c:idx val="4"/>
              <c:layout>
                <c:manualLayout>
                  <c:x val="-8.7416067592675895E-2"/>
                  <c:y val="-1.5401164843479637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4A-4E33-8C8B-6CCCEA9CF420}"/>
                </c:ext>
              </c:extLst>
            </c:dLbl>
            <c:dLbl>
              <c:idx val="5"/>
              <c:layout>
                <c:manualLayout>
                  <c:x val="-4.5914539905579942E-2"/>
                  <c:y val="0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en-US" sz="2000" b="0" i="1" u="none" strike="noStrike" kern="1200" baseline="0">
                      <a:solidFill>
                        <a:srgbClr val="CFCBBF"/>
                      </a:solidFill>
                      <a:latin typeface="Raleway" pitchFamily="34" charset="0"/>
                      <a:ea typeface="Raleway" pitchFamily="34" charset="-122"/>
                      <a:cs typeface="Raleway" pitchFamily="34" charset="-120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080613846582253"/>
                      <c:h val="0.10798346596859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64A-4E33-8C8B-6CCCEA9CF42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2000" b="0" i="1" u="none" strike="noStrike" kern="1200" baseline="0">
                    <a:solidFill>
                      <a:srgbClr val="CFCBBF"/>
                    </a:solidFill>
                    <a:latin typeface="Raleway" pitchFamily="34" charset="0"/>
                    <a:ea typeface="Raleway" pitchFamily="34" charset="-122"/>
                    <a:cs typeface="Raleway" pitchFamily="34" charset="-12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>
                  <a:solidFill>
                    <a:sysClr val="window" lastClr="FFFFFF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3361.3829999999998</c:v>
                </c:pt>
                <c:pt idx="1">
                  <c:v>40.950000000000003</c:v>
                </c:pt>
                <c:pt idx="2">
                  <c:v>3120.1579999999999</c:v>
                </c:pt>
                <c:pt idx="3">
                  <c:v>58.884999999999998</c:v>
                </c:pt>
                <c:pt idx="4">
                  <c:v>1839.162</c:v>
                </c:pt>
                <c:pt idx="5">
                  <c:v>532.97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4A-4E33-8C8B-6CCCEA9CF420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988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52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58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48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37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42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08" tIns="33604" rIns="67208" bIns="3360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08" tIns="33604" rIns="67208" bIns="33604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1C1D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93023" y="2578508"/>
            <a:ext cx="81307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</a:rPr>
              <a:t>Бюджет : просто о сложном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5993023" y="3997806"/>
            <a:ext cx="81307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 этой презентации мы рассмотрим, что такое бюджет, как он работает и как вы можете на него повлиять.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5993023" y="5417104"/>
            <a:ext cx="5619857" cy="4167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00" dirty="0">
                <a:solidFill>
                  <a:srgbClr val="CBC7BD"/>
                </a:solidFill>
                <a:latin typeface="Prata" pitchFamily="34" charset="0"/>
              </a:rPr>
              <a:t>Андрей</a:t>
            </a:r>
            <a:r>
              <a:rPr lang="en-US" sz="2400" i="1" dirty="0">
                <a:solidFill>
                  <a:srgbClr val="CBC7B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 </a:t>
            </a:r>
            <a:r>
              <a:rPr lang="en-US" sz="2400" dirty="0">
                <a:solidFill>
                  <a:srgbClr val="CBC7BD"/>
                </a:solidFill>
                <a:latin typeface="Prata" pitchFamily="34" charset="0"/>
              </a:rPr>
              <a:t>Прохорцев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65CCBA-FF05-0F28-2FD3-09D8FCC48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9765" y="7693854"/>
            <a:ext cx="1820636" cy="535746"/>
          </a:xfrm>
          <a:prstGeom prst="rect">
            <a:avLst/>
          </a:prstGeom>
        </p:spPr>
      </p:pic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0988FD5F-8206-63E9-D1DF-05191664C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4931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0" y="2379318"/>
            <a:ext cx="557784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Что такое бюджет?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050028" y="3799444"/>
            <a:ext cx="6108192" cy="2345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850"/>
              </a:lnSpc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</a:rPr>
              <a:t>Бюджет - это план доходов и расходов на определенный период. </a:t>
            </a:r>
            <a:endParaRPr lang="ru-RU" sz="2400" i="1" dirty="0">
              <a:solidFill>
                <a:srgbClr val="CFCBBF"/>
              </a:solidFill>
              <a:latin typeface="Raleway" pitchFamily="34" charset="0"/>
            </a:endParaRPr>
          </a:p>
          <a:p>
            <a:pPr algn="just">
              <a:lnSpc>
                <a:spcPts val="2850"/>
              </a:lnSpc>
            </a:pPr>
            <a:endParaRPr lang="ru-RU" sz="2000" b="1" i="1" dirty="0">
              <a:solidFill>
                <a:srgbClr val="CFCBBF"/>
              </a:solidFill>
              <a:latin typeface="Raleway" pitchFamily="34" charset="0"/>
            </a:endParaRPr>
          </a:p>
          <a:p>
            <a:pPr algn="just">
              <a:lnSpc>
                <a:spcPts val="2850"/>
              </a:lnSpc>
            </a:pP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Проще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</a:rPr>
              <a:t> говоря, это финансовый план, который показывает, сколько денег вы ожидаете получить и как вы планируете их потратить.</a:t>
            </a:r>
            <a:endParaRPr lang="ru-RU" sz="2000" dirty="0">
              <a:solidFill>
                <a:srgbClr val="CFCBBF"/>
              </a:solidFill>
              <a:latin typeface="Raleway" pitchFamily="34" charset="0"/>
            </a:endParaRPr>
          </a:p>
        </p:txBody>
      </p:sp>
      <p:pic>
        <p:nvPicPr>
          <p:cNvPr id="2050" name="Picture 2" descr="Бюджет решили секвестировать. Доходы уменьшились на 58 млн рублей, расходы  – на 64 млн рублей | Жуковские вести">
            <a:extLst>
              <a:ext uri="{FF2B5EF4-FFF2-40B4-BE49-F238E27FC236}">
                <a16:creationId xmlns:a16="http://schemas.microsoft.com/office/drawing/2014/main" id="{D1EE66A3-4E34-5F09-4E03-8E449846E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329238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F478D2-3BDA-70E5-5D30-371EC386E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765" y="7693854"/>
            <a:ext cx="1820636" cy="5357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1">
            <a:extLst>
              <a:ext uri="{FF2B5EF4-FFF2-40B4-BE49-F238E27FC236}">
                <a16:creationId xmlns:a16="http://schemas.microsoft.com/office/drawing/2014/main" id="{CD3EF061-3A47-25D9-F026-C3D7C8F3876C}"/>
              </a:ext>
            </a:extLst>
          </p:cNvPr>
          <p:cNvSpPr/>
          <p:nvPr/>
        </p:nvSpPr>
        <p:spPr>
          <a:xfrm>
            <a:off x="3815342" y="6349387"/>
            <a:ext cx="586263" cy="510301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B7F4C1A5-9A6D-D416-DD81-4B2010FB9EAF}"/>
              </a:ext>
            </a:extLst>
          </p:cNvPr>
          <p:cNvSpPr/>
          <p:nvPr/>
        </p:nvSpPr>
        <p:spPr>
          <a:xfrm>
            <a:off x="7171736" y="3796988"/>
            <a:ext cx="586263" cy="510301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20" name="Shape 1">
            <a:extLst>
              <a:ext uri="{FF2B5EF4-FFF2-40B4-BE49-F238E27FC236}">
                <a16:creationId xmlns:a16="http://schemas.microsoft.com/office/drawing/2014/main" id="{74263F24-C882-9D53-4481-D859A9B30E81}"/>
              </a:ext>
            </a:extLst>
          </p:cNvPr>
          <p:cNvSpPr/>
          <p:nvPr/>
        </p:nvSpPr>
        <p:spPr>
          <a:xfrm>
            <a:off x="793790" y="3796988"/>
            <a:ext cx="586263" cy="510301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720D60B-E7FC-AE01-3EE3-B556A15FF384}"/>
              </a:ext>
            </a:extLst>
          </p:cNvPr>
          <p:cNvSpPr/>
          <p:nvPr/>
        </p:nvSpPr>
        <p:spPr>
          <a:xfrm>
            <a:off x="7171736" y="1783166"/>
            <a:ext cx="586263" cy="510301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2" name="Text 0"/>
          <p:cNvSpPr/>
          <p:nvPr/>
        </p:nvSpPr>
        <p:spPr>
          <a:xfrm>
            <a:off x="793790" y="79150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Задачи бюджета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81869" y="1783167"/>
            <a:ext cx="586263" cy="510301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</p:sp>
      <p:sp>
        <p:nvSpPr>
          <p:cNvPr id="4" name="Text 2"/>
          <p:cNvSpPr/>
          <p:nvPr/>
        </p:nvSpPr>
        <p:spPr>
          <a:xfrm>
            <a:off x="1016302" y="1908136"/>
            <a:ext cx="117396" cy="260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530905" y="1864526"/>
            <a:ext cx="5387100" cy="1388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Планирование доходов и расходов: </a:t>
            </a:r>
            <a:r>
              <a:rPr lang="en-US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бюджет помогает определить, сколько денег будет получено и как они будут использованы.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60568" y="1908136"/>
            <a:ext cx="208598" cy="260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7946830" y="1864526"/>
            <a:ext cx="5901701" cy="1388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Контроль за использованием средств: </a:t>
            </a:r>
            <a:r>
              <a:rPr lang="en-US" sz="17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бюджет позволяет отслеживать, как деньги тратятся, и убедиться, что они используются эффективно.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33516" y="3941821"/>
            <a:ext cx="282967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1541323" y="3876029"/>
            <a:ext cx="5376682" cy="1896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Обеспечение выполнения государственных функций:</a:t>
            </a:r>
            <a:endParaRPr lang="ru-RU" sz="2400" i="1" dirty="0">
              <a:solidFill>
                <a:srgbClr val="CFCBBF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бюджет обеспечивает финансирование государственных услуг, таких как образование</a:t>
            </a:r>
            <a:r>
              <a:rPr lang="ru-RU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и </a:t>
            </a:r>
            <a:r>
              <a:rPr lang="en-US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здравоохранение .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34208" y="3941820"/>
            <a:ext cx="199072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2650" dirty="0"/>
          </a:p>
        </p:txBody>
      </p:sp>
      <p:sp>
        <p:nvSpPr>
          <p:cNvPr id="14" name="Text 12"/>
          <p:cNvSpPr/>
          <p:nvPr/>
        </p:nvSpPr>
        <p:spPr>
          <a:xfrm>
            <a:off x="4612184" y="6349387"/>
            <a:ext cx="502790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Распределение ресурсов: </a:t>
            </a:r>
            <a:r>
              <a:rPr lang="en-US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бюджет распределяет ресурсы между различными сферами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005365" y="6434396"/>
            <a:ext cx="206216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5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7946830" y="3876029"/>
            <a:ext cx="5984488" cy="1896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Стимулирование экономического развития: </a:t>
            </a:r>
            <a:endParaRPr lang="ru-RU" sz="2400" i="1" dirty="0">
              <a:solidFill>
                <a:srgbClr val="CFCBBF"/>
              </a:solidFill>
              <a:latin typeface="Raleway" pitchFamily="34" charset="0"/>
              <a:ea typeface="Raleway" pitchFamily="34" charset="-122"/>
              <a:cs typeface="Raleway" pitchFamily="34" charset="-120"/>
            </a:endParaRPr>
          </a:p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бюджет может использоваться для стимулирования роста экономики, например, путем инвестирования в инфраструктуру.</a:t>
            </a:r>
            <a:endParaRPr lang="en-US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8D46F3B-AB80-DECB-A1C1-230E9B1C2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9765" y="7693854"/>
            <a:ext cx="1820636" cy="5357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4437" y="689180"/>
            <a:ext cx="8070949" cy="2196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</a:rPr>
              <a:t>Бюджет Ленинского </a:t>
            </a:r>
          </a:p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</a:rPr>
              <a:t>городского округа в цифрах</a:t>
            </a:r>
          </a:p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</a:rPr>
              <a:t>(прогноз на 2025 год)</a:t>
            </a:r>
            <a:endParaRPr lang="en-US" sz="4450" dirty="0"/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B6A47350-F146-ABA9-DA21-49D202124C4B}"/>
              </a:ext>
            </a:extLst>
          </p:cNvPr>
          <p:cNvSpPr/>
          <p:nvPr/>
        </p:nvSpPr>
        <p:spPr>
          <a:xfrm>
            <a:off x="758530" y="3406338"/>
            <a:ext cx="8070950" cy="3713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48776402-5869-FC75-87EE-282799C0E66C}"/>
              </a:ext>
            </a:extLst>
          </p:cNvPr>
          <p:cNvSpPr/>
          <p:nvPr/>
        </p:nvSpPr>
        <p:spPr>
          <a:xfrm>
            <a:off x="761962" y="4176915"/>
            <a:ext cx="2615922" cy="283488"/>
          </a:xfrm>
          <a:prstGeom prst="roundRect">
            <a:avLst>
              <a:gd name="adj" fmla="val 12002"/>
            </a:avLst>
          </a:prstGeom>
          <a:solidFill>
            <a:srgbClr val="3A3B3C"/>
          </a:solidFill>
          <a:ln/>
        </p:spPr>
      </p:sp>
      <p:pic>
        <p:nvPicPr>
          <p:cNvPr id="25" name="Image 1" descr="preencoded.png">
            <a:extLst>
              <a:ext uri="{FF2B5EF4-FFF2-40B4-BE49-F238E27FC236}">
                <a16:creationId xmlns:a16="http://schemas.microsoft.com/office/drawing/2014/main" id="{883A5B6D-4B9E-3484-CED4-CC3CFCBF2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62" y="4176856"/>
            <a:ext cx="1831122" cy="283488"/>
          </a:xfrm>
          <a:prstGeom prst="rect">
            <a:avLst/>
          </a:prstGeom>
        </p:spPr>
      </p:pic>
      <p:sp>
        <p:nvSpPr>
          <p:cNvPr id="26" name="Text 2">
            <a:extLst>
              <a:ext uri="{FF2B5EF4-FFF2-40B4-BE49-F238E27FC236}">
                <a16:creationId xmlns:a16="http://schemas.microsoft.com/office/drawing/2014/main" id="{82CC7025-4BEF-7A86-E8A2-497FF06EF572}"/>
              </a:ext>
            </a:extLst>
          </p:cNvPr>
          <p:cNvSpPr/>
          <p:nvPr/>
        </p:nvSpPr>
        <p:spPr>
          <a:xfrm>
            <a:off x="3520818" y="4223013"/>
            <a:ext cx="82212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ru-RU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18 654</a:t>
            </a: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,4</a:t>
            </a:r>
            <a:r>
              <a:rPr lang="ru-RU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млн.</a:t>
            </a:r>
            <a:endParaRPr lang="en-US" sz="2200" dirty="0"/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C7419AF9-79BF-2C9D-4EEE-35B87C509E2A}"/>
              </a:ext>
            </a:extLst>
          </p:cNvPr>
          <p:cNvSpPr/>
          <p:nvPr/>
        </p:nvSpPr>
        <p:spPr>
          <a:xfrm>
            <a:off x="803145" y="3634644"/>
            <a:ext cx="4683256" cy="480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Общий объем доходов</a:t>
            </a:r>
            <a:endParaRPr lang="en-US" sz="2400" dirty="0"/>
          </a:p>
        </p:txBody>
      </p:sp>
      <p:sp>
        <p:nvSpPr>
          <p:cNvPr id="28" name="Shape 1">
            <a:extLst>
              <a:ext uri="{FF2B5EF4-FFF2-40B4-BE49-F238E27FC236}">
                <a16:creationId xmlns:a16="http://schemas.microsoft.com/office/drawing/2014/main" id="{281F9471-CD96-3CBC-462E-9308B7BBA141}"/>
              </a:ext>
            </a:extLst>
          </p:cNvPr>
          <p:cNvSpPr/>
          <p:nvPr/>
        </p:nvSpPr>
        <p:spPr>
          <a:xfrm>
            <a:off x="776056" y="5619152"/>
            <a:ext cx="2615922" cy="283488"/>
          </a:xfrm>
          <a:prstGeom prst="roundRect">
            <a:avLst>
              <a:gd name="adj" fmla="val 12002"/>
            </a:avLst>
          </a:prstGeom>
          <a:solidFill>
            <a:srgbClr val="3A3B3C"/>
          </a:solidFill>
          <a:ln/>
        </p:spPr>
      </p:sp>
      <p:pic>
        <p:nvPicPr>
          <p:cNvPr id="29" name="Image 1" descr="preencoded.png">
            <a:extLst>
              <a:ext uri="{FF2B5EF4-FFF2-40B4-BE49-F238E27FC236}">
                <a16:creationId xmlns:a16="http://schemas.microsoft.com/office/drawing/2014/main" id="{24319EE9-18D3-D598-6069-504986BCA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55" y="5619093"/>
            <a:ext cx="2103537" cy="283488"/>
          </a:xfrm>
          <a:prstGeom prst="rect">
            <a:avLst/>
          </a:prstGeom>
        </p:spPr>
      </p:pic>
      <p:sp>
        <p:nvSpPr>
          <p:cNvPr id="30" name="Text 2">
            <a:extLst>
              <a:ext uri="{FF2B5EF4-FFF2-40B4-BE49-F238E27FC236}">
                <a16:creationId xmlns:a16="http://schemas.microsoft.com/office/drawing/2014/main" id="{EB2582BA-84D9-82CB-4D1A-08B9C58401E0}"/>
              </a:ext>
            </a:extLst>
          </p:cNvPr>
          <p:cNvSpPr/>
          <p:nvPr/>
        </p:nvSpPr>
        <p:spPr>
          <a:xfrm>
            <a:off x="3561998" y="5642547"/>
            <a:ext cx="82212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18 878,5</a:t>
            </a:r>
            <a:r>
              <a:rPr lang="ru-RU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млн.</a:t>
            </a:r>
            <a:endParaRPr lang="en-US" sz="2200" dirty="0"/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45F9E0B8-9A95-8704-2230-85EECF1C8581}"/>
              </a:ext>
            </a:extLst>
          </p:cNvPr>
          <p:cNvSpPr/>
          <p:nvPr/>
        </p:nvSpPr>
        <p:spPr>
          <a:xfrm>
            <a:off x="761962" y="4991056"/>
            <a:ext cx="4683256" cy="430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Общий объем расходов</a:t>
            </a:r>
            <a:endParaRPr lang="en-US" sz="2400" dirty="0"/>
          </a:p>
        </p:txBody>
      </p:sp>
      <p:sp>
        <p:nvSpPr>
          <p:cNvPr id="32" name="Shape 1">
            <a:extLst>
              <a:ext uri="{FF2B5EF4-FFF2-40B4-BE49-F238E27FC236}">
                <a16:creationId xmlns:a16="http://schemas.microsoft.com/office/drawing/2014/main" id="{0466CC29-871E-7B5B-9240-7317B6C64039}"/>
              </a:ext>
            </a:extLst>
          </p:cNvPr>
          <p:cNvSpPr/>
          <p:nvPr/>
        </p:nvSpPr>
        <p:spPr>
          <a:xfrm>
            <a:off x="776056" y="6941935"/>
            <a:ext cx="2615922" cy="283488"/>
          </a:xfrm>
          <a:prstGeom prst="roundRect">
            <a:avLst>
              <a:gd name="adj" fmla="val 12002"/>
            </a:avLst>
          </a:prstGeom>
          <a:solidFill>
            <a:srgbClr val="3A3B3C"/>
          </a:solidFill>
          <a:ln/>
        </p:spPr>
      </p:sp>
      <p:pic>
        <p:nvPicPr>
          <p:cNvPr id="33" name="Image 1" descr="preencoded.png">
            <a:extLst>
              <a:ext uri="{FF2B5EF4-FFF2-40B4-BE49-F238E27FC236}">
                <a16:creationId xmlns:a16="http://schemas.microsoft.com/office/drawing/2014/main" id="{50D3A000-AFD6-534B-206E-3133C8C3B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56" y="6941876"/>
            <a:ext cx="822128" cy="283488"/>
          </a:xfrm>
          <a:prstGeom prst="rect">
            <a:avLst/>
          </a:prstGeom>
        </p:spPr>
      </p:pic>
      <p:sp>
        <p:nvSpPr>
          <p:cNvPr id="34" name="Text 2">
            <a:extLst>
              <a:ext uri="{FF2B5EF4-FFF2-40B4-BE49-F238E27FC236}">
                <a16:creationId xmlns:a16="http://schemas.microsoft.com/office/drawing/2014/main" id="{19AF6960-8535-940A-2776-45D9A3FDF831}"/>
              </a:ext>
            </a:extLst>
          </p:cNvPr>
          <p:cNvSpPr/>
          <p:nvPr/>
        </p:nvSpPr>
        <p:spPr>
          <a:xfrm>
            <a:off x="3561999" y="6986472"/>
            <a:ext cx="82212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ru-RU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224</a:t>
            </a: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,1</a:t>
            </a:r>
            <a:r>
              <a:rPr lang="ru-RU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млн.</a:t>
            </a:r>
            <a:endParaRPr lang="en-US" sz="2200" dirty="0"/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0D725544-B0BD-041B-9186-71DA046871A5}"/>
              </a:ext>
            </a:extLst>
          </p:cNvPr>
          <p:cNvSpPr/>
          <p:nvPr/>
        </p:nvSpPr>
        <p:spPr>
          <a:xfrm>
            <a:off x="803144" y="6308467"/>
            <a:ext cx="3580981" cy="430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Дефицит бюджета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5037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B1BB57AA-0527-1D01-A90C-4B1ACE9E1DDB}"/>
              </a:ext>
            </a:extLst>
          </p:cNvPr>
          <p:cNvSpPr/>
          <p:nvPr/>
        </p:nvSpPr>
        <p:spPr>
          <a:xfrm>
            <a:off x="275536" y="1673502"/>
            <a:ext cx="7114402" cy="1143592"/>
          </a:xfrm>
          <a:prstGeom prst="roundRect">
            <a:avLst>
              <a:gd name="adj" fmla="val 1786"/>
            </a:avLst>
          </a:prstGeom>
          <a:solidFill>
            <a:srgbClr val="3A3B3C"/>
          </a:solidFill>
          <a:ln/>
        </p:spPr>
      </p:sp>
      <p:sp>
        <p:nvSpPr>
          <p:cNvPr id="2" name="Text 0"/>
          <p:cNvSpPr/>
          <p:nvPr/>
        </p:nvSpPr>
        <p:spPr>
          <a:xfrm>
            <a:off x="346202" y="609805"/>
            <a:ext cx="704373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</a:rPr>
              <a:t>Откуда берутся деньги?</a:t>
            </a:r>
            <a:endParaRPr lang="en-US" sz="4450" dirty="0"/>
          </a:p>
        </p:txBody>
      </p:sp>
      <p:pic>
        <p:nvPicPr>
          <p:cNvPr id="3074" name="Picture 2" descr="Более 173 700 работ на тему «бюджет иллюстрации»: стоковые фото, картинки и  изображения royalty-free - iStock">
            <a:extLst>
              <a:ext uri="{FF2B5EF4-FFF2-40B4-BE49-F238E27FC236}">
                <a16:creationId xmlns:a16="http://schemas.microsoft.com/office/drawing/2014/main" id="{157354C7-F784-F4B2-0BBA-3CECC5F89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5" r="22685"/>
          <a:stretch/>
        </p:blipFill>
        <p:spPr bwMode="auto">
          <a:xfrm>
            <a:off x="7761951" y="0"/>
            <a:ext cx="7043738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2">
            <a:extLst>
              <a:ext uri="{FF2B5EF4-FFF2-40B4-BE49-F238E27FC236}">
                <a16:creationId xmlns:a16="http://schemas.microsoft.com/office/drawing/2014/main" id="{6691A593-3D7E-4E43-A826-94C5998CBFAE}"/>
              </a:ext>
            </a:extLst>
          </p:cNvPr>
          <p:cNvSpPr/>
          <p:nvPr/>
        </p:nvSpPr>
        <p:spPr>
          <a:xfrm>
            <a:off x="265151" y="1901837"/>
            <a:ext cx="7043737" cy="5319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endParaRPr lang="en-US" sz="1850" dirty="0"/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2673156D-AF96-166A-9A60-D20BB4A61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961721"/>
              </p:ext>
            </p:extLst>
          </p:nvPr>
        </p:nvGraphicFramePr>
        <p:xfrm>
          <a:off x="265151" y="1674558"/>
          <a:ext cx="7114402" cy="577391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557201">
                  <a:extLst>
                    <a:ext uri="{9D8B030D-6E8A-4147-A177-3AD203B41FA5}">
                      <a16:colId xmlns:a16="http://schemas.microsoft.com/office/drawing/2014/main" val="3056522760"/>
                    </a:ext>
                  </a:extLst>
                </a:gridCol>
                <a:gridCol w="3557201">
                  <a:extLst>
                    <a:ext uri="{9D8B030D-6E8A-4147-A177-3AD203B41FA5}">
                      <a16:colId xmlns:a16="http://schemas.microsoft.com/office/drawing/2014/main" val="1037380094"/>
                    </a:ext>
                  </a:extLst>
                </a:gridCol>
              </a:tblGrid>
              <a:tr h="1142092">
                <a:tc>
                  <a:txBody>
                    <a:bodyPr/>
                    <a:lstStyle/>
                    <a:p>
                      <a:pPr algn="ctr"/>
                      <a:r>
                        <a:rPr lang="ru-RU" sz="2400" i="1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Ленинский округ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1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Семья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977995"/>
                  </a:ext>
                </a:extLst>
              </a:tr>
              <a:tr h="1157955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Налоги 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(подоходный, имущественные)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Зарплата 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(основной источник)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027454"/>
                  </a:ext>
                </a:extLst>
              </a:tr>
              <a:tr h="1157955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Трансферты</a:t>
                      </a:r>
                      <a:r>
                        <a:rPr lang="ru-RU" sz="180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из федерального и  регионального бюджетов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Помощь родственников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0681094"/>
                  </a:ext>
                </a:extLst>
              </a:tr>
              <a:tr h="1157955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Доходы от муниципального имущества 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(аренда, услуги)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Пассивный доход </a:t>
                      </a:r>
                    </a:p>
                    <a:p>
                      <a:pPr algn="ctr"/>
                      <a:r>
                        <a:rPr lang="ru-RU" sz="18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(депозиты, сдача квартиры)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8775539"/>
                  </a:ext>
                </a:extLst>
              </a:tr>
              <a:tr h="1157955"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Безвозмездные поступления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>
                          <a:solidFill>
                            <a:srgbClr val="CFCBBF"/>
                          </a:solidFill>
                          <a:latin typeface="Raleway" pitchFamily="34" charset="0"/>
                        </a:rPr>
                        <a:t>Подарки/премии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154281"/>
                  </a:ext>
                </a:extLst>
              </a:tr>
            </a:tbl>
          </a:graphicData>
        </a:graphic>
      </p:graphicFrame>
      <p:sp>
        <p:nvSpPr>
          <p:cNvPr id="4" name="Shape 1">
            <a:extLst>
              <a:ext uri="{FF2B5EF4-FFF2-40B4-BE49-F238E27FC236}">
                <a16:creationId xmlns:a16="http://schemas.microsoft.com/office/drawing/2014/main" id="{C87C44AC-3B0F-B341-AD74-E3E7680D77A1}"/>
              </a:ext>
            </a:extLst>
          </p:cNvPr>
          <p:cNvSpPr/>
          <p:nvPr/>
        </p:nvSpPr>
        <p:spPr>
          <a:xfrm rot="5400000">
            <a:off x="1494982" y="5110187"/>
            <a:ext cx="4629790" cy="45719"/>
          </a:xfrm>
          <a:prstGeom prst="roundRect">
            <a:avLst>
              <a:gd name="adj" fmla="val 15001"/>
            </a:avLst>
          </a:prstGeom>
          <a:solidFill>
            <a:srgbClr val="3A3B3C"/>
          </a:solidFill>
          <a:ln/>
        </p:spPr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B1A871F8-90E0-7653-49A4-296C0B8E5297}"/>
              </a:ext>
            </a:extLst>
          </p:cNvPr>
          <p:cNvSpPr/>
          <p:nvPr/>
        </p:nvSpPr>
        <p:spPr>
          <a:xfrm rot="5400000">
            <a:off x="3238081" y="2222968"/>
            <a:ext cx="1143591" cy="45720"/>
          </a:xfrm>
          <a:prstGeom prst="roundRect">
            <a:avLst>
              <a:gd name="adj" fmla="val 15001"/>
            </a:avLst>
          </a:prstGeom>
          <a:solidFill>
            <a:srgbClr val="CBC7BD"/>
          </a:solidFill>
          <a:ln/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97BB0D1-4373-C6BD-AE04-7AD3E8D3E636}"/>
              </a:ext>
            </a:extLst>
          </p:cNvPr>
          <p:cNvSpPr/>
          <p:nvPr/>
        </p:nvSpPr>
        <p:spPr>
          <a:xfrm>
            <a:off x="7751565" y="0"/>
            <a:ext cx="7054123" cy="8229600"/>
          </a:xfrm>
          <a:prstGeom prst="rect">
            <a:avLst/>
          </a:prstGeom>
          <a:solidFill>
            <a:srgbClr val="393B3C">
              <a:alpha val="3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832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93090" y="1111807"/>
            <a:ext cx="1004409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Структура доходов</a:t>
            </a:r>
            <a:r>
              <a:rPr lang="ru-RU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Ленинского </a:t>
            </a:r>
            <a:r>
              <a:rPr lang="ru-RU" sz="4450" dirty="0" err="1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г.о</a:t>
            </a:r>
            <a:r>
              <a:rPr lang="ru-RU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.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979703" y="41148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Налоговые доходы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4283" y="4606768"/>
            <a:ext cx="362047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Примерно </a:t>
            </a:r>
            <a:r>
              <a:rPr lang="ru-RU" sz="24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45</a:t>
            </a:r>
            <a:r>
              <a:rPr lang="en-US" sz="24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всех доходов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668447" y="4469130"/>
            <a:ext cx="9786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9356240" y="2822614"/>
            <a:ext cx="345352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Неналоговые доходы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9815343" y="3357562"/>
            <a:ext cx="29944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Примерно </a:t>
            </a:r>
            <a:r>
              <a:rPr lang="ru-RU" sz="24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r>
              <a:rPr lang="en-US" sz="24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всех доходов</a:t>
            </a:r>
            <a:endParaRPr lang="en-US" sz="20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027075" y="3085505"/>
            <a:ext cx="173712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8800514" y="6541528"/>
            <a:ext cx="4564975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Безвозмездные поступления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8162825" y="694709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Примерно </a:t>
            </a:r>
            <a:r>
              <a:rPr lang="en-US" sz="24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r>
              <a:rPr lang="ru-RU" sz="24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</a:t>
            </a:r>
            <a:r>
              <a:rPr lang="en-US" sz="24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всех доходов</a:t>
            </a:r>
            <a:endParaRPr lang="en-US" sz="20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26122" y="5852755"/>
            <a:ext cx="175736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550"/>
              </a:lnSpc>
              <a:buNone/>
            </a:pPr>
            <a:r>
              <a:rPr lang="en-US" sz="22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2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2AE012B-4C26-9812-4E3C-5DD96BC56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9765" y="7693854"/>
            <a:ext cx="1820636" cy="5357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84577" y="404393"/>
            <a:ext cx="806124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Налоги – основа бюджета</a:t>
            </a:r>
            <a:endParaRPr lang="en-US" sz="4450" dirty="0"/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8C0EF5E6-F72F-6321-4D7C-E591FFA8C7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9344784"/>
              </p:ext>
            </p:extLst>
          </p:nvPr>
        </p:nvGraphicFramePr>
        <p:xfrm>
          <a:off x="1214203" y="1381045"/>
          <a:ext cx="12201994" cy="6580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2AAAFA-42D4-3A91-F5E6-C5772D194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765" y="7693854"/>
            <a:ext cx="1820636" cy="53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90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1">
            <a:extLst>
              <a:ext uri="{FF2B5EF4-FFF2-40B4-BE49-F238E27FC236}">
                <a16:creationId xmlns:a16="http://schemas.microsoft.com/office/drawing/2014/main" id="{F19A4AC5-0DD3-DB43-B28D-78DFDB0C08A7}"/>
              </a:ext>
            </a:extLst>
          </p:cNvPr>
          <p:cNvSpPr/>
          <p:nvPr/>
        </p:nvSpPr>
        <p:spPr>
          <a:xfrm rot="5400000">
            <a:off x="-787708" y="5060025"/>
            <a:ext cx="4629790" cy="45719"/>
          </a:xfrm>
          <a:prstGeom prst="roundRect">
            <a:avLst>
              <a:gd name="adj" fmla="val 15001"/>
            </a:avLst>
          </a:prstGeom>
          <a:solidFill>
            <a:srgbClr val="3A3B3C"/>
          </a:solidFill>
          <a:ln/>
        </p:spPr>
      </p:sp>
      <p:sp>
        <p:nvSpPr>
          <p:cNvPr id="2" name="Text 0"/>
          <p:cNvSpPr/>
          <p:nvPr/>
        </p:nvSpPr>
        <p:spPr>
          <a:xfrm>
            <a:off x="3316752" y="571986"/>
            <a:ext cx="100327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Что будет если не платить налоги?</a:t>
            </a:r>
            <a:endParaRPr lang="en-US" sz="445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68C2B05-9CDC-CB2B-5426-641FC359C29B}"/>
              </a:ext>
            </a:extLst>
          </p:cNvPr>
          <p:cNvSpPr/>
          <p:nvPr/>
        </p:nvSpPr>
        <p:spPr>
          <a:xfrm>
            <a:off x="373166" y="1621033"/>
            <a:ext cx="2353762" cy="1146957"/>
          </a:xfrm>
          <a:prstGeom prst="roundRect">
            <a:avLst/>
          </a:prstGeom>
          <a:solidFill>
            <a:srgbClr val="393B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Налоги не платятся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C29DC0-F73A-7CCE-F753-41CC3B5E8BFD}"/>
              </a:ext>
            </a:extLst>
          </p:cNvPr>
          <p:cNvSpPr txBox="1"/>
          <p:nvPr/>
        </p:nvSpPr>
        <p:spPr>
          <a:xfrm>
            <a:off x="3316752" y="1621033"/>
            <a:ext cx="10032706" cy="29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Для Ленинского округа: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⚠️ </a:t>
            </a:r>
            <a:r>
              <a:rPr lang="ru-RU" sz="2000" i="1" dirty="0">
                <a:solidFill>
                  <a:srgbClr val="CFCBBF"/>
                </a:solidFill>
                <a:latin typeface="Raleway" pitchFamily="34" charset="0"/>
              </a:rPr>
              <a:t>Ухудшение услуг: </a:t>
            </a: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Закрытие бесплатных кружков, сокращение льгот для пенсионеров и многодетных семей.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🚧   </a:t>
            </a:r>
            <a:r>
              <a:rPr lang="ru-RU" sz="2000" i="1" dirty="0">
                <a:solidFill>
                  <a:srgbClr val="CFCBBF"/>
                </a:solidFill>
                <a:latin typeface="Raleway" pitchFamily="34" charset="0"/>
              </a:rPr>
              <a:t>Заморозка проектов: </a:t>
            </a: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Новый спортивный комплекс останется на бумаге.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📉 </a:t>
            </a:r>
            <a:r>
              <a:rPr lang="ru-RU" sz="2000" i="1" dirty="0">
                <a:solidFill>
                  <a:srgbClr val="CFCBBF"/>
                </a:solidFill>
                <a:latin typeface="Raleway" pitchFamily="34" charset="0"/>
              </a:rPr>
              <a:t>Сокращение бюджета: </a:t>
            </a: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Невозможность строить школы, ремонтировать дороги, развивать парки.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B0EADF-6F5A-91E6-DDBA-33629E39F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9765" y="7693854"/>
            <a:ext cx="1820636" cy="535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88CECE-EB65-46E0-6C82-2FDFFCFE4AC3}"/>
              </a:ext>
            </a:extLst>
          </p:cNvPr>
          <p:cNvSpPr txBox="1"/>
          <p:nvPr/>
        </p:nvSpPr>
        <p:spPr>
          <a:xfrm>
            <a:off x="3316752" y="4757012"/>
            <a:ext cx="9986986" cy="29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Для семьи/человека: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💸   </a:t>
            </a:r>
            <a:r>
              <a:rPr lang="ru-RU" sz="2000" i="1" dirty="0">
                <a:solidFill>
                  <a:srgbClr val="CFCBBF"/>
                </a:solidFill>
                <a:latin typeface="Raleway" pitchFamily="34" charset="0"/>
              </a:rPr>
              <a:t>Штрафы и пени: </a:t>
            </a: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До 40% от суммы долга + запрет на выезд за границу.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🔒 </a:t>
            </a:r>
            <a:r>
              <a:rPr lang="ru-RU" sz="2000" i="1" dirty="0">
                <a:solidFill>
                  <a:srgbClr val="CFCBBF"/>
                </a:solidFill>
                <a:latin typeface="Raleway" pitchFamily="34" charset="0"/>
              </a:rPr>
              <a:t>Арест счетов: </a:t>
            </a: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Налоговая вправе заблокировать счета до погашения задолженности.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📉 </a:t>
            </a:r>
            <a:r>
              <a:rPr lang="ru-RU" sz="2000" i="1" dirty="0">
                <a:solidFill>
                  <a:srgbClr val="CFCBBF"/>
                </a:solidFill>
                <a:latin typeface="Raleway" pitchFamily="34" charset="0"/>
              </a:rPr>
              <a:t>Рост личных расходов: </a:t>
            </a:r>
            <a:r>
              <a:rPr lang="ru-RU" sz="2000" dirty="0">
                <a:solidFill>
                  <a:srgbClr val="CFCBBF"/>
                </a:solidFill>
                <a:latin typeface="Raleway" pitchFamily="34" charset="0"/>
              </a:rPr>
              <a:t>Придется самостоятельно закупать учебники ребенку в школу</a:t>
            </a:r>
          </a:p>
        </p:txBody>
      </p:sp>
      <p:sp>
        <p:nvSpPr>
          <p:cNvPr id="18" name="Прямоугольник: скругленные углы 2">
            <a:extLst>
              <a:ext uri="{FF2B5EF4-FFF2-40B4-BE49-F238E27FC236}">
                <a16:creationId xmlns:a16="http://schemas.microsoft.com/office/drawing/2014/main" id="{048AA912-C843-1878-363C-202B14106CDA}"/>
              </a:ext>
            </a:extLst>
          </p:cNvPr>
          <p:cNvSpPr/>
          <p:nvPr/>
        </p:nvSpPr>
        <p:spPr>
          <a:xfrm>
            <a:off x="373166" y="3233538"/>
            <a:ext cx="2353762" cy="1146957"/>
          </a:xfrm>
          <a:prstGeom prst="roundRect">
            <a:avLst/>
          </a:prstGeom>
          <a:solidFill>
            <a:srgbClr val="393B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Бюджет сокращается </a:t>
            </a:r>
          </a:p>
        </p:txBody>
      </p:sp>
      <p:sp>
        <p:nvSpPr>
          <p:cNvPr id="20" name="Прямоугольник: скругленные углы 2">
            <a:extLst>
              <a:ext uri="{FF2B5EF4-FFF2-40B4-BE49-F238E27FC236}">
                <a16:creationId xmlns:a16="http://schemas.microsoft.com/office/drawing/2014/main" id="{CC0EF3F2-C683-DD32-E44A-ED06FF1EC0ED}"/>
              </a:ext>
            </a:extLst>
          </p:cNvPr>
          <p:cNvSpPr/>
          <p:nvPr/>
        </p:nvSpPr>
        <p:spPr>
          <a:xfrm>
            <a:off x="373166" y="4846044"/>
            <a:ext cx="2353762" cy="1146957"/>
          </a:xfrm>
          <a:prstGeom prst="roundRect">
            <a:avLst/>
          </a:prstGeom>
          <a:solidFill>
            <a:srgbClr val="393B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Школы не строятся </a:t>
            </a:r>
          </a:p>
        </p:txBody>
      </p:sp>
      <p:sp>
        <p:nvSpPr>
          <p:cNvPr id="21" name="Прямоугольник: скругленные углы 2">
            <a:extLst>
              <a:ext uri="{FF2B5EF4-FFF2-40B4-BE49-F238E27FC236}">
                <a16:creationId xmlns:a16="http://schemas.microsoft.com/office/drawing/2014/main" id="{B12D722F-040E-C913-B48D-2A08B2DB8566}"/>
              </a:ext>
            </a:extLst>
          </p:cNvPr>
          <p:cNvSpPr/>
          <p:nvPr/>
        </p:nvSpPr>
        <p:spPr>
          <a:xfrm>
            <a:off x="373166" y="6510657"/>
            <a:ext cx="2353762" cy="1146957"/>
          </a:xfrm>
          <a:prstGeom prst="roundRect">
            <a:avLst/>
          </a:prstGeom>
          <a:solidFill>
            <a:srgbClr val="393B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Жители страдают</a:t>
            </a:r>
          </a:p>
        </p:txBody>
      </p:sp>
    </p:spTree>
    <p:extLst>
      <p:ext uri="{BB962C8B-B14F-4D97-AF65-F5344CB8AC3E}">
        <p14:creationId xmlns:p14="http://schemas.microsoft.com/office/powerpoint/2010/main" val="2475173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9843" y="2999065"/>
            <a:ext cx="13330714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endParaRPr lang="en-US" sz="1450" dirty="0"/>
          </a:p>
        </p:txBody>
      </p:sp>
      <p:sp>
        <p:nvSpPr>
          <p:cNvPr id="4" name="Text 1"/>
          <p:cNvSpPr/>
          <p:nvPr/>
        </p:nvSpPr>
        <p:spPr>
          <a:xfrm>
            <a:off x="649843" y="3504843"/>
            <a:ext cx="13330714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2675894" y="4698468"/>
            <a:ext cx="9278612" cy="580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</a:rPr>
              <a:t>Что такое неналоговые доходы?</a:t>
            </a:r>
            <a:endParaRPr lang="en-US" sz="4450" dirty="0"/>
          </a:p>
        </p:txBody>
      </p:sp>
      <p:sp>
        <p:nvSpPr>
          <p:cNvPr id="6" name="Shape 3"/>
          <p:cNvSpPr/>
          <p:nvPr/>
        </p:nvSpPr>
        <p:spPr>
          <a:xfrm>
            <a:off x="649843" y="5963079"/>
            <a:ext cx="4319826" cy="1262063"/>
          </a:xfrm>
          <a:prstGeom prst="roundRect">
            <a:avLst>
              <a:gd name="adj" fmla="val 2207"/>
            </a:avLst>
          </a:prstGeom>
          <a:solidFill>
            <a:srgbClr val="3A3B3C"/>
          </a:solidFill>
          <a:ln/>
        </p:spPr>
      </p:sp>
      <p:sp>
        <p:nvSpPr>
          <p:cNvPr id="7" name="Text 4"/>
          <p:cNvSpPr/>
          <p:nvPr/>
        </p:nvSpPr>
        <p:spPr>
          <a:xfrm>
            <a:off x="835462" y="6279023"/>
            <a:ext cx="3948589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Доходы от использования государственного имущества 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5155287" y="5963079"/>
            <a:ext cx="4319826" cy="1262063"/>
          </a:xfrm>
          <a:prstGeom prst="roundRect">
            <a:avLst>
              <a:gd name="adj" fmla="val 2207"/>
            </a:avLst>
          </a:prstGeom>
          <a:solidFill>
            <a:srgbClr val="3A3B3C"/>
          </a:solidFill>
          <a:ln/>
        </p:spPr>
      </p:sp>
      <p:sp>
        <p:nvSpPr>
          <p:cNvPr id="9" name="Text 6"/>
          <p:cNvSpPr/>
          <p:nvPr/>
        </p:nvSpPr>
        <p:spPr>
          <a:xfrm>
            <a:off x="5340905" y="6402085"/>
            <a:ext cx="3948589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ru-RU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Доходы от продажи активов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9660731" y="5963079"/>
            <a:ext cx="4319826" cy="1262063"/>
          </a:xfrm>
          <a:prstGeom prst="roundRect">
            <a:avLst>
              <a:gd name="adj" fmla="val 2207"/>
            </a:avLst>
          </a:prstGeom>
          <a:solidFill>
            <a:srgbClr val="3A3B3C"/>
          </a:solidFill>
          <a:ln/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11" name="Text 8"/>
          <p:cNvSpPr/>
          <p:nvPr/>
        </p:nvSpPr>
        <p:spPr>
          <a:xfrm>
            <a:off x="9846350" y="6413213"/>
            <a:ext cx="3948588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Штрафы и другие санкции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49843" y="7433977"/>
            <a:ext cx="13330714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49843" y="7939754"/>
            <a:ext cx="13330714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49843" y="8445532"/>
            <a:ext cx="13330714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endParaRPr lang="en-US" sz="14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484356-3592-3097-AD9E-F97D5F998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9765" y="7693854"/>
            <a:ext cx="1820636" cy="535746"/>
          </a:xfrm>
          <a:prstGeom prst="rect">
            <a:avLst/>
          </a:prstGeom>
        </p:spPr>
      </p:pic>
      <p:pic>
        <p:nvPicPr>
          <p:cNvPr id="17" name="Image 0" descr="preencoded.png">
            <a:extLst>
              <a:ext uri="{FF2B5EF4-FFF2-40B4-BE49-F238E27FC236}">
                <a16:creationId xmlns:a16="http://schemas.microsoft.com/office/drawing/2014/main" id="{6C34545F-7017-D91D-7556-083E3123A5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93" b="57282"/>
          <a:stretch/>
        </p:blipFill>
        <p:spPr>
          <a:xfrm>
            <a:off x="0" y="-32504"/>
            <a:ext cx="14630400" cy="40465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">
            <a:extLst>
              <a:ext uri="{FF2B5EF4-FFF2-40B4-BE49-F238E27FC236}">
                <a16:creationId xmlns:a16="http://schemas.microsoft.com/office/drawing/2014/main" id="{2FB5E0F2-69B8-F88C-353D-95E7BD658433}"/>
              </a:ext>
            </a:extLst>
          </p:cNvPr>
          <p:cNvSpPr/>
          <p:nvPr/>
        </p:nvSpPr>
        <p:spPr>
          <a:xfrm>
            <a:off x="6968847" y="1665772"/>
            <a:ext cx="7058050" cy="1037371"/>
          </a:xfrm>
          <a:prstGeom prst="roundRect">
            <a:avLst>
              <a:gd name="adj" fmla="val 1786"/>
            </a:avLst>
          </a:prstGeom>
          <a:solidFill>
            <a:srgbClr val="3A3B3C"/>
          </a:solidFill>
          <a:ln/>
        </p:spPr>
      </p:sp>
      <p:sp>
        <p:nvSpPr>
          <p:cNvPr id="2" name="Text 0"/>
          <p:cNvSpPr/>
          <p:nvPr/>
        </p:nvSpPr>
        <p:spPr>
          <a:xfrm>
            <a:off x="6968847" y="735622"/>
            <a:ext cx="70580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</a:rPr>
              <a:t>На что тратятся деньги?</a:t>
            </a:r>
            <a:endParaRPr lang="en-US" sz="445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6691A593-3D7E-4E43-A826-94C5998CBFAE}"/>
              </a:ext>
            </a:extLst>
          </p:cNvPr>
          <p:cNvSpPr/>
          <p:nvPr/>
        </p:nvSpPr>
        <p:spPr>
          <a:xfrm>
            <a:off x="265151" y="2638782"/>
            <a:ext cx="7043737" cy="5319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endParaRPr lang="en-US" sz="1850" dirty="0"/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2673156D-AF96-166A-9A60-D20BB4A61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263701"/>
              </p:ext>
            </p:extLst>
          </p:nvPr>
        </p:nvGraphicFramePr>
        <p:xfrm>
          <a:off x="6968847" y="1665772"/>
          <a:ext cx="7058050" cy="602194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529025">
                  <a:extLst>
                    <a:ext uri="{9D8B030D-6E8A-4147-A177-3AD203B41FA5}">
                      <a16:colId xmlns:a16="http://schemas.microsoft.com/office/drawing/2014/main" val="3056522760"/>
                    </a:ext>
                  </a:extLst>
                </a:gridCol>
                <a:gridCol w="3529025">
                  <a:extLst>
                    <a:ext uri="{9D8B030D-6E8A-4147-A177-3AD203B41FA5}">
                      <a16:colId xmlns:a16="http://schemas.microsoft.com/office/drawing/2014/main" val="1037380094"/>
                    </a:ext>
                  </a:extLst>
                </a:gridCol>
              </a:tblGrid>
              <a:tr h="99217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Ленинский округ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i="1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Семья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977995"/>
                  </a:ext>
                </a:extLst>
              </a:tr>
              <a:tr h="100595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Образование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(школы, детские сады)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Обучение детей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(репетиторы, кружки)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027454"/>
                  </a:ext>
                </a:extLst>
              </a:tr>
              <a:tr h="100595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Здравоохранение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(больницы, поликлиники)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Медицина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(лечение, витамины)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0681094"/>
                  </a:ext>
                </a:extLst>
              </a:tr>
              <a:tr h="100595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Инфраструктура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(дороги, парки, ЖКХ)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Коммунальные платежи и ремонт (квартира, машина)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8775539"/>
                  </a:ext>
                </a:extLst>
              </a:tr>
              <a:tr h="100595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Социальная поддержка (льготы, пособия)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Помощь родным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(родители, дети)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3852183"/>
                  </a:ext>
                </a:extLst>
              </a:tr>
              <a:tr h="100595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Культура и спорт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(библиотеки, стадионы)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Развлечения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000" b="0" i="0" kern="1200" dirty="0">
                          <a:solidFill>
                            <a:srgbClr val="CFCBBF"/>
                          </a:solidFill>
                          <a:latin typeface="Raleway" pitchFamily="34" charset="0"/>
                          <a:ea typeface="+mn-ea"/>
                          <a:cs typeface="+mn-cs"/>
                        </a:rPr>
                        <a:t>(кино, отдых)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154281"/>
                  </a:ext>
                </a:extLst>
              </a:tr>
            </a:tbl>
          </a:graphicData>
        </a:graphic>
      </p:graphicFrame>
      <p:pic>
        <p:nvPicPr>
          <p:cNvPr id="4098" name="Picture 2" descr="Расходы федерального бюджета на гражданскую науку в 2023 году — Новости —  Институт статистических исследований и экономики знаний — Национальный  исследовательский университет «Высшая школа экономики»">
            <a:extLst>
              <a:ext uri="{FF2B5EF4-FFF2-40B4-BE49-F238E27FC236}">
                <a16:creationId xmlns:a16="http://schemas.microsoft.com/office/drawing/2014/main" id="{490FA076-4A6B-72F9-D3A2-D7A0EB2059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6" r="24617"/>
          <a:stretch/>
        </p:blipFill>
        <p:spPr bwMode="auto">
          <a:xfrm>
            <a:off x="0" y="6139"/>
            <a:ext cx="6345936" cy="822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42069D-B51A-430A-B788-58A2979CC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9764" y="7687715"/>
            <a:ext cx="1820636" cy="541885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0D18930D-9C2C-5EFF-96BF-5A967CA6E8A2}"/>
              </a:ext>
            </a:extLst>
          </p:cNvPr>
          <p:cNvSpPr/>
          <p:nvPr/>
        </p:nvSpPr>
        <p:spPr>
          <a:xfrm rot="5400000">
            <a:off x="7993906" y="5136611"/>
            <a:ext cx="5055070" cy="47137"/>
          </a:xfrm>
          <a:prstGeom prst="roundRect">
            <a:avLst>
              <a:gd name="adj" fmla="val 15001"/>
            </a:avLst>
          </a:prstGeom>
          <a:solidFill>
            <a:srgbClr val="3A3B3C"/>
          </a:solidFill>
          <a:ln/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5E6B2F0-25AE-D12A-A07B-689EB0973C98}"/>
              </a:ext>
            </a:extLst>
          </p:cNvPr>
          <p:cNvSpPr/>
          <p:nvPr/>
        </p:nvSpPr>
        <p:spPr>
          <a:xfrm>
            <a:off x="0" y="-6139"/>
            <a:ext cx="6345936" cy="8229600"/>
          </a:xfrm>
          <a:prstGeom prst="rect">
            <a:avLst/>
          </a:prstGeom>
          <a:solidFill>
            <a:srgbClr val="393B3C">
              <a:alpha val="3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AD4C98E6-2A83-C70C-D114-FDA51E3C3867}"/>
              </a:ext>
            </a:extLst>
          </p:cNvPr>
          <p:cNvSpPr/>
          <p:nvPr/>
        </p:nvSpPr>
        <p:spPr>
          <a:xfrm rot="10800000">
            <a:off x="6968847" y="2620755"/>
            <a:ext cx="7058050" cy="82387"/>
          </a:xfrm>
          <a:prstGeom prst="roundRect">
            <a:avLst>
              <a:gd name="adj" fmla="val 15001"/>
            </a:avLst>
          </a:prstGeom>
          <a:solidFill>
            <a:srgbClr val="3A3B3C"/>
          </a:solidFill>
          <a:ln/>
        </p:spPr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615CAFDF-B14E-94AA-A306-2D1B67F89872}"/>
              </a:ext>
            </a:extLst>
          </p:cNvPr>
          <p:cNvSpPr/>
          <p:nvPr/>
        </p:nvSpPr>
        <p:spPr>
          <a:xfrm rot="5400000">
            <a:off x="10003466" y="2161598"/>
            <a:ext cx="1037368" cy="45719"/>
          </a:xfrm>
          <a:prstGeom prst="roundRect">
            <a:avLst>
              <a:gd name="adj" fmla="val 15001"/>
            </a:avLst>
          </a:prstGeom>
          <a:solidFill>
            <a:srgbClr val="CBC7BD"/>
          </a:solidFill>
          <a:ln/>
        </p:spPr>
      </p:sp>
    </p:spTree>
    <p:extLst>
      <p:ext uri="{BB962C8B-B14F-4D97-AF65-F5344CB8AC3E}">
        <p14:creationId xmlns:p14="http://schemas.microsoft.com/office/powerpoint/2010/main" val="783254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8707" y="807721"/>
            <a:ext cx="13211842" cy="55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ru-RU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Пирамида</a:t>
            </a: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расходов бюджета</a:t>
            </a:r>
            <a:r>
              <a:rPr lang="ru-RU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Ленинского г.о.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178" y="1777960"/>
            <a:ext cx="1317188" cy="10909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47874" y="2269212"/>
            <a:ext cx="81677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4643199" y="2246218"/>
            <a:ext cx="2638544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Образование</a:t>
            </a:r>
            <a:endParaRPr lang="en-US" sz="2400" dirty="0">
              <a:solidFill>
                <a:srgbClr val="CFCBBF"/>
              </a:solidFill>
              <a:latin typeface="Prata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344953" y="2551134"/>
            <a:ext cx="1930992" cy="290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Около </a:t>
            </a:r>
            <a:r>
              <a:rPr lang="ru-RU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45</a:t>
            </a: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 расходов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694634" y="2882979"/>
            <a:ext cx="9225915" cy="11430"/>
          </a:xfrm>
          <a:prstGeom prst="roundRect">
            <a:avLst>
              <a:gd name="adj" fmla="val 248477"/>
            </a:avLst>
          </a:prstGeom>
          <a:solidFill>
            <a:srgbClr val="535455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1643" y="2916198"/>
            <a:ext cx="2634377" cy="109097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16204" y="3272314"/>
            <a:ext cx="145137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5370267" y="3308187"/>
            <a:ext cx="4697695" cy="370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Улучшения городской среды</a:t>
            </a:r>
            <a:endParaRPr lang="en-US" sz="2400" dirty="0">
              <a:solidFill>
                <a:srgbClr val="CFCBBF"/>
              </a:solidFill>
              <a:latin typeface="Prata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1344954" y="3625186"/>
            <a:ext cx="1930992" cy="331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Около </a:t>
            </a:r>
            <a:r>
              <a:rPr lang="ru-RU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17</a:t>
            </a: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 расходов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5353288" y="4021217"/>
            <a:ext cx="8567261" cy="11430"/>
          </a:xfrm>
          <a:prstGeom prst="roundRect">
            <a:avLst>
              <a:gd name="adj" fmla="val 248477"/>
            </a:avLst>
          </a:prstGeom>
          <a:solidFill>
            <a:srgbClr val="535455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2990" y="4054435"/>
            <a:ext cx="3951565" cy="109097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15370" y="4410551"/>
            <a:ext cx="146685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5964435" y="4371485"/>
            <a:ext cx="6172248" cy="279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ts val="2300"/>
              </a:lnSpc>
              <a:buNone/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Развитие инженерной инфраструктуры</a:t>
            </a:r>
            <a:endParaRPr lang="en-US" sz="2400" dirty="0">
              <a:solidFill>
                <a:srgbClr val="CFCBBF"/>
              </a:solidFill>
              <a:latin typeface="Prata" pitchFamily="3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11344953" y="4800044"/>
            <a:ext cx="2041482" cy="286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Около </a:t>
            </a:r>
            <a:r>
              <a:rPr lang="ru-RU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10</a:t>
            </a: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 расходов</a:t>
            </a:r>
            <a:endParaRPr lang="en-US" sz="1450" dirty="0"/>
          </a:p>
        </p:txBody>
      </p:sp>
      <p:sp>
        <p:nvSpPr>
          <p:cNvPr id="17" name="Shape 12"/>
          <p:cNvSpPr/>
          <p:nvPr/>
        </p:nvSpPr>
        <p:spPr>
          <a:xfrm>
            <a:off x="6011823" y="5159454"/>
            <a:ext cx="7908727" cy="11430"/>
          </a:xfrm>
          <a:prstGeom prst="roundRect">
            <a:avLst>
              <a:gd name="adj" fmla="val 248477"/>
            </a:avLst>
          </a:prstGeom>
          <a:solidFill>
            <a:srgbClr val="535455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4455" y="5192673"/>
            <a:ext cx="5268873" cy="109097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919537" y="5548789"/>
            <a:ext cx="13847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1850" dirty="0"/>
          </a:p>
        </p:txBody>
      </p:sp>
      <p:sp>
        <p:nvSpPr>
          <p:cNvPr id="20" name="Text 14"/>
          <p:cNvSpPr/>
          <p:nvPr/>
        </p:nvSpPr>
        <p:spPr>
          <a:xfrm>
            <a:off x="6623089" y="5510560"/>
            <a:ext cx="5883918" cy="533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3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Капитальный ремонт, строительство, </a:t>
            </a:r>
          </a:p>
          <a:p>
            <a:pPr>
              <a:lnSpc>
                <a:spcPts val="2300"/>
              </a:lnSpc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развитие транспорта</a:t>
            </a:r>
            <a:endParaRPr lang="en-US" sz="2400" dirty="0">
              <a:solidFill>
                <a:srgbClr val="CFCBBF"/>
              </a:solidFill>
              <a:latin typeface="Prata" pitchFamily="34" charset="0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11344954" y="5889482"/>
            <a:ext cx="2461688" cy="22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Около </a:t>
            </a:r>
            <a:r>
              <a:rPr lang="ru-RU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 расходов</a:t>
            </a:r>
            <a:r>
              <a:rPr lang="ru-RU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(каждая)</a:t>
            </a:r>
            <a:endParaRPr lang="en-US" sz="1450" dirty="0"/>
          </a:p>
        </p:txBody>
      </p:sp>
      <p:sp>
        <p:nvSpPr>
          <p:cNvPr id="22" name="Shape 16"/>
          <p:cNvSpPr/>
          <p:nvPr/>
        </p:nvSpPr>
        <p:spPr>
          <a:xfrm>
            <a:off x="6670596" y="6297692"/>
            <a:ext cx="7249954" cy="11430"/>
          </a:xfrm>
          <a:prstGeom prst="roundRect">
            <a:avLst>
              <a:gd name="adj" fmla="val 248477"/>
            </a:avLst>
          </a:prstGeom>
          <a:solidFill>
            <a:srgbClr val="535455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801" y="6330910"/>
            <a:ext cx="6586061" cy="109097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3917037" y="6687026"/>
            <a:ext cx="14347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185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5</a:t>
            </a:r>
            <a:endParaRPr lang="en-US" sz="1850" dirty="0"/>
          </a:p>
        </p:txBody>
      </p:sp>
      <p:sp>
        <p:nvSpPr>
          <p:cNvPr id="25" name="Text 18"/>
          <p:cNvSpPr/>
          <p:nvPr/>
        </p:nvSpPr>
        <p:spPr>
          <a:xfrm>
            <a:off x="7281743" y="6762768"/>
            <a:ext cx="6104692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ru-RU" sz="2400" dirty="0">
                <a:solidFill>
                  <a:srgbClr val="CFCBBF"/>
                </a:solidFill>
                <a:latin typeface="Prata" pitchFamily="34" charset="0"/>
              </a:rPr>
              <a:t>Спорт, культура, туризм</a:t>
            </a:r>
            <a:endParaRPr lang="en-US" sz="2400" dirty="0">
              <a:solidFill>
                <a:srgbClr val="CFCBBF"/>
              </a:solidFill>
              <a:latin typeface="Prata" pitchFamily="34" charset="0"/>
            </a:endParaRPr>
          </a:p>
        </p:txBody>
      </p:sp>
      <p:sp>
        <p:nvSpPr>
          <p:cNvPr id="26" name="Text 19"/>
          <p:cNvSpPr/>
          <p:nvPr/>
        </p:nvSpPr>
        <p:spPr>
          <a:xfrm>
            <a:off x="11344953" y="6956325"/>
            <a:ext cx="1930992" cy="295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Около </a:t>
            </a:r>
            <a:r>
              <a:rPr lang="ru-RU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r>
              <a:rPr lang="en-US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</a:t>
            </a:r>
            <a:r>
              <a:rPr lang="ru-RU" sz="14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расходов (каждая)</a:t>
            </a:r>
            <a:endParaRPr lang="en-US" sz="145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2A2B677-F7CE-6304-CC0F-D7ADB0390F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96555" y="7496073"/>
            <a:ext cx="1933845" cy="7335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94352" y="940385"/>
            <a:ext cx="10670468" cy="633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Как вы можете повлиять на бюджет</a:t>
            </a:r>
            <a:r>
              <a:rPr lang="ru-RU" sz="44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?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352" y="2368022"/>
            <a:ext cx="1013103" cy="1215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611303" y="2667624"/>
            <a:ext cx="10537770" cy="648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550"/>
              </a:lnSpc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</a:rPr>
              <a:t>Участие в публичных слушаниях по бюджету: 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</a:rPr>
              <a:t>свое мнение и предложения по расходованию бюджетных средств. высказать</a:t>
            </a: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352" y="3583769"/>
            <a:ext cx="1013103" cy="1215747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352" y="4799516"/>
            <a:ext cx="1013103" cy="121574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611302" y="5053670"/>
            <a:ext cx="10670469" cy="648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550"/>
              </a:lnSpc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</a:rPr>
              <a:t>Участие в опросах и голосованиях по распределению средств: 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</a:rPr>
              <a:t>принять участие в онлайн-опросах и голосованиях по приоритетным направлениям расходов.</a:t>
            </a: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352" y="6015263"/>
            <a:ext cx="1013103" cy="121574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611302" y="6298929"/>
            <a:ext cx="10670469" cy="648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550"/>
              </a:lnSpc>
              <a:buNone/>
            </a:pPr>
            <a:r>
              <a:rPr lang="en-US" sz="2400" dirty="0">
                <a:solidFill>
                  <a:srgbClr val="CFCBBF"/>
                </a:solidFill>
                <a:latin typeface="Raleway" pitchFamily="34" charset="0"/>
              </a:rPr>
              <a:t>Контроль за исполнением бюджета через порталы открытых данных: 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</a:rPr>
              <a:t>отслеживать, как деньги тратятся, и анализировать эффективность расходования.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B01D74A-C267-8A4A-1437-3B7B772BBD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96555" y="7496073"/>
            <a:ext cx="1933845" cy="733527"/>
          </a:xfrm>
          <a:prstGeom prst="rect">
            <a:avLst/>
          </a:prstGeom>
        </p:spPr>
      </p:pic>
      <p:sp>
        <p:nvSpPr>
          <p:cNvPr id="16" name="Text 5">
            <a:extLst>
              <a:ext uri="{FF2B5EF4-FFF2-40B4-BE49-F238E27FC236}">
                <a16:creationId xmlns:a16="http://schemas.microsoft.com/office/drawing/2014/main" id="{62B66605-BFE0-2684-EB5A-A84E1ECF72B8}"/>
              </a:ext>
            </a:extLst>
          </p:cNvPr>
          <p:cNvSpPr/>
          <p:nvPr/>
        </p:nvSpPr>
        <p:spPr>
          <a:xfrm>
            <a:off x="2611303" y="3883371"/>
            <a:ext cx="10670468" cy="648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550"/>
              </a:lnSpc>
            </a:pPr>
            <a:r>
              <a:rPr lang="en-US" sz="2400" i="1" dirty="0">
                <a:solidFill>
                  <a:srgbClr val="CFCBBF"/>
                </a:solidFill>
                <a:latin typeface="Raleway" pitchFamily="34" charset="0"/>
              </a:rPr>
              <a:t>Инициативное бюджетирование: </a:t>
            </a:r>
            <a:r>
              <a:rPr lang="en-US" sz="2000" dirty="0">
                <a:solidFill>
                  <a:srgbClr val="CFCBBF"/>
                </a:solidFill>
                <a:latin typeface="Raleway" pitchFamily="34" charset="0"/>
              </a:rPr>
              <a:t>предлагать свои идеи по улучшению жизни в вашем городе или поселке.</a:t>
            </a:r>
          </a:p>
        </p:txBody>
      </p:sp>
    </p:spTree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635</Words>
  <Application>Microsoft Macintosh PowerPoint</Application>
  <PresentationFormat>Произвольный</PresentationFormat>
  <Paragraphs>134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Raleway Bold</vt:lpstr>
      <vt:lpstr>Raleway</vt:lpstr>
      <vt:lpstr>Arial</vt:lpstr>
      <vt:lpstr>Prata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</dc:title>
  <dc:subject>Бюджет</dc:subject>
  <dc:creator>Прохорцев АВ</dc:creator>
  <cp:lastModifiedBy>Microsoft Office User</cp:lastModifiedBy>
  <cp:revision>6</cp:revision>
  <cp:lastPrinted>2025-03-02T17:03:47Z</cp:lastPrinted>
  <dcterms:created xsi:type="dcterms:W3CDTF">2025-03-02T13:48:14Z</dcterms:created>
  <dcterms:modified xsi:type="dcterms:W3CDTF">2025-03-02T19:18:41Z</dcterms:modified>
</cp:coreProperties>
</file>