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3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4.xml" ContentType="application/vnd.openxmlformats-officedocument.drawingml.chartshapes+xml"/>
  <Override PartName="/ppt/charts/chart15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282" r:id="rId2"/>
    <p:sldId id="258" r:id="rId3"/>
    <p:sldId id="391" r:id="rId4"/>
    <p:sldId id="389" r:id="rId5"/>
    <p:sldId id="263" r:id="rId6"/>
    <p:sldId id="390" r:id="rId7"/>
    <p:sldId id="268" r:id="rId8"/>
    <p:sldId id="383" r:id="rId9"/>
    <p:sldId id="298" r:id="rId10"/>
    <p:sldId id="303" r:id="rId11"/>
    <p:sldId id="394" r:id="rId12"/>
    <p:sldId id="385" r:id="rId13"/>
    <p:sldId id="392" r:id="rId14"/>
    <p:sldId id="404" r:id="rId15"/>
    <p:sldId id="327" r:id="rId16"/>
    <p:sldId id="407" r:id="rId17"/>
    <p:sldId id="309" r:id="rId18"/>
    <p:sldId id="307" r:id="rId19"/>
    <p:sldId id="321" r:id="rId20"/>
    <p:sldId id="326" r:id="rId21"/>
    <p:sldId id="401" r:id="rId22"/>
    <p:sldId id="396" r:id="rId23"/>
    <p:sldId id="397" r:id="rId24"/>
    <p:sldId id="398" r:id="rId25"/>
    <p:sldId id="406" r:id="rId26"/>
    <p:sldId id="312" r:id="rId27"/>
    <p:sldId id="399" r:id="rId28"/>
    <p:sldId id="402" r:id="rId29"/>
  </p:sldIdLst>
  <p:sldSz cx="12192000" cy="68580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64C168B-EE60-46A3-BF3C-C1AF078036E3}">
          <p14:sldIdLst>
            <p14:sldId id="282"/>
            <p14:sldId id="258"/>
            <p14:sldId id="391"/>
            <p14:sldId id="389"/>
            <p14:sldId id="263"/>
            <p14:sldId id="390"/>
            <p14:sldId id="268"/>
            <p14:sldId id="383"/>
            <p14:sldId id="298"/>
            <p14:sldId id="303"/>
            <p14:sldId id="394"/>
            <p14:sldId id="385"/>
            <p14:sldId id="392"/>
            <p14:sldId id="404"/>
            <p14:sldId id="327"/>
            <p14:sldId id="407"/>
            <p14:sldId id="309"/>
            <p14:sldId id="307"/>
            <p14:sldId id="321"/>
            <p14:sldId id="326"/>
            <p14:sldId id="401"/>
            <p14:sldId id="396"/>
            <p14:sldId id="397"/>
            <p14:sldId id="398"/>
            <p14:sldId id="406"/>
            <p14:sldId id="312"/>
            <p14:sldId id="399"/>
            <p14:sldId id="4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Ирина Юрьевна" initials="СИЮ" lastIdx="1" clrIdx="0">
    <p:extLst>
      <p:ext uri="{19B8F6BF-5375-455C-9EA6-DF929625EA0E}">
        <p15:presenceInfo xmlns:p15="http://schemas.microsoft.com/office/powerpoint/2012/main" userId="Соколова Ирина Юрьевна" providerId="None"/>
      </p:ext>
    </p:extLst>
  </p:cmAuthor>
  <p:cmAuthor id="2" name="Ириан Владимировна" initials="ИВ" lastIdx="1" clrIdx="1">
    <p:extLst>
      <p:ext uri="{19B8F6BF-5375-455C-9EA6-DF929625EA0E}">
        <p15:presenceInfo xmlns:p15="http://schemas.microsoft.com/office/powerpoint/2012/main" userId="Ириан Владимировна" providerId="None"/>
      </p:ext>
    </p:extLst>
  </p:cmAuthor>
  <p:cmAuthor id="3" name="Мария Николаевна" initials="МН" lastIdx="1" clrIdx="2">
    <p:extLst>
      <p:ext uri="{19B8F6BF-5375-455C-9EA6-DF929625EA0E}">
        <p15:presenceInfo xmlns:p15="http://schemas.microsoft.com/office/powerpoint/2012/main" userId="Мария Николае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FF00"/>
    <a:srgbClr val="3399FF"/>
    <a:srgbClr val="CC3300"/>
    <a:srgbClr val="FF7C80"/>
    <a:srgbClr val="66FFFF"/>
    <a:srgbClr val="666699"/>
    <a:srgbClr val="C0C0C0"/>
    <a:srgbClr val="0099FF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6374" autoAdjust="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7596664360950627E-2"/>
          <c:y val="0.25133902362525568"/>
          <c:w val="0.96683654332804425"/>
          <c:h val="0.5817807450457912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592475734757584E-3"/>
                  <c:y val="-6.8090490653641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A0B-4A46-AFAD-43D8C8D98568}"/>
                </c:ext>
              </c:extLst>
            </c:dLbl>
            <c:dLbl>
              <c:idx val="1"/>
              <c:layout>
                <c:manualLayout>
                  <c:x val="6.9555310805227968E-3"/>
                  <c:y val="-6.2416059705173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35C-4295-B00D-221950B76521}"/>
                </c:ext>
              </c:extLst>
            </c:dLbl>
            <c:dLbl>
              <c:idx val="2"/>
              <c:layout>
                <c:manualLayout>
                  <c:x val="4.6369902939030335E-3"/>
                  <c:y val="-9.64615284259927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0-135C-4295-B00D-221950B765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_-* #,##0.0\ _₽_-;\-* #,##0.0\ _₽_-;_-* "-"??\ _₽_-;_-@_-</c:formatCode>
                <c:ptCount val="3"/>
                <c:pt idx="0">
                  <c:v>21025.1</c:v>
                </c:pt>
                <c:pt idx="1">
                  <c:v>20279.900000000001</c:v>
                </c:pt>
                <c:pt idx="2">
                  <c:v>21386.799999999999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B1-48A9-A15B-1B2C5ED173F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8536500142121508E-3"/>
                  <c:y val="-6.09977312105541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8.7853622995528582E-2"/>
                      <c:h val="6.4146916403285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A0B-4A46-AFAD-43D8C8D98568}"/>
                </c:ext>
              </c:extLst>
            </c:dLbl>
            <c:dLbl>
              <c:idx val="1"/>
              <c:layout>
                <c:manualLayout>
                  <c:x val="2.7242363616348568E-2"/>
                  <c:y val="-5.53235236560840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2490613289431617E-2"/>
                      <c:h val="6.4146916403285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35C-4295-B00D-221950B76521}"/>
                </c:ext>
              </c:extLst>
            </c:dLbl>
            <c:dLbl>
              <c:idx val="2"/>
              <c:layout>
                <c:manualLayout>
                  <c:x val="2.4344199042990924E-2"/>
                  <c:y val="-0.1319751425030314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060534630376193"/>
                      <c:h val="5.83728517316162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CA0B-4A46-AFAD-43D8C8D985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_-* #,##0.0\ _₽_-;\-* #,##0.0\ _₽_-;_-* "-"??\ _₽_-;_-@_-</c:formatCode>
                <c:ptCount val="3"/>
                <c:pt idx="0">
                  <c:v>21843.8</c:v>
                </c:pt>
                <c:pt idx="1">
                  <c:v>19762.900000000001</c:v>
                </c:pt>
                <c:pt idx="2">
                  <c:v>19456.5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B1-48A9-A15B-1B2C5ED173F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Дефицит/Профицит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751723308233341E-2"/>
                  <c:y val="0.26668797845409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3F-419A-9DA7-F84F7DB7CDA7}"/>
                </c:ext>
              </c:extLst>
            </c:dLbl>
            <c:dLbl>
              <c:idx val="1"/>
              <c:layout>
                <c:manualLayout>
                  <c:x val="4.4051362152410567E-2"/>
                  <c:y val="-0.17873764966280911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29940863769058E-2"/>
                      <c:h val="6.698402018052021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63F-419A-9DA7-F84F7DB7CDA7}"/>
                </c:ext>
              </c:extLst>
            </c:dLbl>
            <c:dLbl>
              <c:idx val="2"/>
              <c:layout>
                <c:manualLayout>
                  <c:x val="2.5503446616466512E-2"/>
                  <c:y val="-0.153203603970694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3F-419A-9DA7-F84F7DB7CDA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Лист1!$D$2:$D$4</c:f>
              <c:numCache>
                <c:formatCode>_-* #,##0.0\ _₽_-;\-* #,##0.0\ _₽_-;_-* "-"??\ _₽_-;_-@_-</c:formatCode>
                <c:ptCount val="3"/>
                <c:pt idx="0">
                  <c:v>-818.70000000000073</c:v>
                </c:pt>
                <c:pt idx="1">
                  <c:v>517</c:v>
                </c:pt>
                <c:pt idx="2">
                  <c:v>1930.2999999999993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F-419A-9DA7-F84F7DB7CD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30"/>
        <c:shape val="cylinder"/>
        <c:axId val="93054080"/>
        <c:axId val="93056384"/>
        <c:axId val="0"/>
      </c:bar3DChart>
      <c:catAx>
        <c:axId val="9305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3056384"/>
        <c:crosses val="autoZero"/>
        <c:auto val="1"/>
        <c:lblAlgn val="ctr"/>
        <c:lblOffset val="100"/>
        <c:noMultiLvlLbl val="0"/>
      </c:catAx>
      <c:valAx>
        <c:axId val="93056384"/>
        <c:scaling>
          <c:orientation val="minMax"/>
        </c:scaling>
        <c:delete val="1"/>
        <c:axPos val="l"/>
        <c:numFmt formatCode="_-* #,##0.0\ _₽_-;\-* #,##0.0\ _₽_-;_-* &quot;-&quot;??\ _₽_-;_-@_-" sourceLinked="1"/>
        <c:majorTickMark val="none"/>
        <c:minorTickMark val="none"/>
        <c:tickLblPos val="nextTo"/>
        <c:crossAx val="9305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223496056279896"/>
          <c:y val="0.8905797668717268"/>
          <c:w val="0.49556000465791944"/>
          <c:h val="6.51244660674272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dPt>
            <c:idx val="0"/>
            <c:bubble3D val="0"/>
            <c:spPr>
              <a:solidFill>
                <a:srgbClr val="CC33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A7A6-4B57-B220-15D6B6B1C0A0}"/>
              </c:ext>
            </c:extLst>
          </c:dPt>
          <c:dPt>
            <c:idx val="1"/>
            <c:bubble3D val="0"/>
            <c:spPr>
              <a:solidFill>
                <a:srgbClr val="3399FF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7A6-4B57-B220-15D6B6B1C0A0}"/>
              </c:ext>
            </c:extLst>
          </c:dPt>
          <c:dPt>
            <c:idx val="2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7A6-4B57-B220-15D6B6B1C0A0}"/>
              </c:ext>
            </c:extLst>
          </c:dPt>
          <c:dLbls>
            <c:dLbl>
              <c:idx val="0"/>
              <c:layout>
                <c:manualLayout>
                  <c:x val="8.6595364816044101E-2"/>
                  <c:y val="-0.28190356175696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7A6-4B57-B220-15D6B6B1C0A0}"/>
                </c:ext>
              </c:extLst>
            </c:dLbl>
            <c:dLbl>
              <c:idx val="1"/>
              <c:layout>
                <c:manualLayout>
                  <c:x val="-0.10045062318661124"/>
                  <c:y val="0.108685710556901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A6-4B57-B220-15D6B6B1C0A0}"/>
                </c:ext>
              </c:extLst>
            </c:dLbl>
            <c:dLbl>
              <c:idx val="2"/>
              <c:layout>
                <c:manualLayout>
                  <c:x val="-3.4638145926417667E-2"/>
                  <c:y val="-0.16302856583535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A6-4B57-B220-15D6B6B1C0A0}"/>
                </c:ext>
              </c:extLst>
            </c:dLbl>
            <c:numFmt formatCode="#,##0.0" sourceLinked="0"/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 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9540.2710000000006</c:v>
                </c:pt>
                <c:pt idx="1">
                  <c:v>765.86500000000001</c:v>
                </c:pt>
                <c:pt idx="2">
                  <c:v>10718.996999999999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A6-4B57-B220-15D6B6B1C0A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9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2027</c:v>
                </c:pt>
              </c:strCache>
            </c:strRef>
          </c:tx>
          <c:dPt>
            <c:idx val="0"/>
            <c:bubble3D val="0"/>
            <c:spPr>
              <a:solidFill>
                <a:srgbClr val="CC33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F44-459F-916B-E94D8E7902B9}"/>
              </c:ext>
            </c:extLst>
          </c:dPt>
          <c:dPt>
            <c:idx val="1"/>
            <c:bubble3D val="0"/>
            <c:spPr>
              <a:solidFill>
                <a:srgbClr val="3399FF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F44-459F-916B-E94D8E7902B9}"/>
              </c:ext>
            </c:extLst>
          </c:dPt>
          <c:dPt>
            <c:idx val="2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F44-459F-916B-E94D8E7902B9}"/>
              </c:ext>
            </c:extLst>
          </c:dPt>
          <c:dLbls>
            <c:dLbl>
              <c:idx val="0"/>
              <c:layout>
                <c:manualLayout>
                  <c:x val="7.3574991454873034E-2"/>
                  <c:y val="-0.285299990211867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44-459F-916B-E94D8E7902B9}"/>
                </c:ext>
              </c:extLst>
            </c:dLbl>
            <c:dLbl>
              <c:idx val="1"/>
              <c:layout>
                <c:manualLayout>
                  <c:x val="-7.6919309248276363E-2"/>
                  <c:y val="0.156235708925546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44-459F-916B-E94D8E7902B9}"/>
                </c:ext>
              </c:extLst>
            </c:dLbl>
            <c:dLbl>
              <c:idx val="2"/>
              <c:layout>
                <c:manualLayout>
                  <c:x val="3.3443177934033199E-3"/>
                  <c:y val="-0.156235708925546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44-459F-916B-E94D8E7902B9}"/>
                </c:ext>
              </c:extLst>
            </c:dLbl>
            <c:numFmt formatCode="#,##0.0" sourceLinked="0"/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10697.805</c:v>
                </c:pt>
                <c:pt idx="1">
                  <c:v>732.31700000000001</c:v>
                </c:pt>
                <c:pt idx="2">
                  <c:v>8849.7990000000009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44-459F-916B-E94D8E7902B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9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2028</c:v>
                </c:pt>
              </c:strCache>
            </c:strRef>
          </c:tx>
          <c:dPt>
            <c:idx val="0"/>
            <c:bubble3D val="0"/>
            <c:spPr>
              <a:solidFill>
                <a:srgbClr val="CC33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981-44B7-8B1D-DD01EA2D742E}"/>
              </c:ext>
            </c:extLst>
          </c:dPt>
          <c:dPt>
            <c:idx val="1"/>
            <c:bubble3D val="0"/>
            <c:spPr>
              <a:solidFill>
                <a:srgbClr val="3399FF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981-44B7-8B1D-DD01EA2D742E}"/>
              </c:ext>
            </c:extLst>
          </c:dPt>
          <c:dPt>
            <c:idx val="2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D981-44B7-8B1D-DD01EA2D742E}"/>
              </c:ext>
            </c:extLst>
          </c:dPt>
          <c:dLbls>
            <c:dLbl>
              <c:idx val="0"/>
              <c:layout>
                <c:manualLayout>
                  <c:x val="6.5812477260193639E-2"/>
                  <c:y val="-0.361905177365294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981-44B7-8B1D-DD01EA2D742E}"/>
                </c:ext>
              </c:extLst>
            </c:dLbl>
            <c:dLbl>
              <c:idx val="1"/>
              <c:layout>
                <c:manualLayout>
                  <c:x val="-0.10737825237189477"/>
                  <c:y val="0.122271424376514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981-44B7-8B1D-DD01EA2D742E}"/>
                </c:ext>
              </c:extLst>
            </c:dLbl>
            <c:dLbl>
              <c:idx val="2"/>
              <c:layout>
                <c:manualLayout>
                  <c:x val="-6.2348662667551798E-2"/>
                  <c:y val="-0.15509429797488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981-44B7-8B1D-DD01EA2D742E}"/>
                </c:ext>
              </c:extLst>
            </c:dLbl>
            <c:numFmt formatCode="#,##0.0" sourceLinked="0"/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12131</c:v>
                </c:pt>
                <c:pt idx="1">
                  <c:v>745.08500000000004</c:v>
                </c:pt>
                <c:pt idx="2">
                  <c:v>8510.6859999999997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81-44B7-8B1D-DD01EA2D742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9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  <a:scene3d>
      <a:camera prst="orthographicFront"/>
      <a:lightRig rig="threePt" dir="t"/>
    </a:scene3d>
    <a:sp3d>
      <a:bevelT w="0" h="0"/>
    </a:sp3d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solidFill>
          <a:schemeClr val="bg1"/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2.5614558379131631E-2"/>
          <c:w val="1"/>
          <c:h val="0.786631985219283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olidFill>
              <a:srgbClr val="3399FF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9824417236617695E-17"/>
                  <c:y val="-5.4683952588973982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cap="none" spc="0" baseline="0">
                      <a:ln w="0"/>
                      <a:solidFill>
                        <a:schemeClr val="tx1"/>
                      </a:solidFill>
                      <a:effectLst/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D1D-4AE3-9300-127FAB76D444}"/>
                </c:ext>
              </c:extLst>
            </c:dLbl>
            <c:dLbl>
              <c:idx val="1"/>
              <c:layout>
                <c:manualLayout>
                  <c:x val="0"/>
                  <c:y val="-2.9269717879631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03-4FBC-9412-D2299EA63ED0}"/>
                </c:ext>
              </c:extLst>
            </c:dLbl>
            <c:dLbl>
              <c:idx val="2"/>
              <c:layout>
                <c:manualLayout>
                  <c:x val="-2.1626886818157842E-3"/>
                  <c:y val="-3.6024268159546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F03-4FBC-9412-D2299EA63ED0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_-* #,##0.0\ _₽_-;\-* #,##0.0\ _₽_-;_-* "-"??\ _₽_-;_-@_-</c:formatCode>
                <c:ptCount val="3"/>
                <c:pt idx="0">
                  <c:v>3146.4189999999999</c:v>
                </c:pt>
                <c:pt idx="1">
                  <c:v>3329.6280000000002</c:v>
                </c:pt>
                <c:pt idx="2">
                  <c:v>3672.761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BD1D-4AE3-9300-127FAB76D44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3253773636313898E-3"/>
                  <c:y val="-5.716958679756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D1D-4AE3-9300-127FAB76D444}"/>
                </c:ext>
              </c:extLst>
            </c:dLbl>
            <c:dLbl>
              <c:idx val="1"/>
              <c:layout>
                <c:manualLayout>
                  <c:x val="0"/>
                  <c:y val="-4.9712684171794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D1D-4AE3-9300-127FAB76D444}"/>
                </c:ext>
              </c:extLst>
            </c:dLbl>
            <c:dLbl>
              <c:idx val="2"/>
              <c:layout>
                <c:manualLayout>
                  <c:x val="-8.6507547272628993E-3"/>
                  <c:y val="-3.95361024507494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D1D-4AE3-9300-127FAB76D444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_-* #,##0.0\ _₽_-;\-* #,##0.0\ _₽_-;_-* "-"??\ _₽_-;_-@_-</c:formatCode>
                <c:ptCount val="3"/>
                <c:pt idx="0">
                  <c:v>44.259</c:v>
                </c:pt>
                <c:pt idx="1">
                  <c:v>49.055999999999997</c:v>
                </c:pt>
                <c:pt idx="2">
                  <c:v>51.118000000000002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BD1D-4AE3-9300-127FAB76D44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2.2515167599716491E-2"/>
                </c:manualLayout>
              </c:layout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717971772655437E-2"/>
                      <c:h val="3.91763916235066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F03-4FBC-9412-D2299EA63ED0}"/>
                </c:ext>
              </c:extLst>
            </c:dLbl>
            <c:dLbl>
              <c:idx val="1"/>
              <c:layout>
                <c:manualLayout>
                  <c:x val="-1.0813443409078524E-3"/>
                  <c:y val="-3.15212346396030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F03-4FBC-9412-D2299EA63ED0}"/>
                </c:ext>
              </c:extLst>
            </c:dLbl>
            <c:dLbl>
              <c:idx val="2"/>
              <c:layout>
                <c:manualLayout>
                  <c:x val="2.1626886818155461E-3"/>
                  <c:y val="-3.37727513995747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03-4FBC-9412-D2299EA63ED0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Лист1!$D$2:$D$4</c:f>
              <c:numCache>
                <c:formatCode>_-* #,##0.0\ _₽_-;\-* #,##0.0\ _₽_-;_-* "-"??\ _₽_-;_-@_-</c:formatCode>
                <c:ptCount val="3"/>
                <c:pt idx="0">
                  <c:v>3333.2260000000001</c:v>
                </c:pt>
                <c:pt idx="1">
                  <c:v>4143.8540000000003</c:v>
                </c:pt>
                <c:pt idx="2">
                  <c:v>5128.9690000000001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2-BD1D-4AE3-9300-127FAB76D44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Земельный налог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5138820772709914E-2"/>
                  <c:y val="-1.80121340797731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F03-4FBC-9412-D2299EA63ED0}"/>
                </c:ext>
              </c:extLst>
            </c:dLbl>
            <c:dLbl>
              <c:idx val="1"/>
              <c:layout>
                <c:manualLayout>
                  <c:x val="-2.1626886818157049E-3"/>
                  <c:y val="-3.37727513995747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03-4FBC-9412-D2299EA63ED0}"/>
                </c:ext>
              </c:extLst>
            </c:dLbl>
            <c:dLbl>
              <c:idx val="2"/>
              <c:layout>
                <c:manualLayout>
                  <c:x val="1.2976132090894071E-2"/>
                  <c:y val="-4.0527301679489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03-4FBC-9412-D2299EA63ED0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Лист1!$E$2:$E$4</c:f>
              <c:numCache>
                <c:formatCode>_-* #,##0.0\ _₽_-;\-* #,##0.0\ _₽_-;_-* "-"??\ _₽_-;_-@_-</c:formatCode>
                <c:ptCount val="3"/>
                <c:pt idx="0">
                  <c:v>2166.384</c:v>
                </c:pt>
                <c:pt idx="1">
                  <c:v>2227.846</c:v>
                </c:pt>
                <c:pt idx="2">
                  <c:v>2290.049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BD1D-4AE3-9300-127FAB76D44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301509454525601E-2"/>
                  <c:y val="-2.9269717879631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F03-4FBC-9412-D2299EA63ED0}"/>
                </c:ext>
              </c:extLst>
            </c:dLbl>
            <c:dLbl>
              <c:idx val="1"/>
              <c:layout>
                <c:manualLayout>
                  <c:x val="2.4870919840880606E-2"/>
                  <c:y val="-4.2778818439461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F03-4FBC-9412-D2299EA63ED0}"/>
                </c:ext>
              </c:extLst>
            </c:dLbl>
            <c:dLbl>
              <c:idx val="2"/>
              <c:layout>
                <c:manualLayout>
                  <c:x val="1.8382853795433331E-2"/>
                  <c:y val="-2.7018201119659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F03-4FBC-9412-D2299EA63ED0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Лист1!$F$2:$F$4</c:f>
              <c:numCache>
                <c:formatCode>_-* #,##0.0\ _₽_-;\-* #,##0.0\ _₽_-;_-* "-"??\ _₽_-;_-@_-</c:formatCode>
                <c:ptCount val="3"/>
                <c:pt idx="0">
                  <c:v>677.33299999999997</c:v>
                </c:pt>
                <c:pt idx="1">
                  <c:v>766.15099999999995</c:v>
                </c:pt>
                <c:pt idx="2">
                  <c:v>797.78200000000004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4-BD1D-4AE3-9300-127FAB76D444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Госпошлина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6507547272627796E-3"/>
                  <c:y val="-1.9885073668717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916-42DB-B9A1-2B0AC772251D}"/>
                </c:ext>
              </c:extLst>
            </c:dLbl>
            <c:dLbl>
              <c:idx val="1"/>
              <c:layout>
                <c:manualLayout>
                  <c:x val="1.2976132090894149E-2"/>
                  <c:y val="-4.7227049963204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916-42DB-B9A1-2B0AC772251D}"/>
                </c:ext>
              </c:extLst>
            </c:dLbl>
            <c:dLbl>
              <c:idx val="2"/>
              <c:layout>
                <c:manualLayout>
                  <c:x val="1.0813443409078366E-2"/>
                  <c:y val="-3.72845131288459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916-42DB-B9A1-2B0AC772251D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Лист1!$G$2:$G$4</c:f>
              <c:numCache>
                <c:formatCode>_-* #,##0.0\ _₽_-;\-* #,##0.0\ _₽_-;_-* "-"??\ _₽_-;_-@_-</c:formatCode>
                <c:ptCount val="3"/>
                <c:pt idx="0">
                  <c:v>172.65</c:v>
                </c:pt>
                <c:pt idx="1">
                  <c:v>181.27</c:v>
                </c:pt>
                <c:pt idx="2">
                  <c:v>190.321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5-BD1D-4AE3-9300-127FAB76D44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1"/>
        <c:gapDepth val="7"/>
        <c:shape val="box"/>
        <c:axId val="1565923919"/>
        <c:axId val="1298222015"/>
        <c:axId val="0"/>
      </c:bar3DChart>
      <c:catAx>
        <c:axId val="1565923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98222015"/>
        <c:crosses val="autoZero"/>
        <c:auto val="1"/>
        <c:lblAlgn val="ctr"/>
        <c:lblOffset val="100"/>
        <c:noMultiLvlLbl val="0"/>
      </c:catAx>
      <c:valAx>
        <c:axId val="1298222015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,##0.0\ _₽_-;\-* #,##0.0\ _₽_-;_-* &quot;-&quot;??\ _₽_-;_-@_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65923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5"/>
          <c:y val="0.9311199445723144"/>
          <c:w val="0.92919629720451202"/>
          <c:h val="5.3966250176147305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40"/>
      <c:rotY val="10"/>
      <c:rAngAx val="0"/>
      <c:perspective val="4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34900199672003E-2"/>
          <c:y val="0.10339712656725743"/>
          <c:w val="0.57492095679481081"/>
          <c:h val="0.818766513865609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15"/>
          <c:dLbls>
            <c:dLbl>
              <c:idx val="0"/>
              <c:layout>
                <c:manualLayout>
                  <c:x val="-3.5690809546852643E-2"/>
                  <c:y val="-0.130062899911732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1A-48EF-B4AC-92DC54FCF18A}"/>
                </c:ext>
              </c:extLst>
            </c:dLbl>
            <c:dLbl>
              <c:idx val="2"/>
              <c:layout>
                <c:manualLayout>
                  <c:x val="-2.7916266775826377E-2"/>
                  <c:y val="-7.3876550011466643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1A-48EF-B4AC-92DC54FCF18A}"/>
                </c:ext>
              </c:extLst>
            </c:dLbl>
            <c:dLbl>
              <c:idx val="3"/>
              <c:layout>
                <c:manualLayout>
                  <c:x val="1.9489187632343873E-2"/>
                  <c:y val="-6.439245201059214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28-4379-87A0-2C3BE1C10189}"/>
                </c:ext>
              </c:extLst>
            </c:dLbl>
            <c:dLbl>
              <c:idx val="5"/>
              <c:layout>
                <c:manualLayout>
                  <c:x val="6.2069500988468425E-2"/>
                  <c:y val="-3.12747004710926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28-4379-87A0-2C3BE1C1018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Земельный налог</c:v>
                </c:pt>
                <c:pt idx="4">
                  <c:v>Госпошлина</c:v>
                </c:pt>
                <c:pt idx="5">
                  <c:v>Налог на имущество физических лиц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3146.4189999999999</c:v>
                </c:pt>
                <c:pt idx="1">
                  <c:v>44.259</c:v>
                </c:pt>
                <c:pt idx="2">
                  <c:v>3333.2260000000001</c:v>
                </c:pt>
                <c:pt idx="3">
                  <c:v>2166.384</c:v>
                </c:pt>
                <c:pt idx="4">
                  <c:v>172.65</c:v>
                </c:pt>
                <c:pt idx="5">
                  <c:v>677.33299999999997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AB-434B-A748-C2D490D38BE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75102180287817155"/>
          <c:y val="0.13003345844020553"/>
          <c:w val="0.24136742455988724"/>
          <c:h val="0.84062197598012467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37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0297516339439703"/>
          <c:w val="1"/>
          <c:h val="0.293645318163360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37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solidFill>
            <a:schemeClr val="bg1"/>
          </a:solidFill>
        </a:ln>
        <a:effectLst/>
        <a:sp3d>
          <a:contourClr>
            <a:schemeClr val="bg1"/>
          </a:contourClr>
        </a:sp3d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spPr>
            <a:solidFill>
              <a:srgbClr val="3399FF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3399FF"/>
              </a:solidFill>
              <a:ln w="9525" cap="flat" cmpd="sng" algn="ctr">
                <a:solidFill>
                  <a:schemeClr val="accent1">
                    <a:lumMod val="75000"/>
                  </a:schemeClr>
                </a:solidFill>
                <a:round/>
              </a:ln>
              <a:effectLst/>
              <a:sp3d contourW="9525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325-4D90-9F1E-555156634D33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0.0</c:formatCode>
                <c:ptCount val="3"/>
                <c:pt idx="0">
                  <c:v>441.63900000000001</c:v>
                </c:pt>
                <c:pt idx="1">
                  <c:v>452.34899999999999</c:v>
                </c:pt>
                <c:pt idx="2">
                  <c:v>464.41800000000001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B325-4D90-9F1E-555156634D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Плата за негативное воздействие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1.7543859649122806E-2"/>
                  <c:y val="-1.0099746929766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325-4D90-9F1E-555156634D33}"/>
                </c:ext>
              </c:extLst>
            </c:dLbl>
            <c:dLbl>
              <c:idx val="1"/>
              <c:layout>
                <c:manualLayout>
                  <c:x val="0"/>
                  <c:y val="-1.7674557127091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325-4D90-9F1E-555156634D33}"/>
                </c:ext>
              </c:extLst>
            </c:dLbl>
            <c:dLbl>
              <c:idx val="2"/>
              <c:layout>
                <c:manualLayout>
                  <c:x val="-3.2894736842105261E-3"/>
                  <c:y val="-2.5249367324415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325-4D90-9F1E-555156634D33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0.0</c:formatCode>
                <c:ptCount val="3"/>
                <c:pt idx="0">
                  <c:v>10.592000000000001</c:v>
                </c:pt>
                <c:pt idx="1">
                  <c:v>10.592000000000001</c:v>
                </c:pt>
                <c:pt idx="2">
                  <c:v>10.592000000000001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B325-4D90-9F1E-555156634D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от оказания услуг и компенсации затрат </c:v>
                </c:pt>
              </c:strCache>
            </c:strRef>
          </c:tx>
          <c:spPr>
            <a:solidFill>
              <a:srgbClr val="CC3300"/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9.868421052631578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325-4D90-9F1E-555156634D33}"/>
                </c:ext>
              </c:extLst>
            </c:dLbl>
            <c:dLbl>
              <c:idx val="1"/>
              <c:layout>
                <c:manualLayout>
                  <c:x val="0"/>
                  <c:y val="-7.57481019732489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325-4D90-9F1E-555156634D33}"/>
                </c:ext>
              </c:extLst>
            </c:dLbl>
            <c:dLbl>
              <c:idx val="2"/>
              <c:layout>
                <c:manualLayout>
                  <c:x val="-8.771929824561403E-3"/>
                  <c:y val="-1.5149620394649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325-4D90-9F1E-555156634D33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Лист1!$D$2:$D$4</c:f>
              <c:numCache>
                <c:formatCode>0.0</c:formatCode>
                <c:ptCount val="3"/>
                <c:pt idx="0">
                  <c:v>25.954000000000001</c:v>
                </c:pt>
                <c:pt idx="1">
                  <c:v>25.85</c:v>
                </c:pt>
                <c:pt idx="2">
                  <c:v>26.35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2-B325-4D90-9F1E-555156634D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Доходы от продажи активов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Лист1!$E$2:$E$4</c:f>
              <c:numCache>
                <c:formatCode>0.0</c:formatCode>
                <c:ptCount val="3"/>
                <c:pt idx="0">
                  <c:v>251.90899999999999</c:v>
                </c:pt>
                <c:pt idx="1">
                  <c:v>212.37700000000001</c:v>
                </c:pt>
                <c:pt idx="2">
                  <c:v>212.37700000000001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B325-4D90-9F1E-555156634D3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Штрафы, возмещение ущерба</c:v>
                </c:pt>
              </c:strCache>
            </c:strRef>
          </c:tx>
          <c:spPr>
            <a:solidFill>
              <a:srgbClr val="66FFFF"/>
            </a:solidFill>
            <a:ln w="9525" cap="flat" cmpd="sng" algn="ctr">
              <a:solidFill>
                <a:schemeClr val="accent5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1.3157894736842105E-2"/>
                  <c:y val="-7.57481019732470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325-4D90-9F1E-555156634D33}"/>
                </c:ext>
              </c:extLst>
            </c:dLbl>
            <c:dLbl>
              <c:idx val="1"/>
              <c:layout>
                <c:manualLayout>
                  <c:x val="-3.2894736842105261E-3"/>
                  <c:y val="-2.52493673244169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325-4D90-9F1E-555156634D33}"/>
                </c:ext>
              </c:extLst>
            </c:dLbl>
            <c:dLbl>
              <c:idx val="2"/>
              <c:layout>
                <c:manualLayout>
                  <c:x val="-1.425438596491228E-2"/>
                  <c:y val="-3.5349114254182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325-4D90-9F1E-555156634D33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Лист1!$F$2:$F$4</c:f>
              <c:numCache>
                <c:formatCode>0.0</c:formatCode>
                <c:ptCount val="3"/>
                <c:pt idx="0">
                  <c:v>28.513999999999999</c:v>
                </c:pt>
                <c:pt idx="1">
                  <c:v>23.891999999999999</c:v>
                </c:pt>
                <c:pt idx="2">
                  <c:v>24.091999999999999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4-B325-4D90-9F1E-555156634D33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solidFill>
              <a:srgbClr val="00FF00"/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8.771929824561403E-3"/>
                  <c:y val="-2.7774304056857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325-4D90-9F1E-555156634D33}"/>
                </c:ext>
              </c:extLst>
            </c:dLbl>
            <c:dLbl>
              <c:idx val="1"/>
              <c:layout>
                <c:manualLayout>
                  <c:x val="-2.1929824561403508E-3"/>
                  <c:y val="-3.7874050986624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325-4D90-9F1E-555156634D33}"/>
                </c:ext>
              </c:extLst>
            </c:dLbl>
            <c:dLbl>
              <c:idx val="2"/>
              <c:layout>
                <c:manualLayout>
                  <c:x val="-6.5789473684210523E-3"/>
                  <c:y val="-3.2824177521740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325-4D90-9F1E-555156634D33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Лист1!$G$2:$G$4</c:f>
              <c:numCache>
                <c:formatCode>0.0</c:formatCode>
                <c:ptCount val="3"/>
                <c:pt idx="0">
                  <c:v>7.2539999999999996</c:v>
                </c:pt>
                <c:pt idx="1">
                  <c:v>7.2539999999999996</c:v>
                </c:pt>
                <c:pt idx="2">
                  <c:v>7.2539999999999996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5-B325-4D90-9F1E-555156634D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814943679"/>
        <c:axId val="1456769519"/>
        <c:axId val="0"/>
      </c:bar3DChart>
      <c:catAx>
        <c:axId val="1814943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6769519"/>
        <c:crosses val="autoZero"/>
        <c:auto val="1"/>
        <c:lblAlgn val="ctr"/>
        <c:lblOffset val="100"/>
        <c:noMultiLvlLbl val="0"/>
      </c:catAx>
      <c:valAx>
        <c:axId val="1456769519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814943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6562197817378104E-3"/>
          <c:y val="0.84378892403698014"/>
          <c:w val="0.98559106920845418"/>
          <c:h val="0.14106145556837021"/>
        </c:manualLayout>
      </c:layout>
      <c:overlay val="0"/>
      <c:spPr>
        <a:solidFill>
          <a:schemeClr val="bg1"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20"/>
      <c:rotY val="165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12"/>
          <c:dLbls>
            <c:dLbl>
              <c:idx val="0"/>
              <c:layout>
                <c:manualLayout>
                  <c:x val="7.4191431716196757E-2"/>
                  <c:y val="0.211599468745896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3A-48B0-B2FE-105D09BF5F48}"/>
                </c:ext>
              </c:extLst>
            </c:dLbl>
            <c:dLbl>
              <c:idx val="1"/>
              <c:layout>
                <c:manualLayout>
                  <c:x val="3.7308071212042264E-2"/>
                  <c:y val="-1.02231065235175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3A-48B0-B2FE-105D09BF5F48}"/>
                </c:ext>
              </c:extLst>
            </c:dLbl>
            <c:dLbl>
              <c:idx val="3"/>
              <c:layout>
                <c:manualLayout>
                  <c:x val="-5.7460118392459007E-3"/>
                  <c:y val="5.561983011988566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5AC-4021-973D-50F2EEB9F524}"/>
                </c:ext>
              </c:extLst>
            </c:dLbl>
            <c:dLbl>
              <c:idx val="4"/>
              <c:layout>
                <c:manualLayout>
                  <c:x val="-2.7876864434284426E-2"/>
                  <c:y val="4.84736544424356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9D4-4569-BF1F-F272B0F32F99}"/>
                </c:ext>
              </c:extLst>
            </c:dLbl>
            <c:dLbl>
              <c:idx val="5"/>
              <c:layout>
                <c:manualLayout>
                  <c:x val="-5.9563339612790339E-2"/>
                  <c:y val="7.133929563381846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5EA-4E5D-9553-6A4F41712ED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Доходы от оказания услуг</c:v>
                </c:pt>
                <c:pt idx="5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441.63900000000001</c:v>
                </c:pt>
                <c:pt idx="1">
                  <c:v>251.90899999999999</c:v>
                </c:pt>
                <c:pt idx="2">
                  <c:v>28.513999999999999</c:v>
                </c:pt>
                <c:pt idx="3">
                  <c:v>7.2539999999999996</c:v>
                </c:pt>
                <c:pt idx="4">
                  <c:v>25.954000000000001</c:v>
                </c:pt>
                <c:pt idx="5">
                  <c:v>10.592000000000001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3A-48B0-B2FE-105D09BF5F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75448348709553814"/>
          <c:y val="5.2947904778256963E-2"/>
          <c:w val="0.23628766304877688"/>
          <c:h val="0.93335437476644012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1183537972998713E-2"/>
          <c:y val="1.5248637711489647E-2"/>
          <c:w val="0.97539621645940289"/>
          <c:h val="0.8324711663548135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Дотация 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1.080914170818824E-3"/>
                  <c:y val="-3.5545262460247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27-4D70-AF8A-70E66668873E}"/>
                </c:ext>
              </c:extLst>
            </c:dLbl>
            <c:dLbl>
              <c:idx val="1"/>
              <c:layout>
                <c:manualLayout>
                  <c:x val="6.4854850249129441E-3"/>
                  <c:y val="-3.79149466242637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27-4D70-AF8A-70E66668873E}"/>
                </c:ext>
              </c:extLst>
            </c:dLbl>
            <c:dLbl>
              <c:idx val="3"/>
              <c:layout>
                <c:manualLayout>
                  <c:x val="0"/>
                  <c:y val="-4.265431495229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27-4D70-AF8A-70E66668873E}"/>
                </c:ext>
              </c:extLst>
            </c:dLbl>
            <c:dLbl>
              <c:idx val="4"/>
              <c:layout>
                <c:manualLayout>
                  <c:x val="-3.2427425124564721E-3"/>
                  <c:y val="-3.0805894132214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A27-4D70-AF8A-70E66668873E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 ;\-#,##0.0\ </c:formatCode>
                <c:ptCount val="5"/>
                <c:pt idx="0">
                  <c:v>121.895</c:v>
                </c:pt>
                <c:pt idx="1">
                  <c:v>7.1580000000000004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5C6C-445C-BA90-F89C9A5B58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Субсидия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Лист1!$C$2:$C$6</c:f>
              <c:numCache>
                <c:formatCode>#,##0.0_ ;\-#,##0.0\ </c:formatCode>
                <c:ptCount val="5"/>
                <c:pt idx="0">
                  <c:v>4219.8339999999998</c:v>
                </c:pt>
                <c:pt idx="1">
                  <c:v>3096.6370000000002</c:v>
                </c:pt>
                <c:pt idx="2">
                  <c:v>3465.8989999999999</c:v>
                </c:pt>
                <c:pt idx="3">
                  <c:v>1619.5540000000001</c:v>
                </c:pt>
                <c:pt idx="4">
                  <c:v>1274.8679999999999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5C6C-445C-BA90-F89C9A5B584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olidFill>
              <a:srgbClr val="00FF00"/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dLbls>
            <c:dLbl>
              <c:idx val="4"/>
              <c:layout>
                <c:manualLayout>
                  <c:x val="-1.3105861767279091E-2"/>
                  <c:y val="-5.75377111014774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C6C-445C-BA90-F89C9A5B5848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Лист1!$D$2:$D$6</c:f>
              <c:numCache>
                <c:formatCode>#,##0.0_ ;\-#,##0.0\ </c:formatCode>
                <c:ptCount val="5"/>
                <c:pt idx="0">
                  <c:v>5302.7629999999999</c:v>
                </c:pt>
                <c:pt idx="1">
                  <c:v>6121.2730000000001</c:v>
                </c:pt>
                <c:pt idx="2">
                  <c:v>7025.8959999999997</c:v>
                </c:pt>
                <c:pt idx="3">
                  <c:v>7023.3869999999997</c:v>
                </c:pt>
                <c:pt idx="4">
                  <c:v>7028.8469999999998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5C6C-445C-BA90-F89C9A5B584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rgbClr val="3399FF"/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3.5787321513595795E-2"/>
                  <c:y val="-7.3984163727204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26-4178-BB04-BFAE89554706}"/>
                </c:ext>
              </c:extLst>
            </c:dLbl>
            <c:dLbl>
              <c:idx val="1"/>
              <c:layout>
                <c:manualLayout>
                  <c:x val="1.3420289597275436E-2"/>
                  <c:y val="-2.90652071785444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05-4D19-AA76-C43B590ABA3D}"/>
                </c:ext>
              </c:extLst>
            </c:dLbl>
            <c:dLbl>
              <c:idx val="3"/>
              <c:layout>
                <c:manualLayout>
                  <c:x val="3.802402910819562E-2"/>
                  <c:y val="-4.2276664986973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1F-40FB-8BBC-414A46B265A7}"/>
                </c:ext>
              </c:extLst>
            </c:dLbl>
            <c:dLbl>
              <c:idx val="4"/>
              <c:layout>
                <c:manualLayout>
                  <c:x val="6.2500000000000003E-3"/>
                  <c:y val="-2.08099456610991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498-43F5-A459-87B1A9831CC5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Лист1!$E$2:$E$6</c:f>
              <c:numCache>
                <c:formatCode>#,##0.0_ ;\-#,##0.0\ </c:formatCode>
                <c:ptCount val="5"/>
                <c:pt idx="0">
                  <c:v>163.21299999999999</c:v>
                </c:pt>
                <c:pt idx="1">
                  <c:v>397.14600000000002</c:v>
                </c:pt>
                <c:pt idx="2">
                  <c:v>227.20099999999999</c:v>
                </c:pt>
                <c:pt idx="3">
                  <c:v>206.857</c:v>
                </c:pt>
                <c:pt idx="4">
                  <c:v>206.97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4-5C6C-445C-BA90-F89C9A5B58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436499104"/>
        <c:axId val="436504512"/>
        <c:axId val="0"/>
      </c:bar3DChart>
      <c:catAx>
        <c:axId val="43649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1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6504512"/>
        <c:crosses val="autoZero"/>
        <c:auto val="1"/>
        <c:lblAlgn val="ctr"/>
        <c:lblOffset val="100"/>
        <c:noMultiLvlLbl val="0"/>
      </c:catAx>
      <c:valAx>
        <c:axId val="43650451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_ ;\-#,##0.0\ " sourceLinked="1"/>
        <c:majorTickMark val="none"/>
        <c:minorTickMark val="none"/>
        <c:tickLblPos val="nextTo"/>
        <c:crossAx val="43649910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solidFill>
          <a:schemeClr val="bg1"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4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949219254897031"/>
          <c:y val="6.4366034849972609E-2"/>
          <c:w val="0.52789430629301148"/>
          <c:h val="0.845025191346860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9F1A-4FE7-B313-EC90747B283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F1A-4FE7-B313-EC90747B2832}"/>
              </c:ext>
            </c:extLst>
          </c:dPt>
          <c:dPt>
            <c:idx val="2"/>
            <c:bubble3D val="0"/>
            <c:explosion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326E-40FF-A606-114D10E11D3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9F1A-4FE7-B313-EC90747B283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11B2-4247-BC7F-BC74858E3BD3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9F1A-4FE7-B313-EC90747B2832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9F1A-4FE7-B313-EC90747B2832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9F1A-4FE7-B313-EC90747B2832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9F1A-4FE7-B313-EC90747B2832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9F1A-4FE7-B313-EC90747B2832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1B2-4247-BC7F-BC74858E3BD3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9F1A-4FE7-B313-EC90747B2832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9F1A-4FE7-B313-EC90747B2832}"/>
              </c:ext>
            </c:extLst>
          </c:dPt>
          <c:dPt>
            <c:idx val="13"/>
            <c:bubble3D val="0"/>
            <c:explosion val="6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8B7-4B64-B1B8-47A8229E2274}"/>
              </c:ext>
            </c:extLst>
          </c:dPt>
          <c:dPt>
            <c:idx val="14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9F1A-4FE7-B313-EC90747B2832}"/>
              </c:ext>
            </c:extLst>
          </c:dPt>
          <c:dPt>
            <c:idx val="15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F-9F1A-4FE7-B313-EC90747B2832}"/>
              </c:ext>
            </c:extLst>
          </c:dPt>
          <c:dPt>
            <c:idx val="16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1-9F1A-4FE7-B313-EC90747B2832}"/>
              </c:ext>
            </c:extLst>
          </c:dPt>
          <c:dPt>
            <c:idx val="17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3-EC04-4AF7-8CF2-03D0248344D6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1A-4FE7-B313-EC90747B2832}"/>
                </c:ext>
              </c:extLst>
            </c:dLbl>
            <c:dLbl>
              <c:idx val="1"/>
              <c:layout>
                <c:manualLayout>
                  <c:x val="-3.3587680990455782E-2"/>
                  <c:y val="-0.165445309365278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1A-4FE7-B313-EC90747B2832}"/>
                </c:ext>
              </c:extLst>
            </c:dLbl>
            <c:dLbl>
              <c:idx val="2"/>
              <c:layout>
                <c:manualLayout>
                  <c:x val="0.11667069320921407"/>
                  <c:y val="-0.1987585374957121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6E-40FF-A606-114D10E11D3A}"/>
                </c:ext>
              </c:extLst>
            </c:dLbl>
            <c:dLbl>
              <c:idx val="10"/>
              <c:layout>
                <c:manualLayout>
                  <c:x val="3.4138282173434682E-2"/>
                  <c:y val="-4.461144331161799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2-4247-BC7F-BC74858E3BD3}"/>
                </c:ext>
              </c:extLst>
            </c:dLbl>
            <c:dLbl>
              <c:idx val="15"/>
              <c:layout>
                <c:manualLayout>
                  <c:x val="-6.2907226880671699E-2"/>
                  <c:y val="-3.020625580081774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9F1A-4FE7-B313-EC90747B2832}"/>
                </c:ext>
              </c:extLst>
            </c:dLbl>
            <c:dLbl>
              <c:idx val="16"/>
              <c:layout>
                <c:manualLayout>
                  <c:x val="-5.6021970710982152E-2"/>
                  <c:y val="-0.16960992344670728"/>
                </c:manualLayout>
              </c:layout>
              <c:numFmt formatCode="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ln w="12700" cap="flat" cmpd="dbl">
                        <a:solidFill>
                          <a:schemeClr val="tx1">
                            <a:alpha val="83000"/>
                          </a:schemeClr>
                        </a:solidFill>
                        <a:prstDash val="solid"/>
                      </a:ln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475918205218222E-2"/>
                      <c:h val="6.22586408465260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1-9F1A-4FE7-B313-EC90747B2832}"/>
                </c:ext>
              </c:extLst>
            </c:dLbl>
            <c:numFmt formatCode="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ln w="12700" cap="flat" cmpd="dbl">
                      <a:solidFill>
                        <a:schemeClr val="tx1">
                          <a:alpha val="83000"/>
                        </a:schemeClr>
                      </a:solidFill>
                      <a:prstDash val="solid"/>
                    </a:ln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Лист1!$A$2:$A$19</c:f>
              <c:strCache>
                <c:ptCount val="18"/>
                <c:pt idx="0">
                  <c:v>Здравоохранение</c:v>
                </c:pt>
                <c:pt idx="1">
                  <c:v>Культура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 и энергоэффективности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Формирование современной комфортной городской среды</c:v>
                </c:pt>
                <c:pt idx="16">
                  <c:v>Строительство и капитальный ремонт объектов социальной инфраструктуры</c:v>
                </c:pt>
                <c:pt idx="17">
                  <c:v>Чистый округ</c:v>
                </c:pt>
              </c:strCache>
            </c:strRef>
          </c:cat>
          <c:val>
            <c:numRef>
              <c:f>Лист1!$B$2:$B$19</c:f>
              <c:numCache>
                <c:formatCode>0.00</c:formatCode>
                <c:ptCount val="18"/>
                <c:pt idx="0">
                  <c:v>7.0000000000000007E-2</c:v>
                </c:pt>
                <c:pt idx="1">
                  <c:v>3.07</c:v>
                </c:pt>
                <c:pt idx="2">
                  <c:v>47.53</c:v>
                </c:pt>
                <c:pt idx="3">
                  <c:v>0.41</c:v>
                </c:pt>
                <c:pt idx="4">
                  <c:v>1.92</c:v>
                </c:pt>
                <c:pt idx="5">
                  <c:v>0.03</c:v>
                </c:pt>
                <c:pt idx="6">
                  <c:v>0.33</c:v>
                </c:pt>
                <c:pt idx="7">
                  <c:v>0.93</c:v>
                </c:pt>
                <c:pt idx="8">
                  <c:v>0.02</c:v>
                </c:pt>
                <c:pt idx="9">
                  <c:v>13.47</c:v>
                </c:pt>
                <c:pt idx="10">
                  <c:v>7.0000000000000007E-2</c:v>
                </c:pt>
                <c:pt idx="11">
                  <c:v>7.31</c:v>
                </c:pt>
                <c:pt idx="12">
                  <c:v>0.63732693669851659</c:v>
                </c:pt>
                <c:pt idx="13">
                  <c:v>4.83</c:v>
                </c:pt>
                <c:pt idx="14">
                  <c:v>1.61</c:v>
                </c:pt>
                <c:pt idx="15">
                  <c:v>8.4</c:v>
                </c:pt>
                <c:pt idx="16">
                  <c:v>0.22</c:v>
                </c:pt>
                <c:pt idx="17" formatCode="#,##0.00">
                  <c:v>9.1300000000000008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6E-40FF-A606-114D10E11D3A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0"/>
          <c:w val="0.50913895532881315"/>
          <c:h val="0.993497493462932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0"/>
        <a:lstStyle/>
        <a:p>
          <a:pPr>
            <a:defRPr sz="1200" b="0" i="0" u="none" strike="noStrike" kern="3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4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949219254897031"/>
          <c:y val="6.4366034849972609E-2"/>
          <c:w val="0.52789430629301148"/>
          <c:h val="0.845025191346860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9F1A-4FE7-B313-EC90747B283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F1A-4FE7-B313-EC90747B2832}"/>
              </c:ext>
            </c:extLst>
          </c:dPt>
          <c:dPt>
            <c:idx val="2"/>
            <c:bubble3D val="0"/>
            <c:explosion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326E-40FF-A606-114D10E11D3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9F1A-4FE7-B313-EC90747B283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11B2-4247-BC7F-BC74858E3BD3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9F1A-4FE7-B313-EC90747B2832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9F1A-4FE7-B313-EC90747B2832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9F1A-4FE7-B313-EC90747B2832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9F1A-4FE7-B313-EC90747B2832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9F1A-4FE7-B313-EC90747B2832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1B2-4247-BC7F-BC74858E3BD3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9F1A-4FE7-B313-EC90747B2832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9F1A-4FE7-B313-EC90747B2832}"/>
              </c:ext>
            </c:extLst>
          </c:dPt>
          <c:dPt>
            <c:idx val="13"/>
            <c:bubble3D val="0"/>
            <c:explosion val="6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8B7-4B64-B1B8-47A8229E2274}"/>
              </c:ext>
            </c:extLst>
          </c:dPt>
          <c:dPt>
            <c:idx val="14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9F1A-4FE7-B313-EC90747B2832}"/>
              </c:ext>
            </c:extLst>
          </c:dPt>
          <c:dPt>
            <c:idx val="15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F-9F1A-4FE7-B313-EC90747B2832}"/>
              </c:ext>
            </c:extLst>
          </c:dPt>
          <c:dPt>
            <c:idx val="16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1-9F1A-4FE7-B313-EC90747B2832}"/>
              </c:ext>
            </c:extLst>
          </c:dPt>
          <c:dPt>
            <c:idx val="17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3-1ED3-499C-81ED-56B4033D96B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1A-4FE7-B313-EC90747B2832}"/>
                </c:ext>
              </c:extLst>
            </c:dLbl>
            <c:dLbl>
              <c:idx val="1"/>
              <c:layout>
                <c:manualLayout>
                  <c:x val="-3.3587680990455782E-2"/>
                  <c:y val="-0.165445309365278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1A-4FE7-B313-EC90747B2832}"/>
                </c:ext>
              </c:extLst>
            </c:dLbl>
            <c:dLbl>
              <c:idx val="2"/>
              <c:layout>
                <c:manualLayout>
                  <c:x val="0.11667069320921407"/>
                  <c:y val="-0.1987585374957121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6E-40FF-A606-114D10E11D3A}"/>
                </c:ext>
              </c:extLst>
            </c:dLbl>
            <c:dLbl>
              <c:idx val="10"/>
              <c:layout>
                <c:manualLayout>
                  <c:x val="3.4138282173434682E-2"/>
                  <c:y val="-4.461144331161799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2-4247-BC7F-BC74858E3BD3}"/>
                </c:ext>
              </c:extLst>
            </c:dLbl>
            <c:dLbl>
              <c:idx val="15"/>
              <c:layout>
                <c:manualLayout>
                  <c:x val="-6.2907226880671699E-2"/>
                  <c:y val="-3.020625580081774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9F1A-4FE7-B313-EC90747B2832}"/>
                </c:ext>
              </c:extLst>
            </c:dLbl>
            <c:dLbl>
              <c:idx val="16"/>
              <c:layout>
                <c:manualLayout>
                  <c:x val="-5.6021970710982152E-2"/>
                  <c:y val="-0.16960992344670728"/>
                </c:manualLayout>
              </c:layout>
              <c:numFmt formatCode="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ln w="12700" cap="flat" cmpd="dbl">
                        <a:solidFill>
                          <a:schemeClr val="tx1">
                            <a:alpha val="83000"/>
                          </a:schemeClr>
                        </a:solidFill>
                        <a:prstDash val="solid"/>
                      </a:ln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475918205218222E-2"/>
                      <c:h val="6.22586408465260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1-9F1A-4FE7-B313-EC90747B2832}"/>
                </c:ext>
              </c:extLst>
            </c:dLbl>
            <c:numFmt formatCode="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ln w="12700" cap="flat" cmpd="dbl">
                      <a:solidFill>
                        <a:schemeClr val="tx1">
                          <a:alpha val="83000"/>
                        </a:schemeClr>
                      </a:solidFill>
                      <a:prstDash val="solid"/>
                    </a:ln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Лист1!$A$2:$A$19</c:f>
              <c:strCache>
                <c:ptCount val="18"/>
                <c:pt idx="0">
                  <c:v>Здравоохранение</c:v>
                </c:pt>
                <c:pt idx="1">
                  <c:v>Культура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 и энергоэффективности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Формирование современной комфортной городской среды</c:v>
                </c:pt>
                <c:pt idx="16">
                  <c:v>Строительство и капитальный ремонт объектов социальной инфраструктуры</c:v>
                </c:pt>
                <c:pt idx="17">
                  <c:v>Чистый округ</c:v>
                </c:pt>
              </c:strCache>
            </c:strRef>
          </c:cat>
          <c:val>
            <c:numRef>
              <c:f>Лист1!$B$2:$B$19</c:f>
              <c:numCache>
                <c:formatCode>0.00</c:formatCode>
                <c:ptCount val="18"/>
                <c:pt idx="0">
                  <c:v>7.0000000000000007E-2</c:v>
                </c:pt>
                <c:pt idx="1">
                  <c:v>3.07</c:v>
                </c:pt>
                <c:pt idx="2">
                  <c:v>47.53</c:v>
                </c:pt>
                <c:pt idx="3">
                  <c:v>0.41</c:v>
                </c:pt>
                <c:pt idx="4">
                  <c:v>1.92</c:v>
                </c:pt>
                <c:pt idx="5">
                  <c:v>0.03</c:v>
                </c:pt>
                <c:pt idx="6">
                  <c:v>0.33</c:v>
                </c:pt>
                <c:pt idx="7">
                  <c:v>0.93</c:v>
                </c:pt>
                <c:pt idx="8">
                  <c:v>0.02</c:v>
                </c:pt>
                <c:pt idx="9">
                  <c:v>13.47</c:v>
                </c:pt>
                <c:pt idx="10">
                  <c:v>7.0000000000000007E-2</c:v>
                </c:pt>
                <c:pt idx="11">
                  <c:v>7.31</c:v>
                </c:pt>
                <c:pt idx="12">
                  <c:v>0.63732693669851659</c:v>
                </c:pt>
                <c:pt idx="13">
                  <c:v>4.83</c:v>
                </c:pt>
                <c:pt idx="14">
                  <c:v>1.61</c:v>
                </c:pt>
                <c:pt idx="15">
                  <c:v>8.4</c:v>
                </c:pt>
                <c:pt idx="16">
                  <c:v>0.22</c:v>
                </c:pt>
                <c:pt idx="17" formatCode="#,##0.00">
                  <c:v>9.1300000000000008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6E-40FF-A606-114D10E11D3A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0"/>
          <c:w val="0.50913895532881315"/>
          <c:h val="0.993497493462932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0"/>
        <a:lstStyle/>
        <a:p>
          <a:pPr>
            <a:defRPr sz="1200" b="0" i="0" u="none" strike="noStrike" kern="3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2723680408473297"/>
          <c:y val="7.9792106416026118E-2"/>
          <c:w val="0.57035090735920602"/>
          <c:h val="0.8274466913998556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25"/>
          <c:dPt>
            <c:idx val="2"/>
            <c:bubble3D val="0"/>
            <c:spPr>
              <a:effectLst>
                <a:outerShdw blurRad="12700" dir="5400000" sx="1000" sy="1000" algn="ctr" rotWithShape="0">
                  <a:srgbClr val="000000">
                    <a:alpha val="43137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5FEB-4594-BA0D-4130CFE10511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3-5FEB-4594-BA0D-4130CFE10511}"/>
              </c:ext>
            </c:extLst>
          </c:dPt>
          <c:dPt>
            <c:idx val="6"/>
            <c:bubble3D val="0"/>
            <c:explosion val="12"/>
            <c:extLst>
              <c:ext xmlns:c16="http://schemas.microsoft.com/office/drawing/2014/chart" uri="{C3380CC4-5D6E-409C-BE32-E72D297353CC}">
                <c16:uniqueId val="{00000002-A337-4265-B19A-C42E5D33D510}"/>
              </c:ext>
            </c:extLst>
          </c:dPt>
          <c:dPt>
            <c:idx val="9"/>
            <c:bubble3D val="0"/>
            <c:explosion val="23"/>
            <c:extLst>
              <c:ext xmlns:c16="http://schemas.microsoft.com/office/drawing/2014/chart" uri="{C3380CC4-5D6E-409C-BE32-E72D297353CC}">
                <c16:uniqueId val="{00000000-7EBB-454A-AEB5-ED18234CE207}"/>
              </c:ext>
            </c:extLst>
          </c:dPt>
          <c:dLbls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17,4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2F7-4BD8-9EB4-5D9B4EA2BB7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1">
                    <a:solidFill>
                      <a:schemeClr val="tx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 </c:v>
                </c:pt>
                <c:pt idx="4">
                  <c:v>ЖКХ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Соцполитика</c:v>
                </c:pt>
                <c:pt idx="9">
                  <c:v>Физкультура и спорт</c:v>
                </c:pt>
                <c:pt idx="10">
                  <c:v>СМИ</c:v>
                </c:pt>
                <c:pt idx="11">
                  <c:v>Обслуживание государственного (муниципального) долга							</c:v>
                </c:pt>
              </c:strCache>
            </c:strRef>
          </c:cat>
          <c:val>
            <c:numRef>
              <c:f>Лист1!$B$2:$B$13</c:f>
              <c:numCache>
                <c:formatCode>0.00</c:formatCode>
                <c:ptCount val="12"/>
                <c:pt idx="0">
                  <c:v>9.4700000000000006</c:v>
                </c:pt>
                <c:pt idx="1">
                  <c:v>0.09</c:v>
                </c:pt>
                <c:pt idx="2">
                  <c:v>0.77</c:v>
                </c:pt>
                <c:pt idx="3">
                  <c:v>5.42</c:v>
                </c:pt>
                <c:pt idx="4">
                  <c:v>29.85</c:v>
                </c:pt>
                <c:pt idx="5">
                  <c:v>0.98</c:v>
                </c:pt>
                <c:pt idx="6">
                  <c:v>47.75</c:v>
                </c:pt>
                <c:pt idx="7">
                  <c:v>2.15</c:v>
                </c:pt>
                <c:pt idx="8">
                  <c:v>0.72</c:v>
                </c:pt>
                <c:pt idx="9">
                  <c:v>1.97</c:v>
                </c:pt>
                <c:pt idx="10">
                  <c:v>0.3</c:v>
                </c:pt>
                <c:pt idx="11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EB-4594-BA0D-4130CFE1051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l"/>
      <c:layout>
        <c:manualLayout>
          <c:xMode val="edge"/>
          <c:yMode val="edge"/>
          <c:x val="1.7936104171907465E-2"/>
          <c:y val="4.2498845085518887E-3"/>
          <c:w val="0.43843516745118377"/>
          <c:h val="0.99203682073167287"/>
        </c:manualLayout>
      </c:layout>
      <c:overlay val="1"/>
      <c:spPr>
        <a:noFill/>
        <a:ln>
          <a:noFill/>
        </a:ln>
        <a:effectLst>
          <a:outerShdw blurRad="25400" dir="5400000" algn="ctr" rotWithShape="0">
            <a:srgbClr val="000000">
              <a:alpha val="43137"/>
            </a:srgbClr>
          </a:outerShdw>
        </a:effectLst>
      </c:spPr>
      <c:txPr>
        <a:bodyPr/>
        <a:lstStyle/>
        <a:p>
          <a:pPr>
            <a:defRPr sz="1200" b="1" i="1">
              <a:ln>
                <a:noFill/>
              </a:ln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9C3831-56EC-469C-A5FD-FD2BD10734CF}" type="doc">
      <dgm:prSet loTypeId="urn:microsoft.com/office/officeart/2005/8/layout/matrix1" loCatId="matrix" qsTypeId="urn:microsoft.com/office/officeart/2009/2/quickstyle/3d8" qsCatId="3D" csTypeId="urn:microsoft.com/office/officeart/2005/8/colors/accent1_5" csCatId="accent1" phldr="1"/>
      <dgm:spPr>
        <a:scene3d>
          <a:camera prst="perspectiveHeroicExtremeRightFacing" fov="3900000" zoom="82000">
            <a:rot lat="21519637" lon="34689" rev="0"/>
          </a:camera>
          <a:lightRig rig="morning" dir="t">
            <a:rot lat="0" lon="0" rev="20400000"/>
          </a:lightRig>
        </a:scene3d>
      </dgm:spPr>
      <dgm:t>
        <a:bodyPr/>
        <a:lstStyle/>
        <a:p>
          <a:endParaRPr lang="ru-RU"/>
        </a:p>
      </dgm:t>
    </dgm:pt>
    <dgm:pt modelId="{5354D653-DF6E-41EB-BB65-387FAF427386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4000" b="1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11 473,2</a:t>
          </a:r>
          <a:endParaRPr lang="ru-RU" sz="3600" b="1" dirty="0">
            <a:ln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3600" b="1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53,2%</a:t>
          </a:r>
          <a:endParaRPr lang="ru-RU" sz="2800" dirty="0"/>
        </a:p>
      </dgm:t>
    </dgm:pt>
    <dgm:pt modelId="{0DFB1329-1487-44F8-9D65-C2572A1DB3FA}" type="parTrans" cxnId="{1AA04789-1111-4FAC-A5F1-8B8BADDD92C9}">
      <dgm:prSet/>
      <dgm:spPr/>
      <dgm:t>
        <a:bodyPr/>
        <a:lstStyle/>
        <a:p>
          <a:endParaRPr lang="ru-RU"/>
        </a:p>
      </dgm:t>
    </dgm:pt>
    <dgm:pt modelId="{B9152409-079F-4AE3-8D57-41ABCA5EAD79}" type="sibTrans" cxnId="{1AA04789-1111-4FAC-A5F1-8B8BADDD92C9}">
      <dgm:prSet/>
      <dgm:spPr/>
      <dgm:t>
        <a:bodyPr/>
        <a:lstStyle/>
        <a:p>
          <a:endParaRPr lang="ru-RU"/>
        </a:p>
      </dgm:t>
    </dgm:pt>
    <dgm:pt modelId="{88D29DF4-1AB0-4353-A471-3962D2439F05}">
      <dgm:prSet phldrT="[Текст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anchor="b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3200" b="1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3200" b="1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10 245,2</a:t>
          </a:r>
          <a:endParaRPr lang="ru-RU" sz="3200" dirty="0"/>
        </a:p>
      </dgm:t>
    </dgm:pt>
    <dgm:pt modelId="{AC6B11D4-2020-4223-8BA9-405E5AF0E25E}" type="parTrans" cxnId="{7EDA9FD9-1D26-4C12-A62E-FB58756A712B}">
      <dgm:prSet/>
      <dgm:spPr/>
      <dgm:t>
        <a:bodyPr/>
        <a:lstStyle/>
        <a:p>
          <a:endParaRPr lang="ru-RU"/>
        </a:p>
      </dgm:t>
    </dgm:pt>
    <dgm:pt modelId="{693900E6-F921-4234-8624-9829E647F342}" type="sibTrans" cxnId="{7EDA9FD9-1D26-4C12-A62E-FB58756A712B}">
      <dgm:prSet/>
      <dgm:spPr/>
      <dgm:t>
        <a:bodyPr/>
        <a:lstStyle/>
        <a:p>
          <a:endParaRPr lang="ru-RU"/>
        </a:p>
      </dgm:t>
    </dgm:pt>
    <dgm:pt modelId="{1A70459C-43C5-4870-A5E1-E5A24CEF620B}">
      <dgm:prSet phldrT="[Текст]" custT="1"/>
      <dgm:spPr/>
      <dgm:t>
        <a:bodyPr anchor="t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3200" b="1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И КАП.РЕМОНТ ОБЪЕКТОВ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3200" b="1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СОЦИАЛЬНОЙ ИНФРАСТРУКТУРЫ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3200" b="1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48,3</a:t>
          </a:r>
          <a:endParaRPr lang="ru-RU" sz="3200" dirty="0"/>
        </a:p>
      </dgm:t>
    </dgm:pt>
    <dgm:pt modelId="{91E698B1-62DA-4BD5-B956-6A587F585EE0}" type="parTrans" cxnId="{13D2E584-8600-4905-8534-213C0F5D885B}">
      <dgm:prSet/>
      <dgm:spPr/>
      <dgm:t>
        <a:bodyPr/>
        <a:lstStyle/>
        <a:p>
          <a:endParaRPr lang="ru-RU"/>
        </a:p>
      </dgm:t>
    </dgm:pt>
    <dgm:pt modelId="{62358FB8-EFA9-43E5-934A-318283B476B4}" type="sibTrans" cxnId="{13D2E584-8600-4905-8534-213C0F5D885B}">
      <dgm:prSet/>
      <dgm:spPr/>
      <dgm:t>
        <a:bodyPr/>
        <a:lstStyle/>
        <a:p>
          <a:endParaRPr lang="ru-RU"/>
        </a:p>
      </dgm:t>
    </dgm:pt>
    <dgm:pt modelId="{A9407EA3-AAE8-4DFA-9D35-7B078290D480}">
      <dgm:prSet phldrT="[Текст]" custT="1"/>
      <dgm:spPr/>
      <dgm:t>
        <a:bodyPr anchor="t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3200" b="1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КУЛЬТУРА И ТУРИЗМ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3200" b="1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СПОРТ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3200" b="1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1 077,2</a:t>
          </a:r>
          <a:endParaRPr lang="ru-RU" sz="3200" dirty="0"/>
        </a:p>
      </dgm:t>
    </dgm:pt>
    <dgm:pt modelId="{EB9A9B2A-87D9-4381-B116-B4996FAB0C0C}" type="parTrans" cxnId="{F8B9D598-0DB1-4631-9693-DA5FD2D8405A}">
      <dgm:prSet/>
      <dgm:spPr/>
      <dgm:t>
        <a:bodyPr/>
        <a:lstStyle/>
        <a:p>
          <a:endParaRPr lang="ru-RU"/>
        </a:p>
      </dgm:t>
    </dgm:pt>
    <dgm:pt modelId="{066C67AD-5E6A-470F-8F99-A866DA795236}" type="sibTrans" cxnId="{F8B9D598-0DB1-4631-9693-DA5FD2D8405A}">
      <dgm:prSet/>
      <dgm:spPr/>
      <dgm:t>
        <a:bodyPr/>
        <a:lstStyle/>
        <a:p>
          <a:endParaRPr lang="ru-RU"/>
        </a:p>
      </dgm:t>
    </dgm:pt>
    <dgm:pt modelId="{047C4A10-A69F-4D46-8D9F-2692422C5D0C}">
      <dgm:prSet phldrT="[Текст]" custT="1"/>
      <dgm:spPr/>
      <dgm:t>
        <a:bodyPr anchor="t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3200" b="1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 И СОЦИАЛЬНАЯ ЗАЩИТА НАСЕЛЕНИЯ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3200" b="1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102,5</a:t>
          </a:r>
          <a:endParaRPr lang="ru-RU" sz="3200" dirty="0"/>
        </a:p>
      </dgm:t>
    </dgm:pt>
    <dgm:pt modelId="{F90C3FB4-2B04-4783-9876-BD527D53A3B6}" type="parTrans" cxnId="{C7CD9B51-831C-42E5-8F78-0CABAD7FB9BE}">
      <dgm:prSet/>
      <dgm:spPr/>
      <dgm:t>
        <a:bodyPr/>
        <a:lstStyle/>
        <a:p>
          <a:endParaRPr lang="ru-RU"/>
        </a:p>
      </dgm:t>
    </dgm:pt>
    <dgm:pt modelId="{10DC2A02-D3AF-45C9-B1F5-1EC871698AAD}" type="sibTrans" cxnId="{C7CD9B51-831C-42E5-8F78-0CABAD7FB9BE}">
      <dgm:prSet/>
      <dgm:spPr/>
      <dgm:t>
        <a:bodyPr/>
        <a:lstStyle/>
        <a:p>
          <a:endParaRPr lang="ru-RU"/>
        </a:p>
      </dgm:t>
    </dgm:pt>
    <dgm:pt modelId="{8220D7B7-65A3-4779-80FD-60669989855A}" type="pres">
      <dgm:prSet presAssocID="{D09C3831-56EC-469C-A5FD-FD2BD10734CF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7FA1C6-413B-4465-BF60-C7918C0634EA}" type="pres">
      <dgm:prSet presAssocID="{D09C3831-56EC-469C-A5FD-FD2BD10734CF}" presName="matrix" presStyleCnt="0"/>
      <dgm:spPr/>
    </dgm:pt>
    <dgm:pt modelId="{E61B6B8F-E2D0-45BA-BDC5-E03CC6DFA368}" type="pres">
      <dgm:prSet presAssocID="{D09C3831-56EC-469C-A5FD-FD2BD10734CF}" presName="tile1" presStyleLbl="node1" presStyleIdx="0" presStyleCnt="4" custLinFactNeighborX="0" custLinFactNeighborY="-134"/>
      <dgm:spPr/>
      <dgm:t>
        <a:bodyPr/>
        <a:lstStyle/>
        <a:p>
          <a:endParaRPr lang="ru-RU"/>
        </a:p>
      </dgm:t>
    </dgm:pt>
    <dgm:pt modelId="{F38FE74E-A3AB-45E6-9F98-9D89FF852A4A}" type="pres">
      <dgm:prSet presAssocID="{D09C3831-56EC-469C-A5FD-FD2BD10734C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58EFAE-279A-4DFA-AD8C-B6891F61E857}" type="pres">
      <dgm:prSet presAssocID="{D09C3831-56EC-469C-A5FD-FD2BD10734CF}" presName="tile2" presStyleLbl="node1" presStyleIdx="1" presStyleCnt="4"/>
      <dgm:spPr/>
      <dgm:t>
        <a:bodyPr/>
        <a:lstStyle/>
        <a:p>
          <a:endParaRPr lang="ru-RU"/>
        </a:p>
      </dgm:t>
    </dgm:pt>
    <dgm:pt modelId="{517C7592-6693-455A-9FC6-4FFE64FF9F07}" type="pres">
      <dgm:prSet presAssocID="{D09C3831-56EC-469C-A5FD-FD2BD10734C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ADB3C3-DA21-4B2B-B596-AB57DB550B99}" type="pres">
      <dgm:prSet presAssocID="{D09C3831-56EC-469C-A5FD-FD2BD10734CF}" presName="tile3" presStyleLbl="node1" presStyleIdx="2" presStyleCnt="4"/>
      <dgm:spPr/>
      <dgm:t>
        <a:bodyPr/>
        <a:lstStyle/>
        <a:p>
          <a:endParaRPr lang="ru-RU"/>
        </a:p>
      </dgm:t>
    </dgm:pt>
    <dgm:pt modelId="{AB6C075C-9CD4-4092-AFE3-54B3689B4C6F}" type="pres">
      <dgm:prSet presAssocID="{D09C3831-56EC-469C-A5FD-FD2BD10734C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879FCF-D9B4-4EDE-AC9A-F7447A795DBE}" type="pres">
      <dgm:prSet presAssocID="{D09C3831-56EC-469C-A5FD-FD2BD10734CF}" presName="tile4" presStyleLbl="node1" presStyleIdx="3" presStyleCnt="4" custLinFactNeighborX="1167" custLinFactNeighborY="5727"/>
      <dgm:spPr/>
      <dgm:t>
        <a:bodyPr/>
        <a:lstStyle/>
        <a:p>
          <a:endParaRPr lang="ru-RU"/>
        </a:p>
      </dgm:t>
    </dgm:pt>
    <dgm:pt modelId="{91B4EAD8-F391-45D8-8855-7638683D5793}" type="pres">
      <dgm:prSet presAssocID="{D09C3831-56EC-469C-A5FD-FD2BD10734C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A4BD64-5BFF-4593-8BBF-C1E90317436D}" type="pres">
      <dgm:prSet presAssocID="{D09C3831-56EC-469C-A5FD-FD2BD10734CF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9D290AF2-073A-4A04-AC31-8B09C0807B9D}" type="presOf" srcId="{1A70459C-43C5-4870-A5E1-E5A24CEF620B}" destId="{C158EFAE-279A-4DFA-AD8C-B6891F61E857}" srcOrd="0" destOrd="0" presId="urn:microsoft.com/office/officeart/2005/8/layout/matrix1"/>
    <dgm:cxn modelId="{0199B279-8FB1-4131-8654-28B3CFF11263}" type="presOf" srcId="{A9407EA3-AAE8-4DFA-9D35-7B078290D480}" destId="{1EADB3C3-DA21-4B2B-B596-AB57DB550B99}" srcOrd="0" destOrd="0" presId="urn:microsoft.com/office/officeart/2005/8/layout/matrix1"/>
    <dgm:cxn modelId="{7EDA9FD9-1D26-4C12-A62E-FB58756A712B}" srcId="{5354D653-DF6E-41EB-BB65-387FAF427386}" destId="{88D29DF4-1AB0-4353-A471-3962D2439F05}" srcOrd="0" destOrd="0" parTransId="{AC6B11D4-2020-4223-8BA9-405E5AF0E25E}" sibTransId="{693900E6-F921-4234-8624-9829E647F342}"/>
    <dgm:cxn modelId="{13D2E584-8600-4905-8534-213C0F5D885B}" srcId="{5354D653-DF6E-41EB-BB65-387FAF427386}" destId="{1A70459C-43C5-4870-A5E1-E5A24CEF620B}" srcOrd="1" destOrd="0" parTransId="{91E698B1-62DA-4BD5-B956-6A587F585EE0}" sibTransId="{62358FB8-EFA9-43E5-934A-318283B476B4}"/>
    <dgm:cxn modelId="{F8B9D598-0DB1-4631-9693-DA5FD2D8405A}" srcId="{5354D653-DF6E-41EB-BB65-387FAF427386}" destId="{A9407EA3-AAE8-4DFA-9D35-7B078290D480}" srcOrd="2" destOrd="0" parTransId="{EB9A9B2A-87D9-4381-B116-B4996FAB0C0C}" sibTransId="{066C67AD-5E6A-470F-8F99-A866DA795236}"/>
    <dgm:cxn modelId="{FBA9D83C-F09C-4D4A-A5B9-DBD52939FC3D}" type="presOf" srcId="{D09C3831-56EC-469C-A5FD-FD2BD10734CF}" destId="{8220D7B7-65A3-4779-80FD-60669989855A}" srcOrd="0" destOrd="0" presId="urn:microsoft.com/office/officeart/2005/8/layout/matrix1"/>
    <dgm:cxn modelId="{C7CD9B51-831C-42E5-8F78-0CABAD7FB9BE}" srcId="{5354D653-DF6E-41EB-BB65-387FAF427386}" destId="{047C4A10-A69F-4D46-8D9F-2692422C5D0C}" srcOrd="3" destOrd="0" parTransId="{F90C3FB4-2B04-4783-9876-BD527D53A3B6}" sibTransId="{10DC2A02-D3AF-45C9-B1F5-1EC871698AAD}"/>
    <dgm:cxn modelId="{1E66F1A3-D65F-41A1-8D02-08248A3E6C28}" type="presOf" srcId="{5354D653-DF6E-41EB-BB65-387FAF427386}" destId="{37A4BD64-5BFF-4593-8BBF-C1E90317436D}" srcOrd="0" destOrd="0" presId="urn:microsoft.com/office/officeart/2005/8/layout/matrix1"/>
    <dgm:cxn modelId="{1AA04789-1111-4FAC-A5F1-8B8BADDD92C9}" srcId="{D09C3831-56EC-469C-A5FD-FD2BD10734CF}" destId="{5354D653-DF6E-41EB-BB65-387FAF427386}" srcOrd="0" destOrd="0" parTransId="{0DFB1329-1487-44F8-9D65-C2572A1DB3FA}" sibTransId="{B9152409-079F-4AE3-8D57-41ABCA5EAD79}"/>
    <dgm:cxn modelId="{85253F9E-56F2-48E8-AA1D-002DA78EDF3F}" type="presOf" srcId="{1A70459C-43C5-4870-A5E1-E5A24CEF620B}" destId="{517C7592-6693-455A-9FC6-4FFE64FF9F07}" srcOrd="1" destOrd="0" presId="urn:microsoft.com/office/officeart/2005/8/layout/matrix1"/>
    <dgm:cxn modelId="{B0CEA195-4DB8-4998-A219-341928C2A028}" type="presOf" srcId="{88D29DF4-1AB0-4353-A471-3962D2439F05}" destId="{F38FE74E-A3AB-45E6-9F98-9D89FF852A4A}" srcOrd="1" destOrd="0" presId="urn:microsoft.com/office/officeart/2005/8/layout/matrix1"/>
    <dgm:cxn modelId="{7BD6DA7C-985F-496A-A8F5-D8EB7FE2CC74}" type="presOf" srcId="{88D29DF4-1AB0-4353-A471-3962D2439F05}" destId="{E61B6B8F-E2D0-45BA-BDC5-E03CC6DFA368}" srcOrd="0" destOrd="0" presId="urn:microsoft.com/office/officeart/2005/8/layout/matrix1"/>
    <dgm:cxn modelId="{CCD352A4-68E7-4862-B6B7-A2F487D95B48}" type="presOf" srcId="{047C4A10-A69F-4D46-8D9F-2692422C5D0C}" destId="{91B4EAD8-F391-45D8-8855-7638683D5793}" srcOrd="1" destOrd="0" presId="urn:microsoft.com/office/officeart/2005/8/layout/matrix1"/>
    <dgm:cxn modelId="{4A8ED450-8FE8-4D30-BDD0-74489A0A05E0}" type="presOf" srcId="{A9407EA3-AAE8-4DFA-9D35-7B078290D480}" destId="{AB6C075C-9CD4-4092-AFE3-54B3689B4C6F}" srcOrd="1" destOrd="0" presId="urn:microsoft.com/office/officeart/2005/8/layout/matrix1"/>
    <dgm:cxn modelId="{AB214F36-5AC9-4F59-A34B-8FD2BC004DE0}" type="presOf" srcId="{047C4A10-A69F-4D46-8D9F-2692422C5D0C}" destId="{BC879FCF-D9B4-4EDE-AC9A-F7447A795DBE}" srcOrd="0" destOrd="0" presId="urn:microsoft.com/office/officeart/2005/8/layout/matrix1"/>
    <dgm:cxn modelId="{28EC5793-2D85-47C5-BF55-6B67D8C9E02D}" type="presParOf" srcId="{8220D7B7-65A3-4779-80FD-60669989855A}" destId="{D57FA1C6-413B-4465-BF60-C7918C0634EA}" srcOrd="0" destOrd="0" presId="urn:microsoft.com/office/officeart/2005/8/layout/matrix1"/>
    <dgm:cxn modelId="{07374BB1-2346-45F5-930E-EC73FF29BEA9}" type="presParOf" srcId="{D57FA1C6-413B-4465-BF60-C7918C0634EA}" destId="{E61B6B8F-E2D0-45BA-BDC5-E03CC6DFA368}" srcOrd="0" destOrd="0" presId="urn:microsoft.com/office/officeart/2005/8/layout/matrix1"/>
    <dgm:cxn modelId="{68D47590-97C8-4C44-AEEC-5CFA78F9B747}" type="presParOf" srcId="{D57FA1C6-413B-4465-BF60-C7918C0634EA}" destId="{F38FE74E-A3AB-45E6-9F98-9D89FF852A4A}" srcOrd="1" destOrd="0" presId="urn:microsoft.com/office/officeart/2005/8/layout/matrix1"/>
    <dgm:cxn modelId="{EA78E671-E933-470C-BAF4-2C4205328AC5}" type="presParOf" srcId="{D57FA1C6-413B-4465-BF60-C7918C0634EA}" destId="{C158EFAE-279A-4DFA-AD8C-B6891F61E857}" srcOrd="2" destOrd="0" presId="urn:microsoft.com/office/officeart/2005/8/layout/matrix1"/>
    <dgm:cxn modelId="{171D21C1-3D23-4824-A1DA-08207F945F4C}" type="presParOf" srcId="{D57FA1C6-413B-4465-BF60-C7918C0634EA}" destId="{517C7592-6693-455A-9FC6-4FFE64FF9F07}" srcOrd="3" destOrd="0" presId="urn:microsoft.com/office/officeart/2005/8/layout/matrix1"/>
    <dgm:cxn modelId="{F560805E-3F29-4017-ACBB-32438EDC9CC5}" type="presParOf" srcId="{D57FA1C6-413B-4465-BF60-C7918C0634EA}" destId="{1EADB3C3-DA21-4B2B-B596-AB57DB550B99}" srcOrd="4" destOrd="0" presId="urn:microsoft.com/office/officeart/2005/8/layout/matrix1"/>
    <dgm:cxn modelId="{8678AA41-3CB0-46FB-97BB-2A0F22DA4CEE}" type="presParOf" srcId="{D57FA1C6-413B-4465-BF60-C7918C0634EA}" destId="{AB6C075C-9CD4-4092-AFE3-54B3689B4C6F}" srcOrd="5" destOrd="0" presId="urn:microsoft.com/office/officeart/2005/8/layout/matrix1"/>
    <dgm:cxn modelId="{89E7866E-5056-45EE-B1D7-2202B3C80E94}" type="presParOf" srcId="{D57FA1C6-413B-4465-BF60-C7918C0634EA}" destId="{BC879FCF-D9B4-4EDE-AC9A-F7447A795DBE}" srcOrd="6" destOrd="0" presId="urn:microsoft.com/office/officeart/2005/8/layout/matrix1"/>
    <dgm:cxn modelId="{6A6785A4-C45A-402F-BE34-E4601783407E}" type="presParOf" srcId="{D57FA1C6-413B-4465-BF60-C7918C0634EA}" destId="{91B4EAD8-F391-45D8-8855-7638683D5793}" srcOrd="7" destOrd="0" presId="urn:microsoft.com/office/officeart/2005/8/layout/matrix1"/>
    <dgm:cxn modelId="{1DED277D-355F-4003-9D7A-7DAA1AD460A6}" type="presParOf" srcId="{8220D7B7-65A3-4779-80FD-60669989855A}" destId="{37A4BD64-5BFF-4593-8BBF-C1E90317436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1DB719-5931-44D6-9388-1865031BAE8E}" type="doc">
      <dgm:prSet loTypeId="urn:microsoft.com/office/officeart/2005/8/layout/default" loCatId="list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4E4C6038-7744-41F4-8063-8AE3A51D06CF}" type="pres">
      <dgm:prSet presAssocID="{341DB719-5931-44D6-9388-1865031BAE8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1DBD03D-58E3-4775-A109-25E074EC8864}" type="presOf" srcId="{341DB719-5931-44D6-9388-1865031BAE8E}" destId="{4E4C6038-7744-41F4-8063-8AE3A51D06CF}" srcOrd="0" destOrd="0" presId="urn:microsoft.com/office/officeart/2005/8/layout/default"/>
  </dgm:cxnLst>
  <dgm:bg>
    <a:noFill/>
  </dgm:bg>
  <dgm:whole>
    <a:effectLst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3C716A-49A3-4208-8A02-96EFD5B675E8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858315E6-6FFC-4335-8FC5-C2EFAD4FD49E}">
      <dgm:prSet phldrT="[Текст]" custT="1"/>
      <dgm:spPr/>
      <dgm:t>
        <a:bodyPr/>
        <a:lstStyle/>
        <a:p>
          <a:pPr>
            <a:buClrTx/>
            <a:buSzTx/>
            <a:buFontTx/>
            <a:buNone/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Благоустройство общественных территорий и зон отдыха:</a:t>
          </a:r>
        </a:p>
        <a:p>
          <a:pPr>
            <a:buClrTx/>
            <a:buSzTx/>
            <a:buFontTx/>
            <a:buNone/>
          </a:pPr>
          <a:r>
            <a:rPr lang="ru-RU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400" i="1" dirty="0">
              <a:latin typeface="Times New Roman" panose="02020603050405020304" pitchFamily="18" charset="0"/>
              <a:cs typeface="Times New Roman" panose="02020603050405020304" pitchFamily="18" charset="0"/>
            </a:rPr>
            <a:t>ПИР по благоустройству Советской площади г. Видное – 14,8</a:t>
          </a:r>
        </a:p>
        <a:p>
          <a:pPr>
            <a:buClrTx/>
            <a:buSzTx/>
            <a:buFontTx/>
            <a:buNone/>
          </a:pPr>
          <a:r>
            <a:rPr lang="ru-RU" sz="1400" i="1" dirty="0">
              <a:latin typeface="Times New Roman" panose="02020603050405020304" pitchFamily="18" charset="0"/>
              <a:cs typeface="Times New Roman" panose="02020603050405020304" pitchFamily="18" charset="0"/>
            </a:rPr>
            <a:t>- Сквер «Сосенки» в г. Видное, Жуковский проезд – 42,0</a:t>
          </a:r>
        </a:p>
        <a:p>
          <a:pPr>
            <a:buClrTx/>
            <a:buSzTx/>
            <a:buFontTx/>
            <a:buNone/>
          </a:pPr>
          <a:r>
            <a:rPr lang="ru-RU" sz="1400" i="1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4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Тимоховский</a:t>
          </a:r>
          <a:r>
            <a:rPr lang="ru-RU" sz="1400" i="1" dirty="0">
              <a:latin typeface="Times New Roman" panose="02020603050405020304" pitchFamily="18" charset="0"/>
              <a:cs typeface="Times New Roman" panose="02020603050405020304" pitchFamily="18" charset="0"/>
            </a:rPr>
            <a:t> парк – 266,9</a:t>
          </a:r>
          <a:endParaRPr lang="ru-RU" sz="1400" dirty="0"/>
        </a:p>
      </dgm:t>
    </dgm:pt>
    <dgm:pt modelId="{D747E0DA-0DE9-4278-9947-0E5DAEF0E202}" type="parTrans" cxnId="{EBABE647-9AE9-488A-BCD4-46066CF3E1D4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20424109-7351-488D-B0CF-5DAA553F0D9C}" type="sibTrans" cxnId="{EBABE647-9AE9-488A-BCD4-46066CF3E1D4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48A59F32-32A1-4EC4-8008-410BD542FC82}">
      <dgm:prSet phldrT="[Текст]" custT="1"/>
      <dgm:spPr/>
      <dgm:t>
        <a:bodyPr/>
        <a:lstStyle/>
        <a:p>
          <a:pPr>
            <a:buClrTx/>
            <a:buSzTx/>
            <a:buFontTx/>
            <a:buNone/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Модернизация детских игровых площадок (10 площадок)</a:t>
          </a:r>
          <a:endParaRPr lang="ru-RU" sz="1800" dirty="0"/>
        </a:p>
      </dgm:t>
    </dgm:pt>
    <dgm:pt modelId="{F215107A-1CDD-4BAB-8AE6-CC1EB67B8494}" type="parTrans" cxnId="{8FF3FE2C-7B60-4E78-ACB0-1048F81225BB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7F3AA570-C1C2-49C4-9BC5-5E6033CEAF16}" type="sibTrans" cxnId="{8FF3FE2C-7B60-4E78-ACB0-1048F81225BB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36FB3FC3-8927-4CBC-99E0-3BD8F39DA429}">
      <dgm:prSet phldrT="[Текст]" custT="1"/>
      <dgm:spPr/>
      <dgm:t>
        <a:bodyPr/>
        <a:lstStyle/>
        <a:p>
          <a:pPr>
            <a:buClrTx/>
            <a:buSzTx/>
            <a:buFontTx/>
            <a:buNone/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Содержание парков культуры и отдыха:</a:t>
          </a:r>
        </a:p>
        <a:p>
          <a:pPr>
            <a:buClrTx/>
            <a:buSzTx/>
            <a:buFontTx/>
            <a:buNone/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Купелинка</a:t>
          </a:r>
          <a:r>
            <a:rPr lang="ru-RU" sz="1600" i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Видновский</a:t>
          </a:r>
          <a:r>
            <a:rPr lang="ru-RU" sz="1600" i="1" dirty="0">
              <a:latin typeface="Times New Roman" panose="02020603050405020304" pitchFamily="18" charset="0"/>
              <a:cs typeface="Times New Roman" panose="02020603050405020304" pitchFamily="18" charset="0"/>
            </a:rPr>
            <a:t> лесопарк, </a:t>
          </a:r>
          <a:r>
            <a:rPr lang="ru-RU" sz="16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Расторгуевский</a:t>
          </a:r>
          <a:r>
            <a:rPr lang="ru-RU" sz="1600" i="1" dirty="0">
              <a:latin typeface="Times New Roman" panose="02020603050405020304" pitchFamily="18" charset="0"/>
              <a:cs typeface="Times New Roman" panose="02020603050405020304" pitchFamily="18" charset="0"/>
            </a:rPr>
            <a:t> парк, </a:t>
          </a:r>
          <a:r>
            <a:rPr lang="ru-RU" sz="16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Тимоховский</a:t>
          </a:r>
          <a:r>
            <a:rPr lang="ru-RU" sz="1600" i="1" dirty="0">
              <a:latin typeface="Times New Roman" panose="02020603050405020304" pitchFamily="18" charset="0"/>
              <a:cs typeface="Times New Roman" panose="02020603050405020304" pitchFamily="18" charset="0"/>
            </a:rPr>
            <a:t> парк, Центральный парк, </a:t>
          </a:r>
          <a:r>
            <a:rPr lang="ru-RU" sz="16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Дыдылдинский</a:t>
          </a:r>
          <a:r>
            <a:rPr lang="ru-RU" sz="1600" i="1" dirty="0">
              <a:latin typeface="Times New Roman" panose="02020603050405020304" pitchFamily="18" charset="0"/>
              <a:cs typeface="Times New Roman" panose="02020603050405020304" pitchFamily="18" charset="0"/>
            </a:rPr>
            <a:t> лесопарк.</a:t>
          </a:r>
          <a:endParaRPr lang="ru-RU" sz="1800" dirty="0"/>
        </a:p>
      </dgm:t>
    </dgm:pt>
    <dgm:pt modelId="{581329A3-0890-4AA3-9E84-0DB80A8E68FC}" type="parTrans" cxnId="{19CE9CAB-E543-4314-8BD5-F64C583ADF1E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E150C497-8F67-412E-8B30-67A802BFBF53}" type="sibTrans" cxnId="{19CE9CAB-E543-4314-8BD5-F64C583ADF1E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3D78B027-B581-4556-A88B-80A6238AFC5D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Содержание, ремонт, устройство и восстановление уличного освещения</a:t>
          </a:r>
          <a:endParaRPr lang="ru-RU" sz="1800" dirty="0"/>
        </a:p>
      </dgm:t>
    </dgm:pt>
    <dgm:pt modelId="{255C3C2B-9E6B-4F7A-A915-4D791D277395}" type="parTrans" cxnId="{4C7C6644-4DC0-43AD-A04A-FD384BF13997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8C20CCC1-591A-4CF0-B572-288EC9B3E96A}" type="sibTrans" cxnId="{4C7C6644-4DC0-43AD-A04A-FD384BF13997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</a:endParaRPr>
        </a:p>
      </dgm:t>
    </dgm:pt>
    <dgm:pt modelId="{A12DEAF7-6360-42E2-8966-01276ECACF6A}" type="pres">
      <dgm:prSet presAssocID="{AE3C716A-49A3-4208-8A02-96EFD5B675E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3EA72A5-8CB9-4F6F-B0C2-997816A7DB5E}" type="pres">
      <dgm:prSet presAssocID="{AE3C716A-49A3-4208-8A02-96EFD5B675E8}" presName="Name1" presStyleCnt="0"/>
      <dgm:spPr/>
    </dgm:pt>
    <dgm:pt modelId="{65AA6E41-CFA2-46E8-863D-0EEFD0668695}" type="pres">
      <dgm:prSet presAssocID="{AE3C716A-49A3-4208-8A02-96EFD5B675E8}" presName="cycle" presStyleCnt="0"/>
      <dgm:spPr/>
    </dgm:pt>
    <dgm:pt modelId="{3B6FB1CE-FE5A-4375-B846-D5EFE0CBAAC4}" type="pres">
      <dgm:prSet presAssocID="{AE3C716A-49A3-4208-8A02-96EFD5B675E8}" presName="srcNode" presStyleLbl="node1" presStyleIdx="0" presStyleCnt="4"/>
      <dgm:spPr/>
    </dgm:pt>
    <dgm:pt modelId="{2D8C0949-5E97-43F2-B7E9-F4072FEEE9BF}" type="pres">
      <dgm:prSet presAssocID="{AE3C716A-49A3-4208-8A02-96EFD5B675E8}" presName="conn" presStyleLbl="parChTrans1D2" presStyleIdx="0" presStyleCnt="1"/>
      <dgm:spPr/>
      <dgm:t>
        <a:bodyPr/>
        <a:lstStyle/>
        <a:p>
          <a:endParaRPr lang="ru-RU"/>
        </a:p>
      </dgm:t>
    </dgm:pt>
    <dgm:pt modelId="{1518D827-95C2-4C06-8F1D-E4C025F9AD6E}" type="pres">
      <dgm:prSet presAssocID="{AE3C716A-49A3-4208-8A02-96EFD5B675E8}" presName="extraNode" presStyleLbl="node1" presStyleIdx="0" presStyleCnt="4"/>
      <dgm:spPr/>
    </dgm:pt>
    <dgm:pt modelId="{FF900E5E-94A1-43FF-ABA2-F20E88DA3F34}" type="pres">
      <dgm:prSet presAssocID="{AE3C716A-49A3-4208-8A02-96EFD5B675E8}" presName="dstNode" presStyleLbl="node1" presStyleIdx="0" presStyleCnt="4"/>
      <dgm:spPr/>
    </dgm:pt>
    <dgm:pt modelId="{91153E7B-8ECF-4D5F-B0CA-9EE702CF4437}" type="pres">
      <dgm:prSet presAssocID="{858315E6-6FFC-4335-8FC5-C2EFAD4FD49E}" presName="text_1" presStyleLbl="node1" presStyleIdx="0" presStyleCnt="4" custScaleY="144672" custLinFactNeighborX="23" custLinFactNeighborY="-1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F1BFF3-D4DA-482B-92A0-DAA3A4868F3C}" type="pres">
      <dgm:prSet presAssocID="{858315E6-6FFC-4335-8FC5-C2EFAD4FD49E}" presName="accent_1" presStyleCnt="0"/>
      <dgm:spPr/>
    </dgm:pt>
    <dgm:pt modelId="{DD113BD2-098E-40AE-BE2D-4996E43D0078}" type="pres">
      <dgm:prSet presAssocID="{858315E6-6FFC-4335-8FC5-C2EFAD4FD49E}" presName="accentRepeatNode" presStyleLbl="solidFgAcc1" presStyleIdx="0" presStyleCnt="4" custScaleX="113185" custScaleY="112207" custLinFactNeighborX="4991" custLinFactNeighborY="-800"/>
      <dgm:spPr/>
      <dgm:extLst/>
    </dgm:pt>
    <dgm:pt modelId="{87D7AD84-86EF-40C7-B688-50EA33A56F39}" type="pres">
      <dgm:prSet presAssocID="{48A59F32-32A1-4EC4-8008-410BD542FC82}" presName="text_2" presStyleLbl="node1" presStyleIdx="1" presStyleCnt="4" custScaleY="943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B56EBF-6B4B-4EF8-BCA0-31AC49FAD230}" type="pres">
      <dgm:prSet presAssocID="{48A59F32-32A1-4EC4-8008-410BD542FC82}" presName="accent_2" presStyleCnt="0"/>
      <dgm:spPr/>
    </dgm:pt>
    <dgm:pt modelId="{71183B5D-D20D-470B-BA34-D4D923A761EE}" type="pres">
      <dgm:prSet presAssocID="{48A59F32-32A1-4EC4-8008-410BD542FC82}" presName="accentRepeatNode" presStyleLbl="solidFgAcc1" presStyleIdx="1" presStyleCnt="4"/>
      <dgm:spPr/>
    </dgm:pt>
    <dgm:pt modelId="{0DEBBC55-677C-4489-AE08-6B849CDDB017}" type="pres">
      <dgm:prSet presAssocID="{36FB3FC3-8927-4CBC-99E0-3BD8F39DA429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33C73-566F-44FB-80DC-1F16FC1A6321}" type="pres">
      <dgm:prSet presAssocID="{36FB3FC3-8927-4CBC-99E0-3BD8F39DA429}" presName="accent_3" presStyleCnt="0"/>
      <dgm:spPr/>
    </dgm:pt>
    <dgm:pt modelId="{16B27597-09C6-435B-B99D-380F027256B3}" type="pres">
      <dgm:prSet presAssocID="{36FB3FC3-8927-4CBC-99E0-3BD8F39DA429}" presName="accentRepeatNode" presStyleLbl="solidFgAcc1" presStyleIdx="2" presStyleCnt="4"/>
      <dgm:spPr/>
    </dgm:pt>
    <dgm:pt modelId="{A9628C1B-6600-4C16-B286-83AEBBEB218B}" type="pres">
      <dgm:prSet presAssocID="{3D78B027-B581-4556-A88B-80A6238AFC5D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3C0755-575C-42CD-83EC-B5C899C9BD0D}" type="pres">
      <dgm:prSet presAssocID="{3D78B027-B581-4556-A88B-80A6238AFC5D}" presName="accent_4" presStyleCnt="0"/>
      <dgm:spPr/>
    </dgm:pt>
    <dgm:pt modelId="{ABEC783D-1766-4D7F-B13D-643547768E1A}" type="pres">
      <dgm:prSet presAssocID="{3D78B027-B581-4556-A88B-80A6238AFC5D}" presName="accentRepeatNode" presStyleLbl="solidFgAcc1" presStyleIdx="3" presStyleCnt="4"/>
      <dgm:spPr/>
    </dgm:pt>
  </dgm:ptLst>
  <dgm:cxnLst>
    <dgm:cxn modelId="{65CFB72D-6A4F-4A30-BA5A-4A5E92542AB8}" type="presOf" srcId="{36FB3FC3-8927-4CBC-99E0-3BD8F39DA429}" destId="{0DEBBC55-677C-4489-AE08-6B849CDDB017}" srcOrd="0" destOrd="0" presId="urn:microsoft.com/office/officeart/2008/layout/VerticalCurvedList"/>
    <dgm:cxn modelId="{EBABE647-9AE9-488A-BCD4-46066CF3E1D4}" srcId="{AE3C716A-49A3-4208-8A02-96EFD5B675E8}" destId="{858315E6-6FFC-4335-8FC5-C2EFAD4FD49E}" srcOrd="0" destOrd="0" parTransId="{D747E0DA-0DE9-4278-9947-0E5DAEF0E202}" sibTransId="{20424109-7351-488D-B0CF-5DAA553F0D9C}"/>
    <dgm:cxn modelId="{8FF3FE2C-7B60-4E78-ACB0-1048F81225BB}" srcId="{AE3C716A-49A3-4208-8A02-96EFD5B675E8}" destId="{48A59F32-32A1-4EC4-8008-410BD542FC82}" srcOrd="1" destOrd="0" parTransId="{F215107A-1CDD-4BAB-8AE6-CC1EB67B8494}" sibTransId="{7F3AA570-C1C2-49C4-9BC5-5E6033CEAF16}"/>
    <dgm:cxn modelId="{4C7C6644-4DC0-43AD-A04A-FD384BF13997}" srcId="{AE3C716A-49A3-4208-8A02-96EFD5B675E8}" destId="{3D78B027-B581-4556-A88B-80A6238AFC5D}" srcOrd="3" destOrd="0" parTransId="{255C3C2B-9E6B-4F7A-A915-4D791D277395}" sibTransId="{8C20CCC1-591A-4CF0-B572-288EC9B3E96A}"/>
    <dgm:cxn modelId="{19CE9CAB-E543-4314-8BD5-F64C583ADF1E}" srcId="{AE3C716A-49A3-4208-8A02-96EFD5B675E8}" destId="{36FB3FC3-8927-4CBC-99E0-3BD8F39DA429}" srcOrd="2" destOrd="0" parTransId="{581329A3-0890-4AA3-9E84-0DB80A8E68FC}" sibTransId="{E150C497-8F67-412E-8B30-67A802BFBF53}"/>
    <dgm:cxn modelId="{C0A677D9-D808-4E6B-A156-E8820B34C8D2}" type="presOf" srcId="{20424109-7351-488D-B0CF-5DAA553F0D9C}" destId="{2D8C0949-5E97-43F2-B7E9-F4072FEEE9BF}" srcOrd="0" destOrd="0" presId="urn:microsoft.com/office/officeart/2008/layout/VerticalCurvedList"/>
    <dgm:cxn modelId="{9901CA36-2963-479F-AC6C-18279ACF90EB}" type="presOf" srcId="{AE3C716A-49A3-4208-8A02-96EFD5B675E8}" destId="{A12DEAF7-6360-42E2-8966-01276ECACF6A}" srcOrd="0" destOrd="0" presId="urn:microsoft.com/office/officeart/2008/layout/VerticalCurvedList"/>
    <dgm:cxn modelId="{CE0087BB-51A6-4205-8B57-2E383453266B}" type="presOf" srcId="{48A59F32-32A1-4EC4-8008-410BD542FC82}" destId="{87D7AD84-86EF-40C7-B688-50EA33A56F39}" srcOrd="0" destOrd="0" presId="urn:microsoft.com/office/officeart/2008/layout/VerticalCurvedList"/>
    <dgm:cxn modelId="{08301EB3-723F-4BBF-882E-6E0E4A814A5F}" type="presOf" srcId="{3D78B027-B581-4556-A88B-80A6238AFC5D}" destId="{A9628C1B-6600-4C16-B286-83AEBBEB218B}" srcOrd="0" destOrd="0" presId="urn:microsoft.com/office/officeart/2008/layout/VerticalCurvedList"/>
    <dgm:cxn modelId="{302EC1BF-E5A3-4A34-BB27-A2ACC3A7172C}" type="presOf" srcId="{858315E6-6FFC-4335-8FC5-C2EFAD4FD49E}" destId="{91153E7B-8ECF-4D5F-B0CA-9EE702CF4437}" srcOrd="0" destOrd="0" presId="urn:microsoft.com/office/officeart/2008/layout/VerticalCurvedList"/>
    <dgm:cxn modelId="{E3D806A6-345D-4EEA-8787-084296A05DD8}" type="presParOf" srcId="{A12DEAF7-6360-42E2-8966-01276ECACF6A}" destId="{83EA72A5-8CB9-4F6F-B0C2-997816A7DB5E}" srcOrd="0" destOrd="0" presId="urn:microsoft.com/office/officeart/2008/layout/VerticalCurvedList"/>
    <dgm:cxn modelId="{952B5D6A-320D-44EF-939E-B68CB777FFB9}" type="presParOf" srcId="{83EA72A5-8CB9-4F6F-B0C2-997816A7DB5E}" destId="{65AA6E41-CFA2-46E8-863D-0EEFD0668695}" srcOrd="0" destOrd="0" presId="urn:microsoft.com/office/officeart/2008/layout/VerticalCurvedList"/>
    <dgm:cxn modelId="{D843C50F-7D5F-4869-8CDD-69756ACB7E63}" type="presParOf" srcId="{65AA6E41-CFA2-46E8-863D-0EEFD0668695}" destId="{3B6FB1CE-FE5A-4375-B846-D5EFE0CBAAC4}" srcOrd="0" destOrd="0" presId="urn:microsoft.com/office/officeart/2008/layout/VerticalCurvedList"/>
    <dgm:cxn modelId="{93DB21BE-B997-4E43-985F-855ED9A58626}" type="presParOf" srcId="{65AA6E41-CFA2-46E8-863D-0EEFD0668695}" destId="{2D8C0949-5E97-43F2-B7E9-F4072FEEE9BF}" srcOrd="1" destOrd="0" presId="urn:microsoft.com/office/officeart/2008/layout/VerticalCurvedList"/>
    <dgm:cxn modelId="{5645449C-3696-4DFA-925A-6182361D53C5}" type="presParOf" srcId="{65AA6E41-CFA2-46E8-863D-0EEFD0668695}" destId="{1518D827-95C2-4C06-8F1D-E4C025F9AD6E}" srcOrd="2" destOrd="0" presId="urn:microsoft.com/office/officeart/2008/layout/VerticalCurvedList"/>
    <dgm:cxn modelId="{02CCE7FB-813E-41D8-AF16-4AA8AA9B5E14}" type="presParOf" srcId="{65AA6E41-CFA2-46E8-863D-0EEFD0668695}" destId="{FF900E5E-94A1-43FF-ABA2-F20E88DA3F34}" srcOrd="3" destOrd="0" presId="urn:microsoft.com/office/officeart/2008/layout/VerticalCurvedList"/>
    <dgm:cxn modelId="{1A79044F-410C-455F-A221-9C6C50019E7A}" type="presParOf" srcId="{83EA72A5-8CB9-4F6F-B0C2-997816A7DB5E}" destId="{91153E7B-8ECF-4D5F-B0CA-9EE702CF4437}" srcOrd="1" destOrd="0" presId="urn:microsoft.com/office/officeart/2008/layout/VerticalCurvedList"/>
    <dgm:cxn modelId="{6946923A-FA15-4B30-8936-C165AC0EADE3}" type="presParOf" srcId="{83EA72A5-8CB9-4F6F-B0C2-997816A7DB5E}" destId="{5BF1BFF3-D4DA-482B-92A0-DAA3A4868F3C}" srcOrd="2" destOrd="0" presId="urn:microsoft.com/office/officeart/2008/layout/VerticalCurvedList"/>
    <dgm:cxn modelId="{46F90DEF-4025-41CA-894F-E26BE83ACDAE}" type="presParOf" srcId="{5BF1BFF3-D4DA-482B-92A0-DAA3A4868F3C}" destId="{DD113BD2-098E-40AE-BE2D-4996E43D0078}" srcOrd="0" destOrd="0" presId="urn:microsoft.com/office/officeart/2008/layout/VerticalCurvedList"/>
    <dgm:cxn modelId="{031DFBAE-E6D0-4756-BC78-C6E4AFC70642}" type="presParOf" srcId="{83EA72A5-8CB9-4F6F-B0C2-997816A7DB5E}" destId="{87D7AD84-86EF-40C7-B688-50EA33A56F39}" srcOrd="3" destOrd="0" presId="urn:microsoft.com/office/officeart/2008/layout/VerticalCurvedList"/>
    <dgm:cxn modelId="{745D43A9-8820-4DE3-B83B-523F33507F41}" type="presParOf" srcId="{83EA72A5-8CB9-4F6F-B0C2-997816A7DB5E}" destId="{DFB56EBF-6B4B-4EF8-BCA0-31AC49FAD230}" srcOrd="4" destOrd="0" presId="urn:microsoft.com/office/officeart/2008/layout/VerticalCurvedList"/>
    <dgm:cxn modelId="{327A3822-6B97-4E38-BCCD-D9983CEBAFF9}" type="presParOf" srcId="{DFB56EBF-6B4B-4EF8-BCA0-31AC49FAD230}" destId="{71183B5D-D20D-470B-BA34-D4D923A761EE}" srcOrd="0" destOrd="0" presId="urn:microsoft.com/office/officeart/2008/layout/VerticalCurvedList"/>
    <dgm:cxn modelId="{094E7C22-C71D-4F79-9745-F418A66DAAD2}" type="presParOf" srcId="{83EA72A5-8CB9-4F6F-B0C2-997816A7DB5E}" destId="{0DEBBC55-677C-4489-AE08-6B849CDDB017}" srcOrd="5" destOrd="0" presId="urn:microsoft.com/office/officeart/2008/layout/VerticalCurvedList"/>
    <dgm:cxn modelId="{E0C5CD13-DE66-4CD5-BBED-19C259CA1702}" type="presParOf" srcId="{83EA72A5-8CB9-4F6F-B0C2-997816A7DB5E}" destId="{3DC33C73-566F-44FB-80DC-1F16FC1A6321}" srcOrd="6" destOrd="0" presId="urn:microsoft.com/office/officeart/2008/layout/VerticalCurvedList"/>
    <dgm:cxn modelId="{0FC803A9-C8DA-4C24-B309-F6C374C0051D}" type="presParOf" srcId="{3DC33C73-566F-44FB-80DC-1F16FC1A6321}" destId="{16B27597-09C6-435B-B99D-380F027256B3}" srcOrd="0" destOrd="0" presId="urn:microsoft.com/office/officeart/2008/layout/VerticalCurvedList"/>
    <dgm:cxn modelId="{5E730D2C-D2A9-4215-BF50-480DD2AA2DA3}" type="presParOf" srcId="{83EA72A5-8CB9-4F6F-B0C2-997816A7DB5E}" destId="{A9628C1B-6600-4C16-B286-83AEBBEB218B}" srcOrd="7" destOrd="0" presId="urn:microsoft.com/office/officeart/2008/layout/VerticalCurvedList"/>
    <dgm:cxn modelId="{FBF92A5E-F74A-4835-B49B-F957B1101151}" type="presParOf" srcId="{83EA72A5-8CB9-4F6F-B0C2-997816A7DB5E}" destId="{2F3C0755-575C-42CD-83EC-B5C899C9BD0D}" srcOrd="8" destOrd="0" presId="urn:microsoft.com/office/officeart/2008/layout/VerticalCurvedList"/>
    <dgm:cxn modelId="{D97D82F4-DFEE-49B6-903B-BEB5AC8EBB0F}" type="presParOf" srcId="{2F3C0755-575C-42CD-83EC-B5C899C9BD0D}" destId="{ABEC783D-1766-4D7F-B13D-643547768E1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1CA10F-EBAE-4EE2-B213-F7740D2A3D93}" type="doc">
      <dgm:prSet loTypeId="urn:microsoft.com/office/officeart/2005/8/layout/p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848BDC82-FC95-49A6-AC27-DD601C0699D6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 anchor="ctr"/>
        <a:lstStyle/>
        <a:p>
          <a:r>
            <a:rPr lang="ru-RU" sz="1800" b="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Создание и содержание единой базы (облачной платформы) ведения бюджетного (бухгалтерского) учета в муниципальных учреждениях</a:t>
          </a:r>
          <a:endParaRPr lang="ru-RU" sz="1800" dirty="0"/>
        </a:p>
      </dgm:t>
    </dgm:pt>
    <dgm:pt modelId="{F561E9A8-06E2-4356-987F-0F5BC400F04D}" type="parTrans" cxnId="{57E3B6C6-65F5-4BFD-9D9B-03D17B6ED02A}">
      <dgm:prSet/>
      <dgm:spPr/>
      <dgm:t>
        <a:bodyPr/>
        <a:lstStyle/>
        <a:p>
          <a:endParaRPr lang="ru-RU"/>
        </a:p>
      </dgm:t>
    </dgm:pt>
    <dgm:pt modelId="{AADD0C76-CCA3-4B38-A5BD-F32C128BCB27}" type="sibTrans" cxnId="{57E3B6C6-65F5-4BFD-9D9B-03D17B6ED02A}">
      <dgm:prSet/>
      <dgm:spPr/>
      <dgm:t>
        <a:bodyPr/>
        <a:lstStyle/>
        <a:p>
          <a:endParaRPr lang="ru-RU"/>
        </a:p>
      </dgm:t>
    </dgm:pt>
    <dgm:pt modelId="{AF1EF184-96BE-4329-8024-16F220075A13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 anchor="ctr"/>
        <a:lstStyle/>
        <a:p>
          <a:r>
            <a:rPr lang="ru-RU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Обслуживание муниципального долга по кредитам</a:t>
          </a:r>
          <a:endParaRPr lang="ru-RU" sz="1800" b="0" dirty="0"/>
        </a:p>
      </dgm:t>
    </dgm:pt>
    <dgm:pt modelId="{DDD971DD-EC90-422E-AF33-3EDC7964CDC0}" type="parTrans" cxnId="{01870423-C5C4-4BA5-AF11-2D53BE6B5859}">
      <dgm:prSet/>
      <dgm:spPr/>
      <dgm:t>
        <a:bodyPr/>
        <a:lstStyle/>
        <a:p>
          <a:endParaRPr lang="ru-RU"/>
        </a:p>
      </dgm:t>
    </dgm:pt>
    <dgm:pt modelId="{4E6F5823-4DC6-48C0-8D6E-9BB66FB99062}" type="sibTrans" cxnId="{01870423-C5C4-4BA5-AF11-2D53BE6B5859}">
      <dgm:prSet/>
      <dgm:spPr/>
      <dgm:t>
        <a:bodyPr/>
        <a:lstStyle/>
        <a:p>
          <a:endParaRPr lang="ru-RU"/>
        </a:p>
      </dgm:t>
    </dgm:pt>
    <dgm:pt modelId="{3E0465D8-2DE2-4E25-A070-3D62B32A949E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algn="ctr">
            <a:spcAft>
              <a:spcPct val="35000"/>
            </a:spcAft>
            <a:buClrTx/>
            <a:buSzTx/>
            <a:buFontTx/>
            <a:buNone/>
          </a:pPr>
          <a:r>
            <a:rPr lang="ru-RU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администрации, финансового органа и учреждений:</a:t>
          </a:r>
        </a:p>
        <a:p>
          <a:pPr algn="ctr">
            <a:spcAft>
              <a:spcPct val="35000"/>
            </a:spcAft>
            <a:buClrTx/>
            <a:buSzTx/>
            <a:buFontTx/>
            <a:buNone/>
          </a:pPr>
          <a:r>
            <a:rPr lang="ru-RU" sz="12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МКУ «ЦБ»</a:t>
          </a:r>
          <a:r>
            <a:rPr lang="en-US" sz="12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endParaRPr lang="ru-RU" sz="1200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spcAft>
              <a:spcPct val="35000"/>
            </a:spcAft>
            <a:buClrTx/>
            <a:buSzTx/>
            <a:buFontTx/>
            <a:buNone/>
          </a:pPr>
          <a:r>
            <a:rPr lang="ru-RU" sz="12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МКУ «ЦОД»</a:t>
          </a:r>
          <a:r>
            <a:rPr lang="en-US" sz="12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200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spcAft>
              <a:spcPct val="35000"/>
            </a:spcAft>
            <a:buClrTx/>
            <a:buSzTx/>
            <a:buFontTx/>
            <a:buNone/>
          </a:pPr>
          <a:r>
            <a:rPr lang="ru-RU" sz="12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 МКУ «УО СППД»</a:t>
          </a:r>
          <a:r>
            <a:rPr lang="en-US" sz="12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200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spcAft>
              <a:spcPct val="35000"/>
            </a:spcAft>
            <a:buClrTx/>
            <a:buSzTx/>
            <a:buFontTx/>
            <a:buNone/>
          </a:pPr>
          <a:r>
            <a:rPr lang="en-US" sz="12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МКУ «УИАР»</a:t>
          </a:r>
          <a:r>
            <a:rPr lang="en-US" sz="12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200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spcAft>
              <a:spcPct val="35000"/>
            </a:spcAft>
            <a:buClrTx/>
            <a:buSzTx/>
            <a:buFontTx/>
            <a:buNone/>
          </a:pPr>
          <a:r>
            <a:rPr lang="ru-RU" sz="12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МКУ «ЦТ</a:t>
          </a:r>
          <a:r>
            <a:rPr lang="ru-RU" sz="14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r>
            <a:rPr lang="en-US" sz="14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spcAft>
              <a:spcPts val="0"/>
            </a:spcAft>
            <a:buClrTx/>
            <a:buSzTx/>
            <a:buFontTx/>
            <a:buNone/>
          </a:pPr>
          <a:r>
            <a:rPr lang="ru-RU" sz="14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МБУ «</a:t>
          </a:r>
          <a:r>
            <a:rPr lang="ru-RU" sz="1400" b="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ДорСервис</a:t>
          </a:r>
          <a:r>
            <a:rPr lang="ru-RU" sz="14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».</a:t>
          </a:r>
        </a:p>
        <a:p>
          <a:pPr algn="ctr">
            <a:spcAft>
              <a:spcPct val="35000"/>
            </a:spcAft>
            <a:buClrTx/>
            <a:buSzTx/>
            <a:buFontTx/>
            <a:buNone/>
          </a:pPr>
          <a:endParaRPr lang="ru-RU" sz="1600" dirty="0"/>
        </a:p>
      </dgm:t>
    </dgm:pt>
    <dgm:pt modelId="{9B7E90DD-10C8-4D10-BA36-3078A73A2DBD}" type="parTrans" cxnId="{6A2E5090-7604-4B70-815F-C077C9F0BA25}">
      <dgm:prSet/>
      <dgm:spPr/>
      <dgm:t>
        <a:bodyPr/>
        <a:lstStyle/>
        <a:p>
          <a:endParaRPr lang="ru-RU"/>
        </a:p>
      </dgm:t>
    </dgm:pt>
    <dgm:pt modelId="{00B5672C-FAFC-4C9C-85AF-AB1BA84E4FEA}" type="sibTrans" cxnId="{6A2E5090-7604-4B70-815F-C077C9F0BA25}">
      <dgm:prSet/>
      <dgm:spPr/>
      <dgm:t>
        <a:bodyPr/>
        <a:lstStyle/>
        <a:p>
          <a:endParaRPr lang="ru-RU"/>
        </a:p>
      </dgm:t>
    </dgm:pt>
    <dgm:pt modelId="{D3568185-0248-46FA-BC12-24A67D45D1B7}">
      <dgm:prSet custT="1"/>
      <dgm:spPr>
        <a:solidFill>
          <a:schemeClr val="tx2">
            <a:lumMod val="60000"/>
            <a:lumOff val="40000"/>
          </a:schemeClr>
        </a:solidFill>
      </dgm:spPr>
      <dgm:t>
        <a:bodyPr anchor="ctr"/>
        <a:lstStyle/>
        <a:p>
          <a:r>
            <a:rPr lang="ru-RU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Материально-техническое и организационное обеспечение деятельности старосты сельского населенного пункта</a:t>
          </a:r>
        </a:p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26 старост</a:t>
          </a:r>
          <a:endParaRPr lang="ru-RU" sz="1800" b="1" dirty="0"/>
        </a:p>
      </dgm:t>
    </dgm:pt>
    <dgm:pt modelId="{9A8E8838-4D46-4275-85A8-EBB376D3DC71}" type="parTrans" cxnId="{B9D36152-1FDF-422F-8AB8-5F0CC123D70F}">
      <dgm:prSet/>
      <dgm:spPr/>
      <dgm:t>
        <a:bodyPr/>
        <a:lstStyle/>
        <a:p>
          <a:endParaRPr lang="ru-RU"/>
        </a:p>
      </dgm:t>
    </dgm:pt>
    <dgm:pt modelId="{E658BDC3-3ACF-47C7-A731-D6A8E8033300}" type="sibTrans" cxnId="{B9D36152-1FDF-422F-8AB8-5F0CC123D70F}">
      <dgm:prSet/>
      <dgm:spPr/>
      <dgm:t>
        <a:bodyPr/>
        <a:lstStyle/>
        <a:p>
          <a:endParaRPr lang="ru-RU"/>
        </a:p>
      </dgm:t>
    </dgm:pt>
    <dgm:pt modelId="{6AD1DDC5-5BDE-42A6-8662-68EFB3DA7159}">
      <dgm:prSet custT="1"/>
      <dgm:spPr>
        <a:solidFill>
          <a:schemeClr val="tx2">
            <a:lumMod val="60000"/>
            <a:lumOff val="40000"/>
          </a:schemeClr>
        </a:solidFill>
      </dgm:spPr>
      <dgm:t>
        <a:bodyPr anchor="ctr"/>
        <a:lstStyle/>
        <a:p>
          <a:r>
            <a:rPr lang="ru-RU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Содержание имущества</a:t>
          </a:r>
          <a:endParaRPr lang="ru-RU" sz="1800" b="0" dirty="0"/>
        </a:p>
      </dgm:t>
    </dgm:pt>
    <dgm:pt modelId="{314BBBAB-3E19-4997-BDB2-DCD7C3FD4E7E}" type="parTrans" cxnId="{3C1AA907-62A1-4F1E-AD90-7A93B46AFFA5}">
      <dgm:prSet/>
      <dgm:spPr/>
      <dgm:t>
        <a:bodyPr/>
        <a:lstStyle/>
        <a:p>
          <a:endParaRPr lang="ru-RU"/>
        </a:p>
      </dgm:t>
    </dgm:pt>
    <dgm:pt modelId="{BAA884CE-51E2-42A0-A646-3D7F05E8F7CE}" type="sibTrans" cxnId="{3C1AA907-62A1-4F1E-AD90-7A93B46AFFA5}">
      <dgm:prSet/>
      <dgm:spPr/>
      <dgm:t>
        <a:bodyPr/>
        <a:lstStyle/>
        <a:p>
          <a:endParaRPr lang="ru-RU"/>
        </a:p>
      </dgm:t>
    </dgm:pt>
    <dgm:pt modelId="{E1E286BA-D469-42AB-A735-C8D0A84977A1}" type="pres">
      <dgm:prSet presAssocID="{6E1CA10F-EBAE-4EE2-B213-F7740D2A3D9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019163-2036-42F4-96AB-9FE971DBC478}" type="pres">
      <dgm:prSet presAssocID="{6E1CA10F-EBAE-4EE2-B213-F7740D2A3D93}" presName="bkgdShp" presStyleLbl="alignAccFollowNode1" presStyleIdx="0" presStyleCnt="1" custAng="0" custScaleY="85408" custLinFactY="16605" custLinFactNeighborX="-11" custLinFactNeighborY="100000"/>
      <dgm:spPr>
        <a:solidFill>
          <a:schemeClr val="tx2">
            <a:lumMod val="20000"/>
            <a:lumOff val="80000"/>
            <a:alpha val="90000"/>
          </a:schemeClr>
        </a:solidFill>
      </dgm:spPr>
    </dgm:pt>
    <dgm:pt modelId="{7FA5F6D8-EA6A-4DAE-BA6E-39F804481A2E}" type="pres">
      <dgm:prSet presAssocID="{6E1CA10F-EBAE-4EE2-B213-F7740D2A3D93}" presName="linComp" presStyleCnt="0"/>
      <dgm:spPr/>
    </dgm:pt>
    <dgm:pt modelId="{1531CA47-2765-4C72-B42E-AC1EFCED27CE}" type="pres">
      <dgm:prSet presAssocID="{6AD1DDC5-5BDE-42A6-8662-68EFB3DA7159}" presName="compNode" presStyleCnt="0"/>
      <dgm:spPr/>
    </dgm:pt>
    <dgm:pt modelId="{CEA1E64A-D437-42CB-97CA-7977A73D8850}" type="pres">
      <dgm:prSet presAssocID="{6AD1DDC5-5BDE-42A6-8662-68EFB3DA7159}" presName="node" presStyleLbl="node1" presStyleIdx="0" presStyleCnt="5" custScaleX="99931" custLinFactNeighborX="-129" custLinFactNeighborY="-82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600C1D-C5CA-4C93-93A1-0D2EE719472E}" type="pres">
      <dgm:prSet presAssocID="{6AD1DDC5-5BDE-42A6-8662-68EFB3DA7159}" presName="invisiNode" presStyleLbl="node1" presStyleIdx="0" presStyleCnt="5"/>
      <dgm:spPr/>
    </dgm:pt>
    <dgm:pt modelId="{6801F47B-D657-4CBD-BDBE-4D55FAEFF932}" type="pres">
      <dgm:prSet presAssocID="{6AD1DDC5-5BDE-42A6-8662-68EFB3DA7159}" presName="imagNode" presStyleLbl="fgImgPlace1" presStyleIdx="0" presStyleCnt="5" custLinFactY="59147" custLinFactNeighborX="-1472" custLinFactNeighborY="100000"/>
      <dgm:spPr>
        <a:prstGeom prst="round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6D9AED2-54CD-40C5-839B-DE655E8F1CA0}" type="pres">
      <dgm:prSet presAssocID="{BAA884CE-51E2-42A0-A646-3D7F05E8F7C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1542E38-4CCD-4C30-83FD-FD99C8DD650B}" type="pres">
      <dgm:prSet presAssocID="{D3568185-0248-46FA-BC12-24A67D45D1B7}" presName="compNode" presStyleCnt="0"/>
      <dgm:spPr/>
    </dgm:pt>
    <dgm:pt modelId="{25E41748-5647-410C-AEEA-3AAAF54F484D}" type="pres">
      <dgm:prSet presAssocID="{D3568185-0248-46FA-BC12-24A67D45D1B7}" presName="node" presStyleLbl="node1" presStyleIdx="1" presStyleCnt="5" custScaleX="119300" custLinFactNeighborX="543" custLinFactNeighborY="-825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A1203-62DA-4235-B8CA-1C4B3CC687AA}" type="pres">
      <dgm:prSet presAssocID="{D3568185-0248-46FA-BC12-24A67D45D1B7}" presName="invisiNode" presStyleLbl="node1" presStyleIdx="1" presStyleCnt="5"/>
      <dgm:spPr/>
    </dgm:pt>
    <dgm:pt modelId="{0DA3105E-163D-4039-BB7C-697F5828B043}" type="pres">
      <dgm:prSet presAssocID="{D3568185-0248-46FA-BC12-24A67D45D1B7}" presName="imagNode" presStyleLbl="fgImgPlace1" presStyleIdx="1" presStyleCnt="5" custLinFactY="59147" custLinFactNeighborX="1264" custLinFactNeighborY="100000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2B609D6-7CE6-466F-8EFF-6BB568438E88}" type="pres">
      <dgm:prSet presAssocID="{E658BDC3-3ACF-47C7-A731-D6A8E803330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8400BCF-D017-4894-8A1C-2BEFFFB19AAE}" type="pres">
      <dgm:prSet presAssocID="{848BDC82-FC95-49A6-AC27-DD601C0699D6}" presName="compNode" presStyleCnt="0"/>
      <dgm:spPr/>
    </dgm:pt>
    <dgm:pt modelId="{D35A32AE-247E-4F0A-B588-D0177E95B2AC}" type="pres">
      <dgm:prSet presAssocID="{848BDC82-FC95-49A6-AC27-DD601C0699D6}" presName="node" presStyleLbl="node1" presStyleIdx="2" presStyleCnt="5" custScaleX="114507" custLinFactNeighborX="2366" custLinFactNeighborY="-825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59582-3E37-4956-A369-4E9FDC65A43E}" type="pres">
      <dgm:prSet presAssocID="{848BDC82-FC95-49A6-AC27-DD601C0699D6}" presName="invisiNode" presStyleLbl="node1" presStyleIdx="2" presStyleCnt="5"/>
      <dgm:spPr/>
    </dgm:pt>
    <dgm:pt modelId="{420C5627-98FD-4CB6-A663-B3B5C8C0C915}" type="pres">
      <dgm:prSet presAssocID="{848BDC82-FC95-49A6-AC27-DD601C0699D6}" presName="imagNode" presStyleLbl="fgImgPlace1" presStyleIdx="2" presStyleCnt="5" custLinFactY="59589" custLinFactNeighborX="3757" custLinFactNeighborY="100000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91386A8-8799-40E8-A969-E7473FBA0B1B}" type="pres">
      <dgm:prSet presAssocID="{AADD0C76-CCA3-4B38-A5BD-F32C128BCB2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10A5A36-4E0F-47A4-AEE1-BA3DE29B3328}" type="pres">
      <dgm:prSet presAssocID="{AF1EF184-96BE-4329-8024-16F220075A13}" presName="compNode" presStyleCnt="0"/>
      <dgm:spPr/>
    </dgm:pt>
    <dgm:pt modelId="{2F5C45EA-A1D5-4EF2-8F4E-D8557D2474F7}" type="pres">
      <dgm:prSet presAssocID="{AF1EF184-96BE-4329-8024-16F220075A13}" presName="node" presStyleLbl="node1" presStyleIdx="3" presStyleCnt="5" custScaleX="127989" custLinFactNeighborX="3775" custLinFactNeighborY="-825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A187D-D2F1-4B69-B95A-0FC574CD44FB}" type="pres">
      <dgm:prSet presAssocID="{AF1EF184-96BE-4329-8024-16F220075A13}" presName="invisiNode" presStyleLbl="node1" presStyleIdx="3" presStyleCnt="5"/>
      <dgm:spPr/>
    </dgm:pt>
    <dgm:pt modelId="{8222A025-7E99-49C5-AF74-942B6D2A1805}" type="pres">
      <dgm:prSet presAssocID="{AF1EF184-96BE-4329-8024-16F220075A13}" presName="imagNode" presStyleLbl="fgImgPlace1" presStyleIdx="3" presStyleCnt="5" custLinFactY="59226" custLinFactNeighborX="2905" custLinFactNeighborY="100000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25F4184-63BE-44FA-82B5-0DC6DCBEC98A}" type="pres">
      <dgm:prSet presAssocID="{4E6F5823-4DC6-48C0-8D6E-9BB66FB9906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2889129-3ED7-492C-8624-BEB2D9B389E7}" type="pres">
      <dgm:prSet presAssocID="{3E0465D8-2DE2-4E25-A070-3D62B32A949E}" presName="compNode" presStyleCnt="0"/>
      <dgm:spPr/>
    </dgm:pt>
    <dgm:pt modelId="{DCE4EE11-FE15-4CCA-8972-28F945D4B6B3}" type="pres">
      <dgm:prSet presAssocID="{3E0465D8-2DE2-4E25-A070-3D62B32A949E}" presName="node" presStyleLbl="node1" presStyleIdx="4" presStyleCnt="5" custScaleX="112871" custLinFactNeighborX="2558" custLinFactNeighborY="-818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451C21-5D76-449B-93DF-667CF3160F16}" type="pres">
      <dgm:prSet presAssocID="{3E0465D8-2DE2-4E25-A070-3D62B32A949E}" presName="invisiNode" presStyleLbl="node1" presStyleIdx="4" presStyleCnt="5"/>
      <dgm:spPr/>
    </dgm:pt>
    <dgm:pt modelId="{70FAF632-1ABA-4D1A-8256-A9BCF1D6CC91}" type="pres">
      <dgm:prSet presAssocID="{3E0465D8-2DE2-4E25-A070-3D62B32A949E}" presName="imagNode" presStyleLbl="fgImgPlace1" presStyleIdx="4" presStyleCnt="5" custLinFactY="59752" custLinFactNeighborX="4879" custLinFactNeighborY="100000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12A704A8-0F21-43FE-8A8A-1D7D4D1DA42E}" type="presOf" srcId="{AF1EF184-96BE-4329-8024-16F220075A13}" destId="{2F5C45EA-A1D5-4EF2-8F4E-D8557D2474F7}" srcOrd="0" destOrd="0" presId="urn:microsoft.com/office/officeart/2005/8/layout/pList2"/>
    <dgm:cxn modelId="{DFFB958A-450E-4E0D-A377-050AFDEE3869}" type="presOf" srcId="{BAA884CE-51E2-42A0-A646-3D7F05E8F7CE}" destId="{D6D9AED2-54CD-40C5-839B-DE655E8F1CA0}" srcOrd="0" destOrd="0" presId="urn:microsoft.com/office/officeart/2005/8/layout/pList2"/>
    <dgm:cxn modelId="{01870423-C5C4-4BA5-AF11-2D53BE6B5859}" srcId="{6E1CA10F-EBAE-4EE2-B213-F7740D2A3D93}" destId="{AF1EF184-96BE-4329-8024-16F220075A13}" srcOrd="3" destOrd="0" parTransId="{DDD971DD-EC90-422E-AF33-3EDC7964CDC0}" sibTransId="{4E6F5823-4DC6-48C0-8D6E-9BB66FB99062}"/>
    <dgm:cxn modelId="{C6533386-09DE-4E6E-9D78-20D259023FB5}" type="presOf" srcId="{6E1CA10F-EBAE-4EE2-B213-F7740D2A3D93}" destId="{E1E286BA-D469-42AB-A735-C8D0A84977A1}" srcOrd="0" destOrd="0" presId="urn:microsoft.com/office/officeart/2005/8/layout/pList2"/>
    <dgm:cxn modelId="{57E3B6C6-65F5-4BFD-9D9B-03D17B6ED02A}" srcId="{6E1CA10F-EBAE-4EE2-B213-F7740D2A3D93}" destId="{848BDC82-FC95-49A6-AC27-DD601C0699D6}" srcOrd="2" destOrd="0" parTransId="{F561E9A8-06E2-4356-987F-0F5BC400F04D}" sibTransId="{AADD0C76-CCA3-4B38-A5BD-F32C128BCB27}"/>
    <dgm:cxn modelId="{478AA39D-4363-49F3-881C-1424D67BE938}" type="presOf" srcId="{848BDC82-FC95-49A6-AC27-DD601C0699D6}" destId="{D35A32AE-247E-4F0A-B588-D0177E95B2AC}" srcOrd="0" destOrd="0" presId="urn:microsoft.com/office/officeart/2005/8/layout/pList2"/>
    <dgm:cxn modelId="{E0A43716-1BEC-4BCC-A8A8-0E2277DEF8D4}" type="presOf" srcId="{6AD1DDC5-5BDE-42A6-8662-68EFB3DA7159}" destId="{CEA1E64A-D437-42CB-97CA-7977A73D8850}" srcOrd="0" destOrd="0" presId="urn:microsoft.com/office/officeart/2005/8/layout/pList2"/>
    <dgm:cxn modelId="{BE80D009-5467-4B54-8524-8C3683486C20}" type="presOf" srcId="{AADD0C76-CCA3-4B38-A5BD-F32C128BCB27}" destId="{591386A8-8799-40E8-A969-E7473FBA0B1B}" srcOrd="0" destOrd="0" presId="urn:microsoft.com/office/officeart/2005/8/layout/pList2"/>
    <dgm:cxn modelId="{C4CDD95E-AB86-45B4-873B-108AAFA37E06}" type="presOf" srcId="{3E0465D8-2DE2-4E25-A070-3D62B32A949E}" destId="{DCE4EE11-FE15-4CCA-8972-28F945D4B6B3}" srcOrd="0" destOrd="0" presId="urn:microsoft.com/office/officeart/2005/8/layout/pList2"/>
    <dgm:cxn modelId="{6A2E5090-7604-4B70-815F-C077C9F0BA25}" srcId="{6E1CA10F-EBAE-4EE2-B213-F7740D2A3D93}" destId="{3E0465D8-2DE2-4E25-A070-3D62B32A949E}" srcOrd="4" destOrd="0" parTransId="{9B7E90DD-10C8-4D10-BA36-3078A73A2DBD}" sibTransId="{00B5672C-FAFC-4C9C-85AF-AB1BA84E4FEA}"/>
    <dgm:cxn modelId="{8982FEDE-5E45-4498-95FB-6278EC46864E}" type="presOf" srcId="{D3568185-0248-46FA-BC12-24A67D45D1B7}" destId="{25E41748-5647-410C-AEEA-3AAAF54F484D}" srcOrd="0" destOrd="0" presId="urn:microsoft.com/office/officeart/2005/8/layout/pList2"/>
    <dgm:cxn modelId="{B9D36152-1FDF-422F-8AB8-5F0CC123D70F}" srcId="{6E1CA10F-EBAE-4EE2-B213-F7740D2A3D93}" destId="{D3568185-0248-46FA-BC12-24A67D45D1B7}" srcOrd="1" destOrd="0" parTransId="{9A8E8838-4D46-4275-85A8-EBB376D3DC71}" sibTransId="{E658BDC3-3ACF-47C7-A731-D6A8E8033300}"/>
    <dgm:cxn modelId="{678B0CEB-E97A-492F-9E55-1C416A02AA41}" type="presOf" srcId="{4E6F5823-4DC6-48C0-8D6E-9BB66FB99062}" destId="{425F4184-63BE-44FA-82B5-0DC6DCBEC98A}" srcOrd="0" destOrd="0" presId="urn:microsoft.com/office/officeart/2005/8/layout/pList2"/>
    <dgm:cxn modelId="{97BB5355-0B9F-483F-B80E-8C5374BE477D}" type="presOf" srcId="{E658BDC3-3ACF-47C7-A731-D6A8E8033300}" destId="{82B609D6-7CE6-466F-8EFF-6BB568438E88}" srcOrd="0" destOrd="0" presId="urn:microsoft.com/office/officeart/2005/8/layout/pList2"/>
    <dgm:cxn modelId="{3C1AA907-62A1-4F1E-AD90-7A93B46AFFA5}" srcId="{6E1CA10F-EBAE-4EE2-B213-F7740D2A3D93}" destId="{6AD1DDC5-5BDE-42A6-8662-68EFB3DA7159}" srcOrd="0" destOrd="0" parTransId="{314BBBAB-3E19-4997-BDB2-DCD7C3FD4E7E}" sibTransId="{BAA884CE-51E2-42A0-A646-3D7F05E8F7CE}"/>
    <dgm:cxn modelId="{B4789872-7476-46C9-86F2-AE6A69610D7D}" type="presParOf" srcId="{E1E286BA-D469-42AB-A735-C8D0A84977A1}" destId="{3A019163-2036-42F4-96AB-9FE971DBC478}" srcOrd="0" destOrd="0" presId="urn:microsoft.com/office/officeart/2005/8/layout/pList2"/>
    <dgm:cxn modelId="{A9B0739F-72D0-48FD-9B6D-E8AA0571EF01}" type="presParOf" srcId="{E1E286BA-D469-42AB-A735-C8D0A84977A1}" destId="{7FA5F6D8-EA6A-4DAE-BA6E-39F804481A2E}" srcOrd="1" destOrd="0" presId="urn:microsoft.com/office/officeart/2005/8/layout/pList2"/>
    <dgm:cxn modelId="{6093C0BE-438C-40D7-B4D9-40F6C89F87AE}" type="presParOf" srcId="{7FA5F6D8-EA6A-4DAE-BA6E-39F804481A2E}" destId="{1531CA47-2765-4C72-B42E-AC1EFCED27CE}" srcOrd="0" destOrd="0" presId="urn:microsoft.com/office/officeart/2005/8/layout/pList2"/>
    <dgm:cxn modelId="{798EE7D5-78BE-4D93-B4A6-7184A9A386D5}" type="presParOf" srcId="{1531CA47-2765-4C72-B42E-AC1EFCED27CE}" destId="{CEA1E64A-D437-42CB-97CA-7977A73D8850}" srcOrd="0" destOrd="0" presId="urn:microsoft.com/office/officeart/2005/8/layout/pList2"/>
    <dgm:cxn modelId="{082D4F50-9DE8-4213-A263-D94937C1221C}" type="presParOf" srcId="{1531CA47-2765-4C72-B42E-AC1EFCED27CE}" destId="{43600C1D-C5CA-4C93-93A1-0D2EE719472E}" srcOrd="1" destOrd="0" presId="urn:microsoft.com/office/officeart/2005/8/layout/pList2"/>
    <dgm:cxn modelId="{B0CCFAD6-F8EF-48A6-B6A1-19E1A2DDBBAD}" type="presParOf" srcId="{1531CA47-2765-4C72-B42E-AC1EFCED27CE}" destId="{6801F47B-D657-4CBD-BDBE-4D55FAEFF932}" srcOrd="2" destOrd="0" presId="urn:microsoft.com/office/officeart/2005/8/layout/pList2"/>
    <dgm:cxn modelId="{1C81AB13-D952-4E8F-BE9E-0E93EA5FE72E}" type="presParOf" srcId="{7FA5F6D8-EA6A-4DAE-BA6E-39F804481A2E}" destId="{D6D9AED2-54CD-40C5-839B-DE655E8F1CA0}" srcOrd="1" destOrd="0" presId="urn:microsoft.com/office/officeart/2005/8/layout/pList2"/>
    <dgm:cxn modelId="{D5358896-7D2B-4C22-9B10-4690CCF7615D}" type="presParOf" srcId="{7FA5F6D8-EA6A-4DAE-BA6E-39F804481A2E}" destId="{A1542E38-4CCD-4C30-83FD-FD99C8DD650B}" srcOrd="2" destOrd="0" presId="urn:microsoft.com/office/officeart/2005/8/layout/pList2"/>
    <dgm:cxn modelId="{E05669AA-A90D-41E3-BC94-9A34326087C0}" type="presParOf" srcId="{A1542E38-4CCD-4C30-83FD-FD99C8DD650B}" destId="{25E41748-5647-410C-AEEA-3AAAF54F484D}" srcOrd="0" destOrd="0" presId="urn:microsoft.com/office/officeart/2005/8/layout/pList2"/>
    <dgm:cxn modelId="{73A7491D-2AE3-4C9A-A013-376C8291A911}" type="presParOf" srcId="{A1542E38-4CCD-4C30-83FD-FD99C8DD650B}" destId="{94BA1203-62DA-4235-B8CA-1C4B3CC687AA}" srcOrd="1" destOrd="0" presId="urn:microsoft.com/office/officeart/2005/8/layout/pList2"/>
    <dgm:cxn modelId="{D51C4BDD-07AA-4C19-A1D2-F968854F2EB0}" type="presParOf" srcId="{A1542E38-4CCD-4C30-83FD-FD99C8DD650B}" destId="{0DA3105E-163D-4039-BB7C-697F5828B043}" srcOrd="2" destOrd="0" presId="urn:microsoft.com/office/officeart/2005/8/layout/pList2"/>
    <dgm:cxn modelId="{C26727E3-5DAD-4991-9729-5A22E5C66270}" type="presParOf" srcId="{7FA5F6D8-EA6A-4DAE-BA6E-39F804481A2E}" destId="{82B609D6-7CE6-466F-8EFF-6BB568438E88}" srcOrd="3" destOrd="0" presId="urn:microsoft.com/office/officeart/2005/8/layout/pList2"/>
    <dgm:cxn modelId="{ACAFE172-A0AD-4D11-8543-C71D97E38D68}" type="presParOf" srcId="{7FA5F6D8-EA6A-4DAE-BA6E-39F804481A2E}" destId="{18400BCF-D017-4894-8A1C-2BEFFFB19AAE}" srcOrd="4" destOrd="0" presId="urn:microsoft.com/office/officeart/2005/8/layout/pList2"/>
    <dgm:cxn modelId="{9E78BFB7-D7AC-40E0-9BA2-4E56959D5B3C}" type="presParOf" srcId="{18400BCF-D017-4894-8A1C-2BEFFFB19AAE}" destId="{D35A32AE-247E-4F0A-B588-D0177E95B2AC}" srcOrd="0" destOrd="0" presId="urn:microsoft.com/office/officeart/2005/8/layout/pList2"/>
    <dgm:cxn modelId="{B789AA4A-C012-454F-ABF1-24220261A694}" type="presParOf" srcId="{18400BCF-D017-4894-8A1C-2BEFFFB19AAE}" destId="{77659582-3E37-4956-A369-4E9FDC65A43E}" srcOrd="1" destOrd="0" presId="urn:microsoft.com/office/officeart/2005/8/layout/pList2"/>
    <dgm:cxn modelId="{9892ACB0-1B7A-4DCE-A4DF-182B9462C3FC}" type="presParOf" srcId="{18400BCF-D017-4894-8A1C-2BEFFFB19AAE}" destId="{420C5627-98FD-4CB6-A663-B3B5C8C0C915}" srcOrd="2" destOrd="0" presId="urn:microsoft.com/office/officeart/2005/8/layout/pList2"/>
    <dgm:cxn modelId="{AC5587B9-F65A-46A2-A5B3-B247DA598696}" type="presParOf" srcId="{7FA5F6D8-EA6A-4DAE-BA6E-39F804481A2E}" destId="{591386A8-8799-40E8-A969-E7473FBA0B1B}" srcOrd="5" destOrd="0" presId="urn:microsoft.com/office/officeart/2005/8/layout/pList2"/>
    <dgm:cxn modelId="{E28C625F-5EA9-4BC7-8636-8263C04B7FCC}" type="presParOf" srcId="{7FA5F6D8-EA6A-4DAE-BA6E-39F804481A2E}" destId="{E10A5A36-4E0F-47A4-AEE1-BA3DE29B3328}" srcOrd="6" destOrd="0" presId="urn:microsoft.com/office/officeart/2005/8/layout/pList2"/>
    <dgm:cxn modelId="{0CB23781-D351-4B04-81CB-6EA75F59B78E}" type="presParOf" srcId="{E10A5A36-4E0F-47A4-AEE1-BA3DE29B3328}" destId="{2F5C45EA-A1D5-4EF2-8F4E-D8557D2474F7}" srcOrd="0" destOrd="0" presId="urn:microsoft.com/office/officeart/2005/8/layout/pList2"/>
    <dgm:cxn modelId="{C77DA53D-BAD3-4364-A9F6-CA9DC55B4F25}" type="presParOf" srcId="{E10A5A36-4E0F-47A4-AEE1-BA3DE29B3328}" destId="{DA8A187D-D2F1-4B69-B95A-0FC574CD44FB}" srcOrd="1" destOrd="0" presId="urn:microsoft.com/office/officeart/2005/8/layout/pList2"/>
    <dgm:cxn modelId="{76C09621-80F8-41DC-A924-D3D56746BF9E}" type="presParOf" srcId="{E10A5A36-4E0F-47A4-AEE1-BA3DE29B3328}" destId="{8222A025-7E99-49C5-AF74-942B6D2A1805}" srcOrd="2" destOrd="0" presId="urn:microsoft.com/office/officeart/2005/8/layout/pList2"/>
    <dgm:cxn modelId="{522189BE-D1F2-4F54-BD61-011247CF79A4}" type="presParOf" srcId="{7FA5F6D8-EA6A-4DAE-BA6E-39F804481A2E}" destId="{425F4184-63BE-44FA-82B5-0DC6DCBEC98A}" srcOrd="7" destOrd="0" presId="urn:microsoft.com/office/officeart/2005/8/layout/pList2"/>
    <dgm:cxn modelId="{3AD3A987-E153-4033-AE7D-C8B18E1039BC}" type="presParOf" srcId="{7FA5F6D8-EA6A-4DAE-BA6E-39F804481A2E}" destId="{52889129-3ED7-492C-8624-BEB2D9B389E7}" srcOrd="8" destOrd="0" presId="urn:microsoft.com/office/officeart/2005/8/layout/pList2"/>
    <dgm:cxn modelId="{6E418DA7-8DF3-45F9-8ED9-3E2C5B9D822E}" type="presParOf" srcId="{52889129-3ED7-492C-8624-BEB2D9B389E7}" destId="{DCE4EE11-FE15-4CCA-8972-28F945D4B6B3}" srcOrd="0" destOrd="0" presId="urn:microsoft.com/office/officeart/2005/8/layout/pList2"/>
    <dgm:cxn modelId="{C4ACB5E0-CFB3-41AC-8A5C-E2007A8C1C5C}" type="presParOf" srcId="{52889129-3ED7-492C-8624-BEB2D9B389E7}" destId="{2D451C21-5D76-449B-93DF-667CF3160F16}" srcOrd="1" destOrd="0" presId="urn:microsoft.com/office/officeart/2005/8/layout/pList2"/>
    <dgm:cxn modelId="{783C4CD5-F3DA-4C58-B8B8-66F10F5FD1D2}" type="presParOf" srcId="{52889129-3ED7-492C-8624-BEB2D9B389E7}" destId="{70FAF632-1ABA-4D1A-8256-A9BCF1D6CC91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5D55659-B8CD-4FC4-8CCD-AAEF42A662E8}" type="doc">
      <dgm:prSet loTypeId="urn:microsoft.com/office/officeart/2005/8/layout/list1" loCatId="list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27CFF120-A6FA-41C2-A3C7-CB7129FD7CAD}">
      <dgm:prSet phldrT="[Текст]" custT="1"/>
      <dgm:spPr/>
      <dgm:t>
        <a:bodyPr/>
        <a:lstStyle/>
        <a:p>
          <a:r>
            <a:rPr lang="ru-RU" sz="20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транспортного обслуживания населения:</a:t>
          </a:r>
        </a:p>
        <a:p>
          <a:r>
            <a:rPr lang="ru-RU" sz="1600" b="0" i="1" u="none" dirty="0">
              <a:latin typeface="Times New Roman" panose="02020603050405020304" pitchFamily="18" charset="0"/>
              <a:cs typeface="Times New Roman" panose="02020603050405020304" pitchFamily="18" charset="0"/>
            </a:rPr>
            <a:t>- электрический транспорт (4 маршрута)</a:t>
          </a:r>
        </a:p>
        <a:p>
          <a:r>
            <a:rPr lang="ru-RU" sz="1600" b="0" i="1" u="none" dirty="0">
              <a:latin typeface="Times New Roman" panose="02020603050405020304" pitchFamily="18" charset="0"/>
              <a:cs typeface="Times New Roman" panose="02020603050405020304" pitchFamily="18" charset="0"/>
            </a:rPr>
            <a:t>- автомобильный транспорт (9 маршрутов)</a:t>
          </a:r>
          <a:endParaRPr lang="ru-RU" sz="1600" b="0" i="1" dirty="0"/>
        </a:p>
      </dgm:t>
    </dgm:pt>
    <dgm:pt modelId="{94010528-F733-4ADA-95BA-1D8A37DFD7BB}" type="parTrans" cxnId="{2F4D8877-CA5A-44C7-B2E0-67FB0598BF69}">
      <dgm:prSet/>
      <dgm:spPr/>
      <dgm:t>
        <a:bodyPr/>
        <a:lstStyle/>
        <a:p>
          <a:endParaRPr lang="ru-RU"/>
        </a:p>
      </dgm:t>
    </dgm:pt>
    <dgm:pt modelId="{6626E65B-1058-4919-89A8-1B10033545B0}" type="sibTrans" cxnId="{2F4D8877-CA5A-44C7-B2E0-67FB0598BF69}">
      <dgm:prSet/>
      <dgm:spPr/>
      <dgm:t>
        <a:bodyPr/>
        <a:lstStyle/>
        <a:p>
          <a:endParaRPr lang="ru-RU"/>
        </a:p>
      </dgm:t>
    </dgm:pt>
    <dgm:pt modelId="{EFE0363A-636F-4F77-94FA-2479863C3F0D}">
      <dgm:prSet phldrT="[Текст]" custT="1"/>
      <dgm:spPr/>
      <dgm:t>
        <a:bodyPr/>
        <a:lstStyle/>
        <a:p>
          <a:pPr rtl="0"/>
          <a:r>
            <a:rPr lang="ru-RU" sz="20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Муниципальное задание </a:t>
          </a:r>
          <a:r>
            <a:rPr lang="ru-RU" sz="2000" b="0" i="1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МБУ «</a:t>
          </a:r>
          <a:r>
            <a:rPr lang="ru-RU" sz="2000" b="0" i="1" u="none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ДорСервис</a:t>
          </a:r>
          <a:r>
            <a:rPr lang="ru-RU" sz="2000" b="0" i="1" u="none" dirty="0">
              <a:latin typeface="Times New Roman" panose="02020603050405020304" pitchFamily="18" charset="0"/>
              <a:cs typeface="Times New Roman" panose="02020603050405020304" pitchFamily="18" charset="0"/>
            </a:rPr>
            <a:t>» </a:t>
          </a:r>
          <a:endParaRPr lang="ru-RU" sz="2000" dirty="0"/>
        </a:p>
      </dgm:t>
    </dgm:pt>
    <dgm:pt modelId="{53F8E053-C541-48C8-AF7A-1AF276CB3F96}" type="parTrans" cxnId="{5EDEDB51-F41C-40C8-AA8F-986E04112CFE}">
      <dgm:prSet/>
      <dgm:spPr/>
      <dgm:t>
        <a:bodyPr/>
        <a:lstStyle/>
        <a:p>
          <a:endParaRPr lang="ru-RU"/>
        </a:p>
      </dgm:t>
    </dgm:pt>
    <dgm:pt modelId="{1A2B2C1F-AA11-4BB2-838B-4384D3BA7D9F}" type="sibTrans" cxnId="{5EDEDB51-F41C-40C8-AA8F-986E04112CFE}">
      <dgm:prSet/>
      <dgm:spPr/>
      <dgm:t>
        <a:bodyPr/>
        <a:lstStyle/>
        <a:p>
          <a:endParaRPr lang="ru-RU"/>
        </a:p>
      </dgm:t>
    </dgm:pt>
    <dgm:pt modelId="{510AAD58-9BB7-4D02-831A-2D79F035A0BF}">
      <dgm:prSet phldrT="[Текст]" custT="1"/>
      <dgm:spPr/>
      <dgm:t>
        <a:bodyPr/>
        <a:lstStyle/>
        <a:p>
          <a:r>
            <a:rPr lang="ru-RU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Иные расходы: </a:t>
          </a:r>
        </a:p>
        <a:p>
          <a:r>
            <a:rPr lang="ru-RU" sz="16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- содержание а/м дорог (парковочные места) = 47,7;</a:t>
          </a:r>
        </a:p>
        <a:p>
          <a:r>
            <a:rPr lang="ru-RU" sz="16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- капитальный ремонт а/м дорог общего пользования = 238,4.</a:t>
          </a:r>
          <a:endParaRPr lang="ru-RU" sz="1600" dirty="0"/>
        </a:p>
      </dgm:t>
    </dgm:pt>
    <dgm:pt modelId="{CAAFAF8F-0AC0-4F4D-9CA2-2F877E17D8C8}" type="parTrans" cxnId="{34F2F288-19BF-47E2-B12F-BB8CE12E259C}">
      <dgm:prSet/>
      <dgm:spPr/>
      <dgm:t>
        <a:bodyPr/>
        <a:lstStyle/>
        <a:p>
          <a:endParaRPr lang="ru-RU"/>
        </a:p>
      </dgm:t>
    </dgm:pt>
    <dgm:pt modelId="{5E1BAD1E-17C8-46BF-9894-774C072B97C5}" type="sibTrans" cxnId="{34F2F288-19BF-47E2-B12F-BB8CE12E259C}">
      <dgm:prSet/>
      <dgm:spPr/>
      <dgm:t>
        <a:bodyPr/>
        <a:lstStyle/>
        <a:p>
          <a:endParaRPr lang="ru-RU"/>
        </a:p>
      </dgm:t>
    </dgm:pt>
    <dgm:pt modelId="{B299D2D0-A07B-43B8-9BF5-E63A3FD0BFC1}">
      <dgm:prSet custT="1"/>
      <dgm:spPr/>
      <dgm:t>
        <a:bodyPr/>
        <a:lstStyle/>
        <a:p>
          <a:r>
            <a:rPr lang="ru-RU" sz="20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 по обеспечению безопасности дорожного движения:</a:t>
          </a:r>
          <a:r>
            <a:rPr lang="en-US" sz="1700" b="0" i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700" b="0" i="0" u="none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6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- установка и ремонт искусственных дорожных неровностей = 8,0</a:t>
          </a:r>
          <a:r>
            <a:rPr lang="en-US" sz="16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600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6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- нанесение дорожной разметки = 28,5</a:t>
          </a:r>
          <a:r>
            <a:rPr lang="en-US" sz="16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600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6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- приобретение ТСОД (знаки) = 6,0</a:t>
          </a:r>
          <a:r>
            <a:rPr lang="en-US" sz="16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600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6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- ремонт металлических барьерных ограждений = 2,0</a:t>
          </a:r>
          <a:r>
            <a:rPr lang="en-US" sz="16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600" b="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6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- ремонт парапетных ограждений = 3,0</a:t>
          </a:r>
          <a:r>
            <a:rPr lang="en-US" sz="16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600" dirty="0"/>
        </a:p>
      </dgm:t>
    </dgm:pt>
    <dgm:pt modelId="{082903AE-696E-452F-B504-328B87E712F4}" type="parTrans" cxnId="{D4425DD4-2C13-43E9-B92A-70B80FDAF286}">
      <dgm:prSet/>
      <dgm:spPr/>
      <dgm:t>
        <a:bodyPr/>
        <a:lstStyle/>
        <a:p>
          <a:endParaRPr lang="ru-RU"/>
        </a:p>
      </dgm:t>
    </dgm:pt>
    <dgm:pt modelId="{045C6881-C399-45BC-8D1F-12EB05933AC0}" type="sibTrans" cxnId="{D4425DD4-2C13-43E9-B92A-70B80FDAF286}">
      <dgm:prSet/>
      <dgm:spPr/>
      <dgm:t>
        <a:bodyPr/>
        <a:lstStyle/>
        <a:p>
          <a:endParaRPr lang="ru-RU"/>
        </a:p>
      </dgm:t>
    </dgm:pt>
    <dgm:pt modelId="{A3D962DD-3D7B-4ACA-B0A8-23FF5EFC61AF}">
      <dgm:prSet/>
      <dgm:spPr>
        <a:ln>
          <a:noFill/>
        </a:ln>
      </dgm:spPr>
      <dgm:t>
        <a:bodyPr/>
        <a:lstStyle/>
        <a:p>
          <a:endParaRPr lang="ru-RU" dirty="0"/>
        </a:p>
      </dgm:t>
    </dgm:pt>
    <dgm:pt modelId="{96B4A2E5-DA96-46AB-AAF1-D0BE0190D10D}" type="parTrans" cxnId="{34762416-4789-4F8D-812B-037EE01EC9A4}">
      <dgm:prSet/>
      <dgm:spPr/>
      <dgm:t>
        <a:bodyPr/>
        <a:lstStyle/>
        <a:p>
          <a:endParaRPr lang="ru-RU"/>
        </a:p>
      </dgm:t>
    </dgm:pt>
    <dgm:pt modelId="{AAE74247-D517-452E-86B6-0848E7C317F7}" type="sibTrans" cxnId="{34762416-4789-4F8D-812B-037EE01EC9A4}">
      <dgm:prSet/>
      <dgm:spPr/>
      <dgm:t>
        <a:bodyPr/>
        <a:lstStyle/>
        <a:p>
          <a:endParaRPr lang="ru-RU"/>
        </a:p>
      </dgm:t>
    </dgm:pt>
    <dgm:pt modelId="{C8D828C8-6C10-48FB-91F5-C5A08042FB35}" type="pres">
      <dgm:prSet presAssocID="{F5D55659-B8CD-4FC4-8CCD-AAEF42A662E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7DC763A-F5B6-4DD8-BF0B-0D694E0033C5}" type="pres">
      <dgm:prSet presAssocID="{27CFF120-A6FA-41C2-A3C7-CB7129FD7CAD}" presName="parentLin" presStyleCnt="0"/>
      <dgm:spPr/>
    </dgm:pt>
    <dgm:pt modelId="{3C093510-751E-4FD9-A1D1-9ADE80D34506}" type="pres">
      <dgm:prSet presAssocID="{27CFF120-A6FA-41C2-A3C7-CB7129FD7CAD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B0AD200-9D75-4174-A5A7-949553C6F531}" type="pres">
      <dgm:prSet presAssocID="{27CFF120-A6FA-41C2-A3C7-CB7129FD7CAD}" presName="parentText" presStyleLbl="node1" presStyleIdx="0" presStyleCnt="4" custScaleY="1831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3A4D08-AD21-4909-BFC4-556BA9F69C92}" type="pres">
      <dgm:prSet presAssocID="{27CFF120-A6FA-41C2-A3C7-CB7129FD7CAD}" presName="negativeSpace" presStyleCnt="0"/>
      <dgm:spPr/>
    </dgm:pt>
    <dgm:pt modelId="{D79AC21F-8EC3-44A1-922D-401985707F85}" type="pres">
      <dgm:prSet presAssocID="{27CFF120-A6FA-41C2-A3C7-CB7129FD7CAD}" presName="childText" presStyleLbl="conFgAcc1" presStyleIdx="0" presStyleCnt="4" custLinFactNeighborY="-88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3E77B7-770D-4D98-9883-5F3D7B89853E}" type="pres">
      <dgm:prSet presAssocID="{6626E65B-1058-4919-89A8-1B10033545B0}" presName="spaceBetweenRectangles" presStyleCnt="0"/>
      <dgm:spPr/>
    </dgm:pt>
    <dgm:pt modelId="{6CFF6B0B-54A9-4F8B-AB64-63402A833F32}" type="pres">
      <dgm:prSet presAssocID="{B299D2D0-A07B-43B8-9BF5-E63A3FD0BFC1}" presName="parentLin" presStyleCnt="0"/>
      <dgm:spPr/>
    </dgm:pt>
    <dgm:pt modelId="{096C0FF9-49A9-43B4-87A4-B7D3E318BD95}" type="pres">
      <dgm:prSet presAssocID="{B299D2D0-A07B-43B8-9BF5-E63A3FD0BFC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AF3B27C-05DC-4DB0-9F28-F85C026EAC54}" type="pres">
      <dgm:prSet presAssocID="{B299D2D0-A07B-43B8-9BF5-E63A3FD0BFC1}" presName="parentText" presStyleLbl="node1" presStyleIdx="1" presStyleCnt="4" custScaleY="40508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25E4D8-2A74-4C5C-BFE5-EE1506074AEA}" type="pres">
      <dgm:prSet presAssocID="{B299D2D0-A07B-43B8-9BF5-E63A3FD0BFC1}" presName="negativeSpace" presStyleCnt="0"/>
      <dgm:spPr/>
    </dgm:pt>
    <dgm:pt modelId="{A866199B-17F5-4475-B272-4DE634AFFF3C}" type="pres">
      <dgm:prSet presAssocID="{B299D2D0-A07B-43B8-9BF5-E63A3FD0BFC1}" presName="childText" presStyleLbl="conFgAcc1" presStyleIdx="1" presStyleCnt="4">
        <dgm:presLayoutVars>
          <dgm:bulletEnabled val="1"/>
        </dgm:presLayoutVars>
      </dgm:prSet>
      <dgm:spPr>
        <a:ln>
          <a:noFill/>
        </a:ln>
      </dgm:spPr>
    </dgm:pt>
    <dgm:pt modelId="{E35CF47C-0778-482A-BB41-C61E640B87B9}" type="pres">
      <dgm:prSet presAssocID="{045C6881-C399-45BC-8D1F-12EB05933AC0}" presName="spaceBetweenRectangles" presStyleCnt="0"/>
      <dgm:spPr/>
    </dgm:pt>
    <dgm:pt modelId="{00A05139-F084-452E-A19C-600C427EDEF7}" type="pres">
      <dgm:prSet presAssocID="{EFE0363A-636F-4F77-94FA-2479863C3F0D}" presName="parentLin" presStyleCnt="0"/>
      <dgm:spPr/>
    </dgm:pt>
    <dgm:pt modelId="{CFB1DF6F-542D-42A3-9571-0C8930794878}" type="pres">
      <dgm:prSet presAssocID="{EFE0363A-636F-4F77-94FA-2479863C3F0D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E0B1C08E-0799-4ACC-950D-66A9FBFB953E}" type="pres">
      <dgm:prSet presAssocID="{EFE0363A-636F-4F77-94FA-2479863C3F0D}" presName="parentText" presStyleLbl="node1" presStyleIdx="2" presStyleCnt="4" custScaleY="1500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D36534-3798-4B64-BF80-22ADB291DAFA}" type="pres">
      <dgm:prSet presAssocID="{EFE0363A-636F-4F77-94FA-2479863C3F0D}" presName="negativeSpace" presStyleCnt="0"/>
      <dgm:spPr/>
    </dgm:pt>
    <dgm:pt modelId="{81871656-EBBE-42E6-991F-DCEAD90C2AC4}" type="pres">
      <dgm:prSet presAssocID="{EFE0363A-636F-4F77-94FA-2479863C3F0D}" presName="childText" presStyleLbl="conFgAcc1" presStyleIdx="2" presStyleCnt="4">
        <dgm:presLayoutVars>
          <dgm:bulletEnabled val="1"/>
        </dgm:presLayoutVars>
      </dgm:prSet>
      <dgm:spPr>
        <a:ln>
          <a:noFill/>
        </a:ln>
      </dgm:spPr>
    </dgm:pt>
    <dgm:pt modelId="{F8EC4367-628E-4BC3-903C-AB494B1EAFAE}" type="pres">
      <dgm:prSet presAssocID="{1A2B2C1F-AA11-4BB2-838B-4384D3BA7D9F}" presName="spaceBetweenRectangles" presStyleCnt="0"/>
      <dgm:spPr/>
    </dgm:pt>
    <dgm:pt modelId="{CC1AAEAD-67DD-45C4-85CD-9C9F4CED6F01}" type="pres">
      <dgm:prSet presAssocID="{510AAD58-9BB7-4D02-831A-2D79F035A0BF}" presName="parentLin" presStyleCnt="0"/>
      <dgm:spPr/>
    </dgm:pt>
    <dgm:pt modelId="{80320508-8632-48DB-A9BA-1BF7850E2BC7}" type="pres">
      <dgm:prSet presAssocID="{510AAD58-9BB7-4D02-831A-2D79F035A0BF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4FF68205-D9C2-442A-851A-0E78C4543FCB}" type="pres">
      <dgm:prSet presAssocID="{510AAD58-9BB7-4D02-831A-2D79F035A0BF}" presName="parentText" presStyleLbl="node1" presStyleIdx="3" presStyleCnt="4" custScaleY="1715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590B0A-1E62-4786-9A5F-68397EE3A63A}" type="pres">
      <dgm:prSet presAssocID="{510AAD58-9BB7-4D02-831A-2D79F035A0BF}" presName="negativeSpace" presStyleCnt="0"/>
      <dgm:spPr/>
    </dgm:pt>
    <dgm:pt modelId="{CA6BC4CA-4A92-41A1-9785-89EAEC325943}" type="pres">
      <dgm:prSet presAssocID="{510AAD58-9BB7-4D02-831A-2D79F035A0BF}" presName="childText" presStyleLbl="conFgAcc1" presStyleIdx="3" presStyleCnt="4">
        <dgm:presLayoutVars>
          <dgm:bulletEnabled val="1"/>
        </dgm:presLayoutVars>
      </dgm:prSet>
      <dgm:spPr>
        <a:ln>
          <a:noFill/>
        </a:ln>
      </dgm:spPr>
    </dgm:pt>
  </dgm:ptLst>
  <dgm:cxnLst>
    <dgm:cxn modelId="{DDE4A89C-36BE-4ADE-915F-0971AEC284D7}" type="presOf" srcId="{510AAD58-9BB7-4D02-831A-2D79F035A0BF}" destId="{80320508-8632-48DB-A9BA-1BF7850E2BC7}" srcOrd="0" destOrd="0" presId="urn:microsoft.com/office/officeart/2005/8/layout/list1"/>
    <dgm:cxn modelId="{34F2F288-19BF-47E2-B12F-BB8CE12E259C}" srcId="{F5D55659-B8CD-4FC4-8CCD-AAEF42A662E8}" destId="{510AAD58-9BB7-4D02-831A-2D79F035A0BF}" srcOrd="3" destOrd="0" parTransId="{CAAFAF8F-0AC0-4F4D-9CA2-2F877E17D8C8}" sibTransId="{5E1BAD1E-17C8-46BF-9894-774C072B97C5}"/>
    <dgm:cxn modelId="{D4425DD4-2C13-43E9-B92A-70B80FDAF286}" srcId="{F5D55659-B8CD-4FC4-8CCD-AAEF42A662E8}" destId="{B299D2D0-A07B-43B8-9BF5-E63A3FD0BFC1}" srcOrd="1" destOrd="0" parTransId="{082903AE-696E-452F-B504-328B87E712F4}" sibTransId="{045C6881-C399-45BC-8D1F-12EB05933AC0}"/>
    <dgm:cxn modelId="{056C3070-6923-440E-A125-FB03CAB67CED}" type="presOf" srcId="{EFE0363A-636F-4F77-94FA-2479863C3F0D}" destId="{E0B1C08E-0799-4ACC-950D-66A9FBFB953E}" srcOrd="1" destOrd="0" presId="urn:microsoft.com/office/officeart/2005/8/layout/list1"/>
    <dgm:cxn modelId="{4314F2B1-A6CF-44BB-BE38-323171BC1AA1}" type="presOf" srcId="{510AAD58-9BB7-4D02-831A-2D79F035A0BF}" destId="{4FF68205-D9C2-442A-851A-0E78C4543FCB}" srcOrd="1" destOrd="0" presId="urn:microsoft.com/office/officeart/2005/8/layout/list1"/>
    <dgm:cxn modelId="{F87AE8B7-486D-4877-B86E-4AAEEEAAFA7E}" type="presOf" srcId="{F5D55659-B8CD-4FC4-8CCD-AAEF42A662E8}" destId="{C8D828C8-6C10-48FB-91F5-C5A08042FB35}" srcOrd="0" destOrd="0" presId="urn:microsoft.com/office/officeart/2005/8/layout/list1"/>
    <dgm:cxn modelId="{2F4D8877-CA5A-44C7-B2E0-67FB0598BF69}" srcId="{F5D55659-B8CD-4FC4-8CCD-AAEF42A662E8}" destId="{27CFF120-A6FA-41C2-A3C7-CB7129FD7CAD}" srcOrd="0" destOrd="0" parTransId="{94010528-F733-4ADA-95BA-1D8A37DFD7BB}" sibTransId="{6626E65B-1058-4919-89A8-1B10033545B0}"/>
    <dgm:cxn modelId="{34762416-4789-4F8D-812B-037EE01EC9A4}" srcId="{27CFF120-A6FA-41C2-A3C7-CB7129FD7CAD}" destId="{A3D962DD-3D7B-4ACA-B0A8-23FF5EFC61AF}" srcOrd="0" destOrd="0" parTransId="{96B4A2E5-DA96-46AB-AAF1-D0BE0190D10D}" sibTransId="{AAE74247-D517-452E-86B6-0848E7C317F7}"/>
    <dgm:cxn modelId="{EA5B4312-B812-4643-855B-D91AC7C46C01}" type="presOf" srcId="{A3D962DD-3D7B-4ACA-B0A8-23FF5EFC61AF}" destId="{D79AC21F-8EC3-44A1-922D-401985707F85}" srcOrd="0" destOrd="0" presId="urn:microsoft.com/office/officeart/2005/8/layout/list1"/>
    <dgm:cxn modelId="{FB9E3C26-B03A-4F9B-9692-BA788CD1643A}" type="presOf" srcId="{27CFF120-A6FA-41C2-A3C7-CB7129FD7CAD}" destId="{3C093510-751E-4FD9-A1D1-9ADE80D34506}" srcOrd="0" destOrd="0" presId="urn:microsoft.com/office/officeart/2005/8/layout/list1"/>
    <dgm:cxn modelId="{5EDEDB51-F41C-40C8-AA8F-986E04112CFE}" srcId="{F5D55659-B8CD-4FC4-8CCD-AAEF42A662E8}" destId="{EFE0363A-636F-4F77-94FA-2479863C3F0D}" srcOrd="2" destOrd="0" parTransId="{53F8E053-C541-48C8-AF7A-1AF276CB3F96}" sibTransId="{1A2B2C1F-AA11-4BB2-838B-4384D3BA7D9F}"/>
    <dgm:cxn modelId="{B7F28241-F938-4CD4-BE42-29FF36D9C024}" type="presOf" srcId="{27CFF120-A6FA-41C2-A3C7-CB7129FD7CAD}" destId="{BB0AD200-9D75-4174-A5A7-949553C6F531}" srcOrd="1" destOrd="0" presId="urn:microsoft.com/office/officeart/2005/8/layout/list1"/>
    <dgm:cxn modelId="{33C60209-391D-4AFA-BFB3-49DF3DDB64D9}" type="presOf" srcId="{B299D2D0-A07B-43B8-9BF5-E63A3FD0BFC1}" destId="{DAF3B27C-05DC-4DB0-9F28-F85C026EAC54}" srcOrd="1" destOrd="0" presId="urn:microsoft.com/office/officeart/2005/8/layout/list1"/>
    <dgm:cxn modelId="{DAD90BC5-DA3C-491A-A389-D3B3068FA4D9}" type="presOf" srcId="{EFE0363A-636F-4F77-94FA-2479863C3F0D}" destId="{CFB1DF6F-542D-42A3-9571-0C8930794878}" srcOrd="0" destOrd="0" presId="urn:microsoft.com/office/officeart/2005/8/layout/list1"/>
    <dgm:cxn modelId="{EAAF50C5-CE11-4534-B577-D184AF9340BE}" type="presOf" srcId="{B299D2D0-A07B-43B8-9BF5-E63A3FD0BFC1}" destId="{096C0FF9-49A9-43B4-87A4-B7D3E318BD95}" srcOrd="0" destOrd="0" presId="urn:microsoft.com/office/officeart/2005/8/layout/list1"/>
    <dgm:cxn modelId="{2F08B8E4-29CE-4A18-B88A-B58FBA4625D2}" type="presParOf" srcId="{C8D828C8-6C10-48FB-91F5-C5A08042FB35}" destId="{C7DC763A-F5B6-4DD8-BF0B-0D694E0033C5}" srcOrd="0" destOrd="0" presId="urn:microsoft.com/office/officeart/2005/8/layout/list1"/>
    <dgm:cxn modelId="{B50D5BCB-DA74-47E3-8A97-6862C19B184B}" type="presParOf" srcId="{C7DC763A-F5B6-4DD8-BF0B-0D694E0033C5}" destId="{3C093510-751E-4FD9-A1D1-9ADE80D34506}" srcOrd="0" destOrd="0" presId="urn:microsoft.com/office/officeart/2005/8/layout/list1"/>
    <dgm:cxn modelId="{A806DDE4-3B63-440C-9AE8-58883A15FAD9}" type="presParOf" srcId="{C7DC763A-F5B6-4DD8-BF0B-0D694E0033C5}" destId="{BB0AD200-9D75-4174-A5A7-949553C6F531}" srcOrd="1" destOrd="0" presId="urn:microsoft.com/office/officeart/2005/8/layout/list1"/>
    <dgm:cxn modelId="{FFF3FDFD-00B3-4FCD-A5F3-788957132E52}" type="presParOf" srcId="{C8D828C8-6C10-48FB-91F5-C5A08042FB35}" destId="{E83A4D08-AD21-4909-BFC4-556BA9F69C92}" srcOrd="1" destOrd="0" presId="urn:microsoft.com/office/officeart/2005/8/layout/list1"/>
    <dgm:cxn modelId="{438775B8-EBA9-4FCC-B4CB-A3684A041241}" type="presParOf" srcId="{C8D828C8-6C10-48FB-91F5-C5A08042FB35}" destId="{D79AC21F-8EC3-44A1-922D-401985707F85}" srcOrd="2" destOrd="0" presId="urn:microsoft.com/office/officeart/2005/8/layout/list1"/>
    <dgm:cxn modelId="{B6DD13EA-80F8-433F-B91A-C5DE0733E1B9}" type="presParOf" srcId="{C8D828C8-6C10-48FB-91F5-C5A08042FB35}" destId="{B33E77B7-770D-4D98-9883-5F3D7B89853E}" srcOrd="3" destOrd="0" presId="urn:microsoft.com/office/officeart/2005/8/layout/list1"/>
    <dgm:cxn modelId="{B14DC776-3DCC-4D3E-8CF1-9C435B847C7D}" type="presParOf" srcId="{C8D828C8-6C10-48FB-91F5-C5A08042FB35}" destId="{6CFF6B0B-54A9-4F8B-AB64-63402A833F32}" srcOrd="4" destOrd="0" presId="urn:microsoft.com/office/officeart/2005/8/layout/list1"/>
    <dgm:cxn modelId="{6497E583-4CB1-48A4-A180-5CBF69984D5E}" type="presParOf" srcId="{6CFF6B0B-54A9-4F8B-AB64-63402A833F32}" destId="{096C0FF9-49A9-43B4-87A4-B7D3E318BD95}" srcOrd="0" destOrd="0" presId="urn:microsoft.com/office/officeart/2005/8/layout/list1"/>
    <dgm:cxn modelId="{812816EB-FF34-4738-8337-3FCBBA2FED89}" type="presParOf" srcId="{6CFF6B0B-54A9-4F8B-AB64-63402A833F32}" destId="{DAF3B27C-05DC-4DB0-9F28-F85C026EAC54}" srcOrd="1" destOrd="0" presId="urn:microsoft.com/office/officeart/2005/8/layout/list1"/>
    <dgm:cxn modelId="{C860E9E3-4CFE-4288-8934-8DF0FC0D4781}" type="presParOf" srcId="{C8D828C8-6C10-48FB-91F5-C5A08042FB35}" destId="{6B25E4D8-2A74-4C5C-BFE5-EE1506074AEA}" srcOrd="5" destOrd="0" presId="urn:microsoft.com/office/officeart/2005/8/layout/list1"/>
    <dgm:cxn modelId="{F00019C7-E2B6-4C48-9E04-B27C96C16D0E}" type="presParOf" srcId="{C8D828C8-6C10-48FB-91F5-C5A08042FB35}" destId="{A866199B-17F5-4475-B272-4DE634AFFF3C}" srcOrd="6" destOrd="0" presId="urn:microsoft.com/office/officeart/2005/8/layout/list1"/>
    <dgm:cxn modelId="{CF0E51E8-88E3-4819-A5B5-EBDAAB611B73}" type="presParOf" srcId="{C8D828C8-6C10-48FB-91F5-C5A08042FB35}" destId="{E35CF47C-0778-482A-BB41-C61E640B87B9}" srcOrd="7" destOrd="0" presId="urn:microsoft.com/office/officeart/2005/8/layout/list1"/>
    <dgm:cxn modelId="{A667F6B2-03DA-4DE1-823B-4DB1948A050A}" type="presParOf" srcId="{C8D828C8-6C10-48FB-91F5-C5A08042FB35}" destId="{00A05139-F084-452E-A19C-600C427EDEF7}" srcOrd="8" destOrd="0" presId="urn:microsoft.com/office/officeart/2005/8/layout/list1"/>
    <dgm:cxn modelId="{C9463341-D806-4851-B560-FE3E34AEB01F}" type="presParOf" srcId="{00A05139-F084-452E-A19C-600C427EDEF7}" destId="{CFB1DF6F-542D-42A3-9571-0C8930794878}" srcOrd="0" destOrd="0" presId="urn:microsoft.com/office/officeart/2005/8/layout/list1"/>
    <dgm:cxn modelId="{4AB385B4-9617-4732-A110-D713A6A3DB19}" type="presParOf" srcId="{00A05139-F084-452E-A19C-600C427EDEF7}" destId="{E0B1C08E-0799-4ACC-950D-66A9FBFB953E}" srcOrd="1" destOrd="0" presId="urn:microsoft.com/office/officeart/2005/8/layout/list1"/>
    <dgm:cxn modelId="{92CC4A30-CF29-421F-A6BF-AB07F87A703B}" type="presParOf" srcId="{C8D828C8-6C10-48FB-91F5-C5A08042FB35}" destId="{E6D36534-3798-4B64-BF80-22ADB291DAFA}" srcOrd="9" destOrd="0" presId="urn:microsoft.com/office/officeart/2005/8/layout/list1"/>
    <dgm:cxn modelId="{50242EBF-CAAD-4BAD-84E4-576638EBB653}" type="presParOf" srcId="{C8D828C8-6C10-48FB-91F5-C5A08042FB35}" destId="{81871656-EBBE-42E6-991F-DCEAD90C2AC4}" srcOrd="10" destOrd="0" presId="urn:microsoft.com/office/officeart/2005/8/layout/list1"/>
    <dgm:cxn modelId="{8C44CCC4-268C-4B3C-8E1C-BE26408D17DF}" type="presParOf" srcId="{C8D828C8-6C10-48FB-91F5-C5A08042FB35}" destId="{F8EC4367-628E-4BC3-903C-AB494B1EAFAE}" srcOrd="11" destOrd="0" presId="urn:microsoft.com/office/officeart/2005/8/layout/list1"/>
    <dgm:cxn modelId="{160E80FA-18A3-474D-A95D-5095E946FE41}" type="presParOf" srcId="{C8D828C8-6C10-48FB-91F5-C5A08042FB35}" destId="{CC1AAEAD-67DD-45C4-85CD-9C9F4CED6F01}" srcOrd="12" destOrd="0" presId="urn:microsoft.com/office/officeart/2005/8/layout/list1"/>
    <dgm:cxn modelId="{56F7FD29-10B4-4A37-9BD0-77F8103A5A26}" type="presParOf" srcId="{CC1AAEAD-67DD-45C4-85CD-9C9F4CED6F01}" destId="{80320508-8632-48DB-A9BA-1BF7850E2BC7}" srcOrd="0" destOrd="0" presId="urn:microsoft.com/office/officeart/2005/8/layout/list1"/>
    <dgm:cxn modelId="{5C70D044-BF6E-44E5-91B1-68FBE4507C70}" type="presParOf" srcId="{CC1AAEAD-67DD-45C4-85CD-9C9F4CED6F01}" destId="{4FF68205-D9C2-442A-851A-0E78C4543FCB}" srcOrd="1" destOrd="0" presId="urn:microsoft.com/office/officeart/2005/8/layout/list1"/>
    <dgm:cxn modelId="{596D857C-AD86-4BC7-914C-D5A81CA2927C}" type="presParOf" srcId="{C8D828C8-6C10-48FB-91F5-C5A08042FB35}" destId="{8D590B0A-1E62-4786-9A5F-68397EE3A63A}" srcOrd="13" destOrd="0" presId="urn:microsoft.com/office/officeart/2005/8/layout/list1"/>
    <dgm:cxn modelId="{E60A2BA6-6815-4758-B889-95A7F5057D9C}" type="presParOf" srcId="{C8D828C8-6C10-48FB-91F5-C5A08042FB35}" destId="{CA6BC4CA-4A92-41A1-9785-89EAEC32594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1B6B8F-E2D0-45BA-BDC5-E03CC6DFA368}">
      <dsp:nvSpPr>
        <dsp:cNvPr id="0" name=""/>
        <dsp:cNvSpPr/>
      </dsp:nvSpPr>
      <dsp:spPr>
        <a:xfrm rot="16200000">
          <a:off x="1430444" y="-1430444"/>
          <a:ext cx="3164771" cy="6025661"/>
        </a:xfrm>
        <a:prstGeom prst="round1Rect">
          <a:avLst/>
        </a:prstGeom>
        <a:solidFill>
          <a:schemeClr val="accent1">
            <a:lumMod val="60000"/>
            <a:lumOff val="40000"/>
            <a:alpha val="90000"/>
          </a:schemeClr>
        </a:solidFill>
        <a:ln>
          <a:noFill/>
        </a:ln>
        <a:effectLst/>
        <a:scene3d>
          <a:camera prst="perspectiveHeroicExtremeRightFacing" fov="3900000" zoom="82000">
            <a:rot lat="21519637" lon="34689" rev="0"/>
          </a:camera>
          <a:lightRig rig="morning" dir="t">
            <a:rot lat="0" lon="0" rev="2040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b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</a:p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10 245,2</a:t>
          </a:r>
          <a:endParaRPr lang="ru-RU" sz="3200" kern="1200" dirty="0"/>
        </a:p>
      </dsp:txBody>
      <dsp:txXfrm rot="5400000">
        <a:off x="0" y="0"/>
        <a:ext cx="6025661" cy="2373579"/>
      </dsp:txXfrm>
    </dsp:sp>
    <dsp:sp modelId="{C158EFAE-279A-4DFA-AD8C-B6891F61E857}">
      <dsp:nvSpPr>
        <dsp:cNvPr id="0" name=""/>
        <dsp:cNvSpPr/>
      </dsp:nvSpPr>
      <dsp:spPr>
        <a:xfrm>
          <a:off x="6025661" y="0"/>
          <a:ext cx="6025661" cy="3164771"/>
        </a:xfrm>
        <a:prstGeom prst="round1Rect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perspectiveHeroicExtremeRightFacing" fov="3900000" zoom="82000">
            <a:rot lat="21519637" lon="34689" rev="0"/>
          </a:camera>
          <a:lightRig rig="morning" dir="t">
            <a:rot lat="0" lon="0" rev="2040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И КАП.РЕМОНТ ОБЪЕКТОВ</a:t>
          </a:r>
        </a:p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СОЦИАЛЬНОЙ ИНФРАСТРУКТУРЫ</a:t>
          </a:r>
        </a:p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48,3</a:t>
          </a:r>
          <a:endParaRPr lang="ru-RU" sz="3200" kern="1200" dirty="0"/>
        </a:p>
      </dsp:txBody>
      <dsp:txXfrm>
        <a:off x="6025661" y="0"/>
        <a:ext cx="6025661" cy="2373579"/>
      </dsp:txXfrm>
    </dsp:sp>
    <dsp:sp modelId="{1EADB3C3-DA21-4B2B-B596-AB57DB550B99}">
      <dsp:nvSpPr>
        <dsp:cNvPr id="0" name=""/>
        <dsp:cNvSpPr/>
      </dsp:nvSpPr>
      <dsp:spPr>
        <a:xfrm rot="10800000">
          <a:off x="0" y="3164771"/>
          <a:ext cx="6025661" cy="3164771"/>
        </a:xfrm>
        <a:prstGeom prst="round1Rect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perspectiveHeroicExtremeRightFacing" fov="3900000" zoom="82000">
            <a:rot lat="21519637" lon="34689" rev="0"/>
          </a:camera>
          <a:lightRig rig="morning" dir="t">
            <a:rot lat="0" lon="0" rev="2040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КУЛЬТУРА И ТУРИЗМ</a:t>
          </a:r>
        </a:p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СПОРТ</a:t>
          </a:r>
        </a:p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1 077,2</a:t>
          </a:r>
          <a:endParaRPr lang="ru-RU" sz="3200" kern="1200" dirty="0"/>
        </a:p>
      </dsp:txBody>
      <dsp:txXfrm rot="10800000">
        <a:off x="0" y="3955964"/>
        <a:ext cx="6025661" cy="2373579"/>
      </dsp:txXfrm>
    </dsp:sp>
    <dsp:sp modelId="{BC879FCF-D9B4-4EDE-AC9A-F7447A795DBE}">
      <dsp:nvSpPr>
        <dsp:cNvPr id="0" name=""/>
        <dsp:cNvSpPr/>
      </dsp:nvSpPr>
      <dsp:spPr>
        <a:xfrm rot="5400000">
          <a:off x="7456106" y="1734327"/>
          <a:ext cx="3164771" cy="6025661"/>
        </a:xfrm>
        <a:prstGeom prst="round1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perspectiveHeroicExtremeRightFacing" fov="3900000" zoom="82000">
            <a:rot lat="21519637" lon="34689" rev="0"/>
          </a:camera>
          <a:lightRig rig="morning" dir="t">
            <a:rot lat="0" lon="0" rev="20400000"/>
          </a:lightRig>
        </a:scene3d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t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 И СОЦИАЛЬНАЯ ЗАЩИТА НАСЕЛЕНИЯ</a:t>
          </a:r>
        </a:p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102,5</a:t>
          </a:r>
          <a:endParaRPr lang="ru-RU" sz="3200" kern="1200" dirty="0"/>
        </a:p>
      </dsp:txBody>
      <dsp:txXfrm rot="-5400000">
        <a:off x="6025661" y="3955964"/>
        <a:ext cx="6025661" cy="2373579"/>
      </dsp:txXfrm>
    </dsp:sp>
    <dsp:sp modelId="{37A4BD64-5BFF-4593-8BBF-C1E90317436D}">
      <dsp:nvSpPr>
        <dsp:cNvPr id="0" name=""/>
        <dsp:cNvSpPr/>
      </dsp:nvSpPr>
      <dsp:spPr>
        <a:xfrm>
          <a:off x="4217963" y="2373579"/>
          <a:ext cx="3615396" cy="1582385"/>
        </a:xfrm>
        <a:prstGeom prst="roundRect">
          <a:avLst/>
        </a:prstGeom>
        <a:solidFill>
          <a:schemeClr val="bg1">
            <a:lumMod val="95000"/>
          </a:schemeClr>
        </a:solidFill>
        <a:ln>
          <a:noFill/>
        </a:ln>
        <a:effectLst/>
        <a:scene3d>
          <a:camera prst="perspectiveHeroicExtremeRightFacing" fov="3900000" zoom="82000">
            <a:rot lat="21519637" lon="34689" rev="0"/>
          </a:camera>
          <a:lightRig rig="morning" dir="t">
            <a:rot lat="0" lon="0" rev="204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11 473,2</a:t>
          </a:r>
          <a:endParaRPr lang="ru-RU" sz="3600" b="1" kern="1200" dirty="0">
            <a:ln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>
              <a:ln/>
              <a:latin typeface="Times New Roman" panose="02020603050405020304" pitchFamily="18" charset="0"/>
              <a:cs typeface="Times New Roman" panose="02020603050405020304" pitchFamily="18" charset="0"/>
            </a:rPr>
            <a:t>53,2%</a:t>
          </a:r>
          <a:endParaRPr lang="ru-RU" sz="2800" kern="1200" dirty="0"/>
        </a:p>
      </dsp:txBody>
      <dsp:txXfrm>
        <a:off x="4295209" y="2450825"/>
        <a:ext cx="3460904" cy="14278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8C0949-5E97-43F2-B7E9-F4072FEEE9BF}">
      <dsp:nvSpPr>
        <dsp:cNvPr id="0" name=""/>
        <dsp:cNvSpPr/>
      </dsp:nvSpPr>
      <dsp:spPr>
        <a:xfrm>
          <a:off x="-6823204" y="-1048161"/>
          <a:ext cx="8158887" cy="8158887"/>
        </a:xfrm>
        <a:prstGeom prst="blockArc">
          <a:avLst>
            <a:gd name="adj1" fmla="val 18900000"/>
            <a:gd name="adj2" fmla="val 2700000"/>
            <a:gd name="adj3" fmla="val 265"/>
          </a:avLst>
        </a:pr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153E7B-8ECF-4D5F-B0CA-9EE702CF4437}">
      <dsp:nvSpPr>
        <dsp:cNvPr id="0" name=""/>
        <dsp:cNvSpPr/>
      </dsp:nvSpPr>
      <dsp:spPr>
        <a:xfrm>
          <a:off x="716245" y="248443"/>
          <a:ext cx="8664476" cy="1349305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4030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Благоустройство общественных территорий и зон отдыха: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4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ПИР по благоустройству Советской площади г. Видное – 14,8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4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Сквер «Сосенки» в г. Видное, Жуковский проезд – 42,0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4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4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Тимоховский</a:t>
          </a:r>
          <a:r>
            <a:rPr lang="ru-RU" sz="14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парк – 266,9</a:t>
          </a:r>
          <a:endParaRPr lang="ru-RU" sz="1400" kern="1200" dirty="0"/>
        </a:p>
      </dsp:txBody>
      <dsp:txXfrm>
        <a:off x="716245" y="248443"/>
        <a:ext cx="8664476" cy="1349305"/>
      </dsp:txXfrm>
    </dsp:sp>
    <dsp:sp modelId="{DD113BD2-098E-40AE-BE2D-4996E43D0078}">
      <dsp:nvSpPr>
        <dsp:cNvPr id="0" name=""/>
        <dsp:cNvSpPr/>
      </dsp:nvSpPr>
      <dsp:spPr>
        <a:xfrm>
          <a:off x="112666" y="269023"/>
          <a:ext cx="1319546" cy="130814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7D7AD84-86EF-40C7-B688-50EA33A56F39}">
      <dsp:nvSpPr>
        <dsp:cNvPr id="0" name=""/>
        <dsp:cNvSpPr/>
      </dsp:nvSpPr>
      <dsp:spPr>
        <a:xfrm>
          <a:off x="1248971" y="1891575"/>
          <a:ext cx="8129758" cy="880174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116428"/>
                <a:satOff val="-2085"/>
                <a:lumOff val="886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116428"/>
                <a:satOff val="-2085"/>
                <a:lumOff val="886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116428"/>
                <a:satOff val="-2085"/>
                <a:lumOff val="886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4030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Модернизация детских игровых площадок (10 площадок)</a:t>
          </a:r>
          <a:endParaRPr lang="ru-RU" sz="1800" kern="1200" dirty="0"/>
        </a:p>
      </dsp:txBody>
      <dsp:txXfrm>
        <a:off x="1248971" y="1891575"/>
        <a:ext cx="8129758" cy="880174"/>
      </dsp:txXfrm>
    </dsp:sp>
    <dsp:sp modelId="{71183B5D-D20D-470B-BA34-D4D923A761EE}">
      <dsp:nvSpPr>
        <dsp:cNvPr id="0" name=""/>
        <dsp:cNvSpPr/>
      </dsp:nvSpPr>
      <dsp:spPr>
        <a:xfrm>
          <a:off x="666055" y="1748746"/>
          <a:ext cx="1165831" cy="116583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116428"/>
              <a:satOff val="-2085"/>
              <a:lumOff val="886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DEBBC55-677C-4489-AE08-6B849CDDB017}">
      <dsp:nvSpPr>
        <dsp:cNvPr id="0" name=""/>
        <dsp:cNvSpPr/>
      </dsp:nvSpPr>
      <dsp:spPr>
        <a:xfrm>
          <a:off x="1248971" y="3264570"/>
          <a:ext cx="8129758" cy="932664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232855"/>
                <a:satOff val="-4171"/>
                <a:lumOff val="177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232855"/>
                <a:satOff val="-4171"/>
                <a:lumOff val="177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232855"/>
                <a:satOff val="-4171"/>
                <a:lumOff val="177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4030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Содержание парков культуры и отдыха: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Купелинка</a:t>
          </a:r>
          <a:r>
            <a:rPr lang="ru-RU" sz="16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Видновский</a:t>
          </a:r>
          <a:r>
            <a:rPr lang="ru-RU" sz="16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лесопарк, </a:t>
          </a:r>
          <a:r>
            <a:rPr lang="ru-RU" sz="16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Расторгуевский</a:t>
          </a:r>
          <a:r>
            <a:rPr lang="ru-RU" sz="16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парк, </a:t>
          </a:r>
          <a:r>
            <a:rPr lang="ru-RU" sz="16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Тимоховский</a:t>
          </a:r>
          <a:r>
            <a:rPr lang="ru-RU" sz="16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парк, Центральный парк, </a:t>
          </a:r>
          <a:r>
            <a:rPr lang="ru-RU" sz="16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Дыдылдинский</a:t>
          </a:r>
          <a:r>
            <a:rPr lang="ru-RU" sz="16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лесопарк.</a:t>
          </a:r>
          <a:endParaRPr lang="ru-RU" sz="1800" kern="1200" dirty="0"/>
        </a:p>
      </dsp:txBody>
      <dsp:txXfrm>
        <a:off x="1248971" y="3264570"/>
        <a:ext cx="8129758" cy="932664"/>
      </dsp:txXfrm>
    </dsp:sp>
    <dsp:sp modelId="{16B27597-09C6-435B-B99D-380F027256B3}">
      <dsp:nvSpPr>
        <dsp:cNvPr id="0" name=""/>
        <dsp:cNvSpPr/>
      </dsp:nvSpPr>
      <dsp:spPr>
        <a:xfrm>
          <a:off x="666055" y="3147986"/>
          <a:ext cx="1165831" cy="116583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232855"/>
              <a:satOff val="-4171"/>
              <a:lumOff val="1772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9628C1B-6600-4C16-B286-83AEBBEB218B}">
      <dsp:nvSpPr>
        <dsp:cNvPr id="0" name=""/>
        <dsp:cNvSpPr/>
      </dsp:nvSpPr>
      <dsp:spPr>
        <a:xfrm>
          <a:off x="714253" y="4663810"/>
          <a:ext cx="8664476" cy="932664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349283"/>
                <a:satOff val="-6256"/>
                <a:lumOff val="2658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349283"/>
                <a:satOff val="-6256"/>
                <a:lumOff val="2658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349283"/>
                <a:satOff val="-6256"/>
                <a:lumOff val="2658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4030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Содержание, ремонт, устройство и восстановление уличного освещения</a:t>
          </a:r>
          <a:endParaRPr lang="ru-RU" sz="1800" kern="1200" dirty="0"/>
        </a:p>
      </dsp:txBody>
      <dsp:txXfrm>
        <a:off x="714253" y="4663810"/>
        <a:ext cx="8664476" cy="932664"/>
      </dsp:txXfrm>
    </dsp:sp>
    <dsp:sp modelId="{ABEC783D-1766-4D7F-B13D-643547768E1A}">
      <dsp:nvSpPr>
        <dsp:cNvPr id="0" name=""/>
        <dsp:cNvSpPr/>
      </dsp:nvSpPr>
      <dsp:spPr>
        <a:xfrm>
          <a:off x="131337" y="4547226"/>
          <a:ext cx="1165831" cy="116583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019163-2036-42F4-96AB-9FE971DBC478}">
      <dsp:nvSpPr>
        <dsp:cNvPr id="0" name=""/>
        <dsp:cNvSpPr/>
      </dsp:nvSpPr>
      <dsp:spPr>
        <a:xfrm>
          <a:off x="0" y="3213493"/>
          <a:ext cx="12191998" cy="2215139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01F47B-D657-4CBD-BDBE-4D55FAEFF932}">
      <dsp:nvSpPr>
        <dsp:cNvPr id="0" name=""/>
        <dsp:cNvSpPr/>
      </dsp:nvSpPr>
      <dsp:spPr>
        <a:xfrm>
          <a:off x="341572" y="3372743"/>
          <a:ext cx="1863446" cy="1901971"/>
        </a:xfrm>
        <a:prstGeom prst="round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A1E64A-D437-42CB-97CA-7977A73D8850}">
      <dsp:nvSpPr>
        <dsp:cNvPr id="0" name=""/>
        <dsp:cNvSpPr/>
      </dsp:nvSpPr>
      <dsp:spPr>
        <a:xfrm rot="10800000">
          <a:off x="367241" y="0"/>
          <a:ext cx="1862161" cy="3169952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Содержание имущества</a:t>
          </a:r>
          <a:endParaRPr lang="ru-RU" sz="1800" b="0" kern="1200" dirty="0"/>
        </a:p>
      </dsp:txBody>
      <dsp:txXfrm rot="10800000">
        <a:off x="424509" y="0"/>
        <a:ext cx="1747625" cy="3112684"/>
      </dsp:txXfrm>
    </dsp:sp>
    <dsp:sp modelId="{0DA3105E-163D-4039-BB7C-697F5828B043}">
      <dsp:nvSpPr>
        <dsp:cNvPr id="0" name=""/>
        <dsp:cNvSpPr/>
      </dsp:nvSpPr>
      <dsp:spPr>
        <a:xfrm>
          <a:off x="2622170" y="3372743"/>
          <a:ext cx="1863446" cy="190197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E41748-5647-410C-AEEA-3AAAF54F484D}">
      <dsp:nvSpPr>
        <dsp:cNvPr id="0" name=""/>
        <dsp:cNvSpPr/>
      </dsp:nvSpPr>
      <dsp:spPr>
        <a:xfrm rot="10800000">
          <a:off x="2428912" y="0"/>
          <a:ext cx="2223092" cy="3169952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Материально-техническое и организационное обеспечение деятельности старосты сельского населенного пункта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26 старост</a:t>
          </a:r>
          <a:endParaRPr lang="ru-RU" sz="1800" b="1" kern="1200" dirty="0"/>
        </a:p>
      </dsp:txBody>
      <dsp:txXfrm rot="10800000">
        <a:off x="2497280" y="0"/>
        <a:ext cx="2086356" cy="3101584"/>
      </dsp:txXfrm>
    </dsp:sp>
    <dsp:sp modelId="{420C5627-98FD-4CB6-A663-B3B5C8C0C915}">
      <dsp:nvSpPr>
        <dsp:cNvPr id="0" name=""/>
        <dsp:cNvSpPr/>
      </dsp:nvSpPr>
      <dsp:spPr>
        <a:xfrm>
          <a:off x="5033405" y="3381150"/>
          <a:ext cx="1863446" cy="190197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5A32AE-247E-4F0A-B588-D0177E95B2AC}">
      <dsp:nvSpPr>
        <dsp:cNvPr id="0" name=""/>
        <dsp:cNvSpPr/>
      </dsp:nvSpPr>
      <dsp:spPr>
        <a:xfrm rot="10800000">
          <a:off x="4872320" y="0"/>
          <a:ext cx="2133777" cy="3169952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Создание и содержание единой базы (облачной платформы) ведения бюджетного (бухгалтерского) учета в муниципальных учреждениях</a:t>
          </a:r>
          <a:endParaRPr lang="ru-RU" sz="1800" kern="1200" dirty="0"/>
        </a:p>
      </dsp:txBody>
      <dsp:txXfrm rot="10800000">
        <a:off x="4937941" y="0"/>
        <a:ext cx="2002535" cy="3104331"/>
      </dsp:txXfrm>
    </dsp:sp>
    <dsp:sp modelId="{8222A025-7E99-49C5-AF74-942B6D2A1805}">
      <dsp:nvSpPr>
        <dsp:cNvPr id="0" name=""/>
        <dsp:cNvSpPr/>
      </dsp:nvSpPr>
      <dsp:spPr>
        <a:xfrm>
          <a:off x="7463265" y="3374246"/>
          <a:ext cx="1863446" cy="190197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5C45EA-A1D5-4EF2-8F4E-D8557D2474F7}">
      <dsp:nvSpPr>
        <dsp:cNvPr id="0" name=""/>
        <dsp:cNvSpPr/>
      </dsp:nvSpPr>
      <dsp:spPr>
        <a:xfrm rot="10800000">
          <a:off x="7218697" y="0"/>
          <a:ext cx="2385007" cy="3169952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Обслуживание муниципального долга по кредитам</a:t>
          </a:r>
          <a:endParaRPr lang="ru-RU" sz="1800" b="0" kern="1200" dirty="0"/>
        </a:p>
      </dsp:txBody>
      <dsp:txXfrm rot="10800000">
        <a:off x="7292044" y="0"/>
        <a:ext cx="2238313" cy="3096605"/>
      </dsp:txXfrm>
    </dsp:sp>
    <dsp:sp modelId="{70FAF632-1ABA-4D1A-8256-A9BCF1D6CC91}">
      <dsp:nvSpPr>
        <dsp:cNvPr id="0" name=""/>
        <dsp:cNvSpPr/>
      </dsp:nvSpPr>
      <dsp:spPr>
        <a:xfrm>
          <a:off x="9930544" y="3384250"/>
          <a:ext cx="1863446" cy="190197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E4EE11-FE15-4CCA-8972-28F945D4B6B3}">
      <dsp:nvSpPr>
        <dsp:cNvPr id="0" name=""/>
        <dsp:cNvSpPr/>
      </dsp:nvSpPr>
      <dsp:spPr>
        <a:xfrm rot="10800000">
          <a:off x="9767371" y="0"/>
          <a:ext cx="2103291" cy="3169952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администрации, финансового органа и учреждений: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2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МКУ «ЦБ»</a:t>
          </a:r>
          <a:r>
            <a:rPr lang="en-US" sz="12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endParaRPr lang="ru-RU" sz="1200" b="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2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МКУ «ЦОД»</a:t>
          </a:r>
          <a:r>
            <a:rPr lang="en-US" sz="12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200" b="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2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МКУ «УО СППД»</a:t>
          </a:r>
          <a:r>
            <a:rPr lang="en-US" sz="12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200" b="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en-US" sz="12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МКУ «УИАР»</a:t>
          </a:r>
          <a:r>
            <a:rPr lang="en-US" sz="12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200" b="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2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МКУ «ЦТ</a:t>
          </a:r>
          <a:r>
            <a:rPr lang="ru-RU" sz="14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r>
            <a:rPr lang="en-US" sz="14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ru-RU" sz="14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МБУ «</a:t>
          </a:r>
          <a:r>
            <a:rPr lang="ru-RU" sz="1400" b="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ДорСервис</a:t>
          </a:r>
          <a:r>
            <a:rPr lang="ru-RU" sz="14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endParaRPr lang="ru-RU" sz="1600" kern="1200" dirty="0"/>
        </a:p>
      </dsp:txBody>
      <dsp:txXfrm rot="10800000">
        <a:off x="9832054" y="0"/>
        <a:ext cx="1973925" cy="31052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AC21F-8EC3-44A1-922D-401985707F85}">
      <dsp:nvSpPr>
        <dsp:cNvPr id="0" name=""/>
        <dsp:cNvSpPr/>
      </dsp:nvSpPr>
      <dsp:spPr>
        <a:xfrm>
          <a:off x="0" y="705848"/>
          <a:ext cx="11996615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1071" tIns="354076" rIns="931071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/>
        </a:p>
      </dsp:txBody>
      <dsp:txXfrm>
        <a:off x="0" y="705848"/>
        <a:ext cx="11996615" cy="428400"/>
      </dsp:txXfrm>
    </dsp:sp>
    <dsp:sp modelId="{BB0AD200-9D75-4174-A5A7-949553C6F531}">
      <dsp:nvSpPr>
        <dsp:cNvPr id="0" name=""/>
        <dsp:cNvSpPr/>
      </dsp:nvSpPr>
      <dsp:spPr>
        <a:xfrm>
          <a:off x="599830" y="45899"/>
          <a:ext cx="8397630" cy="919029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410" tIns="0" rIns="31741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транспортного обслуживания населения: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1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электрический транспорт (4 маршрута)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1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автомобильный транспорт (9 маршрутов)</a:t>
          </a:r>
          <a:endParaRPr lang="ru-RU" sz="1600" b="0" i="1" kern="1200" dirty="0"/>
        </a:p>
      </dsp:txBody>
      <dsp:txXfrm>
        <a:off x="644693" y="90762"/>
        <a:ext cx="8307904" cy="829303"/>
      </dsp:txXfrm>
    </dsp:sp>
    <dsp:sp modelId="{A866199B-17F5-4475-B272-4DE634AFFF3C}">
      <dsp:nvSpPr>
        <dsp:cNvPr id="0" name=""/>
        <dsp:cNvSpPr/>
      </dsp:nvSpPr>
      <dsp:spPr>
        <a:xfrm>
          <a:off x="0" y="3016162"/>
          <a:ext cx="11996615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3B27C-05DC-4DB0-9F28-F85C026EAC54}">
      <dsp:nvSpPr>
        <dsp:cNvPr id="0" name=""/>
        <dsp:cNvSpPr/>
      </dsp:nvSpPr>
      <dsp:spPr>
        <a:xfrm>
          <a:off x="599244" y="1234208"/>
          <a:ext cx="8389429" cy="2032873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201247"/>
                <a:satOff val="-4901"/>
                <a:lumOff val="2144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50000"/>
                <a:hueOff val="201247"/>
                <a:satOff val="-4901"/>
                <a:lumOff val="2144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50000"/>
                <a:hueOff val="201247"/>
                <a:satOff val="-4901"/>
                <a:lumOff val="2144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410" tIns="0" rIns="31741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 по обеспечению безопасности дорожного движения:</a:t>
          </a:r>
          <a:r>
            <a:rPr lang="en-US" sz="17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700" b="0" i="0" u="none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установка и ремонт искусственных дорожных неровностей = 8,0</a:t>
          </a:r>
          <a:r>
            <a:rPr lang="en-US" sz="16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600" b="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нанесение дорожной разметки = 28,5</a:t>
          </a:r>
          <a:r>
            <a:rPr lang="en-US" sz="16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600" b="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приобретение ТСОД (знаки) = 6,0</a:t>
          </a:r>
          <a:r>
            <a:rPr lang="en-US" sz="16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600" b="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ремонт металлических барьерных ограждений = 2,0</a:t>
          </a:r>
          <a:r>
            <a:rPr lang="en-US" sz="16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600" b="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ремонт парапетных ограждений = 3,0</a:t>
          </a:r>
          <a:r>
            <a:rPr lang="en-US" sz="16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600" kern="1200" dirty="0"/>
        </a:p>
      </dsp:txBody>
      <dsp:txXfrm>
        <a:off x="698481" y="1333445"/>
        <a:ext cx="8190955" cy="1834399"/>
      </dsp:txXfrm>
    </dsp:sp>
    <dsp:sp modelId="{81871656-EBBE-42E6-991F-DCEAD90C2AC4}">
      <dsp:nvSpPr>
        <dsp:cNvPr id="0" name=""/>
        <dsp:cNvSpPr/>
      </dsp:nvSpPr>
      <dsp:spPr>
        <a:xfrm>
          <a:off x="0" y="4038342"/>
          <a:ext cx="11996615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B1C08E-0799-4ACC-950D-66A9FBFB953E}">
      <dsp:nvSpPr>
        <dsp:cNvPr id="0" name=""/>
        <dsp:cNvSpPr/>
      </dsp:nvSpPr>
      <dsp:spPr>
        <a:xfrm>
          <a:off x="599830" y="3536362"/>
          <a:ext cx="8397630" cy="75290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402493"/>
                <a:satOff val="-9802"/>
                <a:lumOff val="4289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50000"/>
                <a:hueOff val="402493"/>
                <a:satOff val="-9802"/>
                <a:lumOff val="4289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50000"/>
                <a:hueOff val="402493"/>
                <a:satOff val="-9802"/>
                <a:lumOff val="4289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410" tIns="0" rIns="317410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Муниципальное задание </a:t>
          </a:r>
          <a:r>
            <a:rPr lang="ru-RU" sz="2000" b="0" i="1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МБУ «</a:t>
          </a:r>
          <a:r>
            <a:rPr lang="ru-RU" sz="2000" b="0" i="1" u="none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ДорСервис</a:t>
          </a:r>
          <a:r>
            <a:rPr lang="ru-RU" sz="2000" b="0" i="1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 </a:t>
          </a:r>
          <a:endParaRPr lang="ru-RU" sz="2000" kern="1200" dirty="0"/>
        </a:p>
      </dsp:txBody>
      <dsp:txXfrm>
        <a:off x="636584" y="3573116"/>
        <a:ext cx="8324122" cy="679392"/>
      </dsp:txXfrm>
    </dsp:sp>
    <dsp:sp modelId="{CA6BC4CA-4A92-41A1-9785-89EAEC325943}">
      <dsp:nvSpPr>
        <dsp:cNvPr id="0" name=""/>
        <dsp:cNvSpPr/>
      </dsp:nvSpPr>
      <dsp:spPr>
        <a:xfrm>
          <a:off x="0" y="5168373"/>
          <a:ext cx="11996615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F68205-D9C2-442A-851A-0E78C4543FCB}">
      <dsp:nvSpPr>
        <dsp:cNvPr id="0" name=""/>
        <dsp:cNvSpPr/>
      </dsp:nvSpPr>
      <dsp:spPr>
        <a:xfrm>
          <a:off x="599830" y="4558542"/>
          <a:ext cx="8397630" cy="86075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201247"/>
                <a:satOff val="-4901"/>
                <a:lumOff val="2144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50000"/>
                <a:hueOff val="201247"/>
                <a:satOff val="-4901"/>
                <a:lumOff val="2144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50000"/>
                <a:hueOff val="201247"/>
                <a:satOff val="-4901"/>
                <a:lumOff val="2144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410" tIns="0" rIns="31741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Иные расходы: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содержание а/м дорог (парковочные места) = 47,7;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капитальный ремонт а/м дорог общего пользования = 238,4.</a:t>
          </a:r>
          <a:endParaRPr lang="ru-RU" sz="1600" kern="1200" dirty="0"/>
        </a:p>
      </dsp:txBody>
      <dsp:txXfrm>
        <a:off x="641848" y="4600560"/>
        <a:ext cx="8313594" cy="776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0.15462</cdr:x>
      <cdr:y>0.27381</cdr:y>
    </cdr:from>
    <cdr:to>
      <cdr:x>0.26315</cdr:x>
      <cdr:y>0.36357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93875" y="1225697"/>
          <a:ext cx="1188987" cy="4018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tIns="54000" bIns="54000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0.23199</cdr:x>
      <cdr:y>0.33864</cdr:y>
    </cdr:from>
    <cdr:to>
      <cdr:x>0.39892</cdr:x>
      <cdr:y>0.46945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41527" y="1515905"/>
          <a:ext cx="1828800" cy="5855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tIns="54000" bIns="54000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0.39146</cdr:x>
      <cdr:y>0.26593</cdr:y>
    </cdr:from>
    <cdr:to>
      <cdr:x>0.51094</cdr:x>
      <cdr:y>0.54829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288594" y="1190408"/>
          <a:ext cx="1308954" cy="12639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tIns="54000" bIns="54000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0.49703</cdr:x>
      <cdr:y>0.2601</cdr:y>
    </cdr:from>
    <cdr:to>
      <cdr:x>0.6414</cdr:x>
      <cdr:y>0.57338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445149" y="1164311"/>
          <a:ext cx="1581634" cy="1402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tIns="54000" bIns="54000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0.64712</cdr:x>
      <cdr:y>0.21501</cdr:y>
    </cdr:from>
    <cdr:to>
      <cdr:x>0.75036</cdr:x>
      <cdr:y>0.36552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7089464" y="962453"/>
          <a:ext cx="1130968" cy="6737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tIns="54000" bIns="54000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0.76676</cdr:x>
      <cdr:y>0.25994</cdr:y>
    </cdr:from>
    <cdr:to>
      <cdr:x>0.87529</cdr:x>
      <cdr:y>0.35644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400191" y="1163599"/>
          <a:ext cx="1188988" cy="431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lIns="90000" tIns="54000" bIns="54000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0.52041</cdr:x>
      <cdr:y>0.25455</cdr:y>
    </cdr:from>
    <cdr:to>
      <cdr:x>0.69971</cdr:x>
      <cdr:y>0.43373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72408" y="1008112"/>
          <a:ext cx="1265295" cy="709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0.01448</cdr:x>
      <cdr:y>0.67738</cdr:y>
    </cdr:from>
    <cdr:to>
      <cdr:x>0.11323</cdr:x>
      <cdr:y>0.81966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4147" y="2682720"/>
          <a:ext cx="1119683" cy="5634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0.05102</cdr:x>
      <cdr:y>0.16364</cdr:y>
    </cdr:from>
    <cdr:to>
      <cdr:x>0.21429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1" y="648072"/>
          <a:ext cx="1152158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0.2551</cdr:x>
      <cdr:y>0.12727</cdr:y>
    </cdr:from>
    <cdr:to>
      <cdr:x>0.38468</cdr:x>
      <cdr:y>0.35816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0200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0.18367</cdr:x>
      <cdr:y>0.09091</cdr:y>
    </cdr:from>
    <cdr:to>
      <cdr:x>0.29382</cdr:x>
      <cdr:y>0.2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0040"/>
          <a:ext cx="77731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0.30691</cdr:x>
      <cdr:y>0.12727</cdr:y>
    </cdr:from>
    <cdr:to>
      <cdr:x>0.43649</cdr:x>
      <cdr:y>0.35816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65821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0.28524</cdr:x>
      <cdr:y>0.05455</cdr:y>
    </cdr:from>
    <cdr:to>
      <cdr:x>0.36687</cdr:x>
      <cdr:y>0.18182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12869" y="216024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0.32653</cdr:x>
      <cdr:y>0.16973</cdr:y>
    </cdr:from>
    <cdr:to>
      <cdr:x>0.49692</cdr:x>
      <cdr:y>0.25455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04256" y="672192"/>
          <a:ext cx="1202401" cy="335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0.45161</cdr:x>
      <cdr:y>0.45714</cdr:y>
    </cdr:from>
    <cdr:to>
      <cdr:x>0.64273</cdr:x>
      <cdr:y>0.63855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32448" y="2304256"/>
          <a:ext cx="1706488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0.52857</cdr:y>
    </cdr:from>
    <cdr:to>
      <cdr:x>0.20055</cdr:x>
      <cdr:y>0.73855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6064" y="2664296"/>
          <a:ext cx="1214636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0.32874</cdr:x>
      <cdr:y>0.60693</cdr:y>
    </cdr:from>
    <cdr:to>
      <cdr:x>0.43115</cdr:x>
      <cdr:y>0.77905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35304" y="322438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0.39325</cdr:x>
      <cdr:y>0.20031</cdr:y>
    </cdr:from>
    <cdr:to>
      <cdr:x>0.49566</cdr:x>
      <cdr:y>0.37242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511368" y="106414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0.06796</cdr:x>
      <cdr:y>0.20796</cdr:y>
    </cdr:from>
    <cdr:to>
      <cdr:x>0.17551</cdr:x>
      <cdr:y>0.30874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04058" y="999989"/>
          <a:ext cx="797670" cy="4846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0.14563</cdr:x>
      <cdr:y>0.18675</cdr:y>
    </cdr:from>
    <cdr:to>
      <cdr:x>0.29405</cdr:x>
      <cdr:y>0.25125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80121" y="897999"/>
          <a:ext cx="1100796" cy="3101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0.23301</cdr:x>
      <cdr:y>0.1732</cdr:y>
    </cdr:from>
    <cdr:to>
      <cdr:x>0.31068</cdr:x>
      <cdr:y>0.23628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728194" y="832843"/>
          <a:ext cx="576064" cy="303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0.33981</cdr:x>
      <cdr:y>0.17638</cdr:y>
    </cdr:from>
    <cdr:to>
      <cdr:x>0.43689</cdr:x>
      <cdr:y>0.23628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520282" y="848122"/>
          <a:ext cx="720079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905A99-BECB-4C39-853C-7FE527E02F9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A7BA5-0BBE-4751-94F4-FE03C8CAAB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746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1B172-3694-4E50-89CC-0DBD68CD2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1B81F7-1E86-4893-A4C1-B89C846A8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E43F7E-F5F5-45F5-9B96-4C6D02E4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88D55-82D7-4BBD-B987-59B648BA90CB}" type="datetime1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FD7789-ABA3-4BE9-A5E4-687FAD2B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A2306-51FD-4ADA-9C96-68CE0AB6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1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6BF5E-E466-4D34-8BEA-DAA2B2A1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7A4EC2-7C5B-43C3-AC8A-6ADB419CF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6C5BF-4C14-4698-A92A-A30ABDEE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F86C1-1383-4A2D-B85B-7690C2063DEF}" type="datetime1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63D49-DA4A-42E9-A24F-7E132F93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ADC015-07D2-48DA-8753-1A4A64C3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54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47325-7FA7-4BBD-BEB3-4F4BE35C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74310A-524B-4297-AA0C-624B5806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57E5C1-3D35-4E1F-8B5C-85358E3E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CCEA-C5AF-4C6E-8307-1EDE85FCBCEC}" type="datetime1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7B8D4-7673-4C3F-B3E3-1A882DCA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232571-653A-40E9-89CB-6FB28502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28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DB9F2-B680-4A9E-A9EF-4C2B1B1C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DE49B7-C2F2-4AB0-A441-5709F0AED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1FA33-6088-4098-A2A7-35A799B63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7E0F21-9781-4C00-812A-4C9B41AE5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33B7F-A087-40C0-A79E-66FF28BD1384}" type="datetime1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67F3AB-18C8-455F-A3A4-FCE4C8D8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750B3F-F5A8-4AB2-8F55-101D8B0D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1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8F45B-6C84-4D89-BD52-CE04CA5D1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2A4D3B-A199-4091-910F-14B548644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40963E-3430-41A0-ADD8-9048CD3A8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C18AF7-6E03-4AF2-8760-9660EB4A1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B64AB8C-E28B-4046-A3C6-F64EF1761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187AE0-F9D0-49FF-9CE8-31484F516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C6093-64CC-49BD-A980-8CFB1A3FCAAA}" type="datetime1">
              <a:rPr lang="ru-RU" smtClean="0"/>
              <a:t>22.10.2026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558798-62B9-4E59-AF50-C63601C1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711BC1-F293-4123-997B-B81345A8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35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р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F6E7B-BBDA-4621-8CC4-9AE8C559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B58841-BCA3-4352-98C9-0DC62A64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2CAC3-29F3-49EB-A8E2-F5410396DF0A}" type="datetime1">
              <a:rPr lang="ru-RU" smtClean="0"/>
              <a:t>22.10.2026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0F42D2-A633-4DE2-9AEA-8AE2C19A6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B95FD7-35C7-4286-ABD6-52241ED4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Диаграмма 8">
            <a:extLst>
              <a:ext uri="{FF2B5EF4-FFF2-40B4-BE49-F238E27FC236}">
                <a16:creationId xmlns:a16="http://schemas.microsoft.com/office/drawing/2014/main" id="{24A9CEAD-1DC7-437C-8AB5-21B5E117B851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143000" y="2048608"/>
            <a:ext cx="2438400" cy="226841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Диаграмма 10">
            <a:extLst>
              <a:ext uri="{FF2B5EF4-FFF2-40B4-BE49-F238E27FC236}">
                <a16:creationId xmlns:a16="http://schemas.microsoft.com/office/drawing/2014/main" id="{C3BDC322-9A17-4E19-A7F3-CCA332EB5A9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299438" y="3130549"/>
            <a:ext cx="3050930" cy="232996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Диаграмма 12">
            <a:extLst>
              <a:ext uri="{FF2B5EF4-FFF2-40B4-BE49-F238E27FC236}">
                <a16:creationId xmlns:a16="http://schemas.microsoft.com/office/drawing/2014/main" id="{482ACBB6-110C-479B-A5DC-9DEC9626EC65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8153400" y="1855177"/>
            <a:ext cx="2590800" cy="232996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0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7CBDAC-0310-47E8-B9F2-2904040D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A3B7A-26DD-470E-A514-45AD6D20DDDC}" type="datetime1">
              <a:rPr lang="ru-RU" smtClean="0"/>
              <a:t>22.10.2026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1EFD1C-ACC9-4EDD-A794-9F16CF7E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D4E558-81DC-45C4-8867-73F4AB12B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09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C6DA8-E66B-4456-8677-A13D3899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BE7DE-0B4A-4818-81BD-D8A2E1F1A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EF7D22-97B0-42BE-945B-4C077F0DF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A2B375-68C4-4F4C-B268-3D2BF1481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C1C1-7EB2-44A9-B8D3-D8FA1E3D4106}" type="datetime1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00996E-6FFD-49A0-8E72-6A6B1CD7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36A7F1-9C53-4BAE-9519-03B9134A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01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E47D1-7D08-445D-9474-5A85ABBF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808550-3214-4B5E-A119-6DBF6B2E2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C86B97-566A-4974-B745-EB6F916DB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601FF-9511-4FC8-9015-CFA7CCEB1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FFD6F-196A-4CE9-9126-27630F1C48A7}" type="datetime1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052C80-4A46-49EA-89CD-CD61396A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7A369B-BA6E-4B6D-94D7-E73FB7274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04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33BB2-C4EE-4055-8CD4-05B44307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3F4C6E-F5E9-4CFE-9775-FCB64A11D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CAB88-4FE7-4F9B-AE0B-F3F96F4E7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C707-C1BD-461A-B52C-0F564796825E}" type="datetime1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9E425-81A5-4135-B72E-52D7A8FC5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2D783B-1CA6-4E29-ABC9-DA39900D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1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700888-AAE8-4FB0-AF8F-713221AB2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869135-D1A2-4075-9A72-F746018C8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929C78-0DF4-491A-A0C0-4DEEC02C0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9D1D0-ED8B-4726-A61E-48388349A094}" type="datetime1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99B4E5-C6CA-437E-91D3-391699F8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BE336-D45B-4BE2-BB5A-EE0DE841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32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69807-64D0-4673-B09B-34478F2D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FC9C7B-6969-490F-BB06-CC0B1B3D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9FFA9-4DC0-401B-97FB-F73D1F4E1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4B922-48BA-4B26-B7A7-3E2C218561A8}" type="datetime1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76C7E-4DE7-4C63-980A-71A627D20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D708A-804F-4C58-A0F3-DF477D626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74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6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809DDD-BC2D-47C4-B0D4-60912244B5D3}"/>
              </a:ext>
            </a:extLst>
          </p:cNvPr>
          <p:cNvSpPr txBox="1"/>
          <p:nvPr/>
        </p:nvSpPr>
        <p:spPr>
          <a:xfrm>
            <a:off x="3918857" y="1489166"/>
            <a:ext cx="8046720" cy="4302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бюджета </a:t>
            </a:r>
          </a:p>
          <a:p>
            <a:pPr algn="ctr">
              <a:lnSpc>
                <a:spcPct val="114000"/>
              </a:lnSpc>
            </a:pP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</a:t>
            </a:r>
          </a:p>
          <a:p>
            <a:pPr algn="ctr">
              <a:lnSpc>
                <a:spcPct val="114000"/>
              </a:lnSpc>
            </a:pP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</a:t>
            </a:r>
          </a:p>
          <a:p>
            <a:pPr algn="ctr">
              <a:lnSpc>
                <a:spcPct val="114000"/>
              </a:lnSpc>
            </a:pP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2026 год и на плановый период 2027 и 2028 годов</a:t>
            </a:r>
          </a:p>
        </p:txBody>
      </p:sp>
    </p:spTree>
    <p:extLst>
      <p:ext uri="{BB962C8B-B14F-4D97-AF65-F5344CB8AC3E}">
        <p14:creationId xmlns:p14="http://schemas.microsoft.com/office/powerpoint/2010/main" val="2468624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E05B08-CE4A-4280-9BFD-64E02138F376}"/>
              </a:ext>
            </a:extLst>
          </p:cNvPr>
          <p:cNvSpPr txBox="1"/>
          <p:nvPr/>
        </p:nvSpPr>
        <p:spPr>
          <a:xfrm>
            <a:off x="-140677" y="64716"/>
            <a:ext cx="12192000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defRPr sz="2200" b="0" i="0" u="none" strike="noStrike" kern="1200" cap="none" spc="0" normalizeH="0" baseline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+mj-ea"/>
                <a:cs typeface="+mj-cs"/>
              </a:defRPr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ОСНОВНЫЕ ПАРАМЕТРЫ ПРОЕКТА БЮДЖЕТА </a:t>
            </a:r>
          </a:p>
          <a:p>
            <a:pPr algn="ctr">
              <a:defRPr sz="2200" b="0" i="0" u="none" strike="noStrike" kern="1200" cap="none" spc="0" normalizeH="0" baseline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+mj-ea"/>
                <a:cs typeface="+mj-cs"/>
              </a:defRPr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В 2026-2028 ГОДАХ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86C22556-5591-44D4-84E0-278C7901F9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6632975"/>
              </p:ext>
            </p:extLst>
          </p:nvPr>
        </p:nvGraphicFramePr>
        <p:xfrm>
          <a:off x="461554" y="1046996"/>
          <a:ext cx="11079417" cy="5253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36010F8-EE81-4733-96E4-D2CEC205251A}"/>
              </a:ext>
            </a:extLst>
          </p:cNvPr>
          <p:cNvSpPr txBox="1"/>
          <p:nvPr/>
        </p:nvSpPr>
        <p:spPr>
          <a:xfrm>
            <a:off x="2570480" y="6065520"/>
            <a:ext cx="69467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плановый период 2027 и 2028 годы указаны с учетом условно утвержденных расходов:</a:t>
            </a:r>
          </a:p>
          <a:p>
            <a:pPr algn="ctr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2027 году в сумме 277,8 млн. рублей и в 2028 году в сумме 550,0 млн. рублей</a:t>
            </a:r>
          </a:p>
          <a:p>
            <a:pPr algn="just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  <p:sp>
        <p:nvSpPr>
          <p:cNvPr id="9" name="Номер слайда 2">
            <a:extLst>
              <a:ext uri="{FF2B5EF4-FFF2-40B4-BE49-F238E27FC236}">
                <a16:creationId xmlns:a16="http://schemas.microsoft.com/office/drawing/2014/main" id="{9FD7C706-9637-47CE-B213-0D4981CA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3210" y="649287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4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A93A27E-73C7-483E-B362-B7187E048F3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90" y="15630"/>
            <a:ext cx="12191999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40674" y="182868"/>
            <a:ext cx="105510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БЮДЖЕТА В 2026-2028 ГОДАХ</a:t>
            </a:r>
          </a:p>
          <a:p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FC3E5D2-2A09-4539-A570-6B9E1665A9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6052589"/>
              </p:ext>
            </p:extLst>
          </p:nvPr>
        </p:nvGraphicFramePr>
        <p:xfrm>
          <a:off x="506027" y="2047875"/>
          <a:ext cx="3666478" cy="373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17241ECA-A9C0-4553-99CE-F2429E315B84}"/>
              </a:ext>
            </a:extLst>
          </p:cNvPr>
          <p:cNvGraphicFramePr>
            <a:graphicFrameLocks noGrp="1"/>
          </p:cNvGraphicFramePr>
          <p:nvPr>
            <p:ph type="chart" sz="quarter" idx="14"/>
            <p:extLst>
              <p:ext uri="{D42A27DB-BD31-4B8C-83A1-F6EECF244321}">
                <p14:modId xmlns:p14="http://schemas.microsoft.com/office/powerpoint/2010/main" val="1324869012"/>
              </p:ext>
            </p:extLst>
          </p:nvPr>
        </p:nvGraphicFramePr>
        <p:xfrm>
          <a:off x="4298947" y="2047875"/>
          <a:ext cx="3797486" cy="373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A3FD5345-CE75-45DD-8DD2-05F3C9E21F3B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441329288"/>
              </p:ext>
            </p:extLst>
          </p:nvPr>
        </p:nvGraphicFramePr>
        <p:xfrm>
          <a:off x="8222875" y="2139518"/>
          <a:ext cx="3666478" cy="3515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  <p:sp>
        <p:nvSpPr>
          <p:cNvPr id="11" name="Номер слайда 2">
            <a:extLst>
              <a:ext uri="{FF2B5EF4-FFF2-40B4-BE49-F238E27FC236}">
                <a16:creationId xmlns:a16="http://schemas.microsoft.com/office/drawing/2014/main" id="{9FD7C706-9637-47CE-B213-0D4981CA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3210" y="647724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889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1B932F-67DB-4D5C-98BA-F60B1C8791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95741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953AA9-EF45-452C-B9AD-82186C4E2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46" y="45860"/>
            <a:ext cx="12192000" cy="92324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 БЮДЖЕТА ГОРОДСКОГО ОКРУГА 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2026-2028 ГОДАХ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2C36C260-176D-44DA-AA0E-5A4662777FB9}"/>
              </a:ext>
            </a:extLst>
          </p:cNvPr>
          <p:cNvGraphicFramePr>
            <a:graphicFrameLocks noGrp="1"/>
          </p:cNvGraphicFramePr>
          <p:nvPr>
            <p:ph type="chart" sz="quarter" idx="14"/>
            <p:extLst/>
          </p:nvPr>
        </p:nvGraphicFramePr>
        <p:xfrm>
          <a:off x="7853679" y="1407776"/>
          <a:ext cx="3315391" cy="3192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AD04D45D-BAD1-4101-8626-ABFF606B4D91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564471604"/>
              </p:ext>
            </p:extLst>
          </p:nvPr>
        </p:nvGraphicFramePr>
        <p:xfrm>
          <a:off x="189914" y="1084158"/>
          <a:ext cx="11744640" cy="5640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  <p:sp>
        <p:nvSpPr>
          <p:cNvPr id="14" name="Номер слайда 2">
            <a:extLst>
              <a:ext uri="{FF2B5EF4-FFF2-40B4-BE49-F238E27FC236}">
                <a16:creationId xmlns:a16="http://schemas.microsoft.com/office/drawing/2014/main" id="{9FD7C706-9637-47CE-B213-0D4981CA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3210" y="649287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564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248008-E95F-4B7E-BCEA-0E23BCC412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2254"/>
            <a:ext cx="12192000" cy="6986114"/>
          </a:xfrm>
          <a:prstGeom prst="rect">
            <a:avLst/>
          </a:prstGeom>
        </p:spPr>
      </p:pic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CDE7723-AECE-450C-835F-6DB9D27BE7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5618114"/>
              </p:ext>
            </p:extLst>
          </p:nvPr>
        </p:nvGraphicFramePr>
        <p:xfrm>
          <a:off x="834501" y="1281724"/>
          <a:ext cx="10841684" cy="4954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9893" y="-32254"/>
            <a:ext cx="10746615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ДОХОДОВ БЮДЖЕТА ГОРОДСКОГО ОКРУГА В 2026 ГОДУ</a:t>
            </a:r>
          </a:p>
        </p:txBody>
      </p:sp>
      <p:sp>
        <p:nvSpPr>
          <p:cNvPr id="8" name="Номер слайда 2">
            <a:extLst>
              <a:ext uri="{FF2B5EF4-FFF2-40B4-BE49-F238E27FC236}">
                <a16:creationId xmlns:a16="http://schemas.microsoft.com/office/drawing/2014/main" id="{9FD7C706-9637-47CE-B213-0D4981CA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025" y="6469430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010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1B932F-67DB-4D5C-98BA-F60B1C8791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2254"/>
            <a:ext cx="12192000" cy="69861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953AA9-EF45-452C-B9AD-82186C4E2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254"/>
            <a:ext cx="12192000" cy="99243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 БЮДЖЕТА ГОРОДСКОГО ОКРУГА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 2026-2028 ГОДАХ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2C36C260-176D-44DA-AA0E-5A4662777FB9}"/>
              </a:ext>
            </a:extLst>
          </p:cNvPr>
          <p:cNvGraphicFramePr>
            <a:graphicFrameLocks noGrp="1"/>
          </p:cNvGraphicFramePr>
          <p:nvPr>
            <p:ph type="chart" sz="quarter" idx="14"/>
            <p:extLst/>
          </p:nvPr>
        </p:nvGraphicFramePr>
        <p:xfrm>
          <a:off x="7387215" y="1584331"/>
          <a:ext cx="4499985" cy="4868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E1C3CCE0-7038-4B70-BA8A-5ED78B5C437E}"/>
              </a:ext>
            </a:extLst>
          </p:cNvPr>
          <p:cNvGraphicFramePr>
            <a:graphicFrameLocks noGrp="1"/>
          </p:cNvGraphicFramePr>
          <p:nvPr>
            <p:ph type="chart" sz="quarter" idx="15"/>
            <p:extLst/>
          </p:nvPr>
        </p:nvGraphicFramePr>
        <p:xfrm>
          <a:off x="3952927" y="1584332"/>
          <a:ext cx="3384000" cy="3230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583FD5C5-ECDE-4BBF-A3A7-F8785F797D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7035845"/>
              </p:ext>
            </p:extLst>
          </p:nvPr>
        </p:nvGraphicFramePr>
        <p:xfrm>
          <a:off x="0" y="1179403"/>
          <a:ext cx="12192000" cy="5273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6CD8DE-459F-4436-87AF-7634BB64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2139" y="6489728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</a:rPr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4136176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519F53-DECE-487D-BAD1-CEFD462A3A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83834BC-DAD5-4F6E-AFD1-78E5BDEECDA6}"/>
              </a:ext>
            </a:extLst>
          </p:cNvPr>
          <p:cNvSpPr txBox="1">
            <a:spLocks/>
          </p:cNvSpPr>
          <p:nvPr/>
        </p:nvSpPr>
        <p:spPr>
          <a:xfrm>
            <a:off x="357051" y="0"/>
            <a:ext cx="11685954" cy="6920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НЕНАЛОГОВЫХ ДОХОДОВ БЮДЖЕТА ГОРОДСКОГО ОКРУГА В 2026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23983DA-1E27-4EEE-B2D9-6CA2DC379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7172911"/>
              </p:ext>
            </p:extLst>
          </p:nvPr>
        </p:nvGraphicFramePr>
        <p:xfrm>
          <a:off x="426720" y="1794816"/>
          <a:ext cx="1133856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1637702-7187-40D7-AFAC-364F21271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015" y="6518777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</a:rPr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866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75EFF6-26FF-498E-A6CA-F446CAD10E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39FA00A-7ED2-442C-8E95-705500FA15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1058609"/>
              </p:ext>
            </p:extLst>
          </p:nvPr>
        </p:nvGraphicFramePr>
        <p:xfrm>
          <a:off x="0" y="1365434"/>
          <a:ext cx="12192000" cy="5492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68985" y="0"/>
            <a:ext cx="102932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МЕЖБЮДЖЕТНЫХ ТРАНСФЕРТОВ </a:t>
            </a:r>
          </a:p>
          <a:p>
            <a:pPr lvl="0"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2026-2028 ГОДАХ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  <p:sp>
        <p:nvSpPr>
          <p:cNvPr id="8" name="Номер слайда 2">
            <a:extLst>
              <a:ext uri="{FF2B5EF4-FFF2-40B4-BE49-F238E27FC236}">
                <a16:creationId xmlns:a16="http://schemas.microsoft.com/office/drawing/2014/main" id="{9FD7C706-9637-47CE-B213-0D4981CA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3210" y="649287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97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A42ED1-7F39-4037-8932-3F283D4D4D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919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E8B027-0CE8-44EA-ADD4-C68818012FE2}"/>
              </a:ext>
            </a:extLst>
          </p:cNvPr>
          <p:cNvSpPr/>
          <p:nvPr/>
        </p:nvSpPr>
        <p:spPr>
          <a:xfrm>
            <a:off x="2664903" y="1045943"/>
            <a:ext cx="74169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муниципальных программ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непрограммных расходов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DB93E24-6C32-4B1A-9C4A-2D6DA8DE4B94}"/>
              </a:ext>
            </a:extLst>
          </p:cNvPr>
          <p:cNvGrpSpPr/>
          <p:nvPr/>
        </p:nvGrpSpPr>
        <p:grpSpPr>
          <a:xfrm>
            <a:off x="2461171" y="3047947"/>
            <a:ext cx="1461008" cy="975079"/>
            <a:chOff x="559257" y="1450448"/>
            <a:chExt cx="1461008" cy="97507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7D73234-C943-4513-905D-79244C5B3674}"/>
                </a:ext>
              </a:extLst>
            </p:cNvPr>
            <p:cNvSpPr/>
            <p:nvPr/>
          </p:nvSpPr>
          <p:spPr>
            <a:xfrm>
              <a:off x="559257" y="1450448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5C24EFC-B928-463C-B58D-418D315FBFCF}"/>
                </a:ext>
              </a:extLst>
            </p:cNvPr>
            <p:cNvSpPr/>
            <p:nvPr/>
          </p:nvSpPr>
          <p:spPr>
            <a:xfrm>
              <a:off x="800991" y="145736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21 556,4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12FFB1F-B58B-4E97-B0E9-D85CE26E6973}"/>
              </a:ext>
            </a:extLst>
          </p:cNvPr>
          <p:cNvGrpSpPr/>
          <p:nvPr/>
        </p:nvGrpSpPr>
        <p:grpSpPr>
          <a:xfrm>
            <a:off x="2470661" y="4078772"/>
            <a:ext cx="1451517" cy="968161"/>
            <a:chOff x="583554" y="241890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C8BED47-22A3-4A85-BBAE-A67089CA714B}"/>
                </a:ext>
              </a:extLst>
            </p:cNvPr>
            <p:cNvSpPr/>
            <p:nvPr/>
          </p:nvSpPr>
          <p:spPr>
            <a:xfrm>
              <a:off x="583554" y="241890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A5C908-9472-4A79-B21C-46C4BCDC06F2}"/>
                </a:ext>
              </a:extLst>
            </p:cNvPr>
            <p:cNvSpPr/>
            <p:nvPr/>
          </p:nvSpPr>
          <p:spPr>
            <a:xfrm>
              <a:off x="815797" y="241890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287,4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5FD77D3-2DF5-4033-9532-FA014A561118}"/>
              </a:ext>
            </a:extLst>
          </p:cNvPr>
          <p:cNvGrpSpPr/>
          <p:nvPr/>
        </p:nvGrpSpPr>
        <p:grpSpPr>
          <a:xfrm>
            <a:off x="5110504" y="3022802"/>
            <a:ext cx="1451517" cy="968161"/>
            <a:chOff x="3194881" y="140995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0700E11-9202-4291-A1D5-1DB5D6245569}"/>
                </a:ext>
              </a:extLst>
            </p:cNvPr>
            <p:cNvSpPr/>
            <p:nvPr/>
          </p:nvSpPr>
          <p:spPr>
            <a:xfrm>
              <a:off x="3194881" y="140995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903F376-51C6-4257-ABCE-81AD43EE0C16}"/>
                </a:ext>
              </a:extLst>
            </p:cNvPr>
            <p:cNvSpPr/>
            <p:nvPr/>
          </p:nvSpPr>
          <p:spPr>
            <a:xfrm>
              <a:off x="3427124" y="140995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18 949,2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E4BD853-2A90-40C8-9742-5553A0076F8A}"/>
              </a:ext>
            </a:extLst>
          </p:cNvPr>
          <p:cNvGrpSpPr/>
          <p:nvPr/>
        </p:nvGrpSpPr>
        <p:grpSpPr>
          <a:xfrm>
            <a:off x="5110504" y="4061635"/>
            <a:ext cx="1482576" cy="985298"/>
            <a:chOff x="3163822" y="2352499"/>
            <a:chExt cx="1482576" cy="985298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112A842F-600E-4C82-A91D-271C7330328A}"/>
                </a:ext>
              </a:extLst>
            </p:cNvPr>
            <p:cNvSpPr/>
            <p:nvPr/>
          </p:nvSpPr>
          <p:spPr>
            <a:xfrm>
              <a:off x="3163822" y="2352499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9D4C817A-7BBB-43C6-A1EC-4B718B8E090B}"/>
                </a:ext>
              </a:extLst>
            </p:cNvPr>
            <p:cNvSpPr/>
            <p:nvPr/>
          </p:nvSpPr>
          <p:spPr>
            <a:xfrm>
              <a:off x="3427124" y="236963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535,9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5D2DC8B-71B7-4174-ABA5-6CFE17A10F3A}"/>
              </a:ext>
            </a:extLst>
          </p:cNvPr>
          <p:cNvGrpSpPr/>
          <p:nvPr/>
        </p:nvGrpSpPr>
        <p:grpSpPr>
          <a:xfrm>
            <a:off x="7770326" y="3062073"/>
            <a:ext cx="1451517" cy="968161"/>
            <a:chOff x="5799091" y="143271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FF35E311-48C7-48CB-9561-6E7484BDB5D1}"/>
                </a:ext>
              </a:extLst>
            </p:cNvPr>
            <p:cNvSpPr/>
            <p:nvPr/>
          </p:nvSpPr>
          <p:spPr>
            <a:xfrm>
              <a:off x="5799091" y="143271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F1F7396-7AD3-4346-8571-BFA16CFDEF9D}"/>
                </a:ext>
              </a:extLst>
            </p:cNvPr>
            <p:cNvSpPr/>
            <p:nvPr/>
          </p:nvSpPr>
          <p:spPr>
            <a:xfrm>
              <a:off x="6031334" y="143271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18 366,3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53DC828-2890-4CA8-9B51-4948EE52F85F}"/>
              </a:ext>
            </a:extLst>
          </p:cNvPr>
          <p:cNvGrpSpPr/>
          <p:nvPr/>
        </p:nvGrpSpPr>
        <p:grpSpPr>
          <a:xfrm>
            <a:off x="7770325" y="4046754"/>
            <a:ext cx="1451517" cy="968161"/>
            <a:chOff x="5799091" y="238207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C75E91-7D6B-45A9-96B7-70E474D83112}"/>
                </a:ext>
              </a:extLst>
            </p:cNvPr>
            <p:cNvSpPr/>
            <p:nvPr/>
          </p:nvSpPr>
          <p:spPr>
            <a:xfrm>
              <a:off x="5799091" y="238207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215C8DF5-5701-4AAD-AACA-0256752C47F6}"/>
                </a:ext>
              </a:extLst>
            </p:cNvPr>
            <p:cNvSpPr/>
            <p:nvPr/>
          </p:nvSpPr>
          <p:spPr>
            <a:xfrm>
              <a:off x="6031334" y="238207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algn="ctr" fontAlgn="ctr"/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540,2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8681C150-9FAC-467D-A256-0C5049E6FF85}"/>
              </a:ext>
            </a:extLst>
          </p:cNvPr>
          <p:cNvGrpSpPr/>
          <p:nvPr/>
        </p:nvGrpSpPr>
        <p:grpSpPr>
          <a:xfrm>
            <a:off x="2470661" y="1767751"/>
            <a:ext cx="1416079" cy="1133160"/>
            <a:chOff x="-20688" y="458629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3C02EFE-80D6-4744-84BB-2437A5F18ED8}"/>
                </a:ext>
              </a:extLst>
            </p:cNvPr>
            <p:cNvSpPr/>
            <p:nvPr/>
          </p:nvSpPr>
          <p:spPr>
            <a:xfrm>
              <a:off x="-20688" y="458629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Овал 4">
              <a:extLst>
                <a:ext uri="{FF2B5EF4-FFF2-40B4-BE49-F238E27FC236}">
                  <a16:creationId xmlns:a16="http://schemas.microsoft.com/office/drawing/2014/main" id="{584D04D5-0C4B-4852-8AA6-97D55D4643D2}"/>
                </a:ext>
              </a:extLst>
            </p:cNvPr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2026  </a:t>
              </a:r>
              <a:endPara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21 843,8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5108055" y="1723051"/>
            <a:ext cx="1416079" cy="1191513"/>
            <a:chOff x="-13417" y="438861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-13417" y="438861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86839" y="613097"/>
              <a:ext cx="1021710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2027 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19 485,1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7DB3E79-D1B6-4EF5-8C02-C2554F77CCF6}"/>
              </a:ext>
            </a:extLst>
          </p:cNvPr>
          <p:cNvGrpSpPr/>
          <p:nvPr/>
        </p:nvGrpSpPr>
        <p:grpSpPr>
          <a:xfrm>
            <a:off x="7745449" y="1814178"/>
            <a:ext cx="1451516" cy="1133160"/>
            <a:chOff x="-8738" y="517212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B9BD54B-C8FA-4F47-8213-2969D796644E}"/>
                </a:ext>
              </a:extLst>
            </p:cNvPr>
            <p:cNvSpPr/>
            <p:nvPr/>
          </p:nvSpPr>
          <p:spPr>
            <a:xfrm>
              <a:off x="-8738" y="517212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Овал 4">
              <a:extLst>
                <a:ext uri="{FF2B5EF4-FFF2-40B4-BE49-F238E27FC236}">
                  <a16:creationId xmlns:a16="http://schemas.microsoft.com/office/drawing/2014/main" id="{985F6AD8-2D44-49F0-B511-1CC3006948B5}"/>
                </a:ext>
              </a:extLst>
            </p:cNvPr>
            <p:cNvSpPr/>
            <p:nvPr/>
          </p:nvSpPr>
          <p:spPr>
            <a:xfrm>
              <a:off x="207075" y="632879"/>
              <a:ext cx="832830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2028 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18 906,5</a:t>
              </a:r>
            </a:p>
          </p:txBody>
        </p:sp>
      </p:grpSp>
      <p:sp>
        <p:nvSpPr>
          <p:cNvPr id="32" name="Стрелка вниз 42">
            <a:extLst>
              <a:ext uri="{FF2B5EF4-FFF2-40B4-BE49-F238E27FC236}">
                <a16:creationId xmlns:a16="http://schemas.microsoft.com/office/drawing/2014/main" id="{4132940D-5286-4ADF-8675-E385E9C061BD}"/>
              </a:ext>
            </a:extLst>
          </p:cNvPr>
          <p:cNvSpPr/>
          <p:nvPr/>
        </p:nvSpPr>
        <p:spPr>
          <a:xfrm rot="16200000">
            <a:off x="2063728" y="3309043"/>
            <a:ext cx="273230" cy="489204"/>
          </a:xfrm>
          <a:prstGeom prst="down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2066845" y="4283848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F825F6-5AD4-4362-9F2B-AEA2A263726E}"/>
              </a:ext>
            </a:extLst>
          </p:cNvPr>
          <p:cNvSpPr txBox="1"/>
          <p:nvPr/>
        </p:nvSpPr>
        <p:spPr>
          <a:xfrm>
            <a:off x="640440" y="3288107"/>
            <a:ext cx="1332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35AF33-6A45-4DEF-B9A1-B4DBDE22D4A8}"/>
              </a:ext>
            </a:extLst>
          </p:cNvPr>
          <p:cNvSpPr txBox="1"/>
          <p:nvPr/>
        </p:nvSpPr>
        <p:spPr>
          <a:xfrm>
            <a:off x="486553" y="4234713"/>
            <a:ext cx="148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44" name="Скругленный прямоугольник 53">
            <a:extLst>
              <a:ext uri="{FF2B5EF4-FFF2-40B4-BE49-F238E27FC236}">
                <a16:creationId xmlns:a16="http://schemas.microsoft.com/office/drawing/2014/main" id="{963D8D84-1A18-45EE-A6B5-33AC34D62396}"/>
              </a:ext>
            </a:extLst>
          </p:cNvPr>
          <p:cNvSpPr/>
          <p:nvPr/>
        </p:nvSpPr>
        <p:spPr>
          <a:xfrm>
            <a:off x="1977133" y="5751468"/>
            <a:ext cx="8012619" cy="77840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непрограммных расходов отражены расходы на содержание Совета депутатов, Контрольно-счетной палаты, оплата судебных издержек, зарезервированные средства, Резервный фонд администрации Ленинского городского округа</a:t>
            </a:r>
          </a:p>
          <a:p>
            <a:pPr algn="ctr"/>
            <a:r>
              <a:rPr lang="ru-RU" sz="11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2026 – 10,0 млн. рублей, в 2027 – 10,0 млн. рублей, в 2028 - 10,0 млн. рублей)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5862" y="44662"/>
            <a:ext cx="106530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ЛЕНИНСКОГО ГОРОДСКОГО ОКРУГА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2026-2028 ГОДАХ</a:t>
            </a:r>
          </a:p>
        </p:txBody>
      </p:sp>
      <p:sp>
        <p:nvSpPr>
          <p:cNvPr id="47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4465491" y="4245149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7104183" y="4277445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3977770" y="2972504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1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6655016" y="2963858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5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9313044" y="2931795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069966" y="3376876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98,7%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73626" y="3355073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97,2%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417104" y="3349662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97,1%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F729CA-83BD-4C13-8EC2-7F6E1077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2630" y="6485276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</a:rPr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497CCE1-1049-4306-9C90-FA388ECE9625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270989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CF67A-1800-462D-BD0B-201337DC7A0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A7D1C36-89BB-4D31-9CC6-C089E9C368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3399170"/>
              </p:ext>
            </p:extLst>
          </p:nvPr>
        </p:nvGraphicFramePr>
        <p:xfrm>
          <a:off x="0" y="1007110"/>
          <a:ext cx="11942284" cy="5859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04504" y="30696"/>
            <a:ext cx="109107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В 2026 ГОДУ </a:t>
            </a:r>
          </a:p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МУНИЦИПАЛЬНЫХ ПРОГРАММ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432BFF-F26B-4E36-83EB-A9C3ACE22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B45036F-1A7B-410F-817B-C0E6A4283814}" type="slidenum">
              <a:rPr lang="ru-RU">
                <a:solidFill>
                  <a:schemeClr val="tx1"/>
                </a:solidFill>
              </a:rPr>
              <a:pPr/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9215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931478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F9D992-CB56-4A95-9903-86644E253C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0F82845-A29D-454B-9C88-DBD9D18E3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1289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B45036F-1A7B-410F-817B-C0E6A4283814}" type="slidenum">
              <a:rPr lang="ru-RU">
                <a:solidFill>
                  <a:schemeClr val="tx1"/>
                </a:solidFill>
              </a:rPr>
              <a:pPr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215E31-2549-49DB-9BB8-7DA21230914E}"/>
              </a:ext>
            </a:extLst>
          </p:cNvPr>
          <p:cNvSpPr txBox="1"/>
          <p:nvPr/>
        </p:nvSpPr>
        <p:spPr>
          <a:xfrm>
            <a:off x="876533" y="-8414"/>
            <a:ext cx="98450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НА СОЦИАЛЬНУЮ СФЕРУ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МУНИЦИПАЛЬНЫХ ПРОГРАММ В 2026 ГОДУ</a:t>
            </a: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067323582"/>
              </p:ext>
            </p:extLst>
          </p:nvPr>
        </p:nvGraphicFramePr>
        <p:xfrm>
          <a:off x="0" y="860610"/>
          <a:ext cx="12051323" cy="6329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9215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2530570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771A39-6312-4829-B3F1-B6E202A060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374"/>
            <a:ext cx="12192000" cy="70592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CCCFC3-E131-400A-A490-9EBB69031C0D}"/>
              </a:ext>
            </a:extLst>
          </p:cNvPr>
          <p:cNvSpPr txBox="1"/>
          <p:nvPr/>
        </p:nvSpPr>
        <p:spPr>
          <a:xfrm>
            <a:off x="118469" y="31848"/>
            <a:ext cx="11386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МУНИЦИПАЛЬНАЯ ПРОГРАММА «ОБРАЗОВАНИЕ» </a:t>
            </a:r>
          </a:p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2026 ГОДУ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779F821-AA1E-4068-8BB1-A6261573A7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1557297"/>
              </p:ext>
            </p:extLst>
          </p:nvPr>
        </p:nvGraphicFramePr>
        <p:xfrm>
          <a:off x="118469" y="917532"/>
          <a:ext cx="12028414" cy="5914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D5237F0F-2B0A-492A-AFCF-7196E41DB978}"/>
              </a:ext>
            </a:extLst>
          </p:cNvPr>
          <p:cNvSpPr/>
          <p:nvPr/>
        </p:nvSpPr>
        <p:spPr>
          <a:xfrm>
            <a:off x="1389678" y="2673083"/>
            <a:ext cx="570362" cy="312905"/>
          </a:xfrm>
          <a:prstGeom prst="downArrow">
            <a:avLst/>
          </a:prstGeom>
          <a:gradFill rotWithShape="0">
            <a:gsLst>
              <a:gs pos="0">
                <a:srgbClr val="4472C4">
                  <a:shade val="50000"/>
                  <a:hueOff val="201247"/>
                  <a:satOff val="-4901"/>
                  <a:lumOff val="21448"/>
                  <a:alphaOff val="0"/>
                  <a:lumMod val="110000"/>
                  <a:satMod val="105000"/>
                  <a:tint val="67000"/>
                </a:srgbClr>
              </a:gs>
              <a:gs pos="50000">
                <a:srgbClr val="4472C4">
                  <a:shade val="50000"/>
                  <a:hueOff val="201247"/>
                  <a:satOff val="-4901"/>
                  <a:lumOff val="21448"/>
                  <a:alphaOff val="0"/>
                  <a:lumMod val="105000"/>
                  <a:satMod val="103000"/>
                  <a:tint val="73000"/>
                </a:srgbClr>
              </a:gs>
              <a:gs pos="100000">
                <a:srgbClr val="4472C4">
                  <a:shade val="50000"/>
                  <a:hueOff val="201247"/>
                  <a:satOff val="-4901"/>
                  <a:lumOff val="21448"/>
                  <a:alphaOff val="0"/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>
            <a:noFill/>
          </a:ln>
          <a:effectLst/>
          <a:scene3d>
            <a:camera prst="orthographicFront"/>
            <a:lightRig rig="flat" dir="t"/>
          </a:scene3d>
          <a:sp3d prstMaterial="dkEdge">
            <a:bevelT w="8200" h="38100"/>
          </a:sp3d>
        </p:spPr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endParaRPr lang="ru-RU">
              <a:ln cmpd="dbl"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9E436A64-87F9-40D7-B428-B89F7E1CA377}"/>
              </a:ext>
            </a:extLst>
          </p:cNvPr>
          <p:cNvSpPr/>
          <p:nvPr/>
        </p:nvSpPr>
        <p:spPr>
          <a:xfrm>
            <a:off x="6640713" y="2680578"/>
            <a:ext cx="513679" cy="312905"/>
          </a:xfrm>
          <a:prstGeom prst="downArrow">
            <a:avLst/>
          </a:prstGeom>
          <a:gradFill rotWithShape="0">
            <a:gsLst>
              <a:gs pos="0">
                <a:srgbClr val="4472C4">
                  <a:shade val="50000"/>
                  <a:hueOff val="402493"/>
                  <a:satOff val="-9802"/>
                  <a:lumOff val="42896"/>
                  <a:alphaOff val="0"/>
                  <a:lumMod val="110000"/>
                  <a:satMod val="105000"/>
                  <a:tint val="67000"/>
                </a:srgbClr>
              </a:gs>
              <a:gs pos="50000">
                <a:srgbClr val="4472C4">
                  <a:shade val="50000"/>
                  <a:hueOff val="402493"/>
                  <a:satOff val="-9802"/>
                  <a:lumOff val="42896"/>
                  <a:alphaOff val="0"/>
                  <a:lumMod val="105000"/>
                  <a:satMod val="103000"/>
                  <a:tint val="73000"/>
                </a:srgbClr>
              </a:gs>
              <a:gs pos="100000">
                <a:srgbClr val="4472C4">
                  <a:shade val="50000"/>
                  <a:hueOff val="402493"/>
                  <a:satOff val="-9802"/>
                  <a:lumOff val="42896"/>
                  <a:alphaOff val="0"/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>
            <a:noFill/>
          </a:ln>
          <a:effectLst/>
          <a:scene3d>
            <a:camera prst="orthographicFront"/>
            <a:lightRig rig="flat" dir="t"/>
          </a:scene3d>
          <a:sp3d prstMaterial="dkEdge">
            <a:bevelT w="8200" h="38100"/>
          </a:sp3d>
        </p:spPr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endParaRPr lang="ru-RU" dirty="0">
              <a:ln cmpd="dbl">
                <a:solidFill>
                  <a:schemeClr val="tx1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882E7B2-7CB4-48BB-AC80-8B9B8DD6DEE9}"/>
              </a:ext>
            </a:extLst>
          </p:cNvPr>
          <p:cNvSpPr/>
          <p:nvPr/>
        </p:nvSpPr>
        <p:spPr>
          <a:xfrm>
            <a:off x="8888225" y="1058070"/>
            <a:ext cx="2846993" cy="93851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Учебно-методический образовательный центр  </a:t>
            </a:r>
          </a:p>
          <a:p>
            <a:pPr lvl="0" algn="ctr"/>
            <a:r>
              <a:rPr lang="ru-RU" b="1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30,5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CD3950-8022-4237-8EC5-8788EE76F9B7}"/>
              </a:ext>
            </a:extLst>
          </p:cNvPr>
          <p:cNvSpPr/>
          <p:nvPr/>
        </p:nvSpPr>
        <p:spPr>
          <a:xfrm>
            <a:off x="8888225" y="2013554"/>
            <a:ext cx="2804345" cy="64881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образования</a:t>
            </a:r>
          </a:p>
          <a:p>
            <a:pPr algn="ctr"/>
            <a:r>
              <a:rPr lang="ru-RU" b="1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64,0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7C29AB8-34BA-4398-8636-BE578F1F69DF}"/>
              </a:ext>
            </a:extLst>
          </p:cNvPr>
          <p:cNvSpPr/>
          <p:nvPr/>
        </p:nvSpPr>
        <p:spPr>
          <a:xfrm>
            <a:off x="1508147" y="4974670"/>
            <a:ext cx="2568903" cy="1704493"/>
          </a:xfrm>
          <a:prstGeom prst="round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Подвоз к месту обучения: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0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05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Молоковская</a:t>
            </a:r>
            <a:r>
              <a:rPr lang="ru-RU" sz="10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  <a:r>
              <a:rPr lang="en-US" sz="10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05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0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«</a:t>
            </a:r>
            <a:r>
              <a:rPr lang="ru-RU" sz="105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Видновская</a:t>
            </a:r>
            <a:r>
              <a:rPr lang="ru-RU" sz="10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 №11»</a:t>
            </a:r>
            <a:r>
              <a:rPr lang="en-US" sz="10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05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0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«Лопатинская СОШ»</a:t>
            </a:r>
            <a:r>
              <a:rPr lang="en-US" sz="10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05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0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05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Видновская</a:t>
            </a:r>
            <a:r>
              <a:rPr lang="ru-RU" sz="10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СОШ№1»</a:t>
            </a:r>
          </a:p>
          <a:p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 - 620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43,0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265D03A-497A-449D-9763-F7C767F43CCA}"/>
              </a:ext>
            </a:extLst>
          </p:cNvPr>
          <p:cNvSpPr/>
          <p:nvPr/>
        </p:nvSpPr>
        <p:spPr>
          <a:xfrm>
            <a:off x="160970" y="4953890"/>
            <a:ext cx="1228708" cy="1704493"/>
          </a:xfrm>
          <a:prstGeom prst="round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охрана</a:t>
            </a:r>
          </a:p>
          <a:p>
            <a:pPr algn="ctr"/>
            <a:r>
              <a:rPr lang="ru-RU" sz="12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 поста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347,5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82EB8B0-47A1-4A7A-B817-7739DEC58BCE}"/>
              </a:ext>
            </a:extLst>
          </p:cNvPr>
          <p:cNvSpPr/>
          <p:nvPr/>
        </p:nvSpPr>
        <p:spPr>
          <a:xfrm>
            <a:off x="4195519" y="4991691"/>
            <a:ext cx="2243782" cy="1704493"/>
          </a:xfrm>
          <a:prstGeom prst="round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обучающихся и воспитанников образовательных организаций</a:t>
            </a:r>
          </a:p>
          <a:p>
            <a:pPr algn="ctr"/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Контингент:</a:t>
            </a:r>
          </a:p>
          <a:p>
            <a:pPr algn="ctr"/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Бесплатное горячее питание (завтраки) – 22 178</a:t>
            </a:r>
          </a:p>
          <a:p>
            <a:pPr algn="ctr"/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Льготное питание – 17 185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671,9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E696352-4990-47F2-AF1C-5ADDFD2A6AD2}"/>
              </a:ext>
            </a:extLst>
          </p:cNvPr>
          <p:cNvSpPr/>
          <p:nvPr/>
        </p:nvSpPr>
        <p:spPr>
          <a:xfrm>
            <a:off x="6498535" y="4991692"/>
            <a:ext cx="1802184" cy="16916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ГИА, укрепление МТБ и проведение ремонта</a:t>
            </a:r>
          </a:p>
          <a:p>
            <a:pPr algn="ctr"/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Контингент: </a:t>
            </a:r>
          </a:p>
          <a:p>
            <a:pPr algn="ctr"/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класс – 3 887</a:t>
            </a:r>
            <a:r>
              <a:rPr 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– 1 433.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122,4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0D9FAC88-D476-4A33-B69A-A6A328E69EB3}"/>
              </a:ext>
            </a:extLst>
          </p:cNvPr>
          <p:cNvSpPr/>
          <p:nvPr/>
        </p:nvSpPr>
        <p:spPr>
          <a:xfrm>
            <a:off x="8375190" y="4991691"/>
            <a:ext cx="1466689" cy="1679115"/>
          </a:xfrm>
          <a:prstGeom prst="round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родительской платы</a:t>
            </a:r>
          </a:p>
          <a:p>
            <a:pPr algn="ctr"/>
            <a:r>
              <a:rPr lang="ru-RU" sz="12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 – 19 849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98,9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620C39B-EA62-46A7-8AAB-2515DD1E3031}"/>
              </a:ext>
            </a:extLst>
          </p:cNvPr>
          <p:cNvSpPr/>
          <p:nvPr/>
        </p:nvSpPr>
        <p:spPr>
          <a:xfrm>
            <a:off x="9960347" y="4991691"/>
            <a:ext cx="2113183" cy="1679115"/>
          </a:xfrm>
          <a:prstGeom prst="round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7 частных образовательных учреждений</a:t>
            </a:r>
          </a:p>
          <a:p>
            <a:pPr algn="ctr"/>
            <a:r>
              <a:rPr lang="ru-RU" sz="12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 – 1 351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202,0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5BF8B067-E169-45D8-A55F-ECF2D9E0FE11}"/>
              </a:ext>
            </a:extLst>
          </p:cNvPr>
          <p:cNvSpPr/>
          <p:nvPr/>
        </p:nvSpPr>
        <p:spPr>
          <a:xfrm>
            <a:off x="213152" y="3014302"/>
            <a:ext cx="3863898" cy="14939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комплексы и учреждения дошкольного образования </a:t>
            </a:r>
          </a:p>
          <a:p>
            <a:pPr algn="ctr"/>
            <a:r>
              <a:rPr lang="ru-RU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учреждений</a:t>
            </a:r>
          </a:p>
          <a:p>
            <a:pPr algn="ctr"/>
            <a:r>
              <a:rPr lang="ru-RU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9 179,1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64DB2A7A-4227-4C3A-A3F8-732E6B963751}"/>
              </a:ext>
            </a:extLst>
          </p:cNvPr>
          <p:cNvSpPr/>
          <p:nvPr/>
        </p:nvSpPr>
        <p:spPr>
          <a:xfrm>
            <a:off x="5008228" y="3012202"/>
            <a:ext cx="3602477" cy="14939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</a:t>
            </a:r>
          </a:p>
          <a:p>
            <a:pPr algn="ctr"/>
            <a:r>
              <a:rPr lang="ru-RU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учреждения</a:t>
            </a:r>
          </a:p>
          <a:p>
            <a:pPr algn="ctr"/>
            <a:r>
              <a:rPr lang="ru-RU" b="1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236,4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9F5EAFAF-7279-42B3-86E4-6E4229FA363E}"/>
              </a:ext>
            </a:extLst>
          </p:cNvPr>
          <p:cNvSpPr/>
          <p:nvPr/>
        </p:nvSpPr>
        <p:spPr>
          <a:xfrm>
            <a:off x="213152" y="1072085"/>
            <a:ext cx="8415948" cy="16055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сети образовательных организаций </a:t>
            </a:r>
          </a:p>
          <a:p>
            <a:pPr lvl="0" algn="ctr"/>
            <a:r>
              <a:rPr lang="ru-RU" sz="2800" b="1" dirty="0">
                <a:ln cmpd="dbl"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9 415,5</a:t>
            </a:r>
          </a:p>
        </p:txBody>
      </p:sp>
      <p:sp>
        <p:nvSpPr>
          <p:cNvPr id="25" name="Стрелка: изогнутая вверх 24">
            <a:extLst>
              <a:ext uri="{FF2B5EF4-FFF2-40B4-BE49-F238E27FC236}">
                <a16:creationId xmlns:a16="http://schemas.microsoft.com/office/drawing/2014/main" id="{E5D39D47-5A4E-44E4-B48A-01700FF76AAA}"/>
              </a:ext>
            </a:extLst>
          </p:cNvPr>
          <p:cNvSpPr/>
          <p:nvPr/>
        </p:nvSpPr>
        <p:spPr>
          <a:xfrm rot="10800000">
            <a:off x="774828" y="4717565"/>
            <a:ext cx="10196627" cy="225346"/>
          </a:xfrm>
          <a:prstGeom prst="bentUp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вниз 27">
            <a:extLst>
              <a:ext uri="{FF2B5EF4-FFF2-40B4-BE49-F238E27FC236}">
                <a16:creationId xmlns:a16="http://schemas.microsoft.com/office/drawing/2014/main" id="{793A6E7A-DB40-4940-BC61-AB09C3267591}"/>
              </a:ext>
            </a:extLst>
          </p:cNvPr>
          <p:cNvSpPr/>
          <p:nvPr/>
        </p:nvSpPr>
        <p:spPr>
          <a:xfrm>
            <a:off x="2875807" y="4783038"/>
            <a:ext cx="95864" cy="158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: вниз 28">
            <a:extLst>
              <a:ext uri="{FF2B5EF4-FFF2-40B4-BE49-F238E27FC236}">
                <a16:creationId xmlns:a16="http://schemas.microsoft.com/office/drawing/2014/main" id="{2F95D7C3-7E56-4534-9028-47C42AADFC16}"/>
              </a:ext>
            </a:extLst>
          </p:cNvPr>
          <p:cNvSpPr/>
          <p:nvPr/>
        </p:nvSpPr>
        <p:spPr>
          <a:xfrm>
            <a:off x="10879761" y="4759195"/>
            <a:ext cx="113609" cy="191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: вниз 29">
            <a:extLst>
              <a:ext uri="{FF2B5EF4-FFF2-40B4-BE49-F238E27FC236}">
                <a16:creationId xmlns:a16="http://schemas.microsoft.com/office/drawing/2014/main" id="{9E44AAA7-EF1B-4189-AF35-E5D4BB9925F8}"/>
              </a:ext>
            </a:extLst>
          </p:cNvPr>
          <p:cNvSpPr/>
          <p:nvPr/>
        </p:nvSpPr>
        <p:spPr>
          <a:xfrm>
            <a:off x="5451183" y="4783038"/>
            <a:ext cx="95864" cy="1708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: вниз 30">
            <a:extLst>
              <a:ext uri="{FF2B5EF4-FFF2-40B4-BE49-F238E27FC236}">
                <a16:creationId xmlns:a16="http://schemas.microsoft.com/office/drawing/2014/main" id="{DD49C305-0CBF-4F86-BA30-775445089E6C}"/>
              </a:ext>
            </a:extLst>
          </p:cNvPr>
          <p:cNvSpPr/>
          <p:nvPr/>
        </p:nvSpPr>
        <p:spPr>
          <a:xfrm>
            <a:off x="7318918" y="4764684"/>
            <a:ext cx="113609" cy="1862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: вниз 32">
            <a:extLst>
              <a:ext uri="{FF2B5EF4-FFF2-40B4-BE49-F238E27FC236}">
                <a16:creationId xmlns:a16="http://schemas.microsoft.com/office/drawing/2014/main" id="{BB5E22A8-D76C-49E2-A3A3-0EBE59154916}"/>
              </a:ext>
            </a:extLst>
          </p:cNvPr>
          <p:cNvSpPr/>
          <p:nvPr/>
        </p:nvSpPr>
        <p:spPr>
          <a:xfrm>
            <a:off x="9042857" y="4764684"/>
            <a:ext cx="113609" cy="1862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8B61FBA-E781-4AAC-BA4B-87AEDDBD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155" y="6534779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B45036F-1A7B-410F-817B-C0E6A4283814}" type="slidenum">
              <a:rPr lang="ru-RU">
                <a:solidFill>
                  <a:schemeClr val="tx1"/>
                </a:solidFill>
              </a:rPr>
              <a:pPr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6" name="Рисунок 15" descr="Добавление">
            <a:extLst>
              <a:ext uri="{FF2B5EF4-FFF2-40B4-BE49-F238E27FC236}">
                <a16:creationId xmlns:a16="http://schemas.microsoft.com/office/drawing/2014/main" id="{6922A2A4-B52B-4867-85B4-C5BA81F3D77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9441" y="4572587"/>
            <a:ext cx="316918" cy="31691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0D4EEA-D33A-4E23-A3D9-4A573435807B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180" y="2781508"/>
            <a:ext cx="1876227" cy="187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43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B5C46D-D935-461F-9CBA-64A9F54368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1999" cy="7059266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карта, снимок экрана, атлас&#10;&#10;Автоматически созданное описание">
            <a:extLst>
              <a:ext uri="{FF2B5EF4-FFF2-40B4-BE49-F238E27FC236}">
                <a16:creationId xmlns:a16="http://schemas.microsoft.com/office/drawing/2014/main" id="{6B9E333E-49D2-4D96-ACDD-1CE6C024E5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974189"/>
            <a:ext cx="12192000" cy="588381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B6F71F9-3B4A-4A92-BF6C-D9B4B4BC0DE6}"/>
              </a:ext>
            </a:extLst>
          </p:cNvPr>
          <p:cNvSpPr/>
          <p:nvPr/>
        </p:nvSpPr>
        <p:spPr>
          <a:xfrm>
            <a:off x="-1" y="3608963"/>
            <a:ext cx="4445541" cy="3249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лесопарковой зоны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д.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Коробово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553,2</a:t>
            </a:r>
          </a:p>
        </p:txBody>
      </p:sp>
      <p:pic>
        <p:nvPicPr>
          <p:cNvPr id="9" name="Рисунок 8" descr="Изображение выглядит как текст, карта, снимок экрана, атлас&#10;&#10;Автоматически созданное описание">
            <a:extLst>
              <a:ext uri="{FF2B5EF4-FFF2-40B4-BE49-F238E27FC236}">
                <a16:creationId xmlns:a16="http://schemas.microsoft.com/office/drawing/2014/main" id="{C14914A2-4260-4F96-85E1-82F879C84E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463" y="4217448"/>
            <a:ext cx="4027251" cy="26405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65E82E-0958-45FD-B22F-F4A3ED088318}"/>
              </a:ext>
            </a:extLst>
          </p:cNvPr>
          <p:cNvSpPr txBox="1"/>
          <p:nvPr/>
        </p:nvSpPr>
        <p:spPr>
          <a:xfrm>
            <a:off x="-85969" y="20081"/>
            <a:ext cx="12191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«ФОРМИРОВАНИЕ СОВРЕМЕННОЙ КОМФОРТНОЙ ГОРОДСКОЙ СРЕДЫ» В 2026 ГОДУ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5478B36-914D-49A0-A0F6-7EA6087A1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798" y="649287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fld>
            <a:endPara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687842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9651BA-7EA0-4B38-B0DF-B1E46AD3A0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994270"/>
            <a:ext cx="12174554" cy="584365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B5C46D-D935-461F-9CBA-64A9F54368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1999" cy="705926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B6F71F9-3B4A-4A92-BF6C-D9B4B4BC0DE6}"/>
              </a:ext>
            </a:extLst>
          </p:cNvPr>
          <p:cNvSpPr/>
          <p:nvPr/>
        </p:nvSpPr>
        <p:spPr>
          <a:xfrm>
            <a:off x="-1" y="5233481"/>
            <a:ext cx="4445541" cy="1624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Всероссийского конкурса по формированию комфортной городской среды: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Советская площадь и прилегающие к ней территории – 347,8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65E82E-0958-45FD-B22F-F4A3ED088318}"/>
              </a:ext>
            </a:extLst>
          </p:cNvPr>
          <p:cNvSpPr txBox="1"/>
          <p:nvPr/>
        </p:nvSpPr>
        <p:spPr>
          <a:xfrm>
            <a:off x="-85969" y="20081"/>
            <a:ext cx="121919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«ФОРМИРОВАНИЕ СОВРЕМЕННОЙ КОМФОРТНОЙ ГОРОДСКОЙ СРЕДЫ» В 2026 ГОДУ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5478B36-914D-49A0-A0F6-7EA6087A1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798" y="649287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fld>
            <a:endPara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2383915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771A39-6312-4829-B3F1-B6E202A060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705926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0C9A1B-16D2-4BE9-9A6E-48D64A7D31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48667" y="1530418"/>
            <a:ext cx="3857352" cy="52643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CCCFC3-E131-400A-A490-9EBB69031C0D}"/>
              </a:ext>
            </a:extLst>
          </p:cNvPr>
          <p:cNvSpPr txBox="1"/>
          <p:nvPr/>
        </p:nvSpPr>
        <p:spPr>
          <a:xfrm>
            <a:off x="48667" y="27823"/>
            <a:ext cx="11881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«ФОРМИРОВАНИЕ СОВРЕМЕННОЙ </a:t>
            </a:r>
          </a:p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КОМФОРТНОЙ ГОРОДСКОЙ СРЕДЫ» В 2026 ГОДУ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11A96E8D-6F89-44BF-A1A2-9008D3E6E7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3049065"/>
              </p:ext>
            </p:extLst>
          </p:nvPr>
        </p:nvGraphicFramePr>
        <p:xfrm>
          <a:off x="2758790" y="852294"/>
          <a:ext cx="9433210" cy="6062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FF99DC5-5D29-44EC-9829-7AA0A2238644}"/>
              </a:ext>
            </a:extLst>
          </p:cNvPr>
          <p:cNvSpPr txBox="1"/>
          <p:nvPr/>
        </p:nvSpPr>
        <p:spPr>
          <a:xfrm>
            <a:off x="3127591" y="1590723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323,7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14F4E3-1404-4E36-B936-1417CC6E9C4D}"/>
              </a:ext>
            </a:extLst>
          </p:cNvPr>
          <p:cNvSpPr txBox="1"/>
          <p:nvPr/>
        </p:nvSpPr>
        <p:spPr>
          <a:xfrm>
            <a:off x="3681589" y="4413366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266,4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3B87C8-4F02-4105-90C3-9F540F86E3C2}"/>
              </a:ext>
            </a:extLst>
          </p:cNvPr>
          <p:cNvSpPr txBox="1"/>
          <p:nvPr/>
        </p:nvSpPr>
        <p:spPr>
          <a:xfrm>
            <a:off x="3089765" y="5775342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246,8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FD7C706-9637-47CE-B213-0D4981CA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3210" y="649287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F2D228-C93F-4409-8452-020C29BFE361}"/>
              </a:ext>
            </a:extLst>
          </p:cNvPr>
          <p:cNvSpPr txBox="1"/>
          <p:nvPr/>
        </p:nvSpPr>
        <p:spPr>
          <a:xfrm>
            <a:off x="3681589" y="3016725"/>
            <a:ext cx="1085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73,2</a:t>
            </a:r>
          </a:p>
        </p:txBody>
      </p:sp>
    </p:spTree>
    <p:extLst>
      <p:ext uri="{BB962C8B-B14F-4D97-AF65-F5344CB8AC3E}">
        <p14:creationId xmlns:p14="http://schemas.microsoft.com/office/powerpoint/2010/main" val="3493532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B5C46D-D935-461F-9CBA-64A9F54368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70592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65E82E-0958-45FD-B22F-F4A3ED088318}"/>
              </a:ext>
            </a:extLst>
          </p:cNvPr>
          <p:cNvSpPr txBox="1"/>
          <p:nvPr/>
        </p:nvSpPr>
        <p:spPr>
          <a:xfrm>
            <a:off x="-20474" y="41576"/>
            <a:ext cx="12212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«ЧИСТЫЙ ОКРУГ» В 2026 ГОДУ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98A4D02-EB51-4FCA-AE99-52140D2B8FC8}"/>
              </a:ext>
            </a:extLst>
          </p:cNvPr>
          <p:cNvGrpSpPr/>
          <p:nvPr/>
        </p:nvGrpSpPr>
        <p:grpSpPr>
          <a:xfrm>
            <a:off x="79152" y="1066475"/>
            <a:ext cx="3699206" cy="1372535"/>
            <a:chOff x="138897" y="5572553"/>
            <a:chExt cx="2631573" cy="703445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42A335F3-05ED-47DC-BE97-806D1DB53EE5}"/>
                </a:ext>
              </a:extLst>
            </p:cNvPr>
            <p:cNvGrpSpPr/>
            <p:nvPr/>
          </p:nvGrpSpPr>
          <p:grpSpPr>
            <a:xfrm>
              <a:off x="298347" y="5875492"/>
              <a:ext cx="2472123" cy="400506"/>
              <a:chOff x="313808" y="3917829"/>
              <a:chExt cx="2472123" cy="400506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4C85B7-2BC1-4924-845E-C9910B3612FA}"/>
                  </a:ext>
                </a:extLst>
              </p:cNvPr>
              <p:cNvSpPr txBox="1"/>
              <p:nvPr/>
            </p:nvSpPr>
            <p:spPr>
              <a:xfrm>
                <a:off x="1037270" y="3917829"/>
                <a:ext cx="560144" cy="3628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000" b="1" dirty="0">
                    <a:latin typeface="Franklin Gothic Book (Основной текст)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20</a:t>
                </a:r>
                <a:endParaRPr lang="ru-RU" sz="1050" b="1" dirty="0">
                  <a:latin typeface="Franklin Gothic Book (Основной текст)"/>
                  <a:ea typeface="Microsoft Sans Serif" panose="020B0604020202020204" pitchFamily="34" charset="0"/>
                  <a:cs typeface="Microsoft Sans Serif" panose="020B0604020202020204" pitchFamily="34" charset="0"/>
                </a:endParaRPr>
              </a:p>
            </p:txBody>
          </p:sp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205FC2DD-9B10-4FF2-9401-D000082C78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13808" y="3953359"/>
                <a:ext cx="494841" cy="364976"/>
              </a:xfrm>
              <a:prstGeom prst="rect">
                <a:avLst/>
              </a:prstGeom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01635E1-B7AA-4AE8-8BA0-89BA712ADFA0}"/>
                  </a:ext>
                </a:extLst>
              </p:cNvPr>
              <p:cNvSpPr txBox="1"/>
              <p:nvPr/>
            </p:nvSpPr>
            <p:spPr>
              <a:xfrm>
                <a:off x="1610272" y="3952778"/>
                <a:ext cx="1175659" cy="2050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000" dirty="0">
                    <a:latin typeface="Times New Roman" panose="02020603050405020304" pitchFamily="18" charset="0"/>
                    <a:ea typeface="Microsoft Sans Serif" panose="020B0604020202020204" pitchFamily="34" charset="0"/>
                    <a:cs typeface="Times New Roman" panose="02020603050405020304" pitchFamily="18" charset="0"/>
                  </a:rPr>
                  <a:t>дворов</a:t>
                </a:r>
                <a:endParaRPr lang="ru-RU" sz="1600" dirty="0"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5F22B84-579B-452B-94A8-29139AA83603}"/>
                </a:ext>
              </a:extLst>
            </p:cNvPr>
            <p:cNvSpPr txBox="1"/>
            <p:nvPr/>
          </p:nvSpPr>
          <p:spPr>
            <a:xfrm>
              <a:off x="138897" y="5572553"/>
              <a:ext cx="2238354" cy="3587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480"/>
                </a:lnSpc>
              </a:pPr>
              <a:r>
                <a:rPr lang="ru-RU" sz="1600" dirty="0">
                  <a:solidFill>
                    <a:srgbClr val="F44235"/>
                  </a:solidFill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rPr>
                <a:t>КОМПЛЕКСНОЕ БЛАГОУСТРОЙСТВО</a:t>
              </a:r>
              <a:endParaRPr lang="ru-RU" sz="1200" dirty="0">
                <a:solidFill>
                  <a:srgbClr val="F44235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1BF6502-E80D-4A30-BB3F-DCBB6E1B0990}"/>
              </a:ext>
            </a:extLst>
          </p:cNvPr>
          <p:cNvGrpSpPr/>
          <p:nvPr/>
        </p:nvGrpSpPr>
        <p:grpSpPr>
          <a:xfrm>
            <a:off x="79149" y="2864661"/>
            <a:ext cx="3706549" cy="1485999"/>
            <a:chOff x="171736" y="5567859"/>
            <a:chExt cx="2231642" cy="1044625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D41F158F-F71C-47FA-A32F-92202EB0619E}"/>
                </a:ext>
              </a:extLst>
            </p:cNvPr>
            <p:cNvGrpSpPr/>
            <p:nvPr/>
          </p:nvGrpSpPr>
          <p:grpSpPr>
            <a:xfrm>
              <a:off x="193770" y="6040592"/>
              <a:ext cx="2209608" cy="571892"/>
              <a:chOff x="209231" y="4082929"/>
              <a:chExt cx="2209608" cy="57189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C853AC5-DD3D-4B84-9111-BB7D8011D227}"/>
                  </a:ext>
                </a:extLst>
              </p:cNvPr>
              <p:cNvSpPr txBox="1"/>
              <p:nvPr/>
            </p:nvSpPr>
            <p:spPr>
              <a:xfrm>
                <a:off x="881724" y="4110834"/>
                <a:ext cx="676612" cy="454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600" b="1" dirty="0">
                    <a:latin typeface="Franklin Gothic Book (Основной текст)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46</a:t>
                </a:r>
                <a:endParaRPr lang="ru-RU" sz="1000" b="1" dirty="0">
                  <a:latin typeface="Franklin Gothic Book (Основной текст)"/>
                  <a:ea typeface="Microsoft Sans Serif" panose="020B0604020202020204" pitchFamily="34" charset="0"/>
                  <a:cs typeface="Microsoft Sans Serif" panose="020B0604020202020204" pitchFamily="34" charset="0"/>
                </a:endParaRPr>
              </a:p>
            </p:txBody>
          </p:sp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09570A88-14F1-46E4-96A3-00C5B3AD96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09231" y="4082929"/>
                <a:ext cx="584912" cy="571892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26B959D-EDAC-4CE1-B528-89FF1C9AC870}"/>
                  </a:ext>
                </a:extLst>
              </p:cNvPr>
              <p:cNvSpPr txBox="1"/>
              <p:nvPr/>
            </p:nvSpPr>
            <p:spPr>
              <a:xfrm>
                <a:off x="1243180" y="4218267"/>
                <a:ext cx="1175659" cy="2812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000" dirty="0">
                    <a:latin typeface="Times New Roman" panose="02020603050405020304" pitchFamily="18" charset="0"/>
                    <a:ea typeface="Microsoft Sans Serif" panose="020B0604020202020204" pitchFamily="34" charset="0"/>
                    <a:cs typeface="Times New Roman" panose="02020603050405020304" pitchFamily="18" charset="0"/>
                  </a:rPr>
                  <a:t>территорий</a:t>
                </a:r>
                <a:endParaRPr lang="ru-RU" sz="1600" dirty="0">
                  <a:latin typeface="Times New Roman" panose="02020603050405020304" pitchFamily="18" charset="0"/>
                  <a:ea typeface="Microsoft Sans Serif" panose="020B060402020202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2D02D63-3FEE-4A65-8C0A-CE703CDD7439}"/>
                </a:ext>
              </a:extLst>
            </p:cNvPr>
            <p:cNvSpPr txBox="1"/>
            <p:nvPr/>
          </p:nvSpPr>
          <p:spPr>
            <a:xfrm>
              <a:off x="171736" y="5567859"/>
              <a:ext cx="2149691" cy="4931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ts val="2480"/>
                </a:lnSpc>
                <a:defRPr>
                  <a:solidFill>
                    <a:srgbClr val="F44235"/>
                  </a:solidFill>
                  <a:latin typeface="Franklin Gothic Book (Основной текст)"/>
                  <a:ea typeface="Microsoft Sans Serif" panose="020B0604020202020204" pitchFamily="34" charset="0"/>
                  <a:cs typeface="Microsoft Sans Serif" panose="020B0604020202020204" pitchFamily="34" charset="0"/>
                </a:defRPr>
              </a:lvl1pPr>
            </a:lstStyle>
            <a:p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УСТРОЙСТВО И РЕМОНТ ПЕШЕХОДНЫХ КОММУНИКАЦИЙ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CA7AA8A3-75CC-4748-836B-65450972ED24}"/>
              </a:ext>
            </a:extLst>
          </p:cNvPr>
          <p:cNvSpPr txBox="1"/>
          <p:nvPr/>
        </p:nvSpPr>
        <p:spPr>
          <a:xfrm>
            <a:off x="2274954" y="2095150"/>
            <a:ext cx="19013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310,4</a:t>
            </a:r>
            <a:endParaRPr lang="ru-RU" sz="1600" b="1" u="sng" dirty="0">
              <a:latin typeface="Times New Roman" panose="02020603050405020304" pitchFamily="18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2645C33-6A0E-4846-93BB-71DF9B73DF20}"/>
              </a:ext>
            </a:extLst>
          </p:cNvPr>
          <p:cNvSpPr txBox="1"/>
          <p:nvPr/>
        </p:nvSpPr>
        <p:spPr>
          <a:xfrm>
            <a:off x="2373988" y="4059032"/>
            <a:ext cx="19526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50,1</a:t>
            </a:r>
            <a:endParaRPr lang="ru-RU" sz="1600" b="1" u="sng" dirty="0">
              <a:latin typeface="Times New Roman" panose="02020603050405020304" pitchFamily="18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1E9587-B276-4880-9823-036B34E0B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69274" y="6561739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485F8391-121F-492C-8EDD-4D83CF109129}"/>
              </a:ext>
            </a:extLst>
          </p:cNvPr>
          <p:cNvGrpSpPr/>
          <p:nvPr/>
        </p:nvGrpSpPr>
        <p:grpSpPr>
          <a:xfrm>
            <a:off x="154911" y="4680038"/>
            <a:ext cx="3494674" cy="1723541"/>
            <a:chOff x="104838" y="5451758"/>
            <a:chExt cx="2440934" cy="1019805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17261C31-3EA2-44AD-91D5-444E890AA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4539" y="5930404"/>
              <a:ext cx="536641" cy="541159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093C93-EF0F-4AAA-9824-0700DDDB3714}"/>
                </a:ext>
              </a:extLst>
            </p:cNvPr>
            <p:cNvSpPr txBox="1"/>
            <p:nvPr/>
          </p:nvSpPr>
          <p:spPr>
            <a:xfrm>
              <a:off x="104838" y="5451758"/>
              <a:ext cx="2440934" cy="4150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lnSpc>
                  <a:spcPts val="2480"/>
                </a:lnSpc>
                <a:defRPr>
                  <a:solidFill>
                    <a:srgbClr val="F44235"/>
                  </a:solidFill>
                  <a:latin typeface="Franklin Gothic Book (Основной текст)"/>
                  <a:ea typeface="Microsoft Sans Serif" panose="020B0604020202020204" pitchFamily="34" charset="0"/>
                  <a:cs typeface="Microsoft Sans Serif" panose="020B0604020202020204" pitchFamily="34" charset="0"/>
                </a:defRPr>
              </a:lvl1pPr>
            </a:lstStyle>
            <a:p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МУНИЦИПАЛЬНОЕ ЗАДАНИЕ МБУ «БЛАГОУСТРОЙСТВО»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05D57FA2-E56C-4A8D-BCC3-7C59A51F2901}"/>
              </a:ext>
            </a:extLst>
          </p:cNvPr>
          <p:cNvSpPr txBox="1"/>
          <p:nvPr/>
        </p:nvSpPr>
        <p:spPr>
          <a:xfrm>
            <a:off x="1507493" y="5786931"/>
            <a:ext cx="19526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1 418,9</a:t>
            </a:r>
            <a:endParaRPr lang="ru-RU" sz="1600" b="1" u="sng" dirty="0">
              <a:latin typeface="Times New Roman" panose="02020603050405020304" pitchFamily="18" charset="0"/>
              <a:ea typeface="Microsoft Sans Serif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EA1577-2469-49D6-9FBA-AB256C3E26A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5050" y="998290"/>
            <a:ext cx="8396950" cy="556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10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43416C-DAFA-4771-8A42-0742A206DA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809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2F98498-446E-4618-89F3-F00076C04769}"/>
              </a:ext>
            </a:extLst>
          </p:cNvPr>
          <p:cNvSpPr/>
          <p:nvPr/>
        </p:nvSpPr>
        <p:spPr>
          <a:xfrm>
            <a:off x="8951054" y="937771"/>
            <a:ext cx="3145872" cy="2751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11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ru-RU" sz="11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ru-RU" sz="11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11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endParaRPr lang="ru-RU" sz="9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F566DD7-DC96-4098-A6A7-55277175BD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272" y="1064857"/>
            <a:ext cx="8311261" cy="553853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29967AB-B479-4C86-BFE8-F56D84FAF165}"/>
              </a:ext>
            </a:extLst>
          </p:cNvPr>
          <p:cNvSpPr/>
          <p:nvPr/>
        </p:nvSpPr>
        <p:spPr>
          <a:xfrm>
            <a:off x="8727342" y="2605523"/>
            <a:ext cx="3240945" cy="858875"/>
          </a:xfrm>
          <a:prstGeom prst="rect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n w="0">
                  <a:solidFill>
                    <a:schemeClr val="tx1"/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3 котельных  576,1</a:t>
            </a:r>
          </a:p>
          <a:p>
            <a:pPr algn="ctr"/>
            <a:endParaRPr lang="ru-RU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533779-FFD7-42B6-914E-EBFEF88B5410}"/>
              </a:ext>
            </a:extLst>
          </p:cNvPr>
          <p:cNvSpPr/>
          <p:nvPr/>
        </p:nvSpPr>
        <p:spPr>
          <a:xfrm>
            <a:off x="8719245" y="1029088"/>
            <a:ext cx="3240946" cy="1422786"/>
          </a:xfrm>
          <a:prstGeom prst="rect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n w="0">
                  <a:solidFill>
                    <a:schemeClr val="tx1"/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и реконструкция 6 объектов инженерной инфраструктуры  1 469,1</a:t>
            </a:r>
          </a:p>
          <a:p>
            <a:endParaRPr lang="ru-RU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950C893-712E-4D6B-B39B-B35A12FED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9304CE1-C2C6-4E91-9112-97D5F0E870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2749" y="4406126"/>
            <a:ext cx="3535057" cy="20018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5D325D2-AFAF-4170-8D8E-FD593A118303}"/>
              </a:ext>
            </a:extLst>
          </p:cNvPr>
          <p:cNvSpPr txBox="1"/>
          <p:nvPr/>
        </p:nvSpPr>
        <p:spPr>
          <a:xfrm>
            <a:off x="-2" y="-9270"/>
            <a:ext cx="120044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ИНЖЕНЕРНОЙ ИНФРАСТРУКТУРЫ, ЭНЕРГОЭФФЕКТИВНОСТИ И ОТРАСЛИ ОБРАЩЕНИЯ С ОТХОДАМИ»</a:t>
            </a:r>
          </a:p>
          <a:p>
            <a:pPr algn="ctr"/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2026 ГОДУ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EE55F60-6958-4DA4-8EE4-AE39BFA655BB}"/>
              </a:ext>
            </a:extLst>
          </p:cNvPr>
          <p:cNvSpPr/>
          <p:nvPr/>
        </p:nvSpPr>
        <p:spPr>
          <a:xfrm>
            <a:off x="8719245" y="3618048"/>
            <a:ext cx="3285184" cy="1012525"/>
          </a:xfrm>
          <a:prstGeom prst="rect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n w="0">
                  <a:solidFill>
                    <a:schemeClr val="tx1"/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3 канализационных коллекторов</a:t>
            </a:r>
          </a:p>
          <a:p>
            <a:pPr algn="ctr"/>
            <a:r>
              <a:rPr lang="ru-RU" dirty="0">
                <a:ln w="0">
                  <a:solidFill>
                    <a:schemeClr val="tx1"/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 54,3</a:t>
            </a:r>
          </a:p>
          <a:p>
            <a:pPr algn="ctr"/>
            <a:endParaRPr lang="ru-RU" dirty="0"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361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AB48404-AADF-0E34-3F21-AC570DCB15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755" y="1906954"/>
            <a:ext cx="5841245" cy="495104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B5C46D-D935-461F-9CBA-64A9F54368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70592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65E82E-0958-45FD-B22F-F4A3ED088318}"/>
              </a:ext>
            </a:extLst>
          </p:cNvPr>
          <p:cNvSpPr txBox="1"/>
          <p:nvPr/>
        </p:nvSpPr>
        <p:spPr>
          <a:xfrm>
            <a:off x="-2" y="-9270"/>
            <a:ext cx="120044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ИНЖЕНЕРНОЙ ИНФРАСТРУКТУРЫ, ЭНЕРГОЭФФЕКТИВНОСТИ И ОТРАСЛИ ОБРАЩЕНИЯ С ОТХОДАМИ»</a:t>
            </a:r>
          </a:p>
          <a:p>
            <a:pPr algn="ctr"/>
            <a:r>
              <a:rPr lang="ru-RU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2026 ГОДУ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6CE2160-C4BA-47F5-B953-89B8F99E1A33}"/>
              </a:ext>
            </a:extLst>
          </p:cNvPr>
          <p:cNvSpPr/>
          <p:nvPr/>
        </p:nvSpPr>
        <p:spPr>
          <a:xfrm>
            <a:off x="-1" y="1143228"/>
            <a:ext cx="6284069" cy="85416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 typeface="+mj-lt"/>
              <a:buAutoNum type="arabicPeriod"/>
            </a:pP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по капитальному ремонту объектов теплоснабжения (в т.ч. ПИР)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объектов в сумме 549,5</a:t>
            </a:r>
          </a:p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3AECBFB-83B9-4BE9-A8B9-C001DF1B0C81}"/>
              </a:ext>
            </a:extLst>
          </p:cNvPr>
          <p:cNvSpPr/>
          <p:nvPr/>
        </p:nvSpPr>
        <p:spPr>
          <a:xfrm>
            <a:off x="6411034" y="997122"/>
            <a:ext cx="5175115" cy="113877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и реконструкция объектов теплоснабжения (в т.ч. ПИР)  (ЦТП)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объекта в сумме 173,6</a:t>
            </a:r>
          </a:p>
          <a:p>
            <a:pPr marL="228600" indent="-228600">
              <a:buAutoNum type="arabicPeriod" startAt="7"/>
            </a:pP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DAD52A-F8B3-4B9D-8719-EF9B8963A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8CE01A6-429A-06A9-23A8-9D8EC5100E7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1906954"/>
            <a:ext cx="6350757" cy="495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86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771A39-6312-4829-B3F1-B6E202A060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70592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CCCFC3-E131-400A-A490-9EBB69031C0D}"/>
              </a:ext>
            </a:extLst>
          </p:cNvPr>
          <p:cNvSpPr txBox="1"/>
          <p:nvPr/>
        </p:nvSpPr>
        <p:spPr>
          <a:xfrm>
            <a:off x="271670" y="0"/>
            <a:ext cx="11386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МУНИЦИПАЛЬНАЯ ПРОГРАММА «УПРАВЛЕНИЕ ИМУЩЕСТВОМ </a:t>
            </a:r>
          </a:p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МУНИЦИПАЛЬНЫМИ ФИНАНСАМИ» В 2026 ГОДУ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4B261601-BE49-41C6-91A4-756826F58E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5788679"/>
              </p:ext>
            </p:extLst>
          </p:nvPr>
        </p:nvGraphicFramePr>
        <p:xfrm>
          <a:off x="2" y="1045038"/>
          <a:ext cx="12191998" cy="576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9670D48-B303-4776-9465-DE1D81A42F26}"/>
              </a:ext>
            </a:extLst>
          </p:cNvPr>
          <p:cNvSpPr txBox="1"/>
          <p:nvPr/>
        </p:nvSpPr>
        <p:spPr>
          <a:xfrm>
            <a:off x="791923" y="4991230"/>
            <a:ext cx="11657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354,7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19F803-68B8-4E95-B28D-0B5E75361B68}"/>
              </a:ext>
            </a:extLst>
          </p:cNvPr>
          <p:cNvSpPr txBox="1"/>
          <p:nvPr/>
        </p:nvSpPr>
        <p:spPr>
          <a:xfrm>
            <a:off x="3223358" y="4971399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62880D-6052-4031-818D-68DF72E47C34}"/>
              </a:ext>
            </a:extLst>
          </p:cNvPr>
          <p:cNvSpPr txBox="1"/>
          <p:nvPr/>
        </p:nvSpPr>
        <p:spPr>
          <a:xfrm>
            <a:off x="5468845" y="5024291"/>
            <a:ext cx="992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4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3600" dirty="0"/>
              <a:t>18,8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3837F-D568-4048-9478-8F39FFCDD012}"/>
              </a:ext>
            </a:extLst>
          </p:cNvPr>
          <p:cNvSpPr txBox="1"/>
          <p:nvPr/>
        </p:nvSpPr>
        <p:spPr>
          <a:xfrm>
            <a:off x="7868011" y="5039679"/>
            <a:ext cx="114165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4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3400" dirty="0"/>
              <a:t>118,1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6C6B2E-2ED3-4D2A-9CAD-009867EAC6F4}"/>
              </a:ext>
            </a:extLst>
          </p:cNvPr>
          <p:cNvSpPr txBox="1"/>
          <p:nvPr/>
        </p:nvSpPr>
        <p:spPr>
          <a:xfrm>
            <a:off x="10279425" y="5039679"/>
            <a:ext cx="1492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4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3400" dirty="0"/>
              <a:t>1 080,2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999EBC0-0F50-420B-A55D-152D64C5D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7421" y="6512703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2650840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771A39-6312-4829-B3F1-B6E202A060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0" cy="70592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CCCFC3-E131-400A-A490-9EBB69031C0D}"/>
              </a:ext>
            </a:extLst>
          </p:cNvPr>
          <p:cNvSpPr txBox="1"/>
          <p:nvPr/>
        </p:nvSpPr>
        <p:spPr>
          <a:xfrm>
            <a:off x="-125045" y="53302"/>
            <a:ext cx="119843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МУНИЦИПАЛЬНАЯ ПРОГРАММА «РАЗВИТИЕ И ФУНКЦИОНИРОВАНИЕ ДОРОЖНО - ТРАНСПОРТНОГО КОМПЛЕКСА» В 2026 ГОДУ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1996F47-7449-4246-82BB-46F8D960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799" y="649287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150795227"/>
              </p:ext>
            </p:extLst>
          </p:nvPr>
        </p:nvGraphicFramePr>
        <p:xfrm>
          <a:off x="97691" y="979850"/>
          <a:ext cx="11996615" cy="5642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0518179" y="1429532"/>
            <a:ext cx="992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132,8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607947" y="3849379"/>
            <a:ext cx="813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47,5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518179" y="5969655"/>
            <a:ext cx="992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286,1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605438" y="4931979"/>
            <a:ext cx="992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574,8</a:t>
            </a:r>
          </a:p>
        </p:txBody>
      </p:sp>
    </p:spTree>
    <p:extLst>
      <p:ext uri="{BB962C8B-B14F-4D97-AF65-F5344CB8AC3E}">
        <p14:creationId xmlns:p14="http://schemas.microsoft.com/office/powerpoint/2010/main" val="3530082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43416C-DAFA-4771-8A42-0742A206DA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6" y="0"/>
            <a:ext cx="12192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AEA905-07FC-44B5-BC14-0B9CC02B5044}"/>
              </a:ext>
            </a:extLst>
          </p:cNvPr>
          <p:cNvSpPr txBox="1"/>
          <p:nvPr/>
        </p:nvSpPr>
        <p:spPr>
          <a:xfrm>
            <a:off x="0" y="64882"/>
            <a:ext cx="1220507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И ФУНКЦИОНИРОВАНИЕ ДОРОЖНО - ТРАНСПОРТНОГО КОМПЛЕКСА» В 2026 ГОДУ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8F47201-BAA3-4665-9920-FCD48CC71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1229" y="6508650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F63C860-B407-4EA2-B06C-5FB3091D0474}"/>
              </a:ext>
            </a:extLst>
          </p:cNvPr>
          <p:cNvSpPr/>
          <p:nvPr/>
        </p:nvSpPr>
        <p:spPr>
          <a:xfrm>
            <a:off x="7070406" y="1277253"/>
            <a:ext cx="5158935" cy="5616922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от д.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Жабкино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Расторгуевское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шоссе;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Видное, Спасский проезд (от д. 38 до д. 11Б д. Спасское);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Развилковское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 Слобода а/д ул. Новая слобода;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Видное д.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Тарычево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(от д. 17б до д. 33);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Тарычево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Садовая;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Развилковское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а/д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Мамоново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ул. Липовая – ул. Соловьиная – ул. Озерная – ул. Заречная;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Развилковское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а/д, д.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Мамоново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ул. Центральная;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Булатниково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а/д от ул. Малая Нагорная до ул. Школьная;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Видное, Советская площадь;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Развилковское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СНТ «Лесное»;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Володарского а/д внутри населенного пункта д. Большая Володарка;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Горки Ленинские Автодорога по д.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Сапроново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уч. 4;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ТИЗ Сатурн-2, ул. Вишневая и ул. Весенняя;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Молоково а/д внутри населенного пункта с. Молоково уч. </a:t>
            </a:r>
            <a:r>
              <a:rPr 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8 (д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Дальние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Прудищи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Озерная и участок от ул. Озерная до д. 17);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Мисайлово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уч. От ул. Поэта Зубова до ул. Молодежная;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Белеутово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Центральная;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Родниковая, д. Калиновка;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Суханово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уч. 1;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Видное, Вокзальный переулок;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Цветочная, д. Калиновка;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Развилковское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 Слобода а/д ул. Живописная;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Володарского уч. 7 (дорога к церкви);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Выезд из пос. Развилка на 23 км МКАД;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Видное, ул. Фокина (тротуар);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а/д внутри СНТ «Колос»;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Пуговичино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(бывший КЛПХ «Колхозник»), ул. Садовая;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Беседы, а/д к дому 20А ул. Ленинская с. Беседы;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в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п.г.т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Дрожжино от д. 18А до д. 23А;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от Зеленого шоссе к д.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Коробово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(капитальный ремонт).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расходов составит  - 238,4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389570" y="947663"/>
            <a:ext cx="36383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автомобильных дорог</a:t>
            </a:r>
            <a:endParaRPr lang="ru-RU" sz="20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5759592-8F57-47F7-BA7F-7231A4DA6F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019" y="1213299"/>
            <a:ext cx="6976652" cy="529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4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5845" y="37588"/>
            <a:ext cx="106226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«СОЦИАЛЬНАЯ ЗАЩИТА </a:t>
            </a:r>
            <a:r>
              <a:rPr lang="ru-RU" sz="28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НАСЕЛЕНИЯ» В 2026 ГОДУ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74114F-8BDD-4659-B6D4-DA2B45DF950E}"/>
              </a:ext>
            </a:extLst>
          </p:cNvPr>
          <p:cNvSpPr txBox="1"/>
          <p:nvPr/>
        </p:nvSpPr>
        <p:spPr>
          <a:xfrm>
            <a:off x="1051187" y="1452594"/>
            <a:ext cx="10799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ПОДДЕРЖКОЙ В 2026 ГОДУ ПЛАНИРУЕТСЯ ОБЕСПЕЧИТЬ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BE150AD-08C9-44AD-977D-FC637AA635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9827" y="2300568"/>
            <a:ext cx="3532877" cy="314235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8E2F6E-6679-4F0D-88A1-C559B4EF9C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028" y="3298488"/>
            <a:ext cx="1304925" cy="1447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F4E0D3-A9EE-4FEC-A329-5B25695417C3}"/>
              </a:ext>
            </a:extLst>
          </p:cNvPr>
          <p:cNvSpPr txBox="1"/>
          <p:nvPr/>
        </p:nvSpPr>
        <p:spPr>
          <a:xfrm>
            <a:off x="7012531" y="3148470"/>
            <a:ext cx="32783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18 100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4F48E0-184C-4D04-9A44-9B81E75645E4}"/>
              </a:ext>
            </a:extLst>
          </p:cNvPr>
          <p:cNvSpPr txBox="1"/>
          <p:nvPr/>
        </p:nvSpPr>
        <p:spPr>
          <a:xfrm>
            <a:off x="8456612" y="4416584"/>
            <a:ext cx="1834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54C114-9DC7-4F88-8796-98B0D7A44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270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368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8195" y="-12025"/>
            <a:ext cx="121138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«ЗДРАВООХРАНЕНИЕ» </a:t>
            </a:r>
          </a:p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2026 ГОДУ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74114F-8BDD-4659-B6D4-DA2B45DF950E}"/>
              </a:ext>
            </a:extLst>
          </p:cNvPr>
          <p:cNvSpPr txBox="1"/>
          <p:nvPr/>
        </p:nvSpPr>
        <p:spPr>
          <a:xfrm>
            <a:off x="4742627" y="1200328"/>
            <a:ext cx="7217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МЕДИЦИНСКИХ РАБОТНИКОВ В 2026 ГОДУ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9ED57D-17C0-42A1-B45A-260A80F3DB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153" y="1295332"/>
            <a:ext cx="1167320" cy="11673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BBEC05-E5E2-4325-A100-51C1E89DAA31}"/>
              </a:ext>
            </a:extLst>
          </p:cNvPr>
          <p:cNvSpPr txBox="1"/>
          <p:nvPr/>
        </p:nvSpPr>
        <p:spPr>
          <a:xfrm>
            <a:off x="1590473" y="1795633"/>
            <a:ext cx="2343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67EF04-A742-45E5-B43C-471748D12F11}"/>
              </a:ext>
            </a:extLst>
          </p:cNvPr>
          <p:cNvSpPr txBox="1"/>
          <p:nvPr/>
        </p:nvSpPr>
        <p:spPr>
          <a:xfrm>
            <a:off x="78195" y="2702385"/>
            <a:ext cx="45465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ДОПЛАТЫ МОЛОДЫМ СПЕЦИАЛИСТАМ: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ЧЕЛОВЕКА – 4,2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fontAlgn="ctr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СТОИМОСТИ ПРИОБРЕТЕННЫХ ЛЬГОТНЫХ ЛЕКАРСТВЕННЫХ ПРЕПАРАТОВ, НЕ ПОСТУПИВШИХ В АПТЕЧНЫЕ ОРГАНИЗАЦИИ:</a:t>
            </a:r>
          </a:p>
          <a:p>
            <a:pPr lvl="0" fontAlgn="ctr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 ЧЕЛОВЕК – 2,0</a:t>
            </a:r>
          </a:p>
          <a:p>
            <a:pPr lvl="0" fontAlgn="ctr">
              <a:defRPr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ctr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ЗА АРЕНДУ ЖИЛЬЯ ВРАЧАМ И СРЕДНЕМУ МЕДИЦИНСКОМУ ПЕРСОНАЛУ:</a:t>
            </a:r>
          </a:p>
          <a:p>
            <a:pPr fontAlgn="ctr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ЧЕЛОВЕК – 5,8</a:t>
            </a:r>
          </a:p>
          <a:p>
            <a:pPr fontAlgn="ctr">
              <a:defRPr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ctr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ГАРАНТИИ И МЕРЫ СОЦИАЛЬНОЙ ПОДДЕРЖКИ:</a:t>
            </a:r>
          </a:p>
          <a:p>
            <a:pPr fontAlgn="ctr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 ЧЕЛОВЕКА – 3,1</a:t>
            </a:r>
          </a:p>
          <a:p>
            <a:pPr fontAlgn="ctr">
              <a:defRPr/>
            </a:pPr>
            <a:endParaRPr lang="ru-RU" sz="1000" dirty="0"/>
          </a:p>
          <a:p>
            <a:pPr lvl="0" fontAlgn="ctr">
              <a:defRPr/>
            </a:pPr>
            <a:endParaRPr lang="ru-RU" sz="1000" dirty="0">
              <a:solidFill>
                <a:prstClr val="black"/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0FA0F06-AEF3-49B1-A883-8C7218DA3F0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8778" y="1941032"/>
            <a:ext cx="7525027" cy="4110309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5B4E8B5-0E6D-4AFD-8ECA-6828AFC54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33108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831565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9342" y="-39031"/>
            <a:ext cx="114933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«СОЦИАЛЬНАЯ ЗАЩИТА </a:t>
            </a:r>
            <a:r>
              <a:rPr lang="ru-RU" sz="28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НАСЕЛЕНИЯ» В 2026 ГОДУ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BBEC05-E5E2-4325-A100-51C1E89DAA31}"/>
              </a:ext>
            </a:extLst>
          </p:cNvPr>
          <p:cNvSpPr txBox="1"/>
          <p:nvPr/>
        </p:nvSpPr>
        <p:spPr>
          <a:xfrm>
            <a:off x="1137070" y="1293274"/>
            <a:ext cx="3281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67EF04-A742-45E5-B43C-471748D12F11}"/>
              </a:ext>
            </a:extLst>
          </p:cNvPr>
          <p:cNvSpPr txBox="1"/>
          <p:nvPr/>
        </p:nvSpPr>
        <p:spPr>
          <a:xfrm>
            <a:off x="626901" y="2210805"/>
            <a:ext cx="49283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		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21,2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fontAlgn="ctr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СОЦИАЛЬНО ОРИЕНТИРОВАННЫХ НЕКОММЕРЧЕСКИХ ОРГАНИЗАЦИЙ </a:t>
            </a:r>
          </a:p>
          <a:p>
            <a:pPr lvl="0" font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сумме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</a:p>
          <a:p>
            <a:pPr lvl="0" fontAlgn="ctr"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ctr"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ОЗДОРОВИТЕЛЬНАЯ КАМПАНИЯ ДЕТЕЙ</a:t>
            </a:r>
          </a:p>
          <a:p>
            <a:pPr fontAlgn="ctr"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462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 в сумме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37,4</a:t>
            </a:r>
            <a:endParaRPr lang="ru-RU" sz="2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762CF7-8C66-49F1-BC78-CE131D3F9A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910" y="1099345"/>
            <a:ext cx="6178171" cy="5209261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70976C3-47C4-46F9-91A7-8332C2CE9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61863" y="649287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161052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CF67A-1800-462D-BD0B-201337DC7A0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A7D1C36-89BB-4D31-9CC6-C089E9C3689E}"/>
              </a:ext>
            </a:extLst>
          </p:cNvPr>
          <p:cNvGraphicFramePr/>
          <p:nvPr>
            <p:extLst/>
          </p:nvPr>
        </p:nvGraphicFramePr>
        <p:xfrm>
          <a:off x="0" y="1007110"/>
          <a:ext cx="11942284" cy="5859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04504" y="30696"/>
            <a:ext cx="109107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В 2026 ГОДУ </a:t>
            </a:r>
          </a:p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МУНИЦИПАЛЬНЫХ ПРОГРАММ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432BFF-F26B-4E36-83EB-A9C3ACE22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B45036F-1A7B-410F-817B-C0E6A4283814}" type="slidenum">
              <a:rPr lang="ru-RU">
                <a:solidFill>
                  <a:schemeClr val="tx1"/>
                </a:solidFill>
              </a:rPr>
              <a:pPr/>
              <a:t>25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9215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2737602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24DC34-8B9A-465E-9DAC-2E10752D34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ED94C90-BAB6-4EE2-9B45-0B2AA722B7B7}"/>
              </a:ext>
            </a:extLst>
          </p:cNvPr>
          <p:cNvSpPr txBox="1">
            <a:spLocks/>
          </p:cNvSpPr>
          <p:nvPr/>
        </p:nvSpPr>
        <p:spPr>
          <a:xfrm>
            <a:off x="0" y="-21562"/>
            <a:ext cx="11128863" cy="3418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chemeClr val="accent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БЮДЖЕТА ПО РАЗДЕЛАМ КЛАССИФИКАЦИИ РАСХОДОВ В 2026 ГОДУ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6AB667-70A4-4B28-9990-8E1D7E7B0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2952" y="6473242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560D47-1D49-4C2C-A4B0-FFD52EF89891}"/>
              </a:ext>
            </a:extLst>
          </p:cNvPr>
          <p:cNvSpPr txBox="1"/>
          <p:nvPr/>
        </p:nvSpPr>
        <p:spPr>
          <a:xfrm>
            <a:off x="10862277" y="576522"/>
            <a:ext cx="1329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млн. рублей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D38E2788-7464-456F-99F9-E6D5B1C587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5703115"/>
              </p:ext>
            </p:extLst>
          </p:nvPr>
        </p:nvGraphicFramePr>
        <p:xfrm>
          <a:off x="1" y="924778"/>
          <a:ext cx="12192000" cy="5976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61467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43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приоритеты бюджетной политики Ленинского городского округа на 2026 год и на плановый период 2027 и 2028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75190" y="1276721"/>
            <a:ext cx="870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четких приоритетов использования бюджетных средств с учетом      текущей экономической ситуации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3943" y="2548796"/>
            <a:ext cx="836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мониторинга качества управления муниципальными финансами, обеспечение открытости и прозрачности бюджетного процесса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33568" y="3591601"/>
            <a:ext cx="779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бережливости и максимальной отдачи расходов средств бюджета, снижение неэффективных трат бюджета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899" y="924758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Приоритеты бюджетной политики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6507" y="5725689"/>
            <a:ext cx="7794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эффективности функционирования контрактной системы, усиление контроля  в сфере закупок товаров, работ, услуг для обеспечения муниципальных нужд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24894" y="1888121"/>
            <a:ext cx="800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приоритетных проектов (с учетом национальных проектов и государственных и муниципальных программ)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8867" y="3243591"/>
            <a:ext cx="361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бюджетной политики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8421" y="4215257"/>
            <a:ext cx="8172449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в полном объеме уровня оплаты труда работников муниципальных учреждений социальной сферы в соответствии с отраслевыми целевыми показателями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9743" y="5123355"/>
            <a:ext cx="8030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выполнения ключевых и целевых показателей муниципальных программ</a:t>
            </a:r>
          </a:p>
        </p:txBody>
      </p:sp>
      <p:sp>
        <p:nvSpPr>
          <p:cNvPr id="14" name="Номер слайда 4">
            <a:extLst>
              <a:ext uri="{FF2B5EF4-FFF2-40B4-BE49-F238E27FC236}">
                <a16:creationId xmlns:a16="http://schemas.microsoft.com/office/drawing/2014/main" id="{59D3264A-FAE6-4B13-92B5-154A3EBBC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2952" y="6473242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783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809DDD-BC2D-47C4-B0D4-60912244B5D3}"/>
              </a:ext>
            </a:extLst>
          </p:cNvPr>
          <p:cNvSpPr txBox="1"/>
          <p:nvPr/>
        </p:nvSpPr>
        <p:spPr>
          <a:xfrm>
            <a:off x="3600075" y="2323037"/>
            <a:ext cx="8046720" cy="1710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</a:p>
          <a:p>
            <a:pPr algn="ctr">
              <a:lnSpc>
                <a:spcPct val="114000"/>
              </a:lnSpc>
            </a:pPr>
            <a:r>
              <a:rPr lang="ru-RU" sz="48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 ! 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0D7D8D-FE9E-4CF0-A3A2-B3E9F1BB4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B45036F-1A7B-410F-817B-C0E6A4283814}" type="slidenum">
              <a:rPr lang="ru-RU" smtClean="0">
                <a:solidFill>
                  <a:schemeClr val="tx1"/>
                </a:solidFill>
              </a:rPr>
              <a:t>28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538455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16032</TotalTime>
  <Words>1657</Words>
  <Application>Microsoft Office PowerPoint</Application>
  <PresentationFormat>Широкоэкранный</PresentationFormat>
  <Paragraphs>323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Franklin Gothic Book (Основной текст)</vt:lpstr>
      <vt:lpstr>Microsoft Sans Serif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НАЛОГОВЫЕ ДОХОДЫ БЮДЖЕТА ГОРОДСКОГО ОКРУГА  В 2026-2028 ГОДАХ</vt:lpstr>
      <vt:lpstr>Презентация PowerPoint</vt:lpstr>
      <vt:lpstr>НЕНАЛОГОВЫЕ ДОХОДЫ БЮДЖЕТА ГОРОДСКОГО ОКРУГА   В 2026-2028 ГОДАХ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 Щукин</dc:creator>
  <cp:lastModifiedBy>Дом</cp:lastModifiedBy>
  <cp:revision>962</cp:revision>
  <cp:lastPrinted>2025-11-27T12:00:10Z</cp:lastPrinted>
  <dcterms:created xsi:type="dcterms:W3CDTF">2021-11-08T08:10:45Z</dcterms:created>
  <dcterms:modified xsi:type="dcterms:W3CDTF">2026-10-22T15:11:43Z</dcterms:modified>
</cp:coreProperties>
</file>