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7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0A510-0FB4-48D8-9762-90BBE7BD1144}" type="datetimeFigureOut">
              <a:rPr lang="ru-RU" smtClean="0"/>
              <a:t>25.02.2024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62C22-D963-44AF-ABBA-20C385487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983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62C22-D963-44AF-ABBA-20C385487E7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823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62C22-D963-44AF-ABBA-20C385487E7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556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0A0A9B-2F0F-4B57-82E8-A30C34A522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41DA9E6-9CB5-4A26-B269-C7CC98CBC6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CCC11D-5CFE-47BB-ACAC-5DD390229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581C2-0CAB-4EDD-BD6F-45C5A7D59939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53C234-2B0F-4053-9C07-41AAB5B0C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7060CF-CBAB-4E30-A57B-3865992F0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488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CEBDFE-CB47-4EBE-B3A8-ADED4E4AC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EC45F9-57F7-42AF-A0A2-75312F311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AD5A37-78A3-47AC-9DE9-4237D8003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EC633-452B-4D51-8501-E5B8B458112A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27A377-84D8-4729-B2CF-56CA83907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C13A4A-05F6-4779-B097-BB37105A3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47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578EB-EB62-408E-8E09-66018998D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ACCB92-E1B6-40BA-A531-B76A8DF24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DB9994-3093-4313-AA4B-E869639E8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BD86F-B18C-4F87-960E-7B15F2FC5858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0299A7-A289-475A-970B-9DF283979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43F45A-F3B5-4F53-9127-BFAAFEDEC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376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F66CEB-23F7-4374-B05F-346EF6EC4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6B634C-8360-437F-ADF0-A4262C5DD2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F0E3D2D-AA19-4C40-8FE9-3DF0F4A5FB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98BFC34-71DE-4E86-BF20-D63D3150C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0930F-25F2-4145-918E-3CFB139AE83D}" type="datetime1">
              <a:rPr lang="ru-RU" smtClean="0"/>
              <a:t>25.02.2024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47815CA-1D7C-4AF4-87F2-594977BBA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6ECE58-360B-411A-AE8F-BB4D37ECC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096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748906-8D33-45BC-AA38-B6328F30F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B65323-A5B6-45D0-8123-9F97CFFA3C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7EF4552-5E43-4EB8-B617-B6B80184B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456B8C2-B532-48FB-AEF3-73B4F7209B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17D7E48-BA83-4BCC-896D-F3DDC47466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35AAAA0-68EF-46CE-B9C3-6DE6E4363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5D015-C0BF-446A-B4A0-49B7F0A06F29}" type="datetime1">
              <a:rPr lang="ru-RU" smtClean="0"/>
              <a:t>25.02.2024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5987FD-FD08-41FB-8DF6-6F2AA3A09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5B18E02-FBC8-49FC-ADE8-F897CE146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807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277532-E6FA-43F3-8393-05CF35832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DB5061D-FA62-4F3B-94EC-D65585922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140A-0328-4DA3-814F-C6AF3D9D854B}" type="datetime1">
              <a:rPr lang="ru-RU" smtClean="0"/>
              <a:t>25.02.2024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3828DFA-10D5-46F3-8FC6-74F636BDB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4AAB60F-260F-4319-9B12-934F5EF53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156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0F1463D-0DA5-412F-8F59-D36875739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8A591-7483-4020-A04E-236E34320F7A}" type="datetime1">
              <a:rPr lang="ru-RU" smtClean="0"/>
              <a:t>25.02.2024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35D42AF-347B-455B-8655-23DC43A14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AC616D9-5004-482F-8089-ABA493712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664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62384E-4ECF-48D0-B03B-820755587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047194-F376-4CF1-B62C-12A28FAF9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621AFB-BEEC-4392-9517-26E7E09E6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2C4F1B-F5AC-42AB-A171-134C5D6D5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3D567-F7E7-4A40-B9A1-50EBC33BC28F}" type="datetime1">
              <a:rPr lang="ru-RU" smtClean="0"/>
              <a:t>25.02.2024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53B7694-D2B7-4DF4-809D-FB174DFDB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9901B9-6F03-49FD-911F-334666BDF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015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9EF7B0-039F-41CC-99CE-E102DBF21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1BA03F5-9D66-41C5-B350-0F4F40B0A6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E3D2D06-D670-414F-AD62-68755BA276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9DAA9D-BC78-4AE8-9287-7A50FEE26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7A484-9186-49DE-8409-E55BB4951649}" type="datetime1">
              <a:rPr lang="ru-RU" smtClean="0"/>
              <a:t>25.02.2024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C6D0EE-9E62-450F-B8D8-E09DF497F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B8AF137-C351-4964-B67C-32310AA0A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220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94BDFC-B5E5-46CD-8EC5-B744C2B8D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D641E02-4773-4002-9831-6C3582630B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07AC40-C882-45FF-9520-45017944C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1200D-5563-4B55-8084-0F32B218B56A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BD3A78-840B-495F-9103-ED81342BF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6F0AD9-4345-475A-8DA5-DFBF748B6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440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ADCDCD3-C601-46AF-9D30-A5A57FE147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8F89BE7-7DA7-4C8C-A036-4A3E970DF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B0C403-A5E8-4AB4-AD95-D73719A68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F22CA-E3F6-4483-8410-6CC5D46B61F0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7457F0-5A6A-4D72-9193-FEBED5BA2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BC33AF-A26F-4FEB-9528-4E2F5B545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389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A9B8BF-E643-47C5-8CAC-4C78B1813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1C3194-9006-43A1-95D4-404343BCE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14C8DA-369C-4319-A32A-DD9A0B6A1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7983A-F357-4ABC-8599-222D3E434B3B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537D69-2399-4E9F-B5A4-7634C43D74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12FEFB-8C2F-4A7F-814B-0C5C83E6A5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637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B5B233-78AB-40A5-AC29-FA389EDEE7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74131"/>
            <a:ext cx="9144000" cy="178183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365"/>
              </a:spcBef>
            </a:pPr>
            <a: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ДИЗАЙН-ПРОЕКТ</a:t>
            </a:r>
            <a:b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  <a:r>
              <a:rPr lang="ru-RU" sz="2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РАЗМЕЩЕНИЯ</a:t>
            </a:r>
            <a:r>
              <a:rPr lang="ru-RU" sz="2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3F9F1C-63D2-49DA-951B-48B6E250C8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55962"/>
            <a:ext cx="9144000" cy="1655762"/>
          </a:xfrm>
        </p:spPr>
        <p:txBody>
          <a:bodyPr>
            <a:normAutofit/>
          </a:bodyPr>
          <a:lstStyle/>
          <a:p>
            <a:r>
              <a:rPr lang="ru-RU" sz="1600" dirty="0">
                <a:latin typeface="Times New Roman"/>
                <a:cs typeface="Times New Roman"/>
              </a:rPr>
              <a:t>(</a:t>
            </a:r>
            <a:r>
              <a:rPr lang="ru-RU" sz="1600" spc="-10" dirty="0">
                <a:latin typeface="Times New Roman"/>
                <a:cs typeface="Times New Roman"/>
              </a:rPr>
              <a:t>ТИПО</a:t>
            </a:r>
            <a:r>
              <a:rPr lang="ru-RU" sz="1600" dirty="0">
                <a:latin typeface="Times New Roman"/>
                <a:cs typeface="Times New Roman"/>
              </a:rPr>
              <a:t>В</a:t>
            </a:r>
            <a:r>
              <a:rPr lang="ru-RU" sz="1600" spc="-10" dirty="0">
                <a:latin typeface="Times New Roman"/>
                <a:cs typeface="Times New Roman"/>
              </a:rPr>
              <a:t>ОЙ)</a:t>
            </a:r>
          </a:p>
          <a:p>
            <a:r>
              <a:rPr lang="ru-RU" sz="1600" spc="-10" dirty="0">
                <a:latin typeface="Times New Roman"/>
                <a:cs typeface="Times New Roman"/>
              </a:rPr>
              <a:t>Тип конструкции: витринная информационная конструкция</a:t>
            </a:r>
          </a:p>
        </p:txBody>
      </p:sp>
    </p:spTree>
    <p:extLst>
      <p:ext uri="{BB962C8B-B14F-4D97-AF65-F5344CB8AC3E}">
        <p14:creationId xmlns:p14="http://schemas.microsoft.com/office/powerpoint/2010/main" val="3422985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682D5FA-45E8-44CE-ABF5-8BFAFE4A29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Оглавление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Пояснительная записка………………………………………………………………………….3</a:t>
            </a:r>
          </a:p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территориальном размещении, внешнем виде и соответствии средства размещения информации ....................................................................................................................4</a:t>
            </a:r>
          </a:p>
          <a:p>
            <a:pPr marL="0" marR="508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территориального размещения (Ситуационный план)...................................................5</a:t>
            </a:r>
          </a:p>
          <a:p>
            <a:pPr marL="0" marR="508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Фотофиксация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места установки...................................................................................................6</a:t>
            </a:r>
          </a:p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Чертеж средства размещения информации ................................................................................7</a:t>
            </a:r>
          </a:p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о регистрации товарного знака ...............................................................................8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250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33C1A7-4040-42D2-AFDD-642C5C701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473" y="709890"/>
            <a:ext cx="10515600" cy="752139"/>
          </a:xfrm>
        </p:spPr>
        <p:txBody>
          <a:bodyPr>
            <a:normAutofit fontScale="90000"/>
          </a:bodyPr>
          <a:lstStyle/>
          <a:p>
            <a:pPr indent="450000">
              <a:lnSpc>
                <a:spcPct val="100000"/>
              </a:lnSpc>
            </a:pPr>
            <a:r>
              <a:rPr lang="ru-RU" sz="3200" b="1" spc="-5" dirty="0">
                <a:latin typeface="Times New Roman"/>
                <a:cs typeface="Times New Roman"/>
              </a:rPr>
              <a:t>Пояснительная</a:t>
            </a:r>
            <a:r>
              <a:rPr lang="ru-RU" sz="3200" b="1" spc="-30" dirty="0">
                <a:latin typeface="Times New Roman"/>
                <a:cs typeface="Times New Roman"/>
              </a:rPr>
              <a:t> </a:t>
            </a:r>
            <a:r>
              <a:rPr lang="ru-RU" sz="3200" b="1" spc="-5" dirty="0">
                <a:latin typeface="Times New Roman"/>
                <a:cs typeface="Times New Roman"/>
              </a:rPr>
              <a:t>записка</a:t>
            </a:r>
            <a:br>
              <a:rPr lang="ru-RU" sz="4400" dirty="0">
                <a:latin typeface="Times New Roman"/>
                <a:cs typeface="Times New Roman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908141-69CF-4CE2-9D5B-0C4652EC9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473" y="1796772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12700" marR="6350" indent="449580" algn="just">
              <a:lnSpc>
                <a:spcPct val="110800"/>
              </a:lnSpc>
            </a:pP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Адрес здания (строения, сооружения):</a:t>
            </a:r>
            <a:r>
              <a:rPr lang="ru-RU" sz="2800" spc="-5" dirty="0">
                <a:latin typeface="Times New Roman"/>
                <a:cs typeface="Times New Roman"/>
              </a:rPr>
              <a:t> </a:t>
            </a:r>
            <a:r>
              <a:rPr lang="ru-RU" dirty="0">
                <a:latin typeface="Times New Roman"/>
                <a:cs typeface="Times New Roman"/>
              </a:rPr>
              <a:t>Московская область, городской округ _______.</a:t>
            </a:r>
            <a:endParaRPr lang="ru-RU" sz="2800" dirty="0">
              <a:latin typeface="Times New Roman"/>
              <a:cs typeface="Times New Roman"/>
            </a:endParaRPr>
          </a:p>
          <a:p>
            <a:pPr marL="12700" marR="10160" indent="449580" algn="just">
              <a:lnSpc>
                <a:spcPct val="110000"/>
              </a:lnSpc>
            </a:pPr>
            <a:r>
              <a:rPr lang="ru-RU" sz="2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Основные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особенности и характеристики:</a:t>
            </a:r>
            <a:r>
              <a:rPr lang="ru-RU" sz="2800" spc="-5" dirty="0">
                <a:latin typeface="Times New Roman"/>
                <a:cs typeface="Times New Roman"/>
              </a:rPr>
              <a:t> помещение расположено на первом этаже пятиэтажного здания, назначение – нежилое, общая площадь – 150 </a:t>
            </a:r>
            <a:r>
              <a:rPr lang="ru-RU" sz="2800" spc="-5" dirty="0" err="1">
                <a:latin typeface="Times New Roman"/>
                <a:cs typeface="Times New Roman"/>
              </a:rPr>
              <a:t>кв.м</a:t>
            </a:r>
            <a:r>
              <a:rPr lang="ru-RU" sz="2800" spc="-5" dirty="0">
                <a:latin typeface="Times New Roman"/>
                <a:cs typeface="Times New Roman"/>
              </a:rPr>
              <a:t>.</a:t>
            </a:r>
          </a:p>
          <a:p>
            <a:pPr marL="12700" marR="10160" indent="449580" algn="just">
              <a:lnSpc>
                <a:spcPct val="110000"/>
              </a:lnSpc>
            </a:pP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Характеристика</a:t>
            </a:r>
            <a:r>
              <a:rPr lang="ru-RU"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(описание)</a:t>
            </a:r>
            <a:r>
              <a:rPr lang="ru-RU"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средства</a:t>
            </a:r>
            <a:r>
              <a:rPr lang="ru-RU"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размещения</a:t>
            </a:r>
            <a:r>
              <a:rPr lang="ru-RU"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информации: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spc="-5" dirty="0">
                <a:latin typeface="Times New Roman"/>
                <a:cs typeface="Times New Roman"/>
              </a:rPr>
              <a:t>представляет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spc="-5" dirty="0">
                <a:latin typeface="Times New Roman"/>
                <a:cs typeface="Times New Roman"/>
              </a:rPr>
              <a:t>собой подвесную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pc="-5" dirty="0">
                <a:latin typeface="Times New Roman"/>
                <a:cs typeface="Times New Roman"/>
              </a:rPr>
              <a:t>витринную конструкцию из алюминиевого профиля со светодиодной лентой и сменным бумажным носителем, закрытым оргстеклом.</a:t>
            </a:r>
          </a:p>
          <a:p>
            <a:pPr marL="12700" marR="10160" indent="449580" algn="just">
              <a:lnSpc>
                <a:spcPct val="110000"/>
              </a:lnSpc>
            </a:pPr>
            <a:r>
              <a:rPr lang="ru-RU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Общий размер вывески:</a:t>
            </a:r>
            <a:r>
              <a:rPr lang="ru-RU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dirty="0">
                <a:latin typeface="Times New Roman"/>
                <a:cs typeface="Times New Roman"/>
              </a:rPr>
              <a:t>500х300х20мм.</a:t>
            </a:r>
          </a:p>
          <a:p>
            <a:pPr marL="12700" marR="10160" indent="449580" algn="just">
              <a:lnSpc>
                <a:spcPct val="110000"/>
              </a:lnSpc>
            </a:pPr>
            <a:endParaRPr lang="ru-RU" spc="-5" dirty="0">
              <a:latin typeface="Times New Roman"/>
              <a:cs typeface="Times New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292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3230687" y="2344958"/>
            <a:ext cx="1283516" cy="3103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182" y="1873527"/>
            <a:ext cx="5617887" cy="4867617"/>
          </a:xfrm>
        </p:spPr>
      </p:pic>
      <p:graphicFrame>
        <p:nvGraphicFramePr>
          <p:cNvPr id="6" name="object 8">
            <a:extLst>
              <a:ext uri="{FF2B5EF4-FFF2-40B4-BE49-F238E27FC236}">
                <a16:creationId xmlns:a16="http://schemas.microsoft.com/office/drawing/2014/main" id="{DC410A2B-C16F-4951-AFE3-342886541E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7993810"/>
              </p:ext>
            </p:extLst>
          </p:nvPr>
        </p:nvGraphicFramePr>
        <p:xfrm>
          <a:off x="3134182" y="1113509"/>
          <a:ext cx="5617887" cy="711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25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24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8936">
                <a:tc>
                  <a:txBody>
                    <a:bodyPr/>
                    <a:lstStyle/>
                    <a:p>
                      <a:pPr marL="127000" marR="144780">
                        <a:lnSpc>
                          <a:spcPts val="138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Владелец Средства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размещения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информации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78435"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lang="ru-RU" sz="1200" dirty="0"/>
                        <a:t>Наименование юридического лица, индивидуального предпринимателя, ФИО физического лица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87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object 5">
            <a:extLst>
              <a:ext uri="{FF2B5EF4-FFF2-40B4-BE49-F238E27FC236}">
                <a16:creationId xmlns:a16="http://schemas.microsoft.com/office/drawing/2014/main" id="{8772EC0C-DA6B-4A6A-B34D-BEBABC511A8F}"/>
              </a:ext>
            </a:extLst>
          </p:cNvPr>
          <p:cNvSpPr txBox="1"/>
          <p:nvPr/>
        </p:nvSpPr>
        <p:spPr>
          <a:xfrm>
            <a:off x="2846717" y="201336"/>
            <a:ext cx="6599207" cy="632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0525" marR="5080" indent="-378460">
              <a:lnSpc>
                <a:spcPct val="110600"/>
              </a:lnSpc>
              <a:spcBef>
                <a:spcPts val="100"/>
              </a:spcBef>
            </a:pPr>
            <a:r>
              <a:rPr sz="1800" b="1" spc="-5" dirty="0">
                <a:latin typeface="Times New Roman"/>
                <a:cs typeface="Times New Roman"/>
              </a:rPr>
              <a:t>Сведения </a:t>
            </a:r>
            <a:r>
              <a:rPr sz="1800" b="1" dirty="0">
                <a:latin typeface="Times New Roman"/>
                <a:cs typeface="Times New Roman"/>
              </a:rPr>
              <a:t>о </a:t>
            </a:r>
            <a:r>
              <a:rPr sz="1800" b="1" spc="-5" dirty="0">
                <a:latin typeface="Times New Roman"/>
                <a:cs typeface="Times New Roman"/>
              </a:rPr>
              <a:t>территориальном размещении, внешнем виде </a:t>
            </a:r>
            <a:r>
              <a:rPr sz="1800" b="1" spc="-43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-5" dirty="0">
                <a:latin typeface="Times New Roman"/>
                <a:cs typeface="Times New Roman"/>
              </a:rPr>
              <a:t> соответствии средства размещения информации</a:t>
            </a:r>
            <a:endParaRPr sz="1800" dirty="0">
              <a:latin typeface="Times New Roman"/>
              <a:cs typeface="Times New Roman"/>
            </a:endParaRPr>
          </a:p>
        </p:txBody>
      </p:sp>
      <p:graphicFrame>
        <p:nvGraphicFramePr>
          <p:cNvPr id="11" name="object 15">
            <a:extLst>
              <a:ext uri="{FF2B5EF4-FFF2-40B4-BE49-F238E27FC236}">
                <a16:creationId xmlns:a16="http://schemas.microsoft.com/office/drawing/2014/main" id="{F9360410-CC4D-4005-91FC-D7BB89092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785827"/>
              </p:ext>
            </p:extLst>
          </p:nvPr>
        </p:nvGraphicFramePr>
        <p:xfrm>
          <a:off x="4610708" y="1423358"/>
          <a:ext cx="4067466" cy="14061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1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02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59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latin typeface="Times New Roman"/>
                          <a:cs typeface="Times New Roman"/>
                        </a:rPr>
                        <a:t>               </a:t>
                      </a:r>
                      <a:r>
                        <a:rPr lang="ru-RU" sz="2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latin typeface="Times New Roman"/>
                          <a:cs typeface="Times New Roman"/>
                        </a:rPr>
                        <a:t>Московская область, городской округ _______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cs typeface="Times New Roman"/>
                        </a:rPr>
                        <a:t> </a:t>
                      </a: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F2A1646-8E77-426A-B18E-75EBA4856207}"/>
              </a:ext>
            </a:extLst>
          </p:cNvPr>
          <p:cNvSpPr/>
          <p:nvPr/>
        </p:nvSpPr>
        <p:spPr>
          <a:xfrm>
            <a:off x="3230687" y="3185720"/>
            <a:ext cx="1283516" cy="26005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DE89C3C-6499-4A4F-8C66-EA70A5726AF3}"/>
              </a:ext>
            </a:extLst>
          </p:cNvPr>
          <p:cNvSpPr/>
          <p:nvPr/>
        </p:nvSpPr>
        <p:spPr>
          <a:xfrm>
            <a:off x="3230687" y="3879084"/>
            <a:ext cx="1283516" cy="26005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8A2D8E6-4905-4D2E-A0EE-6F94B2F2B649}"/>
              </a:ext>
            </a:extLst>
          </p:cNvPr>
          <p:cNvSpPr/>
          <p:nvPr/>
        </p:nvSpPr>
        <p:spPr>
          <a:xfrm>
            <a:off x="3230687" y="4834457"/>
            <a:ext cx="1283516" cy="26005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081228B-C055-411B-B2FD-72DFB598BCE7}"/>
              </a:ext>
            </a:extLst>
          </p:cNvPr>
          <p:cNvSpPr/>
          <p:nvPr/>
        </p:nvSpPr>
        <p:spPr>
          <a:xfrm>
            <a:off x="3230687" y="6019674"/>
            <a:ext cx="1283516" cy="34756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230687" y="2352649"/>
            <a:ext cx="1283516" cy="294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tx1"/>
                </a:solidFill>
              </a:rPr>
              <a:t>Витринная конструкция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230687" y="3130257"/>
            <a:ext cx="1283516" cy="3190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1</a:t>
            </a:r>
            <a:r>
              <a:rPr lang="ru-RU" dirty="0"/>
              <a:t>1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230687" y="3879084"/>
            <a:ext cx="1283516" cy="3306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230687" y="4639503"/>
            <a:ext cx="1283516" cy="4953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230687" y="5411958"/>
            <a:ext cx="1283516" cy="3306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500х300х20мм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3230687" y="6019673"/>
            <a:ext cx="1283516" cy="34757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Вывеска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708" y="2829505"/>
            <a:ext cx="4080000" cy="271728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586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390C42-9A6E-4F82-976B-D595C7171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923" y="223225"/>
            <a:ext cx="10515600" cy="1325563"/>
          </a:xfrm>
        </p:spPr>
        <p:txBody>
          <a:bodyPr>
            <a:normAutofit/>
          </a:bodyPr>
          <a:lstStyle/>
          <a:p>
            <a:pPr indent="450000">
              <a:lnSpc>
                <a:spcPct val="1000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территориального размещения (Ситуационный план)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10ABA6-FA62-4170-9074-48446794D061}"/>
              </a:ext>
            </a:extLst>
          </p:cNvPr>
          <p:cNvSpPr txBox="1"/>
          <p:nvPr/>
        </p:nvSpPr>
        <p:spPr>
          <a:xfrm>
            <a:off x="896923" y="5963655"/>
            <a:ext cx="10754686" cy="618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indent="449580">
              <a:lnSpc>
                <a:spcPct val="110600"/>
              </a:lnSpc>
              <a:spcBef>
                <a:spcPts val="100"/>
              </a:spcBef>
              <a:tabLst>
                <a:tab pos="1946275" algn="l"/>
                <a:tab pos="2652395" algn="l"/>
                <a:tab pos="4001135" algn="l"/>
                <a:tab pos="5594350" algn="l"/>
                <a:tab pos="6176010" algn="l"/>
                <a:tab pos="6701155" algn="l"/>
                <a:tab pos="8491855" algn="l"/>
              </a:tabLst>
            </a:pPr>
            <a:r>
              <a:rPr lang="ru-RU" sz="1600" i="1" dirty="0">
                <a:latin typeface="Times New Roman"/>
                <a:cs typeface="Times New Roman"/>
              </a:rPr>
              <a:t>*</a:t>
            </a:r>
            <a:r>
              <a:rPr lang="ru-RU" sz="1600" i="1" spc="-10" dirty="0">
                <a:latin typeface="Times New Roman"/>
                <a:cs typeface="Times New Roman"/>
              </a:rPr>
              <a:t>П</a:t>
            </a:r>
            <a:r>
              <a:rPr lang="ru-RU" sz="1600" i="1" spc="-5" dirty="0">
                <a:latin typeface="Times New Roman"/>
                <a:cs typeface="Times New Roman"/>
              </a:rPr>
              <a:t>редставля</a:t>
            </a:r>
            <a:r>
              <a:rPr lang="ru-RU" sz="1600" i="1" dirty="0">
                <a:latin typeface="Times New Roman"/>
                <a:cs typeface="Times New Roman"/>
              </a:rPr>
              <a:t>е</a:t>
            </a:r>
            <a:r>
              <a:rPr lang="ru-RU" sz="1600" i="1" spc="-5" dirty="0">
                <a:latin typeface="Times New Roman"/>
                <a:cs typeface="Times New Roman"/>
              </a:rPr>
              <a:t>т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соб</a:t>
            </a:r>
            <a:r>
              <a:rPr lang="ru-RU" sz="1600" i="1" dirty="0">
                <a:latin typeface="Times New Roman"/>
                <a:cs typeface="Times New Roman"/>
              </a:rPr>
              <a:t>о</a:t>
            </a:r>
            <a:r>
              <a:rPr lang="ru-RU" sz="1600" i="1" spc="-5" dirty="0">
                <a:latin typeface="Times New Roman"/>
                <a:cs typeface="Times New Roman"/>
              </a:rPr>
              <a:t>й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10" dirty="0" err="1">
                <a:latin typeface="Times New Roman"/>
                <a:cs typeface="Times New Roman"/>
              </a:rPr>
              <a:t>вык</a:t>
            </a:r>
            <a:r>
              <a:rPr lang="ru-RU" sz="1600" i="1" dirty="0" err="1">
                <a:latin typeface="Times New Roman"/>
                <a:cs typeface="Times New Roman"/>
              </a:rPr>
              <a:t>о</a:t>
            </a:r>
            <a:r>
              <a:rPr lang="ru-RU" sz="1600" i="1" spc="-10" dirty="0" err="1">
                <a:latin typeface="Times New Roman"/>
                <a:cs typeface="Times New Roman"/>
              </a:rPr>
              <a:t>пир</a:t>
            </a:r>
            <a:r>
              <a:rPr lang="ru-RU" sz="1600" i="1" dirty="0" err="1">
                <a:latin typeface="Times New Roman"/>
                <a:cs typeface="Times New Roman"/>
              </a:rPr>
              <a:t>о</a:t>
            </a:r>
            <a:r>
              <a:rPr lang="ru-RU" sz="1600" i="1" spc="-10" dirty="0" err="1">
                <a:latin typeface="Times New Roman"/>
                <a:cs typeface="Times New Roman"/>
              </a:rPr>
              <a:t>в</a:t>
            </a:r>
            <a:r>
              <a:rPr lang="ru-RU" sz="1600" i="1" spc="-5" dirty="0" err="1">
                <a:latin typeface="Times New Roman"/>
                <a:cs typeface="Times New Roman"/>
              </a:rPr>
              <a:t>ку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общед</a:t>
            </a:r>
            <a:r>
              <a:rPr lang="ru-RU" sz="1600" i="1" dirty="0">
                <a:latin typeface="Times New Roman"/>
                <a:cs typeface="Times New Roman"/>
              </a:rPr>
              <a:t>о</a:t>
            </a:r>
            <a:r>
              <a:rPr lang="ru-RU" sz="1600" i="1" spc="-5" dirty="0">
                <a:latin typeface="Times New Roman"/>
                <a:cs typeface="Times New Roman"/>
              </a:rPr>
              <a:t>ступных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ка</a:t>
            </a:r>
            <a:r>
              <a:rPr lang="ru-RU" sz="1600" i="1" dirty="0">
                <a:latin typeface="Times New Roman"/>
                <a:cs typeface="Times New Roman"/>
              </a:rPr>
              <a:t>р</a:t>
            </a:r>
            <a:r>
              <a:rPr lang="ru-RU" sz="1600" i="1" spc="-5" dirty="0">
                <a:latin typeface="Times New Roman"/>
                <a:cs typeface="Times New Roman"/>
              </a:rPr>
              <a:t>т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10" dirty="0">
                <a:latin typeface="Times New Roman"/>
                <a:cs typeface="Times New Roman"/>
              </a:rPr>
              <a:t>и</a:t>
            </a:r>
            <a:r>
              <a:rPr lang="ru-RU" sz="1600" i="1" spc="-5" dirty="0">
                <a:latin typeface="Times New Roman"/>
                <a:cs typeface="Times New Roman"/>
              </a:rPr>
              <a:t>ли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ка</a:t>
            </a:r>
            <a:r>
              <a:rPr lang="ru-RU" sz="1600" i="1" dirty="0">
                <a:latin typeface="Times New Roman"/>
                <a:cs typeface="Times New Roman"/>
              </a:rPr>
              <a:t>р</a:t>
            </a:r>
            <a:r>
              <a:rPr lang="ru-RU" sz="1600" i="1" spc="-5" dirty="0">
                <a:latin typeface="Times New Roman"/>
                <a:cs typeface="Times New Roman"/>
              </a:rPr>
              <a:t>то</a:t>
            </a:r>
            <a:r>
              <a:rPr lang="ru-RU" sz="1600" i="1" dirty="0">
                <a:latin typeface="Times New Roman"/>
                <a:cs typeface="Times New Roman"/>
              </a:rPr>
              <a:t>г</a:t>
            </a:r>
            <a:r>
              <a:rPr lang="ru-RU" sz="1600" i="1" spc="-5" dirty="0">
                <a:latin typeface="Times New Roman"/>
                <a:cs typeface="Times New Roman"/>
              </a:rPr>
              <a:t>рафиче</a:t>
            </a:r>
            <a:r>
              <a:rPr lang="ru-RU" sz="1600" i="1" dirty="0">
                <a:latin typeface="Times New Roman"/>
                <a:cs typeface="Times New Roman"/>
              </a:rPr>
              <a:t>с</a:t>
            </a:r>
            <a:r>
              <a:rPr lang="ru-RU" sz="1600" i="1" spc="-5" dirty="0">
                <a:latin typeface="Times New Roman"/>
                <a:cs typeface="Times New Roman"/>
              </a:rPr>
              <a:t>ких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сер</a:t>
            </a:r>
            <a:r>
              <a:rPr lang="ru-RU" sz="1600" i="1" dirty="0">
                <a:latin typeface="Times New Roman"/>
                <a:cs typeface="Times New Roman"/>
              </a:rPr>
              <a:t>в</a:t>
            </a:r>
            <a:r>
              <a:rPr lang="ru-RU" sz="1600" i="1" spc="-10" dirty="0">
                <a:latin typeface="Times New Roman"/>
                <a:cs typeface="Times New Roman"/>
              </a:rPr>
              <a:t>исов  </a:t>
            </a:r>
            <a:r>
              <a:rPr lang="ru-RU" sz="1600" i="1" spc="-5" dirty="0">
                <a:latin typeface="Times New Roman"/>
                <a:cs typeface="Times New Roman"/>
              </a:rPr>
              <a:t>(Google</a:t>
            </a:r>
            <a:r>
              <a:rPr lang="ru-RU" sz="1600" i="1" dirty="0">
                <a:latin typeface="Times New Roman"/>
                <a:cs typeface="Times New Roman"/>
              </a:rPr>
              <a:t> </a:t>
            </a:r>
            <a:r>
              <a:rPr lang="ru-RU" sz="1600" i="1" spc="-5" dirty="0" err="1">
                <a:latin typeface="Times New Roman"/>
                <a:cs typeface="Times New Roman"/>
              </a:rPr>
              <a:t>Maps,Яндекс.Карты</a:t>
            </a:r>
            <a:r>
              <a:rPr lang="ru-RU" sz="1600" i="1" dirty="0">
                <a:latin typeface="Times New Roman"/>
                <a:cs typeface="Times New Roman"/>
              </a:rPr>
              <a:t> </a:t>
            </a:r>
            <a:r>
              <a:rPr lang="ru-RU" sz="1600" i="1" spc="-5" dirty="0">
                <a:latin typeface="Times New Roman"/>
                <a:cs typeface="Times New Roman"/>
              </a:rPr>
              <a:t>и</a:t>
            </a:r>
            <a:r>
              <a:rPr lang="ru-RU" sz="1600" i="1" spc="-10" dirty="0">
                <a:latin typeface="Times New Roman"/>
                <a:cs typeface="Times New Roman"/>
              </a:rPr>
              <a:t> </a:t>
            </a:r>
            <a:r>
              <a:rPr lang="ru-RU" sz="1600" i="1" spc="-5" dirty="0">
                <a:latin typeface="Times New Roman"/>
                <a:cs typeface="Times New Roman"/>
              </a:rPr>
              <a:t>др.)</a:t>
            </a:r>
            <a:r>
              <a:rPr lang="ru-RU" sz="1600" i="1" dirty="0">
                <a:latin typeface="Times New Roman"/>
                <a:cs typeface="Times New Roman"/>
              </a:rPr>
              <a:t> </a:t>
            </a:r>
            <a:r>
              <a:rPr lang="ru-RU" sz="1600" i="1" spc="-5" dirty="0">
                <a:latin typeface="Times New Roman"/>
                <a:cs typeface="Times New Roman"/>
              </a:rPr>
              <a:t>с</a:t>
            </a:r>
            <a:r>
              <a:rPr lang="ru-RU" sz="1600" i="1" dirty="0">
                <a:latin typeface="Times New Roman"/>
                <a:cs typeface="Times New Roman"/>
              </a:rPr>
              <a:t> </a:t>
            </a:r>
            <a:r>
              <a:rPr lang="ru-RU" sz="1600" i="1" spc="-5" dirty="0">
                <a:latin typeface="Times New Roman"/>
                <a:cs typeface="Times New Roman"/>
              </a:rPr>
              <a:t>указанием </a:t>
            </a:r>
            <a:r>
              <a:rPr lang="ru-RU" sz="1600" i="1" dirty="0">
                <a:latin typeface="Times New Roman"/>
                <a:cs typeface="Times New Roman"/>
              </a:rPr>
              <a:t>места</a:t>
            </a:r>
            <a:r>
              <a:rPr lang="ru-RU" sz="1600" i="1" spc="-5" dirty="0">
                <a:latin typeface="Times New Roman"/>
                <a:cs typeface="Times New Roman"/>
              </a:rPr>
              <a:t> размещения.</a:t>
            </a:r>
            <a:endParaRPr lang="ru-RU" sz="1600" i="1" dirty="0">
              <a:latin typeface="Times New Roman"/>
              <a:cs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3026" y="1199071"/>
            <a:ext cx="5420136" cy="4764583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4729" y="1199071"/>
            <a:ext cx="5500534" cy="4765675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329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2EEE2B-55B0-4813-81BF-C3CA2D90C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477" y="121844"/>
            <a:ext cx="10515600" cy="1325563"/>
          </a:xfrm>
        </p:spPr>
        <p:txBody>
          <a:bodyPr/>
          <a:lstStyle/>
          <a:p>
            <a:pPr indent="450000">
              <a:lnSpc>
                <a:spcPct val="100000"/>
              </a:lnSpc>
            </a:pPr>
            <a:r>
              <a:rPr lang="ru-RU" sz="2400" b="1" spc="-5" dirty="0">
                <a:latin typeface="Times New Roman"/>
                <a:cs typeface="Times New Roman"/>
              </a:rPr>
              <a:t>Фотофиксация</a:t>
            </a:r>
            <a:r>
              <a:rPr lang="ru-RU" sz="2400" b="1" spc="-30" dirty="0">
                <a:latin typeface="Times New Roman"/>
                <a:cs typeface="Times New Roman"/>
              </a:rPr>
              <a:t> </a:t>
            </a:r>
            <a:r>
              <a:rPr lang="ru-RU" sz="2400" b="1" dirty="0">
                <a:latin typeface="Times New Roman"/>
                <a:cs typeface="Times New Roman"/>
              </a:rPr>
              <a:t>места</a:t>
            </a:r>
            <a:r>
              <a:rPr lang="ru-RU" sz="2400" b="1" spc="-30" dirty="0">
                <a:latin typeface="Times New Roman"/>
                <a:cs typeface="Times New Roman"/>
              </a:rPr>
              <a:t> </a:t>
            </a:r>
            <a:r>
              <a:rPr lang="ru-RU" sz="2400" b="1" dirty="0">
                <a:latin typeface="Times New Roman"/>
                <a:cs typeface="Times New Roman"/>
              </a:rPr>
              <a:t>установки</a:t>
            </a:r>
            <a:br>
              <a:rPr lang="ru-RU" sz="4400" dirty="0">
                <a:latin typeface="Times New Roman"/>
                <a:cs typeface="Times New Roman"/>
              </a:rPr>
            </a:b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1C7236-E3BB-46A7-A45F-2279480DEEA7}"/>
              </a:ext>
            </a:extLst>
          </p:cNvPr>
          <p:cNvSpPr txBox="1"/>
          <p:nvPr/>
        </p:nvSpPr>
        <p:spPr>
          <a:xfrm>
            <a:off x="779477" y="5444455"/>
            <a:ext cx="95802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just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Фотофиксация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выполняется на момент подачи заявки на получение разрешения на установку средства размещения информации и должна отчётливо демонстрировать (максимально фронтально /ортогонально) фрагмент фасада здания, строения, сооружения с входной группой, в пределах которой предполагается установка информационной конструкции.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966" y="896767"/>
            <a:ext cx="6684098" cy="4451609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136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E0C4C7-30CE-4050-ADA7-7A2ECCE2C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5632"/>
            <a:ext cx="10515600" cy="350809"/>
          </a:xfrm>
        </p:spPr>
        <p:txBody>
          <a:bodyPr>
            <a:normAutofit fontScale="90000"/>
          </a:bodyPr>
          <a:lstStyle/>
          <a:p>
            <a:r>
              <a:rPr lang="ru-RU" sz="2200" b="1" dirty="0">
                <a:latin typeface="Times New Roman"/>
                <a:cs typeface="Times New Roman"/>
              </a:rPr>
              <a:t>Чертеж</a:t>
            </a:r>
            <a:r>
              <a:rPr lang="ru-RU" sz="2200" b="1" spc="-10" dirty="0">
                <a:latin typeface="Times New Roman"/>
                <a:cs typeface="Times New Roman"/>
              </a:rPr>
              <a:t> </a:t>
            </a:r>
            <a:r>
              <a:rPr lang="ru-RU" sz="2200" b="1" spc="-5" dirty="0">
                <a:latin typeface="Times New Roman"/>
                <a:cs typeface="Times New Roman"/>
              </a:rPr>
              <a:t>средства</a:t>
            </a:r>
            <a:r>
              <a:rPr lang="ru-RU" sz="2200" b="1" dirty="0">
                <a:latin typeface="Times New Roman"/>
                <a:cs typeface="Times New Roman"/>
              </a:rPr>
              <a:t> </a:t>
            </a:r>
            <a:r>
              <a:rPr lang="ru-RU" sz="2200" b="1" spc="-5" dirty="0">
                <a:latin typeface="Times New Roman"/>
                <a:cs typeface="Times New Roman"/>
              </a:rPr>
              <a:t>размещения</a:t>
            </a:r>
            <a:r>
              <a:rPr lang="ru-RU" sz="2200" b="1" spc="-10" dirty="0">
                <a:latin typeface="Times New Roman"/>
                <a:cs typeface="Times New Roman"/>
              </a:rPr>
              <a:t> </a:t>
            </a:r>
            <a:r>
              <a:rPr lang="ru-RU" sz="2200" b="1" spc="-5" dirty="0">
                <a:latin typeface="Times New Roman"/>
                <a:cs typeface="Times New Roman"/>
              </a:rPr>
              <a:t>информации</a:t>
            </a:r>
            <a:br>
              <a:rPr lang="ru-RU" sz="4400" dirty="0">
                <a:latin typeface="Times New Roman"/>
                <a:cs typeface="Times New Roman"/>
              </a:rPr>
            </a:b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7EA216-291E-4209-97C4-C9843353B46A}"/>
              </a:ext>
            </a:extLst>
          </p:cNvPr>
          <p:cNvSpPr txBox="1"/>
          <p:nvPr/>
        </p:nvSpPr>
        <p:spPr>
          <a:xfrm>
            <a:off x="493420" y="3011269"/>
            <a:ext cx="11205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Графическая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врисовка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(фотомонтаж) средств размещения информации в места их предполагаемого размещения в фотографии существующей ситуации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DCB437-A735-4A86-8BB5-5F6ED096E3D0}"/>
              </a:ext>
            </a:extLst>
          </p:cNvPr>
          <p:cNvSpPr txBox="1"/>
          <p:nvPr/>
        </p:nvSpPr>
        <p:spPr>
          <a:xfrm>
            <a:off x="5796951" y="5543609"/>
            <a:ext cx="56934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just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*Фотомонтаж выполняется в виде компьютерной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врисовки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 размещения информации с соблюдением пропорций и указанием размеров.</a:t>
            </a:r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351" y="573172"/>
            <a:ext cx="3174521" cy="2464046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868" y="3671398"/>
            <a:ext cx="4613422" cy="3072539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7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" t="1266" r="1846" b="9254"/>
          <a:stretch/>
        </p:blipFill>
        <p:spPr>
          <a:xfrm>
            <a:off x="4575803" y="573172"/>
            <a:ext cx="2608072" cy="243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004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40E1BC-F13A-48E3-A75E-EFBCF9EDE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512" y="255323"/>
            <a:ext cx="10515600" cy="1023997"/>
          </a:xfrm>
        </p:spPr>
        <p:txBody>
          <a:bodyPr>
            <a:normAutofit/>
          </a:bodyPr>
          <a:lstStyle/>
          <a:p>
            <a:pPr indent="450000">
              <a:lnSpc>
                <a:spcPct val="100000"/>
              </a:lnSpc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о регистрации товарного знака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FBF58B-21AD-4597-8E95-B9A89AB560E5}"/>
              </a:ext>
            </a:extLst>
          </p:cNvPr>
          <p:cNvSpPr txBox="1"/>
          <p:nvPr/>
        </p:nvSpPr>
        <p:spPr>
          <a:xfrm>
            <a:off x="981512" y="5679347"/>
            <a:ext cx="1037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just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*Документы, подтверждающие государственную регистрацию принадлежащего Заявителю товарного знака, либо разрешение на использование чужого товарного знака, равно как и документы, обязывающие его к использованию указанного товарного знака (при наличии). 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976" y="1116501"/>
            <a:ext cx="3127248" cy="4273296"/>
          </a:xfr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084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39F33E-C408-4B02-9CFB-189833CB3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120"/>
            <a:ext cx="10515600" cy="733833"/>
          </a:xfrm>
        </p:spPr>
        <p:txBody>
          <a:bodyPr>
            <a:normAutofit/>
          </a:bodyPr>
          <a:lstStyle/>
          <a:p>
            <a:pPr indent="450000">
              <a:lnSpc>
                <a:spcPct val="100000"/>
              </a:lnSpc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5D0AEB-24C4-4F3E-827F-A98C4F4AC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7952"/>
            <a:ext cx="10515600" cy="5810047"/>
          </a:xfrm>
        </p:spPr>
        <p:txBody>
          <a:bodyPr>
            <a:normAutofit/>
          </a:bodyPr>
          <a:lstStyle/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Витринные информационные конструкции размещаются непосредственно во внутреннем объеме витрины </a:t>
            </a:r>
            <a:b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расширения возможностей предоставления визуальной информации о деятельности находящейся в здании (строении, сооружении) организации (индивидуальном предпринимателе).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Непосредственно на остеклении витрины с внутренней стороны допускается установка средства размещения информации в виде плоских отдельных букв и декоративных элементов, табличек с подсветкой. Габариты витринной информационной конструкции, устанавливаемой непосредственно на внутренней стороне остекления витрины, не должны по высоте превышать 0,4 м. Установка средств размещения информации в витринах </a:t>
            </a:r>
            <a:b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оформление витрин должны осуществляться комплексно. Средства размещения информации, устанавливаемые </a:t>
            </a:r>
            <a:b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витринах, а также с внутренней стороны остекления витрины (в том числе информационные таблички), должны занимать не более 30% площади каждого проема витрины.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Согласование для витринных конструкций, находящихся в глубине витрины, не требуется.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допускается: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установка витринной конструкции на внешней стороне витрины;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нанесение изображений информационного характера на защитные жалюзи;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установка любых видов средств размещения информации с креплением на ограждения витрин, приямков </a:t>
            </a:r>
            <a:b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на защитные решетки окон;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окраска и покрытие декоративными пленками поверхности остекления витрин, замена остекления витрин световыми коробами.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Максимальный размер витринных конструкций не должен превышать половины размера остекления витрины по высоте и половины размера остекления витрины по длине.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ED72AC-61AA-4E12-A3A4-E99E8EB9747F}"/>
              </a:ext>
            </a:extLst>
          </p:cNvPr>
          <p:cNvSpPr txBox="1"/>
          <p:nvPr/>
        </p:nvSpPr>
        <p:spPr>
          <a:xfrm>
            <a:off x="838200" y="6182686"/>
            <a:ext cx="104310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*Требования к размещению витринной информационной конструкции указаны в п.5.5 Приложения 6 к административному регламенту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00185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2973</TotalTime>
  <Words>583</Words>
  <Application>Microsoft Office PowerPoint</Application>
  <PresentationFormat>Широкоэкранный</PresentationFormat>
  <Paragraphs>56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ДИЗАЙН-ПРОЕКТ СРЕДСТВА РАЗМЕЩЕНИЯ ИНФОРМАЦИИ</vt:lpstr>
      <vt:lpstr>Презентация PowerPoint</vt:lpstr>
      <vt:lpstr>Пояснительная записка </vt:lpstr>
      <vt:lpstr>Презентация PowerPoint</vt:lpstr>
      <vt:lpstr>Схема территориального размещения (Ситуационный план)</vt:lpstr>
      <vt:lpstr>Фотофиксация места установки </vt:lpstr>
      <vt:lpstr>Чертеж средства размещения информации </vt:lpstr>
      <vt:lpstr>Документы о регистрации товарного знака</vt:lpstr>
      <vt:lpstr>Памятка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ДИЗАЙН-ПРОЕКТ СРЕДСТВА РАЗМЕЩЕНИЯ ИНФОРМАЦИИ</dc:title>
  <dc:creator>Сергей Пантелеев</dc:creator>
  <cp:lastModifiedBy>Scorpyno M</cp:lastModifiedBy>
  <cp:revision>52</cp:revision>
  <dcterms:created xsi:type="dcterms:W3CDTF">2021-06-09T07:42:28Z</dcterms:created>
  <dcterms:modified xsi:type="dcterms:W3CDTF">2024-02-25T10:06:30Z</dcterms:modified>
</cp:coreProperties>
</file>