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6"/>
  </p:notesMasterIdLst>
  <p:sldIdLst>
    <p:sldId id="262" r:id="rId2"/>
    <p:sldId id="273" r:id="rId3"/>
    <p:sldId id="274" r:id="rId4"/>
    <p:sldId id="367" r:id="rId5"/>
    <p:sldId id="366" r:id="rId6"/>
    <p:sldId id="332" r:id="rId7"/>
    <p:sldId id="342" r:id="rId8"/>
    <p:sldId id="333" r:id="rId9"/>
    <p:sldId id="334" r:id="rId10"/>
    <p:sldId id="335" r:id="rId11"/>
    <p:sldId id="336" r:id="rId12"/>
    <p:sldId id="337" r:id="rId13"/>
    <p:sldId id="338" r:id="rId14"/>
    <p:sldId id="339" r:id="rId15"/>
    <p:sldId id="365" r:id="rId16"/>
    <p:sldId id="427" r:id="rId17"/>
    <p:sldId id="428" r:id="rId18"/>
    <p:sldId id="429" r:id="rId19"/>
    <p:sldId id="430" r:id="rId20"/>
    <p:sldId id="431" r:id="rId21"/>
    <p:sldId id="432" r:id="rId22"/>
    <p:sldId id="433" r:id="rId23"/>
    <p:sldId id="434" r:id="rId24"/>
    <p:sldId id="435" r:id="rId25"/>
    <p:sldId id="436" r:id="rId26"/>
    <p:sldId id="437" r:id="rId27"/>
    <p:sldId id="438" r:id="rId28"/>
    <p:sldId id="439" r:id="rId29"/>
    <p:sldId id="440" r:id="rId30"/>
    <p:sldId id="441" r:id="rId31"/>
    <p:sldId id="442" r:id="rId32"/>
    <p:sldId id="443" r:id="rId33"/>
    <p:sldId id="444" r:id="rId34"/>
    <p:sldId id="445" r:id="rId35"/>
    <p:sldId id="446" r:id="rId36"/>
    <p:sldId id="322" r:id="rId37"/>
    <p:sldId id="323" r:id="rId38"/>
    <p:sldId id="295" r:id="rId39"/>
    <p:sldId id="398" r:id="rId40"/>
    <p:sldId id="399" r:id="rId41"/>
    <p:sldId id="400" r:id="rId42"/>
    <p:sldId id="326" r:id="rId43"/>
    <p:sldId id="329" r:id="rId44"/>
    <p:sldId id="330" r:id="rId45"/>
    <p:sldId id="331" r:id="rId46"/>
    <p:sldId id="360" r:id="rId47"/>
    <p:sldId id="283" r:id="rId48"/>
    <p:sldId id="294" r:id="rId49"/>
    <p:sldId id="401" r:id="rId50"/>
    <p:sldId id="402" r:id="rId51"/>
    <p:sldId id="403" r:id="rId52"/>
    <p:sldId id="404" r:id="rId53"/>
    <p:sldId id="405" r:id="rId54"/>
    <p:sldId id="407" r:id="rId55"/>
    <p:sldId id="408" r:id="rId56"/>
    <p:sldId id="409" r:id="rId57"/>
    <p:sldId id="410" r:id="rId58"/>
    <p:sldId id="411" r:id="rId59"/>
    <p:sldId id="412" r:id="rId60"/>
    <p:sldId id="413" r:id="rId61"/>
    <p:sldId id="414" r:id="rId62"/>
    <p:sldId id="415" r:id="rId63"/>
    <p:sldId id="416" r:id="rId64"/>
    <p:sldId id="417" r:id="rId65"/>
    <p:sldId id="418" r:id="rId66"/>
    <p:sldId id="419" r:id="rId67"/>
    <p:sldId id="420" r:id="rId68"/>
    <p:sldId id="421" r:id="rId69"/>
    <p:sldId id="422" r:id="rId70"/>
    <p:sldId id="423" r:id="rId71"/>
    <p:sldId id="424" r:id="rId72"/>
    <p:sldId id="425" r:id="rId73"/>
    <p:sldId id="426" r:id="rId74"/>
    <p:sldId id="278" r:id="rId75"/>
    <p:sldId id="393" r:id="rId76"/>
    <p:sldId id="394" r:id="rId77"/>
    <p:sldId id="395" r:id="rId78"/>
    <p:sldId id="291" r:id="rId79"/>
    <p:sldId id="292" r:id="rId80"/>
    <p:sldId id="293" r:id="rId81"/>
    <p:sldId id="363" r:id="rId82"/>
    <p:sldId id="344" r:id="rId83"/>
    <p:sldId id="397" r:id="rId84"/>
    <p:sldId id="272" r:id="rId85"/>
  </p:sldIdLst>
  <p:sldSz cx="9144000" cy="5143500" type="screen16x9"/>
  <p:notesSz cx="6858000" cy="9144000"/>
  <p:defaultTextStyle>
    <a:defPPr marL="0" marR="0" indent="0" algn="l" defTabSz="199522" rtl="0" fontAlgn="auto" latinLnBrk="1" hangingPunct="0">
      <a:lnSpc>
        <a:spcPct val="100000"/>
      </a:lnSpc>
      <a:spcBef>
        <a:spcPts val="0"/>
      </a:spcBef>
      <a:spcAft>
        <a:spcPts val="0"/>
      </a:spcAft>
      <a:buClrTx/>
      <a:buSzTx/>
      <a:buFontTx/>
      <a:buNone/>
      <a:tabLst/>
      <a:defRPr kumimoji="0" sz="393" b="0" i="0" u="none" strike="noStrike" cap="none" spc="0" normalizeH="0" baseline="0">
        <a:ln>
          <a:noFill/>
        </a:ln>
        <a:solidFill>
          <a:srgbClr val="000000"/>
        </a:solidFill>
        <a:effectLst/>
        <a:uFillTx/>
      </a:defRPr>
    </a:defPPr>
    <a:lvl1pPr marL="0" marR="0" indent="0"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1pPr>
    <a:lvl2pPr marL="0" marR="0" indent="99761"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2pPr>
    <a:lvl3pPr marL="0" marR="0" indent="199522"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3pPr>
    <a:lvl4pPr marL="0" marR="0" indent="299283"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4pPr>
    <a:lvl5pPr marL="0" marR="0" indent="399044"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5pPr>
    <a:lvl6pPr marL="0" marR="0" indent="498805"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6pPr>
    <a:lvl7pPr marL="0" marR="0" indent="598566"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7pPr>
    <a:lvl8pPr marL="0" marR="0" indent="698327"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8pPr>
    <a:lvl9pPr marL="0" marR="0" indent="798088"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9pPr>
  </p:defaultTextStyle>
  <p:extLst>
    <p:ext uri="{521415D9-36F7-43E2-AB2F-B90AF26B5E84}">
      <p14:sectionLst xmlns:p14="http://schemas.microsoft.com/office/powerpoint/2010/main">
        <p14:section name="Раздел по умолчанию" id="{B158DAE9-32F5-4190-870D-3732A4813DF2}">
          <p14:sldIdLst>
            <p14:sldId id="262"/>
            <p14:sldId id="273"/>
            <p14:sldId id="274"/>
            <p14:sldId id="367"/>
            <p14:sldId id="366"/>
            <p14:sldId id="332"/>
            <p14:sldId id="342"/>
            <p14:sldId id="333"/>
            <p14:sldId id="334"/>
            <p14:sldId id="335"/>
            <p14:sldId id="336"/>
            <p14:sldId id="337"/>
            <p14:sldId id="338"/>
            <p14:sldId id="339"/>
            <p14:sldId id="365"/>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 id="446"/>
            <p14:sldId id="322"/>
            <p14:sldId id="323"/>
            <p14:sldId id="295"/>
            <p14:sldId id="398"/>
            <p14:sldId id="399"/>
            <p14:sldId id="400"/>
            <p14:sldId id="326"/>
            <p14:sldId id="329"/>
            <p14:sldId id="330"/>
            <p14:sldId id="331"/>
            <p14:sldId id="360"/>
          </p14:sldIdLst>
        </p14:section>
        <p14:section name="Раздел без заголовка" id="{12371D85-0638-4086-97A9-5D2AC3522B92}">
          <p14:sldIdLst>
            <p14:sldId id="283"/>
            <p14:sldId id="294"/>
            <p14:sldId id="401"/>
            <p14:sldId id="402"/>
            <p14:sldId id="403"/>
            <p14:sldId id="404"/>
            <p14:sldId id="405"/>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278"/>
            <p14:sldId id="393"/>
            <p14:sldId id="394"/>
            <p14:sldId id="395"/>
            <p14:sldId id="291"/>
            <p14:sldId id="292"/>
            <p14:sldId id="293"/>
            <p14:sldId id="363"/>
            <p14:sldId id="344"/>
            <p14:sldId id="397"/>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3947"/>
    <a:srgbClr val="10AD9B"/>
    <a:srgbClr val="72FDEA"/>
    <a:srgbClr val="16E7CF"/>
    <a:srgbClr val="B1FDEA"/>
    <a:srgbClr val="009393"/>
    <a:srgbClr val="E7F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
          <a:latin typeface="Helvetica Neue"/>
          <a:ea typeface="Helvetica Neue"/>
          <a:cs typeface="Helvetica Neue"/>
        </a:font>
        <a:srgbClr val="000000"/>
      </a:tcTxStyle>
      <a:tcStyle>
        <a:tcBdr>
          <a:left>
            <a:ln w="3175" cap="flat">
              <a:solidFill>
                <a:srgbClr val="536773"/>
              </a:solidFill>
              <a:prstDash val="solid"/>
              <a:miter lim="400000"/>
            </a:ln>
          </a:left>
          <a:right>
            <a:ln w="3175" cap="flat">
              <a:solidFill>
                <a:srgbClr val="000000"/>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firstCol>
    <a:lastRow>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536773"/>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
          <a:latin typeface="Helvetica Neue"/>
          <a:ea typeface="Helvetica Neue"/>
          <a:cs typeface="Helvetica Neue"/>
        </a:font>
        <a:srgbClr val="000000"/>
      </a:tcTxStyle>
      <a:tcStyle>
        <a:tcBdr>
          <a:left>
            <a:ln w="3175" cap="flat">
              <a:solidFill>
                <a:srgbClr val="838383"/>
              </a:solidFill>
              <a:prstDash val="solid"/>
              <a:miter lim="400000"/>
            </a:ln>
          </a:left>
          <a:right>
            <a:ln w="3175" cap="flat">
              <a:solidFill>
                <a:srgbClr val="838383"/>
              </a:solidFill>
              <a:prstDash val="solid"/>
              <a:miter lim="400000"/>
            </a:ln>
          </a:right>
          <a:top>
            <a:ln w="3175" cap="flat">
              <a:solidFill>
                <a:srgbClr val="838383"/>
              </a:solidFill>
              <a:prstDash val="solid"/>
              <a:miter lim="400000"/>
            </a:ln>
          </a:top>
          <a:bottom>
            <a:ln w="3175" cap="flat">
              <a:solidFill>
                <a:srgbClr val="838383"/>
              </a:solidFill>
              <a:prstDash val="solid"/>
              <a:miter lim="400000"/>
            </a:ln>
          </a:bottom>
          <a:insideH>
            <a:ln w="3175" cap="flat">
              <a:solidFill>
                <a:srgbClr val="838383"/>
              </a:solidFill>
              <a:prstDash val="solid"/>
              <a:miter lim="400000"/>
            </a:ln>
          </a:insideH>
          <a:insideV>
            <a:ln w="3175"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808080"/>
              </a:solidFill>
              <a:prstDash val="solid"/>
              <a:miter lim="400000"/>
            </a:ln>
          </a:right>
          <a:top>
            <a:ln w="3175" cap="flat">
              <a:solidFill>
                <a:srgbClr val="808080"/>
              </a:solidFill>
              <a:prstDash val="solid"/>
              <a:miter lim="400000"/>
            </a:ln>
          </a:top>
          <a:bottom>
            <a:ln w="3175" cap="flat">
              <a:solidFill>
                <a:srgbClr val="808080"/>
              </a:solidFill>
              <a:prstDash val="solid"/>
              <a:miter lim="400000"/>
            </a:ln>
          </a:bottom>
          <a:insideH>
            <a:ln w="3175" cap="flat">
              <a:solidFill>
                <a:srgbClr val="808080"/>
              </a:solidFill>
              <a:prstDash val="solid"/>
              <a:miter lim="400000"/>
            </a:ln>
          </a:insideH>
          <a:insideV>
            <a:ln w="3175" cap="flat">
              <a:solidFill>
                <a:srgbClr val="808080"/>
              </a:solidFill>
              <a:prstDash val="solid"/>
              <a:miter lim="400000"/>
            </a:ln>
          </a:insideV>
        </a:tcBdr>
        <a:fill>
          <a:solidFill>
            <a:srgbClr val="88FA4F"/>
          </a:solidFill>
        </a:fill>
      </a:tcStyle>
    </a:firstCol>
    <a:lastRow>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chemeClr val="accent3"/>
              </a:solidFill>
              <a:prstDash val="solid"/>
              <a:miter lim="400000"/>
            </a:ln>
          </a:top>
          <a:bottom>
            <a:ln w="3175" cap="flat">
              <a:solidFill>
                <a:srgbClr val="4D4D4D"/>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4D4D4D"/>
              </a:solidFill>
              <a:prstDash val="solid"/>
              <a:miter lim="400000"/>
            </a:ln>
          </a:right>
          <a:top>
            <a:ln w="3175" cap="flat">
              <a:solidFill>
                <a:srgbClr val="4D4D4D"/>
              </a:solidFill>
              <a:prstDash val="solid"/>
              <a:miter lim="400000"/>
            </a:ln>
          </a:top>
          <a:bottom>
            <a:ln w="3175" cap="flat">
              <a:solidFill>
                <a:srgbClr val="4D4D4D"/>
              </a:solidFill>
              <a:prstDash val="solid"/>
              <a:miter lim="400000"/>
            </a:ln>
          </a:bottom>
          <a:insideH>
            <a:ln w="3175" cap="flat">
              <a:solidFill>
                <a:srgbClr val="4D4D4D"/>
              </a:solidFill>
              <a:prstDash val="solid"/>
              <a:miter lim="400000"/>
            </a:ln>
          </a:insideH>
          <a:insideV>
            <a:ln w="3175"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F8BA00"/>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464646"/>
              </a:solidFill>
              <a:prstDash val="solid"/>
              <a:miter lim="400000"/>
            </a:ln>
          </a:left>
          <a:right>
            <a:ln w="3175" cap="flat">
              <a:solidFill>
                <a:srgbClr val="464646"/>
              </a:solidFill>
              <a:prstDash val="solid"/>
              <a:miter lim="400000"/>
            </a:ln>
          </a:right>
          <a:top>
            <a:ln w="3175" cap="flat">
              <a:solidFill>
                <a:srgbClr val="464646"/>
              </a:solidFill>
              <a:prstDash val="solid"/>
              <a:miter lim="400000"/>
            </a:ln>
          </a:top>
          <a:bottom>
            <a:ln w="3175" cap="flat">
              <a:solidFill>
                <a:srgbClr val="464646"/>
              </a:solidFill>
              <a:prstDash val="solid"/>
              <a:miter lim="400000"/>
            </a:ln>
          </a:bottom>
          <a:insideH>
            <a:ln w="3175" cap="flat">
              <a:solidFill>
                <a:srgbClr val="464646"/>
              </a:solidFill>
              <a:prstDash val="solid"/>
              <a:miter lim="400000"/>
            </a:ln>
          </a:insideH>
          <a:insideV>
            <a:ln w="3175"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
          <a:latin typeface="Helvetica Neue"/>
          <a:ea typeface="Helvetica Neue"/>
          <a:cs typeface="Helvetica Neue"/>
        </a:font>
        <a:schemeClr val="accent1">
          <a:hueOff val="-5577341"/>
          <a:lumOff val="49962"/>
        </a:schemeClr>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C3C3C3"/>
              </a:solidFill>
              <a:prstDash val="solid"/>
              <a:miter lim="400000"/>
            </a:ln>
          </a:top>
          <a:bottom>
            <a:ln w="3175" cap="flat">
              <a:solidFill>
                <a:srgbClr val="C3C3C3"/>
              </a:solidFill>
              <a:prstDash val="solid"/>
              <a:miter lim="400000"/>
            </a:ln>
          </a:bottom>
          <a:insideH>
            <a:ln w="3175" cap="flat">
              <a:solidFill>
                <a:srgbClr val="C3C3C3"/>
              </a:solidFill>
              <a:prstDash val="solid"/>
              <a:miter lim="400000"/>
            </a:ln>
          </a:insideH>
          <a:insideV>
            <a:ln w="3175" cap="flat">
              <a:solidFill>
                <a:srgbClr val="C3C3C3"/>
              </a:solidFill>
              <a:prstDash val="solid"/>
              <a:miter lim="400000"/>
            </a:ln>
          </a:insideV>
        </a:tcBdr>
        <a:fill>
          <a:solidFill>
            <a:srgbClr val="CB2A7B"/>
          </a:solidFill>
        </a:fill>
      </a:tcStyle>
    </a:firstCol>
    <a:lastRow>
      <a:tcTxStyle b="on"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CB297B"/>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1">
              <a:hueOff val="-5577341"/>
              <a:lumOff val="49962"/>
            </a:schemeClr>
          </a:solidFill>
        </a:fill>
      </a:tcStyle>
    </a:lastRow>
    <a:firstRow>
      <a:tcTxStyle b="on" i="off">
        <a:font>
          <a:latin typeface="Helvetica Neue"/>
          <a:ea typeface="Helvetica Neue"/>
          <a:cs typeface="Helvetica Neue"/>
        </a:font>
        <a:schemeClr val="accent1">
          <a:hueOff val="-5577341"/>
          <a:lumOff val="49962"/>
        </a:schemeClr>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3175" cap="flat">
              <a:solidFill>
                <a:srgbClr val="6C6C6C"/>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6C6C6C"/>
              </a:solidFill>
              <a:prstDash val="solid"/>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6C6C6C"/>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D6DCE0"/>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40" autoAdjust="0"/>
    <p:restoredTop sz="96374" autoAdjust="0"/>
  </p:normalViewPr>
  <p:slideViewPr>
    <p:cSldViewPr snapToGrid="0" snapToObjects="1">
      <p:cViewPr varScale="1">
        <p:scale>
          <a:sx n="146" d="100"/>
          <a:sy n="146" d="100"/>
        </p:scale>
        <p:origin x="30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ln>
                <a:solidFill>
                  <a:schemeClr val="accent1"/>
                </a:solidFill>
              </a:ln>
              <a:solidFill>
                <a:schemeClr val="tx1">
                  <a:lumMod val="65000"/>
                  <a:lumOff val="35000"/>
                </a:schemeClr>
              </a:solidFill>
              <a:latin typeface="+mn-lt"/>
              <a:ea typeface="+mn-ea"/>
              <a:cs typeface="+mn-cs"/>
            </a:defRPr>
          </a:pPr>
          <a:endParaRPr lang="ru-RU"/>
        </a:p>
      </c:txPr>
    </c:title>
    <c:autoTitleDeleted val="0"/>
    <c:view3D>
      <c:rotX val="50"/>
      <c:rotY val="180"/>
      <c:depthPercent val="11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1.2045915602989038E-4"/>
          <c:w val="0.72029838702049676"/>
          <c:h val="0.9550727669064929"/>
        </c:manualLayout>
      </c:layout>
      <c:pie3DChart>
        <c:varyColors val="1"/>
        <c:ser>
          <c:idx val="0"/>
          <c:order val="0"/>
          <c:tx>
            <c:strRef>
              <c:f>Лист1!$B$2</c:f>
              <c:strCache>
                <c:ptCount val="1"/>
                <c:pt idx="0">
                  <c:v>  -      </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E1F-46B8-9AA3-5EEDAA8EF8CB}"/>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0E1F-46B8-9AA3-5EEDAA8EF8CB}"/>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0E1F-46B8-9AA3-5EEDAA8EF8CB}"/>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0E1F-46B8-9AA3-5EEDAA8EF8CB}"/>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0E1F-46B8-9AA3-5EEDAA8EF8CB}"/>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0E1F-46B8-9AA3-5EEDAA8EF8CB}"/>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0E1F-46B8-9AA3-5EEDAA8EF8CB}"/>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0E1F-46B8-9AA3-5EEDAA8EF8CB}"/>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0E1F-46B8-9AA3-5EEDAA8EF8CB}"/>
              </c:ext>
            </c:extLst>
          </c:dPt>
          <c:dPt>
            <c:idx val="9"/>
            <c:bubble3D val="0"/>
            <c:spPr>
              <a:solidFill>
                <a:schemeClr val="accent4">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0E1F-46B8-9AA3-5EEDAA8EF8CB}"/>
              </c:ext>
            </c:extLst>
          </c:dPt>
          <c:dPt>
            <c:idx val="10"/>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0E1F-46B8-9AA3-5EEDAA8EF8CB}"/>
              </c:ext>
            </c:extLst>
          </c:dPt>
          <c:dLbls>
            <c:dLbl>
              <c:idx val="0"/>
              <c:layout>
                <c:manualLayout>
                  <c:x val="4.9901286641768787E-2"/>
                  <c:y val="1.9847283998840771E-2"/>
                </c:manualLayout>
              </c:layout>
              <c:dLblPos val="bestFit"/>
              <c:showLegendKey val="1"/>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E1F-46B8-9AA3-5EEDAA8EF8CB}"/>
                </c:ext>
              </c:extLst>
            </c:dLbl>
            <c:dLbl>
              <c:idx val="2"/>
              <c:layout>
                <c:manualLayout>
                  <c:x val="-1.4790047829494186E-2"/>
                  <c:y val="2.6330153850030871E-2"/>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ln>
                        <a:solidFill>
                          <a:schemeClr val="accent1"/>
                        </a:solidFill>
                      </a:ln>
                      <a:solidFill>
                        <a:srgbClr val="343947"/>
                      </a:solidFill>
                      <a:latin typeface="+mn-lt"/>
                      <a:ea typeface="+mn-ea"/>
                      <a:cs typeface="+mn-cs"/>
                    </a:defRPr>
                  </a:pPr>
                  <a:endParaRPr lang="ru-RU"/>
                </a:p>
              </c:txPr>
              <c:dLblPos val="bestFit"/>
              <c:showLegendKey val="1"/>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E1F-46B8-9AA3-5EEDAA8EF8CB}"/>
                </c:ext>
              </c:extLst>
            </c:dLbl>
            <c:dLbl>
              <c:idx val="3"/>
              <c:layout>
                <c:manualLayout>
                  <c:x val="-2.8983986012647029E-2"/>
                  <c:y val="4.5007119186522684E-2"/>
                </c:manualLayout>
              </c:layout>
              <c:dLblPos val="bestFit"/>
              <c:showLegendKey val="1"/>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E1F-46B8-9AA3-5EEDAA8EF8CB}"/>
                </c:ext>
              </c:extLst>
            </c:dLbl>
            <c:dLbl>
              <c:idx val="8"/>
              <c:layout>
                <c:manualLayout>
                  <c:x val="1.7078402952126905E-2"/>
                  <c:y val="8.0012096316923499E-4"/>
                </c:manualLayout>
              </c:layout>
              <c:dLblPos val="bestFit"/>
              <c:showLegendKey val="1"/>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1-0E1F-46B8-9AA3-5EEDAA8EF8CB}"/>
                </c:ext>
              </c:extLst>
            </c:dLbl>
            <c:dLbl>
              <c:idx val="10"/>
              <c:layout>
                <c:manualLayout>
                  <c:x val="-0.10769422066622635"/>
                  <c:y val="-0.27448710356211331"/>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ln>
                        <a:solidFill>
                          <a:schemeClr val="accent1"/>
                        </a:solidFill>
                      </a:ln>
                      <a:solidFill>
                        <a:srgbClr val="343947"/>
                      </a:solidFill>
                      <a:latin typeface="+mn-lt"/>
                      <a:ea typeface="+mn-ea"/>
                      <a:cs typeface="+mn-cs"/>
                    </a:defRPr>
                  </a:pPr>
                  <a:endParaRPr lang="ru-RU"/>
                </a:p>
              </c:txPr>
              <c:dLblPos val="bestFit"/>
              <c:showLegendKey val="1"/>
              <c:showVal val="0"/>
              <c:showCatName val="0"/>
              <c:showSerName val="0"/>
              <c:showPercent val="1"/>
              <c:showBubbleSize val="0"/>
              <c:extLst>
                <c:ext xmlns:c15="http://schemas.microsoft.com/office/drawing/2012/chart" uri="{CE6537A1-D6FC-4f65-9D91-7224C49458BB}">
                  <c15:layout>
                    <c:manualLayout>
                      <c:w val="8.0203161734190009E-2"/>
                      <c:h val="6.8810402832554213E-2"/>
                    </c:manualLayout>
                  </c15:layout>
                </c:ext>
                <c:ext xmlns:c16="http://schemas.microsoft.com/office/drawing/2014/chart" uri="{C3380CC4-5D6E-409C-BE32-E72D297353CC}">
                  <c16:uniqueId val="{00000015-0E1F-46B8-9AA3-5EEDAA8EF8C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accent1"/>
                      </a:solidFill>
                    </a:ln>
                    <a:solidFill>
                      <a:srgbClr val="343947"/>
                    </a:solidFill>
                    <a:latin typeface="+mn-lt"/>
                    <a:ea typeface="+mn-ea"/>
                    <a:cs typeface="+mn-cs"/>
                  </a:defRPr>
                </a:pPr>
                <a:endParaRPr lang="ru-RU"/>
              </a:p>
            </c:txPr>
            <c:dLblPos val="bestFit"/>
            <c:showLegendKey val="1"/>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Лист1!$A$3:$A$13</c:f>
              <c:strCache>
                <c:ptCount val="11"/>
                <c:pt idx="0">
                  <c:v>Налог на доходы физических лиц</c:v>
                </c:pt>
                <c:pt idx="1">
                  <c:v>Доходы от уплаты акцизов</c:v>
                </c:pt>
                <c:pt idx="2">
                  <c:v>Налоги на совокупный доход</c:v>
                </c:pt>
                <c:pt idx="3">
                  <c:v>Земельный налог</c:v>
                </c:pt>
                <c:pt idx="4">
                  <c:v>Налог на имущество физических лиц</c:v>
                </c:pt>
                <c:pt idx="5">
                  <c:v>Иные налоговые доходы</c:v>
                </c:pt>
                <c:pt idx="6">
                  <c:v>Доходы от использования имущества</c:v>
                </c:pt>
                <c:pt idx="7">
                  <c:v>Доходы от продажи имущества</c:v>
                </c:pt>
                <c:pt idx="8">
                  <c:v>Штрафы</c:v>
                </c:pt>
                <c:pt idx="9">
                  <c:v>Иные неналоговые доходы</c:v>
                </c:pt>
                <c:pt idx="10">
                  <c:v>Безвозмездные поступления</c:v>
                </c:pt>
              </c:strCache>
            </c:strRef>
          </c:cat>
          <c:val>
            <c:numRef>
              <c:f>Лист1!$B$3:$B$13</c:f>
              <c:numCache>
                <c:formatCode>_(* #,##0.00_);_(* \(#,##0.00\);_(* "-"??_);_(@_)</c:formatCode>
                <c:ptCount val="11"/>
                <c:pt idx="0">
                  <c:v>2312.797</c:v>
                </c:pt>
                <c:pt idx="1">
                  <c:v>38.316000000000003</c:v>
                </c:pt>
                <c:pt idx="2">
                  <c:v>2517.0659999999998</c:v>
                </c:pt>
                <c:pt idx="3">
                  <c:v>1803.423</c:v>
                </c:pt>
                <c:pt idx="4">
                  <c:v>475.8</c:v>
                </c:pt>
                <c:pt idx="5">
                  <c:v>67.89</c:v>
                </c:pt>
                <c:pt idx="6">
                  <c:v>498.92</c:v>
                </c:pt>
                <c:pt idx="7">
                  <c:v>203.06200000000001</c:v>
                </c:pt>
                <c:pt idx="8">
                  <c:v>54.563000000000002</c:v>
                </c:pt>
                <c:pt idx="9">
                  <c:v>305.97000000000003</c:v>
                </c:pt>
                <c:pt idx="10">
                  <c:v>9785.6129999999994</c:v>
                </c:pt>
              </c:numCache>
            </c:numRef>
          </c:val>
          <c:extLst>
            <c:ext xmlns:c16="http://schemas.microsoft.com/office/drawing/2014/chart" uri="{C3380CC4-5D6E-409C-BE32-E72D297353CC}">
              <c16:uniqueId val="{00000016-0E1F-46B8-9AA3-5EEDAA8EF8CB}"/>
            </c:ext>
          </c:extLst>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6310554208951655"/>
          <c:y val="4.6827110870304799E-2"/>
          <c:w val="0.33542955997926532"/>
          <c:h val="0.67722288723964563"/>
        </c:manualLayout>
      </c:layout>
      <c:overlay val="0"/>
      <c:spPr>
        <a:noFill/>
        <a:ln>
          <a:noFill/>
        </a:ln>
        <a:effectLst/>
      </c:spPr>
      <c:txPr>
        <a:bodyPr rot="0" spcFirstLastPara="1" vertOverflow="ellipsis" vert="horz" wrap="square" anchor="ctr" anchorCtr="1"/>
        <a:lstStyle/>
        <a:p>
          <a:pPr>
            <a:defRPr sz="1197" b="0" i="0" u="none" strike="noStrike" kern="1200" baseline="0">
              <a:ln>
                <a:solidFill>
                  <a:schemeClr val="bg2"/>
                </a:solidFill>
              </a:ln>
              <a:solidFill>
                <a:schemeClr val="bg2">
                  <a:lumMod val="50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ln>
            <a:solidFill>
              <a:schemeClr val="accent1"/>
            </a:solidFill>
          </a:ln>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56"/>
      <c:depthPercent val="100"/>
      <c:rAngAx val="0"/>
      <c:perspective val="4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4.8127716946184E-2"/>
          <c:w val="0.64851838839081077"/>
          <c:h val="0.86024999054975226"/>
        </c:manualLayout>
      </c:layout>
      <c:pie3DChart>
        <c:varyColors val="1"/>
        <c:dLbls>
          <c:showLegendKey val="0"/>
          <c:showVal val="0"/>
          <c:showCatName val="0"/>
          <c:showSerName val="0"/>
          <c:showPercent val="0"/>
          <c:showBubbleSize val="0"/>
          <c:showLeaderLines val="0"/>
        </c:dLbls>
      </c:pie3DChart>
      <c:spPr>
        <a:noFill/>
        <a:ln w="25400">
          <a:noFill/>
        </a:ln>
        <a:effectLst/>
      </c:spPr>
    </c:plotArea>
    <c:legend>
      <c:legendPos val="r"/>
      <c:layout>
        <c:manualLayout>
          <c:xMode val="edge"/>
          <c:yMode val="edge"/>
          <c:x val="0.66310554208951655"/>
          <c:y val="4.6827110870304799E-2"/>
          <c:w val="0.33542955997926532"/>
          <c:h val="0.95246449856986226"/>
        </c:manualLayout>
      </c:layout>
      <c:overlay val="0"/>
      <c:spPr>
        <a:noFill/>
        <a:ln>
          <a:noFill/>
        </a:ln>
        <a:effectLst/>
      </c:spPr>
      <c:txPr>
        <a:bodyPr rot="0" spcFirstLastPara="1" vertOverflow="ellipsis" vert="horz" wrap="square" anchor="ctr" anchorCtr="1"/>
        <a:lstStyle/>
        <a:p>
          <a:pPr>
            <a:defRPr sz="4800" b="0" i="0" u="none" strike="noStrike" kern="1200" baseline="0">
              <a:ln>
                <a:solidFill>
                  <a:schemeClr val="accent1"/>
                </a:solidFill>
              </a:ln>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sz="4800">
          <a:ln>
            <a:solidFill>
              <a:schemeClr val="accent1"/>
            </a:solidFill>
          </a:ln>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8555362932539319E-2"/>
          <c:y val="3.2812928522715418E-2"/>
          <c:w val="0.57919763379481448"/>
          <c:h val="0.86597778728678432"/>
        </c:manualLayout>
      </c:layout>
      <c:pie3DChart>
        <c:varyColors val="1"/>
        <c:ser>
          <c:idx val="0"/>
          <c:order val="0"/>
          <c:tx>
            <c:strRef>
              <c:f>Лист1!$B$1</c:f>
              <c:strCache>
                <c:ptCount val="1"/>
                <c:pt idx="0">
                  <c:v>Продажи</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21F-4944-94E8-05ED4B229F17}"/>
              </c:ext>
            </c:extLst>
          </c:dPt>
          <c:dPt>
            <c:idx val="1"/>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1-8862-4843-9DE7-A8C5C08D4DB8}"/>
              </c:ext>
            </c:extLst>
          </c:dPt>
          <c:dPt>
            <c:idx val="2"/>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B21F-4944-94E8-05ED4B229F17}"/>
              </c:ext>
            </c:extLst>
          </c:dPt>
          <c:dPt>
            <c:idx val="3"/>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B21F-4944-94E8-05ED4B229F17}"/>
              </c:ext>
            </c:extLst>
          </c:dPt>
          <c:dPt>
            <c:idx val="4"/>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B21F-4944-94E8-05ED4B229F17}"/>
              </c:ext>
            </c:extLst>
          </c:dPt>
          <c:dPt>
            <c:idx val="5"/>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B21F-4944-94E8-05ED4B229F17}"/>
              </c:ext>
            </c:extLst>
          </c:dPt>
          <c:dPt>
            <c:idx val="6"/>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B21F-4944-94E8-05ED4B229F17}"/>
              </c:ext>
            </c:extLst>
          </c:dPt>
          <c:dPt>
            <c:idx val="7"/>
            <c:bubble3D val="0"/>
            <c:spPr>
              <a:solidFill>
                <a:schemeClr val="accent3">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B21F-4944-94E8-05ED4B229F17}"/>
              </c:ext>
            </c:extLst>
          </c:dPt>
          <c:dPt>
            <c:idx val="8"/>
            <c:bubble3D val="0"/>
            <c:spPr>
              <a:solidFill>
                <a:schemeClr val="accent5">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B21F-4944-94E8-05ED4B229F17}"/>
              </c:ext>
            </c:extLst>
          </c:dPt>
          <c:dPt>
            <c:idx val="9"/>
            <c:bubble3D val="0"/>
            <c:spPr>
              <a:solidFill>
                <a:schemeClr val="accent1">
                  <a:lumMod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B21F-4944-94E8-05ED4B229F17}"/>
              </c:ext>
            </c:extLst>
          </c:dPt>
          <c:dPt>
            <c:idx val="10"/>
            <c:bubble3D val="0"/>
            <c:spPr>
              <a:solidFill>
                <a:schemeClr val="accent3">
                  <a:lumMod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B21F-4944-94E8-05ED4B229F17}"/>
              </c:ext>
            </c:extLst>
          </c:dPt>
          <c:dPt>
            <c:idx val="11"/>
            <c:bubble3D val="0"/>
            <c:spPr>
              <a:solidFill>
                <a:schemeClr val="accent5">
                  <a:lumMod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B21F-4944-94E8-05ED4B229F17}"/>
              </c:ext>
            </c:extLst>
          </c:dPt>
          <c:dPt>
            <c:idx val="12"/>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9-B21F-4944-94E8-05ED4B229F17}"/>
              </c:ext>
            </c:extLst>
          </c:dPt>
          <c:dPt>
            <c:idx val="13"/>
            <c:bubble3D val="0"/>
            <c:spPr>
              <a:solidFill>
                <a:schemeClr val="accent3">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B21F-4944-94E8-05ED4B229F17}"/>
              </c:ext>
            </c:extLst>
          </c:dPt>
          <c:dPt>
            <c:idx val="14"/>
            <c:bubble3D val="0"/>
            <c:spPr>
              <a:solidFill>
                <a:schemeClr val="accent5">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D-B21F-4944-94E8-05ED4B229F17}"/>
              </c:ext>
            </c:extLst>
          </c:dPt>
          <c:dPt>
            <c:idx val="15"/>
            <c:bubble3D val="0"/>
            <c:spPr>
              <a:solidFill>
                <a:schemeClr val="accent1">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F-B21F-4944-94E8-05ED4B229F17}"/>
              </c:ext>
            </c:extLst>
          </c:dPt>
          <c:dPt>
            <c:idx val="16"/>
            <c:bubble3D val="0"/>
            <c:spPr>
              <a:solidFill>
                <a:schemeClr val="accent3">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1-B21F-4944-94E8-05ED4B229F17}"/>
              </c:ext>
            </c:extLst>
          </c:dPt>
          <c:dPt>
            <c:idx val="17"/>
            <c:bubble3D val="0"/>
            <c:spPr>
              <a:solidFill>
                <a:schemeClr val="accent5">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3-B21F-4944-94E8-05ED4B229F17}"/>
              </c:ext>
            </c:extLst>
          </c:dPt>
          <c:dLbls>
            <c:dLbl>
              <c:idx val="0"/>
              <c:layout>
                <c:manualLayout>
                  <c:x val="-1.4385534359735547E-2"/>
                  <c:y val="-2.1051898732078963E-2"/>
                </c:manualLayout>
              </c:layout>
              <c:tx>
                <c:rich>
                  <a:bodyPr/>
                  <a:lstStyle/>
                  <a:p>
                    <a:fld id="{20C1431A-4EDA-4E4C-A959-4158A44ED0BE}"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B21F-4944-94E8-05ED4B229F17}"/>
                </c:ext>
              </c:extLst>
            </c:dLbl>
            <c:dLbl>
              <c:idx val="1"/>
              <c:layout>
                <c:manualLayout>
                  <c:x val="2.8771068719471094E-2"/>
                  <c:y val="-9.0222423137481279E-3"/>
                </c:manualLayout>
              </c:layout>
              <c:tx>
                <c:rich>
                  <a:bodyPr/>
                  <a:lstStyle/>
                  <a:p>
                    <a:fld id="{7E4DF631-CCF2-4F9F-9063-68AED80D5C66}"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862-4843-9DE7-A8C5C08D4DB8}"/>
                </c:ext>
              </c:extLst>
            </c:dLbl>
            <c:dLbl>
              <c:idx val="2"/>
              <c:layout>
                <c:manualLayout>
                  <c:x val="-3.2546142323162185E-2"/>
                  <c:y val="-0.15071442150332387"/>
                </c:manualLayout>
              </c:layout>
              <c:tx>
                <c:rich>
                  <a:bodyPr/>
                  <a:lstStyle/>
                  <a:p>
                    <a:fld id="{FDA79706-D7DB-4CE3-957C-24F8B5E51677}" type="CELLRANGE">
                      <a:rPr lang="en-US" baseline="0" smtClean="0"/>
                      <a:pPr/>
                      <a:t>[ДИАПАЗОН ЯЧЕЕК]</a:t>
                    </a:fld>
                    <a:r>
                      <a:rPr lang="en-US" baseline="0" dirty="0"/>
                      <a:t>%</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6.9303287253804288E-2"/>
                      <c:h val="4.9519877477504595E-2"/>
                    </c:manualLayout>
                  </c15:layout>
                  <c15:dlblFieldTable/>
                  <c15:showDataLabelsRange val="1"/>
                </c:ext>
                <c:ext xmlns:c16="http://schemas.microsoft.com/office/drawing/2014/chart" uri="{C3380CC4-5D6E-409C-BE32-E72D297353CC}">
                  <c16:uniqueId val="{00000005-B21F-4944-94E8-05ED4B229F17}"/>
                </c:ext>
              </c:extLst>
            </c:dLbl>
            <c:dLbl>
              <c:idx val="3"/>
              <c:layout>
                <c:manualLayout>
                  <c:x val="7.1900157926465702E-2"/>
                  <c:y val="-0.12768298126538413"/>
                </c:manualLayout>
              </c:layout>
              <c:tx>
                <c:rich>
                  <a:bodyPr/>
                  <a:lstStyle/>
                  <a:p>
                    <a:r>
                      <a:rPr lang="en-US" dirty="0"/>
                      <a:t>0,42%</a:t>
                    </a:r>
                  </a:p>
                </c:rich>
              </c:tx>
              <c:dLblPos val="bestFit"/>
              <c:showLegendKey val="0"/>
              <c:showVal val="0"/>
              <c:showCatName val="0"/>
              <c:showSerName val="0"/>
              <c:showPercent val="0"/>
              <c:showBubbleSize val="0"/>
              <c:extLst>
                <c:ext xmlns:c15="http://schemas.microsoft.com/office/drawing/2012/chart" uri="{CE6537A1-D6FC-4f65-9D91-7224C49458BB}">
                  <c15:layout>
                    <c:manualLayout>
                      <c:w val="3.8011361609918047E-2"/>
                      <c:h val="5.2976945574751397E-2"/>
                    </c:manualLayout>
                  </c15:layout>
                </c:ext>
                <c:ext xmlns:c16="http://schemas.microsoft.com/office/drawing/2014/chart" uri="{C3380CC4-5D6E-409C-BE32-E72D297353CC}">
                  <c16:uniqueId val="{00000007-B21F-4944-94E8-05ED4B229F17}"/>
                </c:ext>
              </c:extLst>
            </c:dLbl>
            <c:dLbl>
              <c:idx val="4"/>
              <c:layout>
                <c:manualLayout>
                  <c:x val="5.2933293734692875E-2"/>
                  <c:y val="-7.6077190588752994E-2"/>
                </c:manualLayout>
              </c:layout>
              <c:tx>
                <c:rich>
                  <a:bodyPr/>
                  <a:lstStyle/>
                  <a:p>
                    <a:fld id="{609D1EAB-4797-492A-ADF7-0E6F54676BFC}"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layout>
                    <c:manualLayout>
                      <c:w val="7.6924692252232654E-2"/>
                      <c:h val="4.9519877477504595E-2"/>
                    </c:manualLayout>
                  </c15:layout>
                  <c15:dlblFieldTable/>
                  <c15:showDataLabelsRange val="1"/>
                </c:ext>
                <c:ext xmlns:c16="http://schemas.microsoft.com/office/drawing/2014/chart" uri="{C3380CC4-5D6E-409C-BE32-E72D297353CC}">
                  <c16:uniqueId val="{00000009-B21F-4944-94E8-05ED4B229F17}"/>
                </c:ext>
              </c:extLst>
            </c:dLbl>
            <c:dLbl>
              <c:idx val="5"/>
              <c:layout>
                <c:manualLayout>
                  <c:x val="1.8701194667656105E-2"/>
                  <c:y val="-2.2096185651685828E-2"/>
                </c:manualLayout>
              </c:layout>
              <c:tx>
                <c:rich>
                  <a:bodyPr/>
                  <a:lstStyle/>
                  <a:p>
                    <a:fld id="{F3B23C40-12E8-42C1-9F62-9E38A5CAED67}"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B21F-4944-94E8-05ED4B229F17}"/>
                </c:ext>
              </c:extLst>
            </c:dLbl>
            <c:dLbl>
              <c:idx val="6"/>
              <c:layout>
                <c:manualLayout>
                  <c:x val="8.7751759594386733E-2"/>
                  <c:y val="-7.4953266890274619E-3"/>
                </c:manualLayout>
              </c:layout>
              <c:tx>
                <c:rich>
                  <a:bodyPr/>
                  <a:lstStyle/>
                  <a:p>
                    <a:fld id="{42E6C0A7-69F2-4112-85AF-96673CCBE494}"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B21F-4944-94E8-05ED4B229F17}"/>
                </c:ext>
              </c:extLst>
            </c:dLbl>
            <c:dLbl>
              <c:idx val="7"/>
              <c:layout>
                <c:manualLayout>
                  <c:x val="5.7542137438942181E-3"/>
                  <c:y val="6.1053946588579981E-2"/>
                </c:manualLayout>
              </c:layout>
              <c:tx>
                <c:rich>
                  <a:bodyPr/>
                  <a:lstStyle/>
                  <a:p>
                    <a:fld id="{AE7E8EBB-8DCE-41FC-B763-12A0A88681FE}"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B21F-4944-94E8-05ED4B229F17}"/>
                </c:ext>
              </c:extLst>
            </c:dLbl>
            <c:dLbl>
              <c:idx val="8"/>
              <c:layout>
                <c:manualLayout>
                  <c:x val="-3.0457065418531742E-2"/>
                  <c:y val="0.12665623510719279"/>
                </c:manualLayout>
              </c:layout>
              <c:tx>
                <c:rich>
                  <a:bodyPr/>
                  <a:lstStyle/>
                  <a:p>
                    <a:fld id="{78270AF1-E6C1-4879-ABAB-1F7BDA27D1AB}"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B21F-4944-94E8-05ED4B229F17}"/>
                </c:ext>
              </c:extLst>
            </c:dLbl>
            <c:dLbl>
              <c:idx val="9"/>
              <c:layout>
                <c:manualLayout>
                  <c:x val="-7.3366225234651292E-2"/>
                  <c:y val="5.5832116366869577E-2"/>
                </c:manualLayout>
              </c:layout>
              <c:tx>
                <c:rich>
                  <a:bodyPr/>
                  <a:lstStyle/>
                  <a:p>
                    <a:fld id="{1B87416C-95EA-4BFF-A327-160D604F5230}"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B21F-4944-94E8-05ED4B229F17}"/>
                </c:ext>
              </c:extLst>
            </c:dLbl>
            <c:dLbl>
              <c:idx val="10"/>
              <c:layout>
                <c:manualLayout>
                  <c:x val="-0.10631550040530673"/>
                  <c:y val="4.8545152711041303E-2"/>
                </c:manualLayout>
              </c:layout>
              <c:tx>
                <c:rich>
                  <a:bodyPr/>
                  <a:lstStyle/>
                  <a:p>
                    <a:fld id="{AA2295E0-CFF7-4B0B-BD27-46F2F0824BA6}"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layout>
                    <c:manualLayout>
                      <c:w val="4.4193927119613334E-2"/>
                      <c:h val="3.5670330414090727E-2"/>
                    </c:manualLayout>
                  </c15:layout>
                  <c15:dlblFieldTable/>
                  <c15:showDataLabelsRange val="1"/>
                </c:ext>
                <c:ext xmlns:c16="http://schemas.microsoft.com/office/drawing/2014/chart" uri="{C3380CC4-5D6E-409C-BE32-E72D297353CC}">
                  <c16:uniqueId val="{00000015-B21F-4944-94E8-05ED4B229F17}"/>
                </c:ext>
              </c:extLst>
            </c:dLbl>
            <c:dLbl>
              <c:idx val="11"/>
              <c:layout>
                <c:manualLayout>
                  <c:x val="-0.1098338957029142"/>
                  <c:y val="7.7762118387206036E-2"/>
                </c:manualLayout>
              </c:layout>
              <c:tx>
                <c:rich>
                  <a:bodyPr/>
                  <a:lstStyle/>
                  <a:p>
                    <a:fld id="{1785B13A-8A66-437C-A922-A3653D1AA9C0}"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layout>
                    <c:manualLayout>
                      <c:w val="5.830455376587626E-2"/>
                      <c:h val="6.37164788019393E-2"/>
                    </c:manualLayout>
                  </c15:layout>
                  <c15:dlblFieldTable/>
                  <c15:showDataLabelsRange val="1"/>
                </c:ext>
                <c:ext xmlns:c16="http://schemas.microsoft.com/office/drawing/2014/chart" uri="{C3380CC4-5D6E-409C-BE32-E72D297353CC}">
                  <c16:uniqueId val="{00000017-B21F-4944-94E8-05ED4B229F17}"/>
                </c:ext>
              </c:extLst>
            </c:dLbl>
            <c:dLbl>
              <c:idx val="12"/>
              <c:layout>
                <c:manualLayout>
                  <c:x val="-4.6033709951153759E-2"/>
                  <c:y val="5.7967085193585035E-3"/>
                </c:manualLayout>
              </c:layout>
              <c:tx>
                <c:rich>
                  <a:bodyPr/>
                  <a:lstStyle/>
                  <a:p>
                    <a:fld id="{EC03F5A0-D1EC-4394-BEDE-818B068D22D4}"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B21F-4944-94E8-05ED4B229F17}"/>
                </c:ext>
              </c:extLst>
            </c:dLbl>
            <c:dLbl>
              <c:idx val="13"/>
              <c:layout>
                <c:manualLayout>
                  <c:x val="-3.5963835899338874E-2"/>
                  <c:y val="-2.6085188337113853E-2"/>
                </c:manualLayout>
              </c:layout>
              <c:tx>
                <c:rich>
                  <a:bodyPr/>
                  <a:lstStyle/>
                  <a:p>
                    <a:fld id="{E47F5ACA-5FAE-4731-9355-379BA1B8B7F1}"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B21F-4944-94E8-05ED4B229F17}"/>
                </c:ext>
              </c:extLst>
            </c:dLbl>
            <c:dLbl>
              <c:idx val="14"/>
              <c:layout>
                <c:manualLayout>
                  <c:x val="-1.58240877957091E-2"/>
                  <c:y val="-4.6046405162083151E-2"/>
                </c:manualLayout>
              </c:layout>
              <c:tx>
                <c:rich>
                  <a:bodyPr/>
                  <a:lstStyle/>
                  <a:p>
                    <a:fld id="{5E945515-0508-4A2B-BD8C-0E3542C7DB75}"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B21F-4944-94E8-05ED4B229F17}"/>
                </c:ext>
              </c:extLst>
            </c:dLbl>
            <c:dLbl>
              <c:idx val="15"/>
              <c:layout>
                <c:manualLayout>
                  <c:x val="-1.3814530590385728E-2"/>
                  <c:y val="-0.14561833877744679"/>
                </c:manualLayout>
              </c:layout>
              <c:tx>
                <c:rich>
                  <a:bodyPr/>
                  <a:lstStyle/>
                  <a:p>
                    <a:fld id="{AFA1FA66-6900-422C-BCF6-6BEE874EDC65}"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B21F-4944-94E8-05ED4B229F17}"/>
                </c:ext>
              </c:extLst>
            </c:dLbl>
            <c:dLbl>
              <c:idx val="16"/>
              <c:layout>
                <c:manualLayout>
                  <c:x val="-3.4593812279111749E-2"/>
                  <c:y val="-8.8786088322356876E-2"/>
                </c:manualLayout>
              </c:layout>
              <c:tx>
                <c:rich>
                  <a:bodyPr/>
                  <a:lstStyle/>
                  <a:p>
                    <a:fld id="{BC269478-3A6E-4F53-9487-ED90BB543E61}"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B21F-4944-94E8-05ED4B229F17}"/>
                </c:ext>
              </c:extLst>
            </c:dLbl>
            <c:dLbl>
              <c:idx val="17"/>
              <c:tx>
                <c:rich>
                  <a:bodyPr/>
                  <a:lstStyle/>
                  <a:p>
                    <a:fld id="{94EAA2C2-A36A-46AC-8548-3AD2F5DE27E3}" type="CELLRANGE">
                      <a:rPr lang="en-US" smtClean="0"/>
                      <a:pPr/>
                      <a:t>[ДИАПАЗОН ЯЧЕЕК]</a:t>
                    </a:fld>
                    <a:r>
                      <a:rPr lang="en-US" dirty="0"/>
                      <a:t>%</a:t>
                    </a:r>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B21F-4944-94E8-05ED4B229F17}"/>
                </c:ext>
              </c:extLst>
            </c:dLbl>
            <c:numFmt formatCode="0.00%" sourceLinked="0"/>
            <c:spPr>
              <a:noFill/>
              <a:ln>
                <a:solidFill>
                  <a:srgbClr val="16E7CF"/>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dLblPos val="out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Лист1!$A$2:$A$19</c:f>
              <c:strCache>
                <c:ptCount val="18"/>
                <c:pt idx="0">
                  <c:v>"Здравоохранение" - 8 293,86</c:v>
                </c:pt>
                <c:pt idx="1">
                  <c:v>"Культура и туризм" - 597 450,36</c:v>
                </c:pt>
                <c:pt idx="2">
                  <c:v>"Образование" - 7 314 695,41</c:v>
                </c:pt>
                <c:pt idx="3">
                  <c:v>"Социальная защита населения" - 88 013,90</c:v>
                </c:pt>
                <c:pt idx="4">
                  <c:v>"Спорт" - 366 605,71</c:v>
                </c:pt>
                <c:pt idx="5">
                  <c:v>"Развитие сельского хозяйства" - 5 873,90</c:v>
                </c:pt>
                <c:pt idx="6">
                  <c:v>"Экология и окружающая среда" - 2 827,79</c:v>
                </c:pt>
                <c:pt idx="7">
                  <c:v>"Безопасность и обеспечение безопасности жизнедеятельности населения" - 183 986,02</c:v>
                </c:pt>
                <c:pt idx="8">
                  <c:v>"Жилище" - 88 551,36</c:v>
                </c:pt>
                <c:pt idx="9">
                  <c:v>"Развитие инженерной инфраструктуры, энергоэффективности и отрасли обращения с отходами" - 472 499,00</c:v>
                </c:pt>
                <c:pt idx="10">
                  <c:v>"Предпринимательство" - 9 806,00</c:v>
                </c:pt>
                <c:pt idx="11">
                  <c:v>"Управление имуществом и муниципальными финансами" - 1 164 454,86</c:v>
                </c:pt>
                <c:pt idx="12">
                  <c:v>"Развитие институтов гражданского общества, повышение эффективности местного самоуправления и реализации молодежной политики" - 116 976,04</c:v>
                </c:pt>
                <c:pt idx="13">
                  <c:v>"Развитие и функционирование дорожно-транспортного комплекса" - 1 018 392,66</c:v>
                </c:pt>
                <c:pt idx="14">
                  <c:v>"Цифровое муниципальное образование" - 285 000,26</c:v>
                </c:pt>
                <c:pt idx="15">
                  <c:v>"Архитектура и градостроительство" - 5 815,54</c:v>
                </c:pt>
                <c:pt idx="16">
                  <c:v>"Формирование современной комфортной городской среды" - 2 398 910,77</c:v>
                </c:pt>
                <c:pt idx="17">
                  <c:v>"Строительство и капитальный ремонт объектов социальной инфраструктуры" - 3 878 050,82</c:v>
                </c:pt>
              </c:strCache>
            </c:strRef>
          </c:cat>
          <c:val>
            <c:numRef>
              <c:f>Лист1!$B$2:$B$19</c:f>
              <c:numCache>
                <c:formatCode>General</c:formatCode>
                <c:ptCount val="18"/>
                <c:pt idx="0" formatCode="0.00">
                  <c:v>4.5700999999999999E-2</c:v>
                </c:pt>
                <c:pt idx="1">
                  <c:v>3.2920609999999999</c:v>
                </c:pt>
                <c:pt idx="2">
                  <c:v>40.305309999999999</c:v>
                </c:pt>
                <c:pt idx="3">
                  <c:v>0.48497299999999999</c:v>
                </c:pt>
                <c:pt idx="4">
                  <c:v>2.0200650000000002</c:v>
                </c:pt>
                <c:pt idx="5">
                  <c:v>3.2365999999999999E-2</c:v>
                </c:pt>
                <c:pt idx="6">
                  <c:v>1.5582E-2</c:v>
                </c:pt>
                <c:pt idx="7">
                  <c:v>1.0137970000000001</c:v>
                </c:pt>
                <c:pt idx="8">
                  <c:v>0.48793399999999998</c:v>
                </c:pt>
                <c:pt idx="9">
                  <c:v>2.6035560000000002</c:v>
                </c:pt>
                <c:pt idx="10">
                  <c:v>5.4032999999999998E-2</c:v>
                </c:pt>
                <c:pt idx="11">
                  <c:v>6.4163600000000001</c:v>
                </c:pt>
                <c:pt idx="12">
                  <c:v>0.64455899999999999</c:v>
                </c:pt>
                <c:pt idx="13">
                  <c:v>5.6115310000000003</c:v>
                </c:pt>
                <c:pt idx="14">
                  <c:v>1.5704039999999999</c:v>
                </c:pt>
                <c:pt idx="15">
                  <c:v>3.2044999999999997E-2</c:v>
                </c:pt>
                <c:pt idx="16">
                  <c:v>13.218439999999999</c:v>
                </c:pt>
                <c:pt idx="17">
                  <c:v>21.368770000000001</c:v>
                </c:pt>
              </c:numCache>
            </c:numRef>
          </c:val>
          <c:extLst>
            <c:ext xmlns:c15="http://schemas.microsoft.com/office/drawing/2012/chart" uri="{02D57815-91ED-43cb-92C2-25804820EDAC}">
              <c15:datalabelsRange>
                <c15:f>Лист1!$B$2:$B$19</c15:f>
                <c15:dlblRangeCache>
                  <c:ptCount val="18"/>
                  <c:pt idx="0">
                    <c:v>0,05</c:v>
                  </c:pt>
                  <c:pt idx="1">
                    <c:v>3,292061</c:v>
                  </c:pt>
                  <c:pt idx="2">
                    <c:v>40,30531</c:v>
                  </c:pt>
                  <c:pt idx="3">
                    <c:v>0,484973</c:v>
                  </c:pt>
                  <c:pt idx="4">
                    <c:v>2,020065</c:v>
                  </c:pt>
                  <c:pt idx="5">
                    <c:v>0,032366</c:v>
                  </c:pt>
                  <c:pt idx="6">
                    <c:v>0,015582</c:v>
                  </c:pt>
                  <c:pt idx="7">
                    <c:v>1,013797</c:v>
                  </c:pt>
                  <c:pt idx="8">
                    <c:v>0,487934</c:v>
                  </c:pt>
                  <c:pt idx="9">
                    <c:v>2,603556</c:v>
                  </c:pt>
                  <c:pt idx="10">
                    <c:v>0,054033</c:v>
                  </c:pt>
                  <c:pt idx="11">
                    <c:v>6,41636</c:v>
                  </c:pt>
                  <c:pt idx="12">
                    <c:v>0,644559</c:v>
                  </c:pt>
                  <c:pt idx="13">
                    <c:v>5,611531</c:v>
                  </c:pt>
                  <c:pt idx="14">
                    <c:v>1,570404</c:v>
                  </c:pt>
                  <c:pt idx="15">
                    <c:v>0,032045</c:v>
                  </c:pt>
                  <c:pt idx="16">
                    <c:v>13,21844</c:v>
                  </c:pt>
                  <c:pt idx="17">
                    <c:v>21,36877</c:v>
                  </c:pt>
                </c15:dlblRangeCache>
              </c15:datalabelsRange>
            </c:ext>
            <c:ext xmlns:c16="http://schemas.microsoft.com/office/drawing/2014/chart" uri="{C3380CC4-5D6E-409C-BE32-E72D297353CC}">
              <c16:uniqueId val="{00000000-8862-4843-9DE7-A8C5C08D4DB8}"/>
            </c:ext>
          </c:extLst>
        </c:ser>
        <c:dLbls>
          <c:showLegendKey val="0"/>
          <c:showVal val="0"/>
          <c:showCatName val="0"/>
          <c:showSerName val="0"/>
          <c:showPercent val="0"/>
          <c:showBubbleSize val="0"/>
          <c:showLeaderLines val="0"/>
        </c:dLbls>
      </c:pie3DChart>
      <c:spPr>
        <a:noFill/>
        <a:ln>
          <a:noFill/>
        </a:ln>
        <a:effectLst/>
      </c:spPr>
    </c:plotArea>
    <c:legend>
      <c:legendPos val="r"/>
      <c:layout>
        <c:manualLayout>
          <c:xMode val="edge"/>
          <c:yMode val="edge"/>
          <c:x val="0.64847506902263019"/>
          <c:y val="2.6286821549279159E-2"/>
          <c:w val="0.35011386831274349"/>
          <c:h val="0.95965735669536345"/>
        </c:manualLayout>
      </c:layout>
      <c:overlay val="0"/>
      <c:spPr>
        <a:noFill/>
        <a:ln>
          <a:noFill/>
        </a:ln>
        <a:effectLst/>
      </c:spPr>
      <c:txPr>
        <a:bodyPr rot="0" spcFirstLastPara="1" vertOverflow="ellipsis" vert="horz" wrap="square" anchor="ctr" anchorCtr="1"/>
        <a:lstStyle/>
        <a:p>
          <a:pPr>
            <a:defRPr sz="680" b="0" i="0" u="none" strike="noStrike" kern="100" spc="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800" b="1" i="0" u="none" strike="noStrike" kern="1200" baseline="0">
                <a:solidFill>
                  <a:schemeClr val="dk1">
                    <a:lumMod val="65000"/>
                    <a:lumOff val="35000"/>
                  </a:schemeClr>
                </a:solidFill>
                <a:latin typeface="+mn-lt"/>
                <a:ea typeface="+mn-ea"/>
                <a:cs typeface="+mn-cs"/>
              </a:defRPr>
            </a:pPr>
            <a:r>
              <a:rPr lang="ru-RU" sz="800" dirty="0">
                <a:solidFill>
                  <a:srgbClr val="343947"/>
                </a:solidFill>
              </a:rPr>
              <a:t>На</a:t>
            </a:r>
            <a:r>
              <a:rPr lang="ru-RU" sz="800" baseline="0" dirty="0">
                <a:solidFill>
                  <a:srgbClr val="343947"/>
                </a:solidFill>
              </a:rPr>
              <a:t> реализацию </a:t>
            </a:r>
          </a:p>
          <a:p>
            <a:pPr>
              <a:defRPr sz="800"/>
            </a:pPr>
            <a:r>
              <a:rPr lang="ru-RU" sz="800" baseline="0" dirty="0">
                <a:solidFill>
                  <a:srgbClr val="343947"/>
                </a:solidFill>
              </a:rPr>
              <a:t>3 национальных</a:t>
            </a:r>
          </a:p>
          <a:p>
            <a:pPr>
              <a:defRPr sz="800"/>
            </a:pPr>
            <a:r>
              <a:rPr lang="ru-RU" sz="800" baseline="0" dirty="0">
                <a:solidFill>
                  <a:srgbClr val="343947"/>
                </a:solidFill>
              </a:rPr>
              <a:t>проектов направлено </a:t>
            </a:r>
          </a:p>
          <a:p>
            <a:pPr>
              <a:defRPr sz="800"/>
            </a:pPr>
            <a:r>
              <a:rPr lang="ru-RU" sz="800" b="1" i="0" u="none" strike="noStrike" baseline="0" dirty="0">
                <a:effectLst/>
              </a:rPr>
              <a:t>1 791 175,7 </a:t>
            </a:r>
            <a:r>
              <a:rPr lang="ru-RU" sz="800" baseline="0" dirty="0">
                <a:solidFill>
                  <a:srgbClr val="343947"/>
                </a:solidFill>
              </a:rPr>
              <a:t>млн. рублей</a:t>
            </a:r>
            <a:endParaRPr lang="ru-RU" sz="800" dirty="0">
              <a:solidFill>
                <a:srgbClr val="343947"/>
              </a:solidFill>
            </a:endParaRPr>
          </a:p>
        </c:rich>
      </c:tx>
      <c:layout>
        <c:manualLayout>
          <c:xMode val="edge"/>
          <c:yMode val="edge"/>
          <c:x val="0.30671502888486246"/>
          <c:y val="0.43561329766908674"/>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dk1">
                  <a:lumMod val="65000"/>
                  <a:lumOff val="35000"/>
                </a:schemeClr>
              </a:solidFill>
              <a:latin typeface="+mn-lt"/>
              <a:ea typeface="+mn-ea"/>
              <a:cs typeface="+mn-cs"/>
            </a:defRPr>
          </a:pPr>
          <a:endParaRPr lang="ru-RU"/>
        </a:p>
      </c:txPr>
    </c:title>
    <c:autoTitleDeleted val="0"/>
    <c:plotArea>
      <c:layout>
        <c:manualLayout>
          <c:layoutTarget val="inner"/>
          <c:xMode val="edge"/>
          <c:yMode val="edge"/>
          <c:x val="0.1015254081263794"/>
          <c:y val="5.5010997144653823E-2"/>
          <c:w val="0.70517143440902219"/>
          <c:h val="0.94498900285534615"/>
        </c:manualLayout>
      </c:layout>
      <c:doughnutChart>
        <c:varyColors val="1"/>
        <c:ser>
          <c:idx val="0"/>
          <c:order val="0"/>
          <c:tx>
            <c:strRef>
              <c:f>Лист1!$B$1</c:f>
              <c:strCache>
                <c:ptCount val="1"/>
                <c:pt idx="0">
                  <c:v>НП</c:v>
                </c:pt>
              </c:strCache>
            </c:strRef>
          </c:tx>
          <c:dPt>
            <c:idx val="0"/>
            <c:bubble3D val="0"/>
            <c:spPr>
              <a:solidFill>
                <a:schemeClr val="accent2">
                  <a:shade val="53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76AA-4986-9250-5B5C572F7952}"/>
              </c:ext>
            </c:extLst>
          </c:dPt>
          <c:dPt>
            <c:idx val="1"/>
            <c:bubble3D val="0"/>
            <c:spPr>
              <a:solidFill>
                <a:schemeClr val="accent2">
                  <a:shade val="76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4-76AA-4986-9250-5B5C572F7952}"/>
              </c:ext>
            </c:extLst>
          </c:dPt>
          <c:dPt>
            <c:idx val="2"/>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2-76AA-4986-9250-5B5C572F7952}"/>
              </c:ext>
            </c:extLst>
          </c:dPt>
          <c:dPt>
            <c:idx val="3"/>
            <c:bubble3D val="0"/>
            <c:spPr>
              <a:solidFill>
                <a:schemeClr val="accent2">
                  <a:tint val="77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76AA-4986-9250-5B5C572F7952}"/>
              </c:ext>
            </c:extLst>
          </c:dPt>
          <c:dPt>
            <c:idx val="4"/>
            <c:bubble3D val="0"/>
            <c:spPr>
              <a:solidFill>
                <a:schemeClr val="accent2">
                  <a:tint val="54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76AA-4986-9250-5B5C572F7952}"/>
              </c:ext>
            </c:extLst>
          </c:dPt>
          <c:dLbls>
            <c:dLbl>
              <c:idx val="0"/>
              <c:layout>
                <c:manualLayout>
                  <c:x val="-5.38812139500527E-2"/>
                  <c:y val="-3.6957832194052666E-2"/>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0064146173345099"/>
                      <c:h val="0.10069597069597068"/>
                    </c:manualLayout>
                  </c15:layout>
                </c:ext>
                <c:ext xmlns:c16="http://schemas.microsoft.com/office/drawing/2014/chart" uri="{C3380CC4-5D6E-409C-BE32-E72D297353CC}">
                  <c16:uniqueId val="{00000005-76AA-4986-9250-5B5C572F7952}"/>
                </c:ext>
              </c:extLst>
            </c:dLbl>
            <c:dLbl>
              <c:idx val="1"/>
              <c:layout>
                <c:manualLayout>
                  <c:x val="-3.6253926343039457E-2"/>
                  <c:y val="-4.471950621556924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76AA-4986-9250-5B5C572F7952}"/>
                </c:ext>
              </c:extLst>
            </c:dLbl>
            <c:dLbl>
              <c:idx val="2"/>
              <c:layout>
                <c:manualLayout>
                  <c:x val="1.8501018211046973E-2"/>
                  <c:y val="-4.8640939113380056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5823445637005971"/>
                      <c:h val="0.12525485646582576"/>
                    </c:manualLayout>
                  </c15:layout>
                </c:ext>
                <c:ext xmlns:c16="http://schemas.microsoft.com/office/drawing/2014/chart" uri="{C3380CC4-5D6E-409C-BE32-E72D297353CC}">
                  <c16:uniqueId val="{00000002-76AA-4986-9250-5B5C572F7952}"/>
                </c:ext>
              </c:extLst>
            </c:dLbl>
            <c:dLbl>
              <c:idx val="3"/>
              <c:layout>
                <c:manualLayout>
                  <c:x val="-4.4280393094576279E-3"/>
                  <c:y val="-6.4825935219636005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3361920043372592"/>
                      <c:h val="0.12525485646582576"/>
                    </c:manualLayout>
                  </c15:layout>
                </c:ext>
                <c:ext xmlns:c16="http://schemas.microsoft.com/office/drawing/2014/chart" uri="{C3380CC4-5D6E-409C-BE32-E72D297353CC}">
                  <c16:uniqueId val="{00000003-76AA-4986-9250-5B5C572F7952}"/>
                </c:ext>
              </c:extLst>
            </c:dLbl>
            <c:dLbl>
              <c:idx val="4"/>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6="http://schemas.microsoft.com/office/drawing/2014/chart" uri="{C3380CC4-5D6E-409C-BE32-E72D297353CC}">
                  <c16:uniqueId val="{00000001-76AA-4986-9250-5B5C572F795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ОБРАЗОВАНИЕ</c:v>
                </c:pt>
                <c:pt idx="1">
                  <c:v>ДЕМОГРАФИЯ</c:v>
                </c:pt>
                <c:pt idx="2">
                  <c:v>ЖИЛЬЕ И ГОРОДСКАЯ СРЕДА</c:v>
                </c:pt>
              </c:strCache>
            </c:strRef>
          </c:cat>
          <c:val>
            <c:numRef>
              <c:f>Лист1!$B$2:$B$4</c:f>
              <c:numCache>
                <c:formatCode>#,##0.0</c:formatCode>
                <c:ptCount val="3"/>
                <c:pt idx="0">
                  <c:v>1592123.4</c:v>
                </c:pt>
                <c:pt idx="1">
                  <c:v>59183</c:v>
                </c:pt>
                <c:pt idx="2" formatCode="#,##0.00">
                  <c:v>139869.29999999999</c:v>
                </c:pt>
              </c:numCache>
            </c:numRef>
          </c:val>
          <c:extLst>
            <c:ext xmlns:c16="http://schemas.microsoft.com/office/drawing/2014/chart" uri="{C3380CC4-5D6E-409C-BE32-E72D297353CC}">
              <c16:uniqueId val="{00000000-76AA-4986-9250-5B5C572F7952}"/>
            </c:ext>
          </c:extLst>
        </c:ser>
        <c:dLbls>
          <c:showLegendKey val="0"/>
          <c:showVal val="0"/>
          <c:showCatName val="0"/>
          <c:showSerName val="0"/>
          <c:showPercent val="1"/>
          <c:showBubbleSize val="0"/>
          <c:showLeaderLines val="1"/>
        </c:dLbls>
        <c:firstSliceAng val="0"/>
        <c:holeSize val="4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solid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381000" y="685800"/>
            <a:ext cx="6096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9761" latinLnBrk="0">
      <a:lnSpc>
        <a:spcPct val="117999"/>
      </a:lnSpc>
      <a:defRPr sz="480">
        <a:latin typeface="Helvetica Neue"/>
        <a:ea typeface="Helvetica Neue"/>
        <a:cs typeface="Helvetica Neue"/>
        <a:sym typeface="Helvetica Neue"/>
      </a:defRPr>
    </a:lvl1pPr>
    <a:lvl2pPr indent="49881" defTabSz="99761" latinLnBrk="0">
      <a:lnSpc>
        <a:spcPct val="117999"/>
      </a:lnSpc>
      <a:defRPr sz="480">
        <a:latin typeface="Helvetica Neue"/>
        <a:ea typeface="Helvetica Neue"/>
        <a:cs typeface="Helvetica Neue"/>
        <a:sym typeface="Helvetica Neue"/>
      </a:defRPr>
    </a:lvl2pPr>
    <a:lvl3pPr indent="99761" defTabSz="99761" latinLnBrk="0">
      <a:lnSpc>
        <a:spcPct val="117999"/>
      </a:lnSpc>
      <a:defRPr sz="480">
        <a:latin typeface="Helvetica Neue"/>
        <a:ea typeface="Helvetica Neue"/>
        <a:cs typeface="Helvetica Neue"/>
        <a:sym typeface="Helvetica Neue"/>
      </a:defRPr>
    </a:lvl3pPr>
    <a:lvl4pPr indent="149642" defTabSz="99761" latinLnBrk="0">
      <a:lnSpc>
        <a:spcPct val="117999"/>
      </a:lnSpc>
      <a:defRPr sz="480">
        <a:latin typeface="Helvetica Neue"/>
        <a:ea typeface="Helvetica Neue"/>
        <a:cs typeface="Helvetica Neue"/>
        <a:sym typeface="Helvetica Neue"/>
      </a:defRPr>
    </a:lvl4pPr>
    <a:lvl5pPr indent="199522" defTabSz="99761" latinLnBrk="0">
      <a:lnSpc>
        <a:spcPct val="117999"/>
      </a:lnSpc>
      <a:defRPr sz="480">
        <a:latin typeface="Helvetica Neue"/>
        <a:ea typeface="Helvetica Neue"/>
        <a:cs typeface="Helvetica Neue"/>
        <a:sym typeface="Helvetica Neue"/>
      </a:defRPr>
    </a:lvl5pPr>
    <a:lvl6pPr indent="249403" defTabSz="99761" latinLnBrk="0">
      <a:lnSpc>
        <a:spcPct val="117999"/>
      </a:lnSpc>
      <a:defRPr sz="480">
        <a:latin typeface="Helvetica Neue"/>
        <a:ea typeface="Helvetica Neue"/>
        <a:cs typeface="Helvetica Neue"/>
        <a:sym typeface="Helvetica Neue"/>
      </a:defRPr>
    </a:lvl6pPr>
    <a:lvl7pPr indent="299283" defTabSz="99761" latinLnBrk="0">
      <a:lnSpc>
        <a:spcPct val="117999"/>
      </a:lnSpc>
      <a:defRPr sz="480">
        <a:latin typeface="Helvetica Neue"/>
        <a:ea typeface="Helvetica Neue"/>
        <a:cs typeface="Helvetica Neue"/>
        <a:sym typeface="Helvetica Neue"/>
      </a:defRPr>
    </a:lvl7pPr>
    <a:lvl8pPr indent="349164" defTabSz="99761" latinLnBrk="0">
      <a:lnSpc>
        <a:spcPct val="117999"/>
      </a:lnSpc>
      <a:defRPr sz="480">
        <a:latin typeface="Helvetica Neue"/>
        <a:ea typeface="Helvetica Neue"/>
        <a:cs typeface="Helvetica Neue"/>
        <a:sym typeface="Helvetica Neue"/>
      </a:defRPr>
    </a:lvl8pPr>
    <a:lvl9pPr indent="399044" defTabSz="99761" latinLnBrk="0">
      <a:lnSpc>
        <a:spcPct val="117999"/>
      </a:lnSpc>
      <a:defRPr sz="48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224918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76665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024743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1169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697644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511786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284175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019896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586439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851584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6326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444001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927026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55685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571750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46642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894701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Photo A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43947"/>
            </a:gs>
            <a:gs pos="100000">
              <a:srgbClr val="14152B"/>
            </a:gs>
          </a:gsLst>
          <a:lin ang="0" scaled="0"/>
        </a:gra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12068" y="4774622"/>
            <a:ext cx="224346" cy="226141"/>
          </a:xfrm>
          <a:prstGeom prst="rect">
            <a:avLst/>
          </a:prstGeom>
          <a:ln w="3175">
            <a:miter lim="400000"/>
          </a:ln>
        </p:spPr>
        <p:txBody>
          <a:bodyPr wrap="none" lIns="57113" tIns="57113" rIns="57113" bIns="57113" anchor="b">
            <a:spAutoFit/>
          </a:bodyPr>
          <a:lstStyle>
            <a:lvl1pPr algn="ctr" defTabSz="158008">
              <a:defRPr sz="720"/>
            </a:lvl1pPr>
          </a:lstStyle>
          <a:p>
            <a:fld id="{86CB4B4D-7CA3-9044-876B-883B54F8677D}" type="slidenum">
              <a:t>‹#›</a:t>
            </a:fld>
            <a:endParaRPr/>
          </a:p>
        </p:txBody>
      </p:sp>
      <p:sp>
        <p:nvSpPr>
          <p:cNvPr id="3" name="Slide Title"/>
          <p:cNvSpPr txBox="1">
            <a:spLocks noGrp="1"/>
          </p:cNvSpPr>
          <p:nvPr>
            <p:ph type="title" hasCustomPrompt="1"/>
          </p:nvPr>
        </p:nvSpPr>
        <p:spPr>
          <a:xfrm>
            <a:off x="3397459" y="920761"/>
            <a:ext cx="1033185" cy="173116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7113" tIns="57113" rIns="57113" bIns="57113" anchor="b">
            <a:normAutofit/>
          </a:bodyPr>
          <a:lstStyle/>
          <a:p>
            <a:r>
              <a:t>Slide Title</a:t>
            </a:r>
          </a:p>
        </p:txBody>
      </p:sp>
      <p:sp>
        <p:nvSpPr>
          <p:cNvPr id="4" name="Body Level One…"/>
          <p:cNvSpPr txBox="1">
            <a:spLocks noGrp="1"/>
          </p:cNvSpPr>
          <p:nvPr>
            <p:ph type="body" idx="1" hasCustomPrompt="1"/>
          </p:nvPr>
        </p:nvSpPr>
        <p:spPr>
          <a:xfrm>
            <a:off x="3397459" y="2621861"/>
            <a:ext cx="1033185" cy="159586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7113" tIns="57113" rIns="57113" bIns="57113">
            <a:normAutofit/>
          </a:bodyPr>
          <a:lstStyle/>
          <a:p>
            <a:r>
              <a:t>Slide Subtitle</a:t>
            </a:r>
          </a:p>
          <a:p>
            <a:pPr lvl="1"/>
            <a:endParaRPr/>
          </a:p>
          <a:p>
            <a:pPr lvl="2"/>
            <a:endParaRPr/>
          </a:p>
          <a:p>
            <a:pPr lvl="3"/>
            <a:endParaRPr/>
          </a:p>
          <a:p>
            <a:pPr lvl="4"/>
            <a:endParaRPr/>
          </a:p>
        </p:txBody>
      </p:sp>
    </p:spTree>
  </p:cSld>
  <p:clrMap bg1="dk1" tx1="lt1" bg2="dk2" tx2="lt2" accent1="accent1" accent2="accent2" accent3="accent3" accent4="accent4" accent5="accent5" accent6="accent6" hlink="hlink" folHlink="folHlink"/>
  <p:sldLayoutIdLst>
    <p:sldLayoutId id="2147483649" r:id="rId1"/>
  </p:sldLayoutIdLst>
  <p:transition spd="med"/>
  <p:txStyles>
    <p:titleStyle>
      <a:lvl1pPr marL="0" marR="0" indent="0"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1pPr>
      <a:lvl2pPr marL="0" marR="0" indent="82296"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2pPr>
      <a:lvl3pPr marL="0" marR="0" indent="164592"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3pPr>
      <a:lvl4pPr marL="0" marR="0" indent="246888"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4pPr>
      <a:lvl5pPr marL="0" marR="0" indent="329184"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5pPr>
      <a:lvl6pPr marL="0" marR="0" indent="411480"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6pPr>
      <a:lvl7pPr marL="0" marR="0" indent="493776"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7pPr>
      <a:lvl8pPr marL="0" marR="0" indent="576072"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8pPr>
      <a:lvl9pPr marL="0" marR="0" indent="658368"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9pPr>
    </p:titleStyle>
    <p:bodyStyle>
      <a:lvl1pPr marL="0" marR="0" indent="0"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1pPr>
      <a:lvl2pPr marL="0" marR="0" indent="82296"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2pPr>
      <a:lvl3pPr marL="0" marR="0" indent="164592"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3pPr>
      <a:lvl4pPr marL="0" marR="0" indent="246888"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4pPr>
      <a:lvl5pPr marL="0" marR="0" indent="329184"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5pPr>
      <a:lvl6pPr marL="0" marR="0" indent="411480"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6pPr>
      <a:lvl7pPr marL="0" marR="0" indent="493776"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7pPr>
      <a:lvl8pPr marL="0" marR="0" indent="576072"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8pPr>
      <a:lvl9pPr marL="0" marR="0" indent="658368"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9pPr>
    </p:bodyStyle>
    <p:otherStyle>
      <a:lvl1pPr marL="0" marR="0" indent="0"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1pPr>
      <a:lvl2pPr marL="0" marR="0" indent="82296"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2pPr>
      <a:lvl3pPr marL="0" marR="0" indent="164592"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3pPr>
      <a:lvl4pPr marL="0" marR="0" indent="246888"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4pPr>
      <a:lvl5pPr marL="0" marR="0" indent="329184"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5pPr>
      <a:lvl6pPr marL="0" marR="0" indent="411480"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6pPr>
      <a:lvl7pPr marL="0" marR="0" indent="493776"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7pPr>
      <a:lvl8pPr marL="0" marR="0" indent="576072"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8pPr>
      <a:lvl9pPr marL="0" marR="0" indent="658368"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0882" y="1090038"/>
            <a:ext cx="7730836" cy="27006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914400" hangingPunct="1"/>
            <a:r>
              <a:rPr kumimoji="0" lang="ru-RU" sz="3200" b="1" i="0" u="none" strike="noStrike" cap="none" spc="0" normalizeH="0" baseline="0" dirty="0">
                <a:ln>
                  <a:noFill/>
                </a:ln>
                <a:solidFill>
                  <a:srgbClr val="16E7CF"/>
                </a:solidFill>
                <a:effectLst/>
                <a:uFillTx/>
                <a:latin typeface="+mn-lt"/>
                <a:ea typeface="+mn-ea"/>
                <a:cs typeface="+mn-cs"/>
                <a:sym typeface="Proxima Nova"/>
              </a:rPr>
              <a:t>Бюджет для граждан </a:t>
            </a:r>
          </a:p>
          <a:p>
            <a:pPr lvl="0" algn="ctr" defTabSz="914400" hangingPunct="1"/>
            <a:endParaRPr kumimoji="0" lang="ru-RU" sz="1600" b="1" i="0" u="none" strike="noStrike" cap="none" spc="0" normalizeH="0" baseline="0" dirty="0">
              <a:ln>
                <a:noFill/>
              </a:ln>
              <a:solidFill>
                <a:srgbClr val="16E7CF"/>
              </a:solidFill>
              <a:effectLst/>
              <a:uFillTx/>
              <a:latin typeface="+mn-lt"/>
              <a:ea typeface="+mn-ea"/>
              <a:cs typeface="+mn-cs"/>
              <a:sym typeface="Proxima Nova"/>
            </a:endParaRPr>
          </a:p>
          <a:p>
            <a:pPr lvl="0" algn="ctr" defTabSz="914400" hangingPunct="1"/>
            <a:r>
              <a:rPr lang="ru-RU" sz="2000" b="1" kern="1200" dirty="0">
                <a:solidFill>
                  <a:srgbClr val="16E7CF"/>
                </a:solidFill>
                <a:latin typeface="+mj-lt"/>
                <a:cs typeface="Times New Roman" panose="02020603050405020304" pitchFamily="18" charset="0"/>
              </a:rPr>
              <a:t>к проекту решения Совета депутатов</a:t>
            </a:r>
          </a:p>
          <a:p>
            <a:pPr lvl="0" algn="ctr" defTabSz="914400" hangingPunct="1"/>
            <a:r>
              <a:rPr lang="ru-RU" sz="2000" b="1" kern="1200" dirty="0">
                <a:solidFill>
                  <a:srgbClr val="16E7CF"/>
                </a:solidFill>
                <a:latin typeface="+mj-lt"/>
                <a:cs typeface="Times New Roman" panose="02020603050405020304" pitchFamily="18" charset="0"/>
              </a:rPr>
              <a:t>Ленинского городского округа </a:t>
            </a:r>
          </a:p>
          <a:p>
            <a:pPr lvl="0" algn="ctr" defTabSz="914400" hangingPunct="1"/>
            <a:r>
              <a:rPr lang="ru-RU" sz="2000" b="1" kern="1200" dirty="0">
                <a:solidFill>
                  <a:srgbClr val="16E7CF"/>
                </a:solidFill>
                <a:latin typeface="+mj-lt"/>
                <a:cs typeface="Times New Roman" panose="02020603050405020304" pitchFamily="18" charset="0"/>
              </a:rPr>
              <a:t>«Об исполнении бюджета Ленинского городского округа  </a:t>
            </a:r>
          </a:p>
          <a:p>
            <a:pPr lvl="0" algn="ctr" defTabSz="914400" hangingPunct="1"/>
            <a:r>
              <a:rPr lang="ru-RU" sz="2000" b="1" kern="1200" dirty="0">
                <a:solidFill>
                  <a:srgbClr val="16E7CF"/>
                </a:solidFill>
                <a:latin typeface="+mj-lt"/>
                <a:cs typeface="Times New Roman" panose="02020603050405020304" pitchFamily="18" charset="0"/>
              </a:rPr>
              <a:t>Московской области за 2024 год»</a:t>
            </a:r>
            <a:endParaRPr lang="ru-RU" sz="2000" b="1" kern="1200" dirty="0">
              <a:solidFill>
                <a:srgbClr val="16E7CF"/>
              </a:solidFill>
              <a:latin typeface="+mj-lt"/>
              <a:ea typeface="Inter Medium" panose="020B0502030000000004" pitchFamily="34" charset="0"/>
              <a:cs typeface="Times New Roman" panose="02020603050405020304" pitchFamily="18" charset="0"/>
            </a:endParaRPr>
          </a:p>
          <a:p>
            <a:pPr marL="0" marR="0" indent="0" algn="l" defTabSz="2605410"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chemeClr val="accent1">
                  <a:hueOff val="-5577341"/>
                  <a:lumOff val="49962"/>
                </a:schemeClr>
              </a:solidFill>
              <a:effectLst/>
              <a:uFillTx/>
              <a:latin typeface="+mn-lt"/>
              <a:ea typeface="+mn-ea"/>
              <a:cs typeface="+mn-cs"/>
              <a:sym typeface="Proxima Nova"/>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904" y="334829"/>
            <a:ext cx="832073" cy="1401647"/>
          </a:xfrm>
          <a:prstGeom prst="rect">
            <a:avLst/>
          </a:prstGeom>
        </p:spPr>
      </p:pic>
    </p:spTree>
    <p:extLst>
      <p:ext uri="{BB962C8B-B14F-4D97-AF65-F5344CB8AC3E}">
        <p14:creationId xmlns:p14="http://schemas.microsoft.com/office/powerpoint/2010/main" val="104802592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3169227" y="282008"/>
            <a:ext cx="285750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rgbClr val="16E7CF"/>
                </a:solidFill>
                <a:effectLst/>
                <a:uLnTx/>
                <a:uFillTx/>
                <a:latin typeface="Proxima Nova"/>
                <a:sym typeface="Proxima Nova"/>
              </a:rPr>
              <a:t>Глоссарий</a:t>
            </a:r>
          </a:p>
        </p:txBody>
      </p:sp>
      <p:sp>
        <p:nvSpPr>
          <p:cNvPr id="5" name="TextBox 4">
            <a:extLst>
              <a:ext uri="{FF2B5EF4-FFF2-40B4-BE49-F238E27FC236}">
                <a16:creationId xmlns:a16="http://schemas.microsoft.com/office/drawing/2014/main" id="{6F25E17F-EE6F-4A60-A50A-37B294D60EF1}"/>
              </a:ext>
            </a:extLst>
          </p:cNvPr>
          <p:cNvSpPr txBox="1"/>
          <p:nvPr/>
        </p:nvSpPr>
        <p:spPr>
          <a:xfrm>
            <a:off x="443466" y="1236418"/>
            <a:ext cx="7740078" cy="523220"/>
          </a:xfrm>
          <a:prstGeom prst="rect">
            <a:avLst/>
          </a:prstGeom>
          <a:noFill/>
        </p:spPr>
        <p:txBody>
          <a:bodyPr wrap="square" rtlCol="0">
            <a:spAutoFit/>
          </a:bodyPr>
          <a:lstStyle/>
          <a:p>
            <a:pPr marL="0" marR="0" lvl="0" indent="0" algn="just"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D5D5D5">
                    <a:lumMod val="10000"/>
                  </a:srgbClr>
                </a:solidFill>
                <a:effectLst/>
                <a:uLnTx/>
                <a:uFillTx/>
                <a:latin typeface="Times New Roman" panose="02020603050405020304" pitchFamily="18" charset="0"/>
                <a:cs typeface="Times New Roman" panose="02020603050405020304" pitchFamily="18" charset="0"/>
                <a:sym typeface="Proxima Nova"/>
              </a:rPr>
              <a:t>Бюджет </a:t>
            </a:r>
            <a:r>
              <a:rPr kumimoji="0" lang="ru-RU" sz="1400" b="0" i="0" u="none" strike="noStrike" kern="0" cap="none" spc="0" normalizeH="0" baseline="0" noProof="0" dirty="0">
                <a:ln>
                  <a:noFill/>
                </a:ln>
                <a:solidFill>
                  <a:srgbClr val="D5D5D5">
                    <a:lumMod val="10000"/>
                  </a:srgbClr>
                </a:solidFill>
                <a:effectLst/>
                <a:uLnTx/>
                <a:uFillTx/>
                <a:latin typeface="Times New Roman" panose="02020603050405020304" pitchFamily="18" charset="0"/>
                <a:cs typeface="Times New Roman" panose="02020603050405020304" pitchFamily="18" charset="0"/>
                <a:sym typeface="Proxima Nova"/>
              </a:rPr>
              <a:t>–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endParaRPr kumimoji="0" lang="ru-RU" sz="1400" b="0" i="0" u="none" strike="noStrike" kern="0" cap="none" spc="0" normalizeH="0" baseline="0" noProof="0" dirty="0">
              <a:ln>
                <a:noFill/>
              </a:ln>
              <a:solidFill>
                <a:srgbClr val="D5D5D5">
                  <a:lumMod val="10000"/>
                </a:srgbClr>
              </a:solidFill>
              <a:effectLst/>
              <a:uLnTx/>
              <a:uFillTx/>
              <a:latin typeface="Times New Roman" panose="02020603050405020304" pitchFamily="18" charset="0"/>
              <a:ea typeface="Inter Medium" panose="020B0502030000000004" pitchFamily="34" charset="0"/>
              <a:cs typeface="Times New Roman" panose="02020603050405020304" pitchFamily="18" charset="0"/>
              <a:sym typeface="Proxima Nova"/>
            </a:endParaRPr>
          </a:p>
        </p:txBody>
      </p:sp>
      <p:sp>
        <p:nvSpPr>
          <p:cNvPr id="6" name="Прямоугольник 5"/>
          <p:cNvSpPr/>
          <p:nvPr/>
        </p:nvSpPr>
        <p:spPr>
          <a:xfrm>
            <a:off x="443466" y="1908721"/>
            <a:ext cx="7487196" cy="523220"/>
          </a:xfrm>
          <a:prstGeom prst="rect">
            <a:avLst/>
          </a:prstGeom>
        </p:spPr>
        <p:txBody>
          <a:bodyPr wrap="square">
            <a:spAutoFit/>
          </a:bodyPr>
          <a:lstStyle/>
          <a:p>
            <a:pPr marL="0" marR="0" lvl="0" indent="0" algn="just"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Доходы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поступающие в бюджет денежные средства, за исключением средств, являющихся источниками финансирования дефицита бюджета</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sp>
        <p:nvSpPr>
          <p:cNvPr id="7" name="Прямоугольник 6"/>
          <p:cNvSpPr/>
          <p:nvPr/>
        </p:nvSpPr>
        <p:spPr>
          <a:xfrm>
            <a:off x="443466" y="2707669"/>
            <a:ext cx="7548742" cy="523220"/>
          </a:xfrm>
          <a:prstGeom prst="rect">
            <a:avLst/>
          </a:prstGeom>
        </p:spPr>
        <p:txBody>
          <a:bodyPr wrap="square">
            <a:spAutoFit/>
          </a:bodyPr>
          <a:lstStyle/>
          <a:p>
            <a:pPr marL="0" marR="0" lvl="0" indent="0" algn="just"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Расходы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выплачиваемые из бюджета  денежные средства, за исключением средств, являющихся источниками финансирования дефицита бюджета</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sp>
        <p:nvSpPr>
          <p:cNvPr id="8" name="Прямоугольник 7"/>
          <p:cNvSpPr/>
          <p:nvPr/>
        </p:nvSpPr>
        <p:spPr>
          <a:xfrm>
            <a:off x="443466" y="3506617"/>
            <a:ext cx="5783956" cy="307777"/>
          </a:xfrm>
          <a:prstGeom prst="rect">
            <a:avLst/>
          </a:prstGeom>
        </p:spPr>
        <p:txBody>
          <a:bodyPr wrap="square">
            <a:spAutoFit/>
          </a:bodyPr>
          <a:lstStyle/>
          <a:p>
            <a:pPr marL="0" marR="0" lvl="0" indent="0" algn="l"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Дефицит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превышение расходов бюджета над его доходами</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sp>
        <p:nvSpPr>
          <p:cNvPr id="9" name="Прямоугольник 8"/>
          <p:cNvSpPr/>
          <p:nvPr/>
        </p:nvSpPr>
        <p:spPr>
          <a:xfrm>
            <a:off x="443466" y="4202687"/>
            <a:ext cx="5783956" cy="307777"/>
          </a:xfrm>
          <a:prstGeom prst="rect">
            <a:avLst/>
          </a:prstGeom>
        </p:spPr>
        <p:txBody>
          <a:bodyPr wrap="none">
            <a:spAutoFit/>
          </a:bodyPr>
          <a:lstStyle/>
          <a:p>
            <a:pPr marL="0" marR="0" lvl="0" indent="0" algn="l"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Профицит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превышение доходов бюджета над его расходами</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pic>
        <p:nvPicPr>
          <p:cNvPr id="4" name="Рисунок 3"/>
          <p:cNvPicPr>
            <a:picLocks noChangeAspect="1"/>
          </p:cNvPicPr>
          <p:nvPr/>
        </p:nvPicPr>
        <p:blipFill>
          <a:blip r:embed="rId2"/>
          <a:stretch>
            <a:fillRect/>
          </a:stretch>
        </p:blipFill>
        <p:spPr>
          <a:xfrm>
            <a:off x="6227422" y="3297116"/>
            <a:ext cx="2673006" cy="1507266"/>
          </a:xfrm>
          <a:prstGeom prst="rect">
            <a:avLst/>
          </a:prstGeom>
        </p:spPr>
      </p:pic>
    </p:spTree>
    <p:extLst>
      <p:ext uri="{BB962C8B-B14F-4D97-AF65-F5344CB8AC3E}">
        <p14:creationId xmlns:p14="http://schemas.microsoft.com/office/powerpoint/2010/main" val="306902888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3169227" y="282008"/>
            <a:ext cx="285750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rgbClr val="16E7CF"/>
                </a:solidFill>
                <a:effectLst/>
                <a:uLnTx/>
                <a:uFillTx/>
                <a:latin typeface="Proxima Nova"/>
                <a:sym typeface="Proxima Nova"/>
              </a:rPr>
              <a:t>Глоссарий</a:t>
            </a:r>
          </a:p>
        </p:txBody>
      </p:sp>
      <p:sp>
        <p:nvSpPr>
          <p:cNvPr id="5" name="TextBox 4">
            <a:extLst>
              <a:ext uri="{FF2B5EF4-FFF2-40B4-BE49-F238E27FC236}">
                <a16:creationId xmlns:a16="http://schemas.microsoft.com/office/drawing/2014/main" id="{6F25E17F-EE6F-4A60-A50A-37B294D60EF1}"/>
              </a:ext>
            </a:extLst>
          </p:cNvPr>
          <p:cNvSpPr txBox="1"/>
          <p:nvPr/>
        </p:nvSpPr>
        <p:spPr>
          <a:xfrm>
            <a:off x="443466" y="1236418"/>
            <a:ext cx="7740078" cy="5232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Межбюджетные отношения </a:t>
            </a:r>
            <a:r>
              <a:rPr kumimoji="0" lang="ru-RU" sz="14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 взаимоотношения между РФ, субъектами РФ и муниципальными образованиями по вопросам осуществления бюджетного процесса</a:t>
            </a:r>
          </a:p>
        </p:txBody>
      </p:sp>
      <p:sp>
        <p:nvSpPr>
          <p:cNvPr id="6" name="Прямоугольник 5"/>
          <p:cNvSpPr/>
          <p:nvPr/>
        </p:nvSpPr>
        <p:spPr>
          <a:xfrm>
            <a:off x="443466" y="1908721"/>
            <a:ext cx="7487196"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Межбюджетные трансферты </a:t>
            </a:r>
            <a:r>
              <a:rPr kumimoji="0" lang="ru-RU" sz="14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 средства, предоставляемые одним бюджетом бюджетной системы РФ другому бюджету, предоставляются в виде дотаций, субвенций, субсидий</a:t>
            </a:r>
          </a:p>
        </p:txBody>
      </p:sp>
      <p:sp>
        <p:nvSpPr>
          <p:cNvPr id="7" name="Прямоугольник 6"/>
          <p:cNvSpPr/>
          <p:nvPr/>
        </p:nvSpPr>
        <p:spPr>
          <a:xfrm>
            <a:off x="443466" y="2707669"/>
            <a:ext cx="7548742"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Муниципальный долг </a:t>
            </a:r>
            <a:r>
              <a:rPr kumimoji="0" lang="ru-RU" sz="14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 обязательства муниципальных образований по полученным кредитам, предоставленным гарантиям перед третьими лицами</a:t>
            </a:r>
          </a:p>
        </p:txBody>
      </p:sp>
      <p:sp>
        <p:nvSpPr>
          <p:cNvPr id="8" name="Прямоугольник 7"/>
          <p:cNvSpPr/>
          <p:nvPr/>
        </p:nvSpPr>
        <p:spPr>
          <a:xfrm>
            <a:off x="443466" y="3506617"/>
            <a:ext cx="5583261"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t>Муниципальная программа </a:t>
            </a: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t>- система мероприятий и инструментов муниципальной политики, обеспечивающих в рамках реализации ключевых муниципальных функций достижение приоритетов и </a:t>
            </a:r>
            <a:b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b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t>целей муниципальной политики в сфере социально-экономического развития </a:t>
            </a:r>
          </a:p>
        </p:txBody>
      </p:sp>
      <p:pic>
        <p:nvPicPr>
          <p:cNvPr id="10" name="Рисунок 9"/>
          <p:cNvPicPr>
            <a:picLocks noChangeAspect="1"/>
          </p:cNvPicPr>
          <p:nvPr/>
        </p:nvPicPr>
        <p:blipFill>
          <a:blip r:embed="rId2"/>
          <a:stretch>
            <a:fillRect/>
          </a:stretch>
        </p:blipFill>
        <p:spPr>
          <a:xfrm>
            <a:off x="6227422" y="3379972"/>
            <a:ext cx="2635224" cy="1489475"/>
          </a:xfrm>
          <a:prstGeom prst="rect">
            <a:avLst/>
          </a:prstGeom>
        </p:spPr>
      </p:pic>
    </p:spTree>
    <p:extLst>
      <p:ext uri="{BB962C8B-B14F-4D97-AF65-F5344CB8AC3E}">
        <p14:creationId xmlns:p14="http://schemas.microsoft.com/office/powerpoint/2010/main" val="71481858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72FDEA"/>
            </a:gs>
            <a:gs pos="0">
              <a:schemeClr val="tx1"/>
            </a:gs>
            <a:gs pos="34000">
              <a:schemeClr val="tx1"/>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выполнение основных показателей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социально-экономического развития Ленинского городского округа</a:t>
            </a:r>
          </a:p>
        </p:txBody>
      </p:sp>
      <p:graphicFrame>
        <p:nvGraphicFramePr>
          <p:cNvPr id="5" name="Таблица 4"/>
          <p:cNvGraphicFramePr>
            <a:graphicFrameLocks noGrp="1"/>
          </p:cNvGraphicFramePr>
          <p:nvPr>
            <p:extLst>
              <p:ext uri="{D42A27DB-BD31-4B8C-83A1-F6EECF244321}">
                <p14:modId xmlns:p14="http://schemas.microsoft.com/office/powerpoint/2010/main" val="1854869446"/>
              </p:ext>
            </p:extLst>
          </p:nvPr>
        </p:nvGraphicFramePr>
        <p:xfrm>
          <a:off x="2" y="990203"/>
          <a:ext cx="9143999" cy="3924600"/>
        </p:xfrm>
        <a:graphic>
          <a:graphicData uri="http://schemas.openxmlformats.org/drawingml/2006/table">
            <a:tbl>
              <a:tblPr>
                <a:tableStyleId>{5C22544A-7EE6-4342-B048-85BDC9FD1C3A}</a:tableStyleId>
              </a:tblPr>
              <a:tblGrid>
                <a:gridCol w="298363">
                  <a:extLst>
                    <a:ext uri="{9D8B030D-6E8A-4147-A177-3AD203B41FA5}">
                      <a16:colId xmlns:a16="http://schemas.microsoft.com/office/drawing/2014/main" val="2338304356"/>
                    </a:ext>
                  </a:extLst>
                </a:gridCol>
                <a:gridCol w="2854140">
                  <a:extLst>
                    <a:ext uri="{9D8B030D-6E8A-4147-A177-3AD203B41FA5}">
                      <a16:colId xmlns:a16="http://schemas.microsoft.com/office/drawing/2014/main" val="3324974806"/>
                    </a:ext>
                  </a:extLst>
                </a:gridCol>
                <a:gridCol w="855928">
                  <a:extLst>
                    <a:ext uri="{9D8B030D-6E8A-4147-A177-3AD203B41FA5}">
                      <a16:colId xmlns:a16="http://schemas.microsoft.com/office/drawing/2014/main" val="1436082716"/>
                    </a:ext>
                  </a:extLst>
                </a:gridCol>
                <a:gridCol w="855928">
                  <a:extLst>
                    <a:ext uri="{9D8B030D-6E8A-4147-A177-3AD203B41FA5}">
                      <a16:colId xmlns:a16="http://schemas.microsoft.com/office/drawing/2014/main" val="2820251906"/>
                    </a:ext>
                  </a:extLst>
                </a:gridCol>
                <a:gridCol w="855928">
                  <a:extLst>
                    <a:ext uri="{9D8B030D-6E8A-4147-A177-3AD203B41FA5}">
                      <a16:colId xmlns:a16="http://schemas.microsoft.com/office/drawing/2014/main" val="2922132950"/>
                    </a:ext>
                  </a:extLst>
                </a:gridCol>
                <a:gridCol w="855928">
                  <a:extLst>
                    <a:ext uri="{9D8B030D-6E8A-4147-A177-3AD203B41FA5}">
                      <a16:colId xmlns:a16="http://schemas.microsoft.com/office/drawing/2014/main" val="3998988918"/>
                    </a:ext>
                  </a:extLst>
                </a:gridCol>
                <a:gridCol w="855928">
                  <a:extLst>
                    <a:ext uri="{9D8B030D-6E8A-4147-A177-3AD203B41FA5}">
                      <a16:colId xmlns:a16="http://schemas.microsoft.com/office/drawing/2014/main" val="1277896301"/>
                    </a:ext>
                  </a:extLst>
                </a:gridCol>
                <a:gridCol w="855928">
                  <a:extLst>
                    <a:ext uri="{9D8B030D-6E8A-4147-A177-3AD203B41FA5}">
                      <a16:colId xmlns:a16="http://schemas.microsoft.com/office/drawing/2014/main" val="3403605732"/>
                    </a:ext>
                  </a:extLst>
                </a:gridCol>
                <a:gridCol w="855928">
                  <a:extLst>
                    <a:ext uri="{9D8B030D-6E8A-4147-A177-3AD203B41FA5}">
                      <a16:colId xmlns:a16="http://schemas.microsoft.com/office/drawing/2014/main" val="833056029"/>
                    </a:ext>
                  </a:extLst>
                </a:gridCol>
              </a:tblGrid>
              <a:tr h="541121">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Показатели</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Единица измерения</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План на отчетный год (2023)</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Фактические значения за отчетный год </a:t>
                      </a:r>
                    </a:p>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(2023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Процент выполнения </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Плановые значения на 2024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Ожидаемое исполнение  2024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Процент выполнения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Численность постоянного населения (на конец года)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320 216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327 211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331 236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338 411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216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2</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Естественный прирост населения</a:t>
                      </a:r>
                    </a:p>
                  </a:txBody>
                  <a:tcPr marL="9525" marR="9525" marT="9525" marB="0" anchor="ct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1 182</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2 191</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185,4</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1 793</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1 800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100,4</a:t>
                      </a:r>
                    </a:p>
                  </a:txBody>
                  <a:tcPr marL="9525" marR="9525" marT="9525" marB="0" anchor="ctr"/>
                </a:tc>
                <a:extLst>
                  <a:ext uri="{0D108BD9-81ED-4DB2-BD59-A6C34878D82A}">
                    <a16:rowId xmlns:a16="http://schemas.microsoft.com/office/drawing/2014/main" val="790770980"/>
                  </a:ext>
                </a:extLst>
              </a:tr>
              <a:tr h="216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3</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Миграционный прирост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9 230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15 782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171,0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9 227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9 400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62752707"/>
                  </a:ext>
                </a:extLst>
              </a:tr>
              <a:tr h="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4</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Объем отгруженных товаров собственного производства, выполненных работ и услуг собственными силами по промышленных видам деятельности </a:t>
                      </a:r>
                    </a:p>
                  </a:txBody>
                  <a:tcPr marL="9525" marR="9525" marT="9525" marB="0" anchor="ctr">
                    <a:solidFill>
                      <a:schemeClr val="accent1">
                        <a:lumMod val="20000"/>
                        <a:lumOff val="8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млн. 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55 932,30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60 892,80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108,9</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59 228,00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60 910,00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102,8</a:t>
                      </a:r>
                    </a:p>
                  </a:txBody>
                  <a:tcPr marL="9525" marR="9525" marT="9525" marB="0" anchor="ctr">
                    <a:solidFill>
                      <a:schemeClr val="accent1">
                        <a:lumMod val="20000"/>
                        <a:lumOff val="80000"/>
                      </a:schemeClr>
                    </a:solidFill>
                  </a:tcPr>
                </a:tc>
                <a:extLst>
                  <a:ext uri="{0D108BD9-81ED-4DB2-BD59-A6C34878D82A}">
                    <a16:rowId xmlns:a16="http://schemas.microsoft.com/office/drawing/2014/main" val="935054030"/>
                  </a:ext>
                </a:extLst>
              </a:tr>
              <a:tr h="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5</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Инвестиции в основной капитал за счет сверх источников финансирования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млн. руб.</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85 705,70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63 640,00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74,3</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69 228,00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69 300,00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835731138"/>
                  </a:ext>
                </a:extLst>
              </a:tr>
              <a:tr h="216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6</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Ввод в эксплуатацию жилых домов за год </a:t>
                      </a:r>
                    </a:p>
                  </a:txBody>
                  <a:tcPr marL="9525" marR="9525" marT="9525" marB="0" anchor="ctr">
                    <a:solidFill>
                      <a:schemeClr val="accent1">
                        <a:lumMod val="20000"/>
                        <a:lumOff val="80000"/>
                      </a:schemeClr>
                    </a:solidFill>
                  </a:tcPr>
                </a:tc>
                <a:tc>
                  <a:txBody>
                    <a:bodyPr/>
                    <a:lstStyle/>
                    <a:p>
                      <a:pPr algn="ctr" fontAlgn="ctr"/>
                      <a:r>
                        <a:rPr lang="ru-RU" sz="1000" b="0" i="0" u="none" strike="noStrike" dirty="0" err="1">
                          <a:solidFill>
                            <a:schemeClr val="tx2">
                              <a:lumMod val="10000"/>
                            </a:schemeClr>
                          </a:solidFill>
                          <a:effectLst/>
                          <a:latin typeface="Arial" panose="020B0604020202020204" pitchFamily="34" charset="0"/>
                          <a:cs typeface="Arial" panose="020B0604020202020204" pitchFamily="34" charset="0"/>
                        </a:rPr>
                        <a:t>тыс.кв.м</a:t>
                      </a: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943,98</a:t>
                      </a:r>
                    </a:p>
                  </a:txBody>
                  <a:tcPr marL="9525" marR="9525" marT="9525" marB="0" anchor="ctr">
                    <a:solidFill>
                      <a:schemeClr val="accent1">
                        <a:lumMod val="20000"/>
                        <a:lumOff val="80000"/>
                      </a:schemeClr>
                    </a:solidFill>
                  </a:tcPr>
                </a:tc>
                <a:tc>
                  <a:txBody>
                    <a:bodyPr/>
                    <a:lstStyle/>
                    <a:p>
                      <a:pPr algn="ctr" rtl="0" fontAlgn="ctr"/>
                      <a:r>
                        <a:rPr lang="ru-RU" sz="1000" b="0" i="0" u="none" strike="noStrike">
                          <a:solidFill>
                            <a:srgbClr val="000000"/>
                          </a:solidFill>
                          <a:effectLst/>
                          <a:latin typeface="Arial" panose="020B0604020202020204" pitchFamily="34" charset="0"/>
                          <a:cs typeface="Arial" panose="020B0604020202020204" pitchFamily="34" charset="0"/>
                        </a:rPr>
                        <a:t>134,9</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1035,8</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1036</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100,0</a:t>
                      </a:r>
                    </a:p>
                  </a:txBody>
                  <a:tcPr marL="9525" marR="9525" marT="9525" marB="0" anchor="ctr">
                    <a:solidFill>
                      <a:schemeClr val="accent1">
                        <a:lumMod val="20000"/>
                        <a:lumOff val="80000"/>
                      </a:schemeClr>
                    </a:solidFill>
                  </a:tcPr>
                </a:tc>
                <a:extLst>
                  <a:ext uri="{0D108BD9-81ED-4DB2-BD59-A6C34878D82A}">
                    <a16:rowId xmlns:a16="http://schemas.microsoft.com/office/drawing/2014/main" val="391188601"/>
                  </a:ext>
                </a:extLst>
              </a:tr>
              <a:tr h="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7</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Уровень обеспеченности населения жильем (на конец года)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err="1">
                          <a:solidFill>
                            <a:schemeClr val="tx2">
                              <a:lumMod val="10000"/>
                            </a:schemeClr>
                          </a:solidFill>
                          <a:effectLst/>
                          <a:latin typeface="Arial" panose="020B0604020202020204" pitchFamily="34" charset="0"/>
                          <a:cs typeface="Arial" panose="020B0604020202020204" pitchFamily="34" charset="0"/>
                        </a:rPr>
                        <a:t>кв.м</a:t>
                      </a: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a:t>
                      </a:r>
                    </a:p>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человека</a:t>
                      </a:r>
                    </a:p>
                  </a:txBody>
                  <a:tcPr marL="9525" marR="9525" marT="9525" marB="0" anchor="ctr">
                    <a:solidFill>
                      <a:schemeClr val="accent1">
                        <a:lumMod val="40000"/>
                        <a:lumOff val="60000"/>
                      </a:schemeClr>
                    </a:solidFill>
                  </a:tcPr>
                </a:tc>
                <a:tc>
                  <a:txBody>
                    <a:bodyPr/>
                    <a:lstStyle/>
                    <a:p>
                      <a:pPr algn="ctr" rtl="0" fontAlgn="ctr"/>
                      <a:r>
                        <a:rPr lang="ru-RU" sz="1000" b="0" i="0" u="none" strike="noStrike">
                          <a:solidFill>
                            <a:srgbClr val="000000"/>
                          </a:solidFill>
                          <a:effectLst/>
                          <a:latin typeface="Arial" panose="020B0604020202020204" pitchFamily="34" charset="0"/>
                          <a:cs typeface="Arial" panose="020B0604020202020204" pitchFamily="34" charset="0"/>
                        </a:rPr>
                        <a:t>36,83</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35,81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97,2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37,76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36,9</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97,7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22492207"/>
                  </a:ext>
                </a:extLst>
              </a:tr>
              <a:tr h="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8</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Оборот розничной торговли в ценах соответствующих лет</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err="1">
                          <a:solidFill>
                            <a:srgbClr val="000000"/>
                          </a:solidFill>
                          <a:effectLst/>
                          <a:latin typeface="Arial" panose="020B0604020202020204" pitchFamily="34" charset="0"/>
                          <a:cs typeface="Arial" panose="020B0604020202020204" pitchFamily="34" charset="0"/>
                        </a:rPr>
                        <a:t>млн.руб</a:t>
                      </a:r>
                      <a:r>
                        <a:rPr lang="ru-RU"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113 056,60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126 033,00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111,5</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119 274,70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127 445,00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106,8</a:t>
                      </a:r>
                    </a:p>
                  </a:txBody>
                  <a:tcPr marL="9525" marR="9525" marT="9525" marB="0" anchor="ctr">
                    <a:solidFill>
                      <a:schemeClr val="accent1">
                        <a:lumMod val="20000"/>
                        <a:lumOff val="80000"/>
                      </a:schemeClr>
                    </a:solidFill>
                  </a:tcPr>
                </a:tc>
                <a:extLst>
                  <a:ext uri="{0D108BD9-81ED-4DB2-BD59-A6C34878D82A}">
                    <a16:rowId xmlns:a16="http://schemas.microsoft.com/office/drawing/2014/main" val="3478457948"/>
                  </a:ext>
                </a:extLst>
              </a:tr>
              <a:tr h="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9</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Фонд заработной платы, всего по городскому округу</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err="1">
                          <a:solidFill>
                            <a:srgbClr val="000000"/>
                          </a:solidFill>
                          <a:effectLst/>
                          <a:latin typeface="Arial" panose="020B0604020202020204" pitchFamily="34" charset="0"/>
                          <a:cs typeface="Arial" panose="020B0604020202020204" pitchFamily="34" charset="0"/>
                        </a:rPr>
                        <a:t>млн.руб</a:t>
                      </a:r>
                      <a:r>
                        <a:rPr lang="ru-RU"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62 479,10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60 218,70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96,4</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71 695,10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70 476,00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98,3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003882232"/>
                  </a:ext>
                </a:extLst>
              </a:tr>
              <a:tr h="108314">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10</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rtl="0" fontAlgn="ctr"/>
                      <a:r>
                        <a:rPr lang="ru-RU" sz="1000" b="0" i="0" u="none" strike="noStrike" dirty="0">
                          <a:solidFill>
                            <a:srgbClr val="000000"/>
                          </a:solidFill>
                          <a:effectLst/>
                          <a:latin typeface="Arial" panose="020B0604020202020204" pitchFamily="34" charset="0"/>
                        </a:rPr>
                        <a:t>Среднемесячная начисленная заработная плата работников, всего по городскому округу</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86 349,10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83 468,70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96,7</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94 566,10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95 100,00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100,6</a:t>
                      </a:r>
                    </a:p>
                  </a:txBody>
                  <a:tcPr marL="9525" marR="9525" marT="9525" marB="0" anchor="ctr">
                    <a:solidFill>
                      <a:schemeClr val="accent1">
                        <a:lumMod val="20000"/>
                        <a:lumOff val="80000"/>
                      </a:schemeClr>
                    </a:solidFill>
                  </a:tcPr>
                </a:tc>
                <a:extLst>
                  <a:ext uri="{0D108BD9-81ED-4DB2-BD59-A6C34878D82A}">
                    <a16:rowId xmlns:a16="http://schemas.microsoft.com/office/drawing/2014/main" val="2682948354"/>
                  </a:ext>
                </a:extLst>
              </a:tr>
            </a:tbl>
          </a:graphicData>
        </a:graphic>
      </p:graphicFrame>
      <p:graphicFrame>
        <p:nvGraphicFramePr>
          <p:cNvPr id="6" name="Таблица 5">
            <a:extLst>
              <a:ext uri="{FF2B5EF4-FFF2-40B4-BE49-F238E27FC236}">
                <a16:creationId xmlns:a16="http://schemas.microsoft.com/office/drawing/2014/main" id="{3A42C35A-6E8D-4DF1-B679-5E310EC0E927}"/>
              </a:ext>
            </a:extLst>
          </p:cNvPr>
          <p:cNvGraphicFramePr>
            <a:graphicFrameLocks noGrp="1"/>
          </p:cNvGraphicFramePr>
          <p:nvPr>
            <p:extLst>
              <p:ext uri="{D42A27DB-BD31-4B8C-83A1-F6EECF244321}">
                <p14:modId xmlns:p14="http://schemas.microsoft.com/office/powerpoint/2010/main" val="2887517597"/>
              </p:ext>
            </p:extLst>
          </p:nvPr>
        </p:nvGraphicFramePr>
        <p:xfrm>
          <a:off x="3" y="990202"/>
          <a:ext cx="9143999" cy="4153297"/>
        </p:xfrm>
        <a:graphic>
          <a:graphicData uri="http://schemas.openxmlformats.org/drawingml/2006/table">
            <a:tbl>
              <a:tblPr>
                <a:tableStyleId>{5C22544A-7EE6-4342-B048-85BDC9FD1C3A}</a:tableStyleId>
              </a:tblPr>
              <a:tblGrid>
                <a:gridCol w="298363">
                  <a:extLst>
                    <a:ext uri="{9D8B030D-6E8A-4147-A177-3AD203B41FA5}">
                      <a16:colId xmlns:a16="http://schemas.microsoft.com/office/drawing/2014/main" val="2338304356"/>
                    </a:ext>
                  </a:extLst>
                </a:gridCol>
                <a:gridCol w="2854140">
                  <a:extLst>
                    <a:ext uri="{9D8B030D-6E8A-4147-A177-3AD203B41FA5}">
                      <a16:colId xmlns:a16="http://schemas.microsoft.com/office/drawing/2014/main" val="3324974806"/>
                    </a:ext>
                  </a:extLst>
                </a:gridCol>
                <a:gridCol w="855928">
                  <a:extLst>
                    <a:ext uri="{9D8B030D-6E8A-4147-A177-3AD203B41FA5}">
                      <a16:colId xmlns:a16="http://schemas.microsoft.com/office/drawing/2014/main" val="1436082716"/>
                    </a:ext>
                  </a:extLst>
                </a:gridCol>
                <a:gridCol w="855928">
                  <a:extLst>
                    <a:ext uri="{9D8B030D-6E8A-4147-A177-3AD203B41FA5}">
                      <a16:colId xmlns:a16="http://schemas.microsoft.com/office/drawing/2014/main" val="2820251906"/>
                    </a:ext>
                  </a:extLst>
                </a:gridCol>
                <a:gridCol w="855928">
                  <a:extLst>
                    <a:ext uri="{9D8B030D-6E8A-4147-A177-3AD203B41FA5}">
                      <a16:colId xmlns:a16="http://schemas.microsoft.com/office/drawing/2014/main" val="2922132950"/>
                    </a:ext>
                  </a:extLst>
                </a:gridCol>
                <a:gridCol w="855928">
                  <a:extLst>
                    <a:ext uri="{9D8B030D-6E8A-4147-A177-3AD203B41FA5}">
                      <a16:colId xmlns:a16="http://schemas.microsoft.com/office/drawing/2014/main" val="3998988918"/>
                    </a:ext>
                  </a:extLst>
                </a:gridCol>
                <a:gridCol w="855928">
                  <a:extLst>
                    <a:ext uri="{9D8B030D-6E8A-4147-A177-3AD203B41FA5}">
                      <a16:colId xmlns:a16="http://schemas.microsoft.com/office/drawing/2014/main" val="1277896301"/>
                    </a:ext>
                  </a:extLst>
                </a:gridCol>
                <a:gridCol w="855928">
                  <a:extLst>
                    <a:ext uri="{9D8B030D-6E8A-4147-A177-3AD203B41FA5}">
                      <a16:colId xmlns:a16="http://schemas.microsoft.com/office/drawing/2014/main" val="3403605732"/>
                    </a:ext>
                  </a:extLst>
                </a:gridCol>
                <a:gridCol w="855928">
                  <a:extLst>
                    <a:ext uri="{9D8B030D-6E8A-4147-A177-3AD203B41FA5}">
                      <a16:colId xmlns:a16="http://schemas.microsoft.com/office/drawing/2014/main" val="833056029"/>
                    </a:ext>
                  </a:extLst>
                </a:gridCol>
              </a:tblGrid>
              <a:tr h="855512">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Показатели</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Единица измерения</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План на отчетный год (2024)</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Фактические значения за отчетный год </a:t>
                      </a:r>
                    </a:p>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(2024</a:t>
                      </a:r>
                      <a:r>
                        <a:rPr lang="ru-RU" sz="1000" b="1" i="0" u="none" strike="noStrike" baseline="0" dirty="0">
                          <a:solidFill>
                            <a:schemeClr val="tx2">
                              <a:lumMod val="10000"/>
                            </a:schemeClr>
                          </a:solidFill>
                          <a:effectLst/>
                          <a:latin typeface="Arial" panose="020B0604020202020204" pitchFamily="34" charset="0"/>
                          <a:cs typeface="Arial" panose="020B0604020202020204" pitchFamily="34" charset="0"/>
                        </a:rPr>
                        <a:t> </a:t>
                      </a: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Процент выполнения </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Плановые значения на 2025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Ожидаемое исполнение  2025</a:t>
                      </a:r>
                      <a:r>
                        <a:rPr lang="ru-RU" sz="1000" b="1" i="0" u="none" strike="noStrike" baseline="0" dirty="0">
                          <a:solidFill>
                            <a:schemeClr val="tx2">
                              <a:lumMod val="10000"/>
                            </a:schemeClr>
                          </a:solidFill>
                          <a:effectLst/>
                          <a:latin typeface="Arial" panose="020B0604020202020204" pitchFamily="34" charset="0"/>
                          <a:cs typeface="Arial" panose="020B0604020202020204" pitchFamily="34" charset="0"/>
                        </a:rPr>
                        <a:t> </a:t>
                      </a: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Процент выполнения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28751">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Численность постоянного населения (на конец года)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330954</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342</a:t>
                      </a:r>
                      <a:r>
                        <a:rPr lang="ru-RU" sz="1000" b="0" i="0" u="none" strike="noStrike" baseline="0" dirty="0">
                          <a:solidFill>
                            <a:srgbClr val="000000"/>
                          </a:solidFill>
                          <a:effectLst/>
                          <a:latin typeface="Arial" panose="020B0604020202020204" pitchFamily="34" charset="0"/>
                          <a:cs typeface="Arial" panose="020B0604020202020204" pitchFamily="34" charset="0"/>
                        </a:rPr>
                        <a:t> 130</a:t>
                      </a:r>
                      <a:endParaRPr lang="ru-RU"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103,4</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343336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358050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104,3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225913">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2</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Естественный прирост населения</a:t>
                      </a:r>
                    </a:p>
                  </a:txBody>
                  <a:tcPr marL="9525" marR="9525" marT="9525" marB="0" anchor="ct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1766</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1901</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107,6</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1908</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1930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101,2</a:t>
                      </a:r>
                    </a:p>
                  </a:txBody>
                  <a:tcPr marL="9525" marR="9525" marT="9525" marB="0" anchor="ctr"/>
                </a:tc>
                <a:extLst>
                  <a:ext uri="{0D108BD9-81ED-4DB2-BD59-A6C34878D82A}">
                    <a16:rowId xmlns:a16="http://schemas.microsoft.com/office/drawing/2014/main" val="790770980"/>
                  </a:ext>
                </a:extLst>
              </a:tr>
              <a:tr h="225913">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3</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Миграционный прирост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10738</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13607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126,7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10192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12950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127,1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62752707"/>
                  </a:ext>
                </a:extLst>
              </a:tr>
              <a:tr h="64754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4</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Объем отгруженных товаров собственного производства, выполненных работ и услуг собственными силами по промышленных видам деятельности </a:t>
                      </a:r>
                    </a:p>
                  </a:txBody>
                  <a:tcPr marL="9525" marR="9525" marT="9525" marB="0" anchor="ctr">
                    <a:solidFill>
                      <a:schemeClr val="accent1">
                        <a:lumMod val="20000"/>
                        <a:lumOff val="8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млн. 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59062,0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70664,3</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119,6</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77024,0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78013</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101,3</a:t>
                      </a:r>
                    </a:p>
                  </a:txBody>
                  <a:tcPr marL="9525" marR="9525" marT="9525" marB="0" anchor="ctr">
                    <a:solidFill>
                      <a:schemeClr val="accent1">
                        <a:lumMod val="20000"/>
                        <a:lumOff val="80000"/>
                      </a:schemeClr>
                    </a:solidFill>
                  </a:tcPr>
                </a:tc>
                <a:extLst>
                  <a:ext uri="{0D108BD9-81ED-4DB2-BD59-A6C34878D82A}">
                    <a16:rowId xmlns:a16="http://schemas.microsoft.com/office/drawing/2014/main" val="935054030"/>
                  </a:ext>
                </a:extLst>
              </a:tr>
              <a:tr h="328751">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5</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Инвестиции в основной капитал за счет сверх источников финансирования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млн. руб.</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85705,7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86700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80018</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80383,7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835731138"/>
                  </a:ext>
                </a:extLst>
              </a:tr>
              <a:tr h="225913">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6</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Ввод в эксплуатацию жилых домов за год </a:t>
                      </a:r>
                    </a:p>
                  </a:txBody>
                  <a:tcPr marL="9525" marR="9525" marT="9525" marB="0" anchor="ctr">
                    <a:solidFill>
                      <a:schemeClr val="accent1">
                        <a:lumMod val="20000"/>
                        <a:lumOff val="80000"/>
                      </a:schemeClr>
                    </a:solidFill>
                  </a:tcPr>
                </a:tc>
                <a:tc>
                  <a:txBody>
                    <a:bodyPr/>
                    <a:lstStyle/>
                    <a:p>
                      <a:pPr algn="ctr" fontAlgn="ctr"/>
                      <a:r>
                        <a:rPr lang="ru-RU" sz="1000" b="0" i="0" u="none" strike="noStrike" dirty="0" err="1">
                          <a:solidFill>
                            <a:schemeClr val="tx2">
                              <a:lumMod val="10000"/>
                            </a:schemeClr>
                          </a:solidFill>
                          <a:effectLst/>
                          <a:latin typeface="Arial" panose="020B0604020202020204" pitchFamily="34" charset="0"/>
                          <a:cs typeface="Arial" panose="020B0604020202020204" pitchFamily="34" charset="0"/>
                        </a:rPr>
                        <a:t>тыс.кв.м</a:t>
                      </a: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1035,8</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1149,5</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111</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a:t>
                      </a:r>
                    </a:p>
                  </a:txBody>
                  <a:tcPr marL="9525" marR="9525" marT="9525" marB="0" anchor="ctr">
                    <a:solidFill>
                      <a:schemeClr val="accent1">
                        <a:lumMod val="20000"/>
                        <a:lumOff val="80000"/>
                      </a:schemeClr>
                    </a:solidFill>
                  </a:tcPr>
                </a:tc>
                <a:extLst>
                  <a:ext uri="{0D108BD9-81ED-4DB2-BD59-A6C34878D82A}">
                    <a16:rowId xmlns:a16="http://schemas.microsoft.com/office/drawing/2014/main" val="391188601"/>
                  </a:ext>
                </a:extLst>
              </a:tr>
              <a:tr h="328751">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7</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Уровень обеспеченности населения жильем (на конец года)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err="1">
                          <a:solidFill>
                            <a:schemeClr val="tx2">
                              <a:lumMod val="10000"/>
                            </a:schemeClr>
                          </a:solidFill>
                          <a:effectLst/>
                          <a:latin typeface="Arial" panose="020B0604020202020204" pitchFamily="34" charset="0"/>
                          <a:cs typeface="Arial" panose="020B0604020202020204" pitchFamily="34" charset="0"/>
                        </a:rPr>
                        <a:t>кв.м</a:t>
                      </a: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a:t>
                      </a:r>
                    </a:p>
                    <a:p>
                      <a:pPr algn="ctr"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человека</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36,1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36,7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36,22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36,54</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22492207"/>
                  </a:ext>
                </a:extLst>
              </a:tr>
              <a:tr h="328751">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8</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Оборот розничной торговли в ценах соответствующих лет</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err="1">
                          <a:solidFill>
                            <a:srgbClr val="000000"/>
                          </a:solidFill>
                          <a:effectLst/>
                          <a:latin typeface="Arial" panose="020B0604020202020204" pitchFamily="34" charset="0"/>
                          <a:cs typeface="Arial" panose="020B0604020202020204" pitchFamily="34" charset="0"/>
                        </a:rPr>
                        <a:t>млн.руб</a:t>
                      </a:r>
                      <a:r>
                        <a:rPr lang="ru-RU"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119274,7</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137400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115,2</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153826,7</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154291,6</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100,3</a:t>
                      </a:r>
                    </a:p>
                  </a:txBody>
                  <a:tcPr marL="9525" marR="9525" marT="9525" marB="0" anchor="ctr">
                    <a:solidFill>
                      <a:schemeClr val="accent1">
                        <a:lumMod val="20000"/>
                        <a:lumOff val="80000"/>
                      </a:schemeClr>
                    </a:solidFill>
                  </a:tcPr>
                </a:tc>
                <a:extLst>
                  <a:ext uri="{0D108BD9-81ED-4DB2-BD59-A6C34878D82A}">
                    <a16:rowId xmlns:a16="http://schemas.microsoft.com/office/drawing/2014/main" val="3478457948"/>
                  </a:ext>
                </a:extLst>
              </a:tr>
              <a:tr h="328751">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9</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chemeClr val="tx2">
                              <a:lumMod val="10000"/>
                            </a:schemeClr>
                          </a:solidFill>
                          <a:effectLst/>
                          <a:latin typeface="Arial" panose="020B0604020202020204" pitchFamily="34" charset="0"/>
                          <a:cs typeface="Arial" panose="020B0604020202020204" pitchFamily="34" charset="0"/>
                        </a:rPr>
                        <a:t>Фонд заработной платы, всего по городскому округу</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err="1">
                          <a:solidFill>
                            <a:srgbClr val="000000"/>
                          </a:solidFill>
                          <a:effectLst/>
                          <a:latin typeface="Arial" panose="020B0604020202020204" pitchFamily="34" charset="0"/>
                          <a:cs typeface="Arial" panose="020B0604020202020204" pitchFamily="34" charset="0"/>
                        </a:rPr>
                        <a:t>млн.руб</a:t>
                      </a:r>
                      <a:r>
                        <a:rPr lang="ru-RU"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71695,1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73912,7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84292,1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85999,0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003882232"/>
                  </a:ext>
                </a:extLst>
              </a:tr>
              <a:tr h="328751">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10</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rtl="0" fontAlgn="ctr"/>
                      <a:r>
                        <a:rPr lang="ru-RU" sz="1000" b="0" i="0" u="none" strike="noStrike" dirty="0">
                          <a:solidFill>
                            <a:srgbClr val="000000"/>
                          </a:solidFill>
                          <a:effectLst/>
                          <a:latin typeface="Arial" panose="020B0604020202020204" pitchFamily="34" charset="0"/>
                        </a:rPr>
                        <a:t>Среднемесячная начисленная заработная плата работников, всего по городскому округу</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94566,1</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115 748,5</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122,4</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116932,9</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116932,9</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100</a:t>
                      </a:r>
                    </a:p>
                  </a:txBody>
                  <a:tcPr marL="9525" marR="9525" marT="9525" marB="0" anchor="ctr">
                    <a:solidFill>
                      <a:schemeClr val="accent1">
                        <a:lumMod val="20000"/>
                        <a:lumOff val="80000"/>
                      </a:schemeClr>
                    </a:solidFill>
                  </a:tcPr>
                </a:tc>
                <a:extLst>
                  <a:ext uri="{0D108BD9-81ED-4DB2-BD59-A6C34878D82A}">
                    <a16:rowId xmlns:a16="http://schemas.microsoft.com/office/drawing/2014/main" val="2682948354"/>
                  </a:ext>
                </a:extLst>
              </a:tr>
            </a:tbl>
          </a:graphicData>
        </a:graphic>
      </p:graphicFrame>
    </p:spTree>
    <p:extLst>
      <p:ext uri="{BB962C8B-B14F-4D97-AF65-F5344CB8AC3E}">
        <p14:creationId xmlns:p14="http://schemas.microsoft.com/office/powerpoint/2010/main" val="268450483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72FDEA"/>
            </a:gs>
            <a:gs pos="0">
              <a:schemeClr val="tx1"/>
            </a:gs>
            <a:gs pos="34000">
              <a:schemeClr val="tx1"/>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выполнение основных показателей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социально-экономического развития Ленинского городского округа</a:t>
            </a:r>
          </a:p>
        </p:txBody>
      </p:sp>
      <p:graphicFrame>
        <p:nvGraphicFramePr>
          <p:cNvPr id="5" name="Таблица 4"/>
          <p:cNvGraphicFramePr>
            <a:graphicFrameLocks noGrp="1"/>
          </p:cNvGraphicFramePr>
          <p:nvPr>
            <p:extLst>
              <p:ext uri="{D42A27DB-BD31-4B8C-83A1-F6EECF244321}">
                <p14:modId xmlns:p14="http://schemas.microsoft.com/office/powerpoint/2010/main" val="2899896915"/>
              </p:ext>
            </p:extLst>
          </p:nvPr>
        </p:nvGraphicFramePr>
        <p:xfrm>
          <a:off x="2" y="1216649"/>
          <a:ext cx="9143999" cy="3183525"/>
        </p:xfrm>
        <a:graphic>
          <a:graphicData uri="http://schemas.openxmlformats.org/drawingml/2006/table">
            <a:tbl>
              <a:tblPr>
                <a:tableStyleId>{5C22544A-7EE6-4342-B048-85BDC9FD1C3A}</a:tableStyleId>
              </a:tblPr>
              <a:tblGrid>
                <a:gridCol w="298363">
                  <a:extLst>
                    <a:ext uri="{9D8B030D-6E8A-4147-A177-3AD203B41FA5}">
                      <a16:colId xmlns:a16="http://schemas.microsoft.com/office/drawing/2014/main" val="2338304356"/>
                    </a:ext>
                  </a:extLst>
                </a:gridCol>
                <a:gridCol w="2854140">
                  <a:extLst>
                    <a:ext uri="{9D8B030D-6E8A-4147-A177-3AD203B41FA5}">
                      <a16:colId xmlns:a16="http://schemas.microsoft.com/office/drawing/2014/main" val="3324974806"/>
                    </a:ext>
                  </a:extLst>
                </a:gridCol>
                <a:gridCol w="855928">
                  <a:extLst>
                    <a:ext uri="{9D8B030D-6E8A-4147-A177-3AD203B41FA5}">
                      <a16:colId xmlns:a16="http://schemas.microsoft.com/office/drawing/2014/main" val="1436082716"/>
                    </a:ext>
                  </a:extLst>
                </a:gridCol>
                <a:gridCol w="855928">
                  <a:extLst>
                    <a:ext uri="{9D8B030D-6E8A-4147-A177-3AD203B41FA5}">
                      <a16:colId xmlns:a16="http://schemas.microsoft.com/office/drawing/2014/main" val="2820251906"/>
                    </a:ext>
                  </a:extLst>
                </a:gridCol>
                <a:gridCol w="855928">
                  <a:extLst>
                    <a:ext uri="{9D8B030D-6E8A-4147-A177-3AD203B41FA5}">
                      <a16:colId xmlns:a16="http://schemas.microsoft.com/office/drawing/2014/main" val="2922132950"/>
                    </a:ext>
                  </a:extLst>
                </a:gridCol>
                <a:gridCol w="855928">
                  <a:extLst>
                    <a:ext uri="{9D8B030D-6E8A-4147-A177-3AD203B41FA5}">
                      <a16:colId xmlns:a16="http://schemas.microsoft.com/office/drawing/2014/main" val="3998988918"/>
                    </a:ext>
                  </a:extLst>
                </a:gridCol>
                <a:gridCol w="855928">
                  <a:extLst>
                    <a:ext uri="{9D8B030D-6E8A-4147-A177-3AD203B41FA5}">
                      <a16:colId xmlns:a16="http://schemas.microsoft.com/office/drawing/2014/main" val="1277896301"/>
                    </a:ext>
                  </a:extLst>
                </a:gridCol>
                <a:gridCol w="855928">
                  <a:extLst>
                    <a:ext uri="{9D8B030D-6E8A-4147-A177-3AD203B41FA5}">
                      <a16:colId xmlns:a16="http://schemas.microsoft.com/office/drawing/2014/main" val="3403605732"/>
                    </a:ext>
                  </a:extLst>
                </a:gridCol>
                <a:gridCol w="855928">
                  <a:extLst>
                    <a:ext uri="{9D8B030D-6E8A-4147-A177-3AD203B41FA5}">
                      <a16:colId xmlns:a16="http://schemas.microsoft.com/office/drawing/2014/main" val="833056029"/>
                    </a:ext>
                  </a:extLst>
                </a:gridCol>
              </a:tblGrid>
              <a:tr h="541121">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Показатели</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Единица измерения</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План на отчетный год (2023)</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Фактические значения за отчетный год </a:t>
                      </a:r>
                    </a:p>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(2023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Процент выполнения </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Плановые значения на 2024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Ожидаемое исполнение  2024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chemeClr val="tx2">
                              <a:lumMod val="10000"/>
                            </a:schemeClr>
                          </a:solidFill>
                          <a:effectLst/>
                          <a:latin typeface="Arial" panose="020B0604020202020204" pitchFamily="34" charset="0"/>
                          <a:cs typeface="Arial" panose="020B0604020202020204" pitchFamily="34" charset="0"/>
                        </a:rPr>
                        <a:t>Процент выполнения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576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11</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rtl="0" fontAlgn="ctr"/>
                      <a:r>
                        <a:rPr lang="ru-RU" sz="1000" b="0" i="0" u="none" strike="noStrike" dirty="0">
                          <a:solidFill>
                            <a:srgbClr val="000000"/>
                          </a:solidFill>
                          <a:effectLst/>
                          <a:latin typeface="Arial" panose="020B0604020202020204" pitchFamily="34" charset="0"/>
                          <a:cs typeface="Arial" panose="020B0604020202020204" pitchFamily="34" charset="0"/>
                        </a:rPr>
                        <a:t>Среднемесячная номинальная начисленная заработная плата педагогических работников общеобразовательных организаций</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80 229,00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83 106,00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85 284,60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86 100,00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576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12</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rtl="0" fontAlgn="ctr"/>
                      <a:r>
                        <a:rPr lang="ru-RU" sz="1000" b="0" i="0" u="none" strike="noStrike" dirty="0">
                          <a:solidFill>
                            <a:srgbClr val="000000"/>
                          </a:solidFill>
                          <a:effectLst/>
                          <a:latin typeface="Arial" panose="020B0604020202020204" pitchFamily="34" charset="0"/>
                          <a:cs typeface="Arial" panose="020B0604020202020204" pitchFamily="34" charset="0"/>
                        </a:rPr>
                        <a:t>Среднемесячная номинальная начисленная заработная плата педагогических работников дошкольных образовательных организаций</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70 164,90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70 303,20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100,2</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71 977,20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72 553,00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100,8</a:t>
                      </a:r>
                    </a:p>
                  </a:txBody>
                  <a:tcPr marL="9525" marR="9525" marT="9525" marB="0" anchor="ctr"/>
                </a:tc>
                <a:extLst>
                  <a:ext uri="{0D108BD9-81ED-4DB2-BD59-A6C34878D82A}">
                    <a16:rowId xmlns:a16="http://schemas.microsoft.com/office/drawing/2014/main" val="790770980"/>
                  </a:ext>
                </a:extLst>
              </a:tr>
              <a:tr h="684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13</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rtl="0" fontAlgn="ctr"/>
                      <a:r>
                        <a:rPr lang="ru-RU" sz="1000" b="0" i="0" u="none" strike="noStrike" dirty="0">
                          <a:solidFill>
                            <a:srgbClr val="000000"/>
                          </a:solidFill>
                          <a:effectLst/>
                          <a:latin typeface="Arial" panose="020B0604020202020204" pitchFamily="34" charset="0"/>
                          <a:cs typeface="Arial" panose="020B0604020202020204" pitchFamily="34" charset="0"/>
                        </a:rPr>
                        <a:t>Среднемесячная номинальная начисленная заработная плата педагогических работников организаций дополнительного образования детей</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68 994,10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70 227,83</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101,8</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70 581,00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71 216,40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62752707"/>
                  </a:ext>
                </a:extLst>
              </a:tr>
              <a:tr h="576000">
                <a:tc>
                  <a:txBody>
                    <a:bodyPr/>
                    <a:lstStyle/>
                    <a:p>
                      <a:pPr algn="ctr" fontAlgn="ctr"/>
                      <a:r>
                        <a:rPr lang="en-US" sz="1000" b="0" i="0" u="none" strike="noStrike" dirty="0">
                          <a:solidFill>
                            <a:schemeClr val="tx2">
                              <a:lumMod val="10000"/>
                            </a:schemeClr>
                          </a:solidFill>
                          <a:effectLst/>
                          <a:latin typeface="Arial" panose="020B0604020202020204" pitchFamily="34" charset="0"/>
                          <a:cs typeface="Arial" panose="020B0604020202020204" pitchFamily="34" charset="0"/>
                        </a:rPr>
                        <a:t>14</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rtl="0" fontAlgn="ctr"/>
                      <a:r>
                        <a:rPr lang="ru-RU" sz="1000" b="0" i="0" u="none" strike="noStrike" dirty="0">
                          <a:solidFill>
                            <a:srgbClr val="000000"/>
                          </a:solidFill>
                          <a:effectLst/>
                          <a:latin typeface="Arial" panose="020B0604020202020204" pitchFamily="34" charset="0"/>
                          <a:cs typeface="Arial" panose="020B0604020202020204" pitchFamily="34" charset="0"/>
                        </a:rPr>
                        <a:t>Среднемесячная начисленная заработная плата работников муниципальных учреждений культуры</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55 597,00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60 414,30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108,7</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59 392,00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63 732,12</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107,3</a:t>
                      </a:r>
                    </a:p>
                  </a:txBody>
                  <a:tcPr marL="9525" marR="9525" marT="9525" marB="0" anchor="ctr">
                    <a:solidFill>
                      <a:schemeClr val="accent1">
                        <a:lumMod val="20000"/>
                        <a:lumOff val="80000"/>
                      </a:schemeClr>
                    </a:solidFill>
                  </a:tcPr>
                </a:tc>
                <a:extLst>
                  <a:ext uri="{0D108BD9-81ED-4DB2-BD59-A6C34878D82A}">
                    <a16:rowId xmlns:a16="http://schemas.microsoft.com/office/drawing/2014/main" val="935054030"/>
                  </a:ext>
                </a:extLst>
              </a:tr>
            </a:tbl>
          </a:graphicData>
        </a:graphic>
      </p:graphicFrame>
    </p:spTree>
    <p:extLst>
      <p:ext uri="{BB962C8B-B14F-4D97-AF65-F5344CB8AC3E}">
        <p14:creationId xmlns:p14="http://schemas.microsoft.com/office/powerpoint/2010/main" val="249579180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выполнении основных характеристик бюджета Ленинского городского округа в 2024 году</a:t>
            </a:r>
          </a:p>
        </p:txBody>
      </p:sp>
      <p:graphicFrame>
        <p:nvGraphicFramePr>
          <p:cNvPr id="4" name="Таблица 3"/>
          <p:cNvGraphicFramePr>
            <a:graphicFrameLocks noGrp="1"/>
          </p:cNvGraphicFramePr>
          <p:nvPr>
            <p:extLst>
              <p:ext uri="{D42A27DB-BD31-4B8C-83A1-F6EECF244321}">
                <p14:modId xmlns:p14="http://schemas.microsoft.com/office/powerpoint/2010/main" val="3418621273"/>
              </p:ext>
            </p:extLst>
          </p:nvPr>
        </p:nvGraphicFramePr>
        <p:xfrm>
          <a:off x="1" y="974170"/>
          <a:ext cx="9144000" cy="4169328"/>
        </p:xfrm>
        <a:graphic>
          <a:graphicData uri="http://schemas.openxmlformats.org/drawingml/2006/table">
            <a:tbl>
              <a:tblPr>
                <a:tableStyleId>{5C22544A-7EE6-4342-B048-85BDC9FD1C3A}</a:tableStyleId>
              </a:tblPr>
              <a:tblGrid>
                <a:gridCol w="483719">
                  <a:extLst>
                    <a:ext uri="{9D8B030D-6E8A-4147-A177-3AD203B41FA5}">
                      <a16:colId xmlns:a16="http://schemas.microsoft.com/office/drawing/2014/main" val="3324974806"/>
                    </a:ext>
                  </a:extLst>
                </a:gridCol>
                <a:gridCol w="4692763">
                  <a:extLst>
                    <a:ext uri="{9D8B030D-6E8A-4147-A177-3AD203B41FA5}">
                      <a16:colId xmlns:a16="http://schemas.microsoft.com/office/drawing/2014/main" val="1436082716"/>
                    </a:ext>
                  </a:extLst>
                </a:gridCol>
                <a:gridCol w="1322506">
                  <a:extLst>
                    <a:ext uri="{9D8B030D-6E8A-4147-A177-3AD203B41FA5}">
                      <a16:colId xmlns:a16="http://schemas.microsoft.com/office/drawing/2014/main" val="2820251906"/>
                    </a:ext>
                  </a:extLst>
                </a:gridCol>
                <a:gridCol w="1322506">
                  <a:extLst>
                    <a:ext uri="{9D8B030D-6E8A-4147-A177-3AD203B41FA5}">
                      <a16:colId xmlns:a16="http://schemas.microsoft.com/office/drawing/2014/main" val="2922132950"/>
                    </a:ext>
                  </a:extLst>
                </a:gridCol>
                <a:gridCol w="1322506">
                  <a:extLst>
                    <a:ext uri="{9D8B030D-6E8A-4147-A177-3AD203B41FA5}">
                      <a16:colId xmlns:a16="http://schemas.microsoft.com/office/drawing/2014/main" val="3998988918"/>
                    </a:ext>
                  </a:extLst>
                </a:gridCol>
              </a:tblGrid>
              <a:tr h="1169608">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 п/п</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показателя</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Уточненный план на 2024 год (</a:t>
                      </a:r>
                      <a:r>
                        <a:rPr lang="ru-RU" sz="1200" u="none" strike="noStrike" dirty="0" err="1">
                          <a:solidFill>
                            <a:schemeClr val="tx2">
                              <a:lumMod val="10000"/>
                            </a:schemeClr>
                          </a:solidFill>
                          <a:effectLst/>
                          <a:latin typeface="Times New Roman" panose="02020603050405020304" pitchFamily="18" charset="0"/>
                          <a:cs typeface="Times New Roman" panose="02020603050405020304" pitchFamily="18" charset="0"/>
                        </a:rPr>
                        <a:t>млн.руб</a:t>
                      </a: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 за 2024 год</a:t>
                      </a:r>
                      <a:r>
                        <a:rPr lang="ru-RU" sz="1200" u="none" strike="noStrike" baseline="0" dirty="0">
                          <a:solidFill>
                            <a:schemeClr val="tx2">
                              <a:lumMod val="10000"/>
                            </a:schemeClr>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2">
                              <a:lumMod val="10000"/>
                            </a:schemeClr>
                          </a:solidFill>
                          <a:effectLst/>
                          <a:latin typeface="Times New Roman" panose="02020603050405020304" pitchFamily="18" charset="0"/>
                          <a:cs typeface="Times New Roman" panose="02020603050405020304" pitchFamily="18" charset="0"/>
                        </a:rPr>
                        <a:t>млн.руб</a:t>
                      </a: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Процент выполнения</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64147">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1</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Общий объем доходов</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18 671,1</a:t>
                      </a: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18 063,4</a:t>
                      </a: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96,7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523158">
                <a:tc>
                  <a:txBody>
                    <a:bodyPr/>
                    <a:lstStyle/>
                    <a:p>
                      <a:pPr algn="ctr" fontAlgn="ctr"/>
                      <a:r>
                        <a:rPr lang="ru-RU" sz="1200" u="none" strike="noStrike">
                          <a:solidFill>
                            <a:schemeClr val="tx2">
                              <a:lumMod val="10000"/>
                            </a:schemeClr>
                          </a:solidFill>
                          <a:effectLst/>
                          <a:latin typeface="Times New Roman" panose="02020603050405020304" pitchFamily="18" charset="0"/>
                          <a:cs typeface="Times New Roman" panose="02020603050405020304" pitchFamily="18" charset="0"/>
                        </a:rPr>
                        <a:t>1.1</a:t>
                      </a:r>
                      <a:endParaRPr lang="ru-RU" sz="1200" b="0" i="0" u="none" strike="noStrike">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Налоговые и неналоговые доходы</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8 229,5</a:t>
                      </a: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8 277,8</a:t>
                      </a: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100,6</a:t>
                      </a:r>
                    </a:p>
                  </a:txBody>
                  <a:tcPr marL="9525" marR="9525" marT="9525" marB="0" anchor="ctr"/>
                </a:tc>
                <a:extLst>
                  <a:ext uri="{0D108BD9-81ED-4DB2-BD59-A6C34878D82A}">
                    <a16:rowId xmlns:a16="http://schemas.microsoft.com/office/drawing/2014/main" val="790770980"/>
                  </a:ext>
                </a:extLst>
              </a:tr>
              <a:tr h="616329">
                <a:tc>
                  <a:txBody>
                    <a:bodyPr/>
                    <a:lstStyle/>
                    <a:p>
                      <a:pPr algn="ctr" fontAlgn="ctr"/>
                      <a:r>
                        <a:rPr lang="ru-RU" sz="1200" u="none" strike="noStrike">
                          <a:solidFill>
                            <a:schemeClr val="tx2">
                              <a:lumMod val="10000"/>
                            </a:schemeClr>
                          </a:solidFill>
                          <a:effectLst/>
                          <a:latin typeface="Times New Roman" panose="02020603050405020304" pitchFamily="18" charset="0"/>
                          <a:cs typeface="Times New Roman" panose="02020603050405020304" pitchFamily="18" charset="0"/>
                        </a:rPr>
                        <a:t>1.2</a:t>
                      </a:r>
                      <a:endParaRPr lang="ru-RU" sz="1200" b="0" i="0" u="none" strike="noStrike">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Безвозмездные поступления</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10 441,6</a:t>
                      </a:r>
                    </a:p>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9 785,6</a:t>
                      </a:r>
                    </a:p>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93,7</a:t>
                      </a:r>
                    </a:p>
                  </a:txBody>
                  <a:tcPr marL="9525" marR="9525" marT="9525" marB="0" anchor="ctr"/>
                </a:tc>
                <a:extLst>
                  <a:ext uri="{0D108BD9-81ED-4DB2-BD59-A6C34878D82A}">
                    <a16:rowId xmlns:a16="http://schemas.microsoft.com/office/drawing/2014/main" val="1462752707"/>
                  </a:ext>
                </a:extLst>
              </a:tr>
              <a:tr h="464147">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2</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Общий объем расходов</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19 382,9</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18 148,2</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93,6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935054030"/>
                  </a:ext>
                </a:extLst>
              </a:tr>
              <a:tr h="467792">
                <a:tc>
                  <a:txBody>
                    <a:bodyPr/>
                    <a:lstStyle/>
                    <a:p>
                      <a:pPr algn="ctr" fontAlgn="ctr"/>
                      <a:r>
                        <a:rPr lang="ru-RU" sz="1200" u="none" strike="noStrike">
                          <a:solidFill>
                            <a:schemeClr val="tx2">
                              <a:lumMod val="10000"/>
                            </a:schemeClr>
                          </a:solidFill>
                          <a:effectLst/>
                          <a:latin typeface="Times New Roman" panose="02020603050405020304" pitchFamily="18" charset="0"/>
                          <a:cs typeface="Times New Roman" panose="02020603050405020304" pitchFamily="18" charset="0"/>
                        </a:rPr>
                        <a:t>3</a:t>
                      </a:r>
                      <a:endParaRPr lang="ru-RU" sz="1200" b="1" i="0" u="none" strike="noStrike">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Дефицит бюджета(-), профицит бюджета (+)</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-817,8</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-84,8</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35731138"/>
                  </a:ext>
                </a:extLst>
              </a:tr>
              <a:tr h="464147">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4</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Муниципальный долг</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50,0</a:t>
                      </a: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10,5</a:t>
                      </a:r>
                    </a:p>
                  </a:txBody>
                  <a:tcPr marL="9525" marR="9525" marT="9525" marB="0" anchor="ctr">
                    <a:solidFill>
                      <a:schemeClr val="accent1">
                        <a:lumMod val="40000"/>
                        <a:lumOff val="60000"/>
                      </a:schemeClr>
                    </a:solidFill>
                  </a:tcPr>
                </a:tc>
                <a:tc>
                  <a:txBody>
                    <a:bodyPr/>
                    <a:lstStyle/>
                    <a:p>
                      <a:pPr algn="ctr" fontAlgn="ct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91188601"/>
                  </a:ext>
                </a:extLst>
              </a:tr>
            </a:tbl>
          </a:graphicData>
        </a:graphic>
      </p:graphicFrame>
    </p:spTree>
    <p:extLst>
      <p:ext uri="{BB962C8B-B14F-4D97-AF65-F5344CB8AC3E}">
        <p14:creationId xmlns:p14="http://schemas.microsoft.com/office/powerpoint/2010/main" val="428696964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477078" y="312785"/>
            <a:ext cx="8199783" cy="36156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r>
              <a:rPr lang="ru-RU" sz="1600" dirty="0">
                <a:solidFill>
                  <a:srgbClr val="16E7CF"/>
                </a:solidFill>
              </a:rPr>
              <a:t>Структура доходов бюджета Ленинского городского округа в 2024 году</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5" name="Диаграмма 4"/>
          <p:cNvGraphicFramePr>
            <a:graphicFrameLocks noChangeAspect="1"/>
          </p:cNvGraphicFramePr>
          <p:nvPr>
            <p:extLst>
              <p:ext uri="{D42A27DB-BD31-4B8C-83A1-F6EECF244321}">
                <p14:modId xmlns:p14="http://schemas.microsoft.com/office/powerpoint/2010/main" val="1492952857"/>
              </p:ext>
            </p:extLst>
          </p:nvPr>
        </p:nvGraphicFramePr>
        <p:xfrm>
          <a:off x="1" y="987136"/>
          <a:ext cx="9143997" cy="41563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5277756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поступивших в бюджет Ленинского городского округа в 2024 году в сравнении с плановыми назначениями </a:t>
            </a:r>
            <a:r>
              <a:rPr kumimoji="0" lang="ru-RU" sz="1400" b="0" i="1" u="none" strike="noStrike" kern="0" cap="none" spc="0" normalizeH="0" baseline="0" noProof="0" dirty="0">
                <a:ln>
                  <a:noFill/>
                </a:ln>
                <a:solidFill>
                  <a:srgbClr val="16E7CF"/>
                </a:solidFill>
                <a:effectLst/>
                <a:uLnTx/>
                <a:uFillTx/>
                <a:latin typeface="Proxima Nova"/>
                <a:sym typeface="Proxima Nova"/>
              </a:rPr>
              <a:t>(тыс.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1134758699"/>
              </p:ext>
            </p:extLst>
          </p:nvPr>
        </p:nvGraphicFramePr>
        <p:xfrm>
          <a:off x="-1" y="929366"/>
          <a:ext cx="9144001" cy="4271803"/>
        </p:xfrm>
        <a:graphic>
          <a:graphicData uri="http://schemas.openxmlformats.org/drawingml/2006/table">
            <a:tbl>
              <a:tblPr>
                <a:tableStyleId>{5C22544A-7EE6-4342-B048-85BDC9FD1C3A}</a:tableStyleId>
              </a:tblPr>
              <a:tblGrid>
                <a:gridCol w="1185334">
                  <a:extLst>
                    <a:ext uri="{9D8B030D-6E8A-4147-A177-3AD203B41FA5}">
                      <a16:colId xmlns:a16="http://schemas.microsoft.com/office/drawing/2014/main" val="3324974806"/>
                    </a:ext>
                  </a:extLst>
                </a:gridCol>
                <a:gridCol w="4219226">
                  <a:extLst>
                    <a:ext uri="{9D8B030D-6E8A-4147-A177-3AD203B41FA5}">
                      <a16:colId xmlns:a16="http://schemas.microsoft.com/office/drawing/2014/main" val="1436082716"/>
                    </a:ext>
                  </a:extLst>
                </a:gridCol>
                <a:gridCol w="888999">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7">
                  <a:extLst>
                    <a:ext uri="{9D8B030D-6E8A-4147-A177-3AD203B41FA5}">
                      <a16:colId xmlns:a16="http://schemas.microsoft.com/office/drawing/2014/main" val="90080197"/>
                    </a:ext>
                  </a:extLst>
                </a:gridCol>
              </a:tblGrid>
              <a:tr h="33522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06397">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000 10000000000000000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НАЛОГОВЫЕ И НЕНАЛОГОВЫЕ ДОХОДЫ</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7 463 188,23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8 229 518,76</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8 277 817,64</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107,22</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100,59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133805">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000 10102000010000110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 на доходы физических лиц</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2 307 071,70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2 424 278,70</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2 312 797,39</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108,26</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95,40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37086">
                <a:tc>
                  <a:txBody>
                    <a:bodyPr/>
                    <a:lstStyle/>
                    <a:p>
                      <a:pPr algn="ctr" fontAlgn="ctr"/>
                      <a:r>
                        <a:rPr lang="ru-RU" sz="700" b="0" i="0" u="none" strike="noStrike" dirty="0">
                          <a:solidFill>
                            <a:srgbClr val="000000"/>
                          </a:solidFill>
                          <a:effectLst/>
                          <a:latin typeface="Times New Roman" panose="02020603050405020304" pitchFamily="18" charset="0"/>
                        </a:rPr>
                        <a:t>1 01 02 010 01 0000 110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физическим лицом - налоговым резидентом Российской Федерации в виде дивидендов</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1 582 596,00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1 694 105,70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1 748 134,15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110,46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651795">
                <a:tc>
                  <a:txBody>
                    <a:bodyPr/>
                    <a:lstStyle/>
                    <a:p>
                      <a:pPr algn="ctr" fontAlgn="ctr"/>
                      <a:r>
                        <a:rPr lang="ru-RU" sz="700" b="0" i="0" u="none" strike="noStrike">
                          <a:solidFill>
                            <a:srgbClr val="000000"/>
                          </a:solidFill>
                          <a:effectLst/>
                          <a:latin typeface="Times New Roman" panose="02020603050405020304" pitchFamily="18" charset="0"/>
                        </a:rPr>
                        <a:t>1 01 02 010 01 1000 110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1 582 596,00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1 694 105,70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1 747 625,39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110,43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103,16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651795">
                <a:tc>
                  <a:txBody>
                    <a:bodyPr/>
                    <a:lstStyle/>
                    <a:p>
                      <a:pPr algn="ctr" fontAlgn="ctr"/>
                      <a:r>
                        <a:rPr lang="ru-RU" sz="700" b="0" i="0" u="none" strike="noStrike">
                          <a:solidFill>
                            <a:srgbClr val="000000"/>
                          </a:solidFill>
                          <a:effectLst/>
                          <a:latin typeface="Times New Roman" panose="02020603050405020304" pitchFamily="18" charset="0"/>
                        </a:rPr>
                        <a:t>1 01 02 010 01 3000 110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физическим лицом - налоговым резидентом Российской Федерации в виде дивидендов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508,76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437086">
                <a:tc>
                  <a:txBody>
                    <a:bodyPr/>
                    <a:lstStyle/>
                    <a:p>
                      <a:pPr algn="ctr" fontAlgn="ctr"/>
                      <a:r>
                        <a:rPr lang="ru-RU" sz="700" b="0" i="0" u="none" strike="noStrike">
                          <a:solidFill>
                            <a:srgbClr val="000000"/>
                          </a:solidFill>
                          <a:effectLst/>
                          <a:latin typeface="Times New Roman" panose="02020603050405020304" pitchFamily="18" charset="0"/>
                        </a:rPr>
                        <a:t>1 01 02 020 01 0000 110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12 690,00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12 780,00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4 210,30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33,18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32,94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544440">
                <a:tc>
                  <a:txBody>
                    <a:bodyPr/>
                    <a:lstStyle/>
                    <a:p>
                      <a:pPr algn="ctr" fontAlgn="ctr"/>
                      <a:r>
                        <a:rPr lang="ru-RU" sz="700" b="0" i="0" u="none" strike="noStrike">
                          <a:solidFill>
                            <a:srgbClr val="000000"/>
                          </a:solidFill>
                          <a:effectLst/>
                          <a:latin typeface="Times New Roman" panose="02020603050405020304" pitchFamily="18" charset="0"/>
                        </a:rPr>
                        <a:t>1 01 02 020 01 1000 110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12 690,00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12 780,00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4 158,83</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32,77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32,54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544440">
                <a:tc>
                  <a:txBody>
                    <a:bodyPr/>
                    <a:lstStyle/>
                    <a:p>
                      <a:pPr algn="ctr" fontAlgn="ctr"/>
                      <a:r>
                        <a:rPr lang="ru-RU" sz="700" b="0" i="0" u="none" strike="noStrike">
                          <a:solidFill>
                            <a:srgbClr val="000000"/>
                          </a:solidFill>
                          <a:effectLst/>
                          <a:latin typeface="Times New Roman" panose="02020603050405020304" pitchFamily="18" charset="0"/>
                        </a:rPr>
                        <a:t>1 01 02 020 01 3000 110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51,47</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329731">
                <a:tc>
                  <a:txBody>
                    <a:bodyPr/>
                    <a:lstStyle/>
                    <a:p>
                      <a:pPr algn="ctr" fontAlgn="ctr"/>
                      <a:r>
                        <a:rPr lang="ru-RU" sz="700" b="0" i="0" u="none" strike="noStrike">
                          <a:solidFill>
                            <a:srgbClr val="000000"/>
                          </a:solidFill>
                          <a:effectLst/>
                          <a:latin typeface="Times New Roman" panose="02020603050405020304" pitchFamily="18" charset="0"/>
                        </a:rPr>
                        <a:t>1 01 02 030 01 0000 110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полученных физическими лицами в соответствии со статьей 228 Налогового кодекса Российской Федерации (за исключением доходов от долевого участия в организации, полученных физическим лицом - налоговым резидентом Российской Федерации в виде дивидендов)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55 384,50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55 780,00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58 690,96</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105,97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105,22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bl>
          </a:graphicData>
        </a:graphic>
      </p:graphicFrame>
    </p:spTree>
    <p:extLst>
      <p:ext uri="{BB962C8B-B14F-4D97-AF65-F5344CB8AC3E}">
        <p14:creationId xmlns:p14="http://schemas.microsoft.com/office/powerpoint/2010/main" val="232747882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поступивших 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663678450"/>
              </p:ext>
            </p:extLst>
          </p:nvPr>
        </p:nvGraphicFramePr>
        <p:xfrm>
          <a:off x="1" y="1113786"/>
          <a:ext cx="9143999" cy="4029714"/>
        </p:xfrm>
        <a:graphic>
          <a:graphicData uri="http://schemas.openxmlformats.org/drawingml/2006/table">
            <a:tbl>
              <a:tblPr>
                <a:tableStyleId>{5C22544A-7EE6-4342-B048-85BDC9FD1C3A}</a:tableStyleId>
              </a:tblPr>
              <a:tblGrid>
                <a:gridCol w="1185332">
                  <a:extLst>
                    <a:ext uri="{9D8B030D-6E8A-4147-A177-3AD203B41FA5}">
                      <a16:colId xmlns:a16="http://schemas.microsoft.com/office/drawing/2014/main" val="3324974806"/>
                    </a:ext>
                  </a:extLst>
                </a:gridCol>
                <a:gridCol w="4219222">
                  <a:extLst>
                    <a:ext uri="{9D8B030D-6E8A-4147-A177-3AD203B41FA5}">
                      <a16:colId xmlns:a16="http://schemas.microsoft.com/office/drawing/2014/main" val="1436082716"/>
                    </a:ext>
                  </a:extLst>
                </a:gridCol>
                <a:gridCol w="889001">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63954">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575384">
                <a:tc>
                  <a:txBody>
                    <a:bodyPr/>
                    <a:lstStyle/>
                    <a:p>
                      <a:pPr algn="ctr" fontAlgn="ctr"/>
                      <a:r>
                        <a:rPr lang="ru-RU" sz="700" b="0" i="0" u="none" strike="noStrike">
                          <a:solidFill>
                            <a:srgbClr val="000000"/>
                          </a:solidFill>
                          <a:effectLst/>
                          <a:latin typeface="Times New Roman" panose="02020603050405020304" pitchFamily="18" charset="0"/>
                        </a:rPr>
                        <a:t>1 01 02 030 01 1000 110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полученных физическими лицами в соответствии со статьей 228 Налогового кодекса Российской Федерации (за исключением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55 384,50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55 780,00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57 951,39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104,63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103,89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575384">
                <a:tc>
                  <a:txBody>
                    <a:bodyPr/>
                    <a:lstStyle/>
                    <a:p>
                      <a:pPr algn="ctr" fontAlgn="ctr"/>
                      <a:r>
                        <a:rPr lang="ru-RU" sz="700" b="0" i="0" u="none" strike="noStrike">
                          <a:solidFill>
                            <a:srgbClr val="000000"/>
                          </a:solidFill>
                          <a:effectLst/>
                          <a:latin typeface="Times New Roman" panose="02020603050405020304" pitchFamily="18" charset="0"/>
                        </a:rPr>
                        <a:t>1 01 02 030 01 3000 110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доходов, полученных физическими лицами в соответствии со статьей 228 Налогового кодекса Российской Федерации (за исключением доходов от долевого участия в организации, полученных физическим лицом - налоговым резидентом Российской Федерации в виде дивидендов)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739,57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48472">
                <a:tc>
                  <a:txBody>
                    <a:bodyPr/>
                    <a:lstStyle/>
                    <a:p>
                      <a:pPr algn="ctr" fontAlgn="ctr"/>
                      <a:r>
                        <a:rPr lang="ru-RU" sz="700" b="0" i="0" u="none" strike="noStrike">
                          <a:solidFill>
                            <a:srgbClr val="000000"/>
                          </a:solidFill>
                          <a:effectLst/>
                          <a:latin typeface="Times New Roman" panose="02020603050405020304" pitchFamily="18" charset="0"/>
                        </a:rPr>
                        <a:t>1 01 02 040 01 0000 110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виде фиксированных авансовых платежей с доходов, полученных физическими лицами, являющимися иностранными гражданами, осуществляющими трудовую деятельность по найму на основании патента в соответствии со статьей 227.1 Налогового кодекса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340,00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216,45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63,66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575384">
                <a:tc>
                  <a:txBody>
                    <a:bodyPr/>
                    <a:lstStyle/>
                    <a:p>
                      <a:pPr algn="ctr" fontAlgn="ctr"/>
                      <a:r>
                        <a:rPr lang="ru-RU" sz="700" b="0" i="0" u="none" strike="noStrike">
                          <a:solidFill>
                            <a:srgbClr val="000000"/>
                          </a:solidFill>
                          <a:effectLst/>
                          <a:latin typeface="Times New Roman" panose="02020603050405020304" pitchFamily="18" charset="0"/>
                        </a:rPr>
                        <a:t>1 01 02 040 01 1000 110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виде фиксированных авансовых платежей с доходов, полученных физическими лицами, являющимися иностранными гражданами, осуществляющими трудовую деятельность по найму на основании патента в соответствии со статьей 227.1 Налогового кодекса Российской Федерации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340,00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216,45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63,66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688840">
                <a:tc>
                  <a:txBody>
                    <a:bodyPr/>
                    <a:lstStyle/>
                    <a:p>
                      <a:pPr algn="ctr" fontAlgn="ctr"/>
                      <a:r>
                        <a:rPr lang="ru-RU" sz="700" b="0" i="0" u="none" strike="noStrike">
                          <a:solidFill>
                            <a:srgbClr val="000000"/>
                          </a:solidFill>
                          <a:effectLst/>
                          <a:latin typeface="Times New Roman" panose="02020603050405020304" pitchFamily="18" charset="0"/>
                        </a:rPr>
                        <a:t>1 01 02 080 01 0000 110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270 504,80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272 488,00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182 550,93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67,49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66,99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802296">
                <a:tc>
                  <a:txBody>
                    <a:bodyPr/>
                    <a:lstStyle/>
                    <a:p>
                      <a:pPr algn="ctr" fontAlgn="ctr"/>
                      <a:r>
                        <a:rPr lang="ru-RU" sz="700" b="0" i="0" u="none" strike="noStrike">
                          <a:solidFill>
                            <a:srgbClr val="000000"/>
                          </a:solidFill>
                          <a:effectLst/>
                          <a:latin typeface="Times New Roman" panose="02020603050405020304" pitchFamily="18" charset="0"/>
                        </a:rPr>
                        <a:t>1 01 02 080 01 1000 110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270 504,80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272 488,00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182 447,99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67,45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66,96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bl>
          </a:graphicData>
        </a:graphic>
      </p:graphicFrame>
    </p:spTree>
    <p:extLst>
      <p:ext uri="{BB962C8B-B14F-4D97-AF65-F5344CB8AC3E}">
        <p14:creationId xmlns:p14="http://schemas.microsoft.com/office/powerpoint/2010/main" val="235057350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467503707"/>
              </p:ext>
            </p:extLst>
          </p:nvPr>
        </p:nvGraphicFramePr>
        <p:xfrm>
          <a:off x="1" y="1113781"/>
          <a:ext cx="9144000" cy="4085921"/>
        </p:xfrm>
        <a:graphic>
          <a:graphicData uri="http://schemas.openxmlformats.org/drawingml/2006/table">
            <a:tbl>
              <a:tblPr>
                <a:tableStyleId>{5C22544A-7EE6-4342-B048-85BDC9FD1C3A}</a:tableStyleId>
              </a:tblPr>
              <a:tblGrid>
                <a:gridCol w="1185332">
                  <a:extLst>
                    <a:ext uri="{9D8B030D-6E8A-4147-A177-3AD203B41FA5}">
                      <a16:colId xmlns:a16="http://schemas.microsoft.com/office/drawing/2014/main" val="3324974806"/>
                    </a:ext>
                  </a:extLst>
                </a:gridCol>
                <a:gridCol w="4219223">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90">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59647">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741319">
                <a:tc>
                  <a:txBody>
                    <a:bodyPr/>
                    <a:lstStyle/>
                    <a:p>
                      <a:pPr algn="ctr" fontAlgn="ctr"/>
                      <a:r>
                        <a:rPr lang="ru-RU" sz="700" b="0" i="0" u="none" strike="noStrike">
                          <a:solidFill>
                            <a:srgbClr val="000000"/>
                          </a:solidFill>
                          <a:effectLst/>
                          <a:latin typeface="Times New Roman" panose="02020603050405020304" pitchFamily="18" charset="0"/>
                        </a:rPr>
                        <a:t>1 01 02 080 01 1000 110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270 504,80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272 488,00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182 447,99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67,45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66,96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83577363"/>
                  </a:ext>
                </a:extLst>
              </a:tr>
              <a:tr h="741319">
                <a:tc>
                  <a:txBody>
                    <a:bodyPr/>
                    <a:lstStyle/>
                    <a:p>
                      <a:pPr algn="ctr" fontAlgn="ctr"/>
                      <a:r>
                        <a:rPr lang="ru-RU" sz="700" b="0" i="0" u="none" strike="noStrike">
                          <a:solidFill>
                            <a:srgbClr val="000000"/>
                          </a:solidFill>
                          <a:effectLst/>
                          <a:latin typeface="Times New Roman" panose="02020603050405020304" pitchFamily="18" charset="0"/>
                        </a:rPr>
                        <a:t>1 01 02 080 01 3000 110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102,94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42952074"/>
                  </a:ext>
                </a:extLst>
              </a:tr>
              <a:tr h="426820">
                <a:tc>
                  <a:txBody>
                    <a:bodyPr/>
                    <a:lstStyle/>
                    <a:p>
                      <a:pPr algn="ctr" fontAlgn="ctr"/>
                      <a:r>
                        <a:rPr lang="ru-RU" sz="700" b="0" i="0" u="none" strike="noStrike">
                          <a:solidFill>
                            <a:srgbClr val="000000"/>
                          </a:solidFill>
                          <a:effectLst/>
                          <a:latin typeface="Times New Roman" panose="02020603050405020304" pitchFamily="18" charset="0"/>
                        </a:rPr>
                        <a:t>1 01 02 100 01 0000 110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сумм прибыли контролируемой иностранной компании, полученной физическими лицами, признаваемыми контролирующими лицами этой компании, за исключением уплачиваемого в связи с переходом на особый порядок уплаты на основании подачи в налоговый орган соответствующего уведомления (в части суммы налога, превышающей 650 000 рублей)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531653">
                <a:tc>
                  <a:txBody>
                    <a:bodyPr/>
                    <a:lstStyle/>
                    <a:p>
                      <a:pPr algn="ctr" fontAlgn="ctr"/>
                      <a:r>
                        <a:rPr lang="ru-RU" sz="700" b="0" i="0" u="none" strike="noStrike">
                          <a:solidFill>
                            <a:srgbClr val="000000"/>
                          </a:solidFill>
                          <a:effectLst/>
                          <a:latin typeface="Times New Roman" panose="02020603050405020304" pitchFamily="18" charset="0"/>
                        </a:rPr>
                        <a:t>1 01 02 100 01 1000 110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с сумм прибыли контролируемой иностранной компании, полученной физическими лицами, признаваемыми контролирующими лицами этой компании, за исключением уплачиваемого в связи с переходом на особый порядок уплаты на основании подачи в налоговый орган соответствующего уведомления (в части суммы налога, превышающей 650 000 рублей)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21987">
                <a:tc>
                  <a:txBody>
                    <a:bodyPr/>
                    <a:lstStyle/>
                    <a:p>
                      <a:pPr algn="ctr" fontAlgn="ctr"/>
                      <a:r>
                        <a:rPr lang="ru-RU" sz="700" b="0" i="0" u="none" strike="noStrike">
                          <a:solidFill>
                            <a:srgbClr val="000000"/>
                          </a:solidFill>
                          <a:effectLst/>
                          <a:latin typeface="Times New Roman" panose="02020603050405020304" pitchFamily="18" charset="0"/>
                        </a:rPr>
                        <a:t>1 01 02 130 01 0000 110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не превышающей 650 000 рублей)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58 288,00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58 715,00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47 922,16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82,22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81,62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426820">
                <a:tc>
                  <a:txBody>
                    <a:bodyPr/>
                    <a:lstStyle/>
                    <a:p>
                      <a:pPr algn="ctr" fontAlgn="ctr"/>
                      <a:r>
                        <a:rPr lang="ru-RU" sz="700" b="0" i="0" u="none" strike="noStrike">
                          <a:solidFill>
                            <a:srgbClr val="000000"/>
                          </a:solidFill>
                          <a:effectLst/>
                          <a:latin typeface="Times New Roman" panose="02020603050405020304" pitchFamily="18" charset="0"/>
                        </a:rPr>
                        <a:t>1 01 02 130 01 1000 110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не превышающей 650 000 рублей)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58 288,00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58 715,00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47 922,16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82,22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81,62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80154">
                <a:tc>
                  <a:txBody>
                    <a:bodyPr/>
                    <a:lstStyle/>
                    <a:p>
                      <a:pPr algn="ctr" fontAlgn="ctr"/>
                      <a:r>
                        <a:rPr lang="ru-RU" sz="700" b="0" i="0" u="none" strike="noStrike">
                          <a:solidFill>
                            <a:srgbClr val="000000"/>
                          </a:solidFill>
                          <a:effectLst/>
                          <a:latin typeface="Times New Roman" panose="02020603050405020304" pitchFamily="18" charset="0"/>
                        </a:rPr>
                        <a:t>1 01 02 140 01 0000 110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превышающей 650 000 рублей)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327 608,40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330 070,00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271 073,45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82,74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82,13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bl>
          </a:graphicData>
        </a:graphic>
      </p:graphicFrame>
    </p:spTree>
    <p:extLst>
      <p:ext uri="{BB962C8B-B14F-4D97-AF65-F5344CB8AC3E}">
        <p14:creationId xmlns:p14="http://schemas.microsoft.com/office/powerpoint/2010/main" val="406709907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302158744"/>
              </p:ext>
            </p:extLst>
          </p:nvPr>
        </p:nvGraphicFramePr>
        <p:xfrm>
          <a:off x="-1" y="1113782"/>
          <a:ext cx="9144001" cy="4079927"/>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1">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7">
                  <a:extLst>
                    <a:ext uri="{9D8B030D-6E8A-4147-A177-3AD203B41FA5}">
                      <a16:colId xmlns:a16="http://schemas.microsoft.com/office/drawing/2014/main" val="90080197"/>
                    </a:ext>
                  </a:extLst>
                </a:gridCol>
              </a:tblGrid>
              <a:tr h="523040">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24875">
                <a:tc>
                  <a:txBody>
                    <a:bodyPr/>
                    <a:lstStyle/>
                    <a:p>
                      <a:pPr algn="ctr" fontAlgn="ctr"/>
                      <a:r>
                        <a:rPr lang="ru-RU" sz="700" b="0" i="0" u="none" strike="noStrike">
                          <a:solidFill>
                            <a:srgbClr val="000000"/>
                          </a:solidFill>
                          <a:effectLst/>
                          <a:latin typeface="Times New Roman" panose="02020603050405020304" pitchFamily="18" charset="0"/>
                        </a:rPr>
                        <a:t>1 01 02 140 01 1000 110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превышающей 650 000 рублей)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327 608,40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330 070,00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271 073,45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82,74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82,13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23731">
                <a:tc>
                  <a:txBody>
                    <a:bodyPr/>
                    <a:lstStyle/>
                    <a:p>
                      <a:pPr algn="ctr" fontAlgn="ctr"/>
                      <a:r>
                        <a:rPr lang="ru-RU" sz="700" b="1" i="0" u="none" strike="noStrike">
                          <a:solidFill>
                            <a:srgbClr val="000000"/>
                          </a:solidFill>
                          <a:effectLst/>
                          <a:latin typeface="Times New Roman" panose="02020603050405020304" pitchFamily="18" charset="0"/>
                        </a:rPr>
                        <a:t>1 03 00 000 00 0000 000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НАЛОГИ НА ТОВАРЫ (РАБОТЫ, УСЛУГИ), РЕАЛИЗУЕМЫЕ НА ТЕРРИТОРИИ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35 880,40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38 065,20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38 316,95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106,79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43151">
                <a:tc>
                  <a:txBody>
                    <a:bodyPr/>
                    <a:lstStyle/>
                    <a:p>
                      <a:pPr algn="ctr" fontAlgn="ctr"/>
                      <a:r>
                        <a:rPr lang="ru-RU" sz="700" b="1" i="0" u="none" strike="noStrike">
                          <a:solidFill>
                            <a:srgbClr val="000000"/>
                          </a:solidFill>
                          <a:effectLst/>
                          <a:latin typeface="Times New Roman" panose="02020603050405020304" pitchFamily="18" charset="0"/>
                        </a:rPr>
                        <a:t>1 03 02 000 01 0000 110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Акцизы по подакцизным товарам (продукции), производимым на территории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35 880,40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38 065,20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38 316,95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106,79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490645">
                <a:tc>
                  <a:txBody>
                    <a:bodyPr/>
                    <a:lstStyle/>
                    <a:p>
                      <a:pPr algn="ctr" fontAlgn="ctr"/>
                      <a:r>
                        <a:rPr lang="ru-RU" sz="700" b="0" i="0" u="none" strike="noStrike">
                          <a:solidFill>
                            <a:srgbClr val="000000"/>
                          </a:solidFill>
                          <a:effectLst/>
                          <a:latin typeface="Times New Roman" panose="02020603050405020304" pitchFamily="18" charset="0"/>
                        </a:rPr>
                        <a:t>1 03 02 230 01 0000 110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дизельное топливо,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18 713,10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19 739,90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19 795,91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105,79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100,28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429132">
                <a:tc>
                  <a:txBody>
                    <a:bodyPr/>
                    <a:lstStyle/>
                    <a:p>
                      <a:pPr algn="ctr" fontAlgn="ctr"/>
                      <a:r>
                        <a:rPr lang="ru-RU" sz="700" b="0" i="0" u="none" strike="noStrike">
                          <a:solidFill>
                            <a:srgbClr val="000000"/>
                          </a:solidFill>
                          <a:effectLst/>
                          <a:latin typeface="Times New Roman" panose="02020603050405020304" pitchFamily="18" charset="0"/>
                        </a:rPr>
                        <a:t>1 03 02 231 01 0000 110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дизельное топливо,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18 713,10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19 739,90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19 795,91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105,79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100,28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20520">
                <a:tc>
                  <a:txBody>
                    <a:bodyPr/>
                    <a:lstStyle/>
                    <a:p>
                      <a:pPr algn="ctr" fontAlgn="ctr"/>
                      <a:r>
                        <a:rPr lang="ru-RU" sz="700" b="0" i="0" u="none" strike="noStrike">
                          <a:solidFill>
                            <a:srgbClr val="000000"/>
                          </a:solidFill>
                          <a:effectLst/>
                          <a:latin typeface="Times New Roman" panose="02020603050405020304" pitchFamily="18" charset="0"/>
                        </a:rPr>
                        <a:t>1 03 02 240 01 0000 110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моторные масла для дизельных и (или) карбюраторных (инжекторных) двигателей,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89,20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112,20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114,38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128,23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101,94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529230">
                <a:tc>
                  <a:txBody>
                    <a:bodyPr/>
                    <a:lstStyle/>
                    <a:p>
                      <a:pPr algn="ctr" fontAlgn="ctr"/>
                      <a:r>
                        <a:rPr lang="ru-RU" sz="700" b="0" i="0" u="none" strike="noStrike">
                          <a:solidFill>
                            <a:srgbClr val="000000"/>
                          </a:solidFill>
                          <a:effectLst/>
                          <a:latin typeface="Times New Roman" panose="02020603050405020304" pitchFamily="18" charset="0"/>
                        </a:rPr>
                        <a:t>1 03 02 241 01 0000 110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моторные масла для дизельных и (или) карбюраторных (инжекторных) двигателей,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89,20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112,20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114,38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128,23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101,94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20520">
                <a:tc>
                  <a:txBody>
                    <a:bodyPr/>
                    <a:lstStyle/>
                    <a:p>
                      <a:pPr algn="ctr" fontAlgn="ctr"/>
                      <a:r>
                        <a:rPr lang="ru-RU" sz="700" b="0" i="0" u="none" strike="noStrike">
                          <a:solidFill>
                            <a:srgbClr val="000000"/>
                          </a:solidFill>
                          <a:effectLst/>
                          <a:latin typeface="Times New Roman" panose="02020603050405020304" pitchFamily="18" charset="0"/>
                        </a:rPr>
                        <a:t>1 03 02 250 01 0000 110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автомобильный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19 403,40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20 538,40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20 561,42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105,97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424875">
                <a:tc>
                  <a:txBody>
                    <a:bodyPr/>
                    <a:lstStyle/>
                    <a:p>
                      <a:pPr algn="ctr" fontAlgn="ctr"/>
                      <a:r>
                        <a:rPr lang="ru-RU" sz="700" b="0" i="0" u="none" strike="noStrike">
                          <a:solidFill>
                            <a:srgbClr val="000000"/>
                          </a:solidFill>
                          <a:effectLst/>
                          <a:latin typeface="Times New Roman" panose="02020603050405020304" pitchFamily="18" charset="0"/>
                        </a:rPr>
                        <a:t>1 03 02 251 01 0000 110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автомобильный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19 403,40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20 538,40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20 561,42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105,97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bl>
          </a:graphicData>
        </a:graphic>
      </p:graphicFrame>
    </p:spTree>
    <p:extLst>
      <p:ext uri="{BB962C8B-B14F-4D97-AF65-F5344CB8AC3E}">
        <p14:creationId xmlns:p14="http://schemas.microsoft.com/office/powerpoint/2010/main" val="213585684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14527472"/>
              </p:ext>
            </p:extLst>
          </p:nvPr>
        </p:nvGraphicFramePr>
        <p:xfrm>
          <a:off x="-1" y="1112455"/>
          <a:ext cx="9144001" cy="4046769"/>
        </p:xfrm>
        <a:graphic>
          <a:graphicData uri="http://schemas.openxmlformats.org/drawingml/2006/table">
            <a:tbl>
              <a:tblPr>
                <a:tableStyleId>{5C22544A-7EE6-4342-B048-85BDC9FD1C3A}</a:tableStyleId>
              </a:tblPr>
              <a:tblGrid>
                <a:gridCol w="1185334">
                  <a:extLst>
                    <a:ext uri="{9D8B030D-6E8A-4147-A177-3AD203B41FA5}">
                      <a16:colId xmlns:a16="http://schemas.microsoft.com/office/drawing/2014/main" val="3324974806"/>
                    </a:ext>
                  </a:extLst>
                </a:gridCol>
                <a:gridCol w="4219225">
                  <a:extLst>
                    <a:ext uri="{9D8B030D-6E8A-4147-A177-3AD203B41FA5}">
                      <a16:colId xmlns:a16="http://schemas.microsoft.com/office/drawing/2014/main" val="1436082716"/>
                    </a:ext>
                  </a:extLst>
                </a:gridCol>
                <a:gridCol w="888999">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7">
                  <a:extLst>
                    <a:ext uri="{9D8B030D-6E8A-4147-A177-3AD203B41FA5}">
                      <a16:colId xmlns:a16="http://schemas.microsoft.com/office/drawing/2014/main" val="90080197"/>
                    </a:ext>
                  </a:extLst>
                </a:gridCol>
              </a:tblGrid>
              <a:tr h="432314">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24708">
                <a:tc>
                  <a:txBody>
                    <a:bodyPr/>
                    <a:lstStyle/>
                    <a:p>
                      <a:pPr algn="ctr" fontAlgn="ctr"/>
                      <a:r>
                        <a:rPr lang="ru-RU" sz="700" b="0" i="0" u="none" strike="noStrike">
                          <a:solidFill>
                            <a:srgbClr val="000000"/>
                          </a:solidFill>
                          <a:effectLst/>
                          <a:latin typeface="Times New Roman" panose="02020603050405020304" pitchFamily="18" charset="0"/>
                        </a:rPr>
                        <a:t>1 03 02 260 01 0000 110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Доходы от уплаты акцизов на прямогонный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-2 325,30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-2 325,30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-2 154,76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92,67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92,67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30426">
                <a:tc>
                  <a:txBody>
                    <a:bodyPr/>
                    <a:lstStyle/>
                    <a:p>
                      <a:pPr algn="ctr" fontAlgn="ctr"/>
                      <a:r>
                        <a:rPr lang="ru-RU" sz="700" b="0" i="0" u="none" strike="noStrike">
                          <a:solidFill>
                            <a:srgbClr val="000000"/>
                          </a:solidFill>
                          <a:effectLst/>
                          <a:latin typeface="Times New Roman" panose="02020603050405020304" pitchFamily="18" charset="0"/>
                        </a:rPr>
                        <a:t>1 03 02 261 01 0000 110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уплаты акцизов на прямогонный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-2 325,30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-2 325,30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-2 154,76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92,67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92,67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16660">
                <a:tc>
                  <a:txBody>
                    <a:bodyPr/>
                    <a:lstStyle/>
                    <a:p>
                      <a:pPr algn="ctr" fontAlgn="ctr"/>
                      <a:r>
                        <a:rPr lang="ru-RU" sz="700" b="1" i="0" u="none" strike="noStrike">
                          <a:solidFill>
                            <a:srgbClr val="000000"/>
                          </a:solidFill>
                          <a:effectLst/>
                          <a:latin typeface="Times New Roman" panose="02020603050405020304" pitchFamily="18" charset="0"/>
                        </a:rPr>
                        <a:t>1 05 00 000 00 0000 000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НАЛОГИ НА СОВОКУПНЫЙ ДОХОД</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2 291 763,00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2 507 660,70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2 517 066,09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109,83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100,38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210339">
                <a:tc>
                  <a:txBody>
                    <a:bodyPr/>
                    <a:lstStyle/>
                    <a:p>
                      <a:pPr algn="ctr" fontAlgn="ctr"/>
                      <a:r>
                        <a:rPr lang="ru-RU" sz="700" b="1" i="0" u="none" strike="noStrike">
                          <a:solidFill>
                            <a:srgbClr val="000000"/>
                          </a:solidFill>
                          <a:effectLst/>
                          <a:latin typeface="Times New Roman" panose="02020603050405020304" pitchFamily="18" charset="0"/>
                        </a:rPr>
                        <a:t>1 05 01 000 00 0000 110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 взимаемый в связи с применением упрощенной системы налогообложения</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2 128 397,00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2 328 397,00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2 343 728,76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110,12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01362">
                <a:tc>
                  <a:txBody>
                    <a:bodyPr/>
                    <a:lstStyle/>
                    <a:p>
                      <a:pPr algn="ctr" fontAlgn="ctr"/>
                      <a:r>
                        <a:rPr lang="ru-RU" sz="700" b="0" i="0" u="none" strike="noStrike">
                          <a:solidFill>
                            <a:srgbClr val="000000"/>
                          </a:solidFill>
                          <a:effectLst/>
                          <a:latin typeface="Times New Roman" panose="02020603050405020304" pitchFamily="18" charset="0"/>
                        </a:rPr>
                        <a:t>1 05 01 010 01 0000 110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1 703 797,00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1 905 797,00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1 921 448,04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112,77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212943">
                <a:tc>
                  <a:txBody>
                    <a:bodyPr/>
                    <a:lstStyle/>
                    <a:p>
                      <a:pPr algn="ctr" fontAlgn="ctr"/>
                      <a:r>
                        <a:rPr lang="ru-RU" sz="700" b="0" i="0" u="none" strike="noStrike">
                          <a:solidFill>
                            <a:srgbClr val="000000"/>
                          </a:solidFill>
                          <a:effectLst/>
                          <a:latin typeface="Times New Roman" panose="02020603050405020304" pitchFamily="18" charset="0"/>
                        </a:rPr>
                        <a:t>1 05 01 011 01 0000 110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1 703 797,00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1 905 797,00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1 921 447,11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112,77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71099">
                <a:tc>
                  <a:txBody>
                    <a:bodyPr/>
                    <a:lstStyle/>
                    <a:p>
                      <a:pPr algn="ctr" fontAlgn="ctr"/>
                      <a:r>
                        <a:rPr lang="ru-RU" sz="700" b="0" i="0" u="none" strike="noStrike">
                          <a:solidFill>
                            <a:srgbClr val="000000"/>
                          </a:solidFill>
                          <a:effectLst/>
                          <a:latin typeface="Times New Roman" panose="02020603050405020304" pitchFamily="18" charset="0"/>
                        </a:rPr>
                        <a:t>1 05 01 011 01 1000 110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1 703 797,00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1 905 797,00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1 920 587,62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112,72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100,78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24708">
                <a:tc>
                  <a:txBody>
                    <a:bodyPr/>
                    <a:lstStyle/>
                    <a:p>
                      <a:pPr algn="ctr" fontAlgn="ctr"/>
                      <a:r>
                        <a:rPr lang="ru-RU" sz="700" b="0" i="0" u="none" strike="noStrike">
                          <a:solidFill>
                            <a:srgbClr val="000000"/>
                          </a:solidFill>
                          <a:effectLst/>
                          <a:latin typeface="Times New Roman" panose="02020603050405020304" pitchFamily="18" charset="0"/>
                        </a:rPr>
                        <a:t>1 05 01 011 01 3000 110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859,49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23736">
                <a:tc>
                  <a:txBody>
                    <a:bodyPr/>
                    <a:lstStyle/>
                    <a:p>
                      <a:pPr algn="ctr" fontAlgn="ctr"/>
                      <a:r>
                        <a:rPr lang="ru-RU" sz="700" b="0" i="0" u="none" strike="noStrike">
                          <a:solidFill>
                            <a:srgbClr val="000000"/>
                          </a:solidFill>
                          <a:effectLst/>
                          <a:latin typeface="Times New Roman" panose="02020603050405020304" pitchFamily="18" charset="0"/>
                        </a:rPr>
                        <a:t>1 05 01 012 01 0000 110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(за налоговые периоды, истекшие до 1 января 2011 года)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0,93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324708">
                <a:tc>
                  <a:txBody>
                    <a:bodyPr/>
                    <a:lstStyle/>
                    <a:p>
                      <a:pPr algn="ctr" fontAlgn="ctr"/>
                      <a:r>
                        <a:rPr lang="ru-RU" sz="700" b="0" i="0" u="none" strike="noStrike">
                          <a:solidFill>
                            <a:srgbClr val="000000"/>
                          </a:solidFill>
                          <a:effectLst/>
                          <a:latin typeface="Times New Roman" panose="02020603050405020304" pitchFamily="18" charset="0"/>
                        </a:rPr>
                        <a:t>1 05 01 012 01 1000 110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(за налоговые периоды, истекшие до 1 января 2011 года)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-0,22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324708">
                <a:tc>
                  <a:txBody>
                    <a:bodyPr/>
                    <a:lstStyle/>
                    <a:p>
                      <a:pPr algn="ctr" fontAlgn="ctr"/>
                      <a:r>
                        <a:rPr lang="ru-RU" sz="700" b="0" i="0" u="none" strike="noStrike">
                          <a:solidFill>
                            <a:srgbClr val="000000"/>
                          </a:solidFill>
                          <a:effectLst/>
                          <a:latin typeface="Times New Roman" panose="02020603050405020304" pitchFamily="18" charset="0"/>
                        </a:rPr>
                        <a:t>1 05 01 012 01 3000 110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(за налоговые периоды, истекшие до 1 января 2011 года)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1,15</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433336">
                <a:tc>
                  <a:txBody>
                    <a:bodyPr/>
                    <a:lstStyle/>
                    <a:p>
                      <a:pPr algn="ctr" fontAlgn="ctr"/>
                      <a:r>
                        <a:rPr lang="ru-RU" sz="700" b="0" i="0" u="none" strike="noStrike">
                          <a:solidFill>
                            <a:srgbClr val="000000"/>
                          </a:solidFill>
                          <a:effectLst/>
                          <a:latin typeface="Times New Roman" panose="02020603050405020304" pitchFamily="18" charset="0"/>
                        </a:rPr>
                        <a:t>1 05 01 020 01 0000 110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уменьшенные на величину расходов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424 600,00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422 600,00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422 280,72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99,45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bl>
          </a:graphicData>
        </a:graphic>
      </p:graphicFrame>
    </p:spTree>
    <p:extLst>
      <p:ext uri="{BB962C8B-B14F-4D97-AF65-F5344CB8AC3E}">
        <p14:creationId xmlns:p14="http://schemas.microsoft.com/office/powerpoint/2010/main" val="161423824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181808119"/>
              </p:ext>
            </p:extLst>
          </p:nvPr>
        </p:nvGraphicFramePr>
        <p:xfrm>
          <a:off x="1" y="920571"/>
          <a:ext cx="9143999" cy="4225043"/>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8">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78905">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27024">
                <a:tc>
                  <a:txBody>
                    <a:bodyPr/>
                    <a:lstStyle/>
                    <a:p>
                      <a:pPr algn="ctr" fontAlgn="ctr"/>
                      <a:r>
                        <a:rPr lang="ru-RU" sz="700" b="0" i="0" u="none" strike="noStrike">
                          <a:solidFill>
                            <a:srgbClr val="000000"/>
                          </a:solidFill>
                          <a:effectLst/>
                          <a:latin typeface="Times New Roman" panose="02020603050405020304" pitchFamily="18" charset="0"/>
                        </a:rPr>
                        <a:t>1 05 01 021 01 0000 110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424 600,00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422 600,00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422 280,72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99,45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33498">
                <a:tc>
                  <a:txBody>
                    <a:bodyPr/>
                    <a:lstStyle/>
                    <a:p>
                      <a:pPr algn="ctr" fontAlgn="ctr"/>
                      <a:r>
                        <a:rPr lang="ru-RU" sz="700" b="0" i="0" u="none" strike="noStrike">
                          <a:solidFill>
                            <a:srgbClr val="000000"/>
                          </a:solidFill>
                          <a:effectLst/>
                          <a:latin typeface="Times New Roman" panose="02020603050405020304" pitchFamily="18" charset="0"/>
                        </a:rPr>
                        <a:t>1 05 01 021 01 1000 110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424 600,00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422 600,00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422 107,26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99,41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99,88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40260">
                <a:tc>
                  <a:txBody>
                    <a:bodyPr/>
                    <a:lstStyle/>
                    <a:p>
                      <a:pPr algn="ctr" fontAlgn="ctr"/>
                      <a:r>
                        <a:rPr lang="ru-RU" sz="700" b="0" i="0" u="none" strike="noStrike">
                          <a:solidFill>
                            <a:srgbClr val="000000"/>
                          </a:solidFill>
                          <a:effectLst/>
                          <a:latin typeface="Times New Roman" panose="02020603050405020304" pitchFamily="18" charset="0"/>
                        </a:rPr>
                        <a:t>1 05 01 021 01 3000 110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173,46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90989">
                <a:tc>
                  <a:txBody>
                    <a:bodyPr/>
                    <a:lstStyle/>
                    <a:p>
                      <a:pPr algn="ctr" fontAlgn="ctr"/>
                      <a:r>
                        <a:rPr lang="ru-RU" sz="700" b="1" i="0" u="none" strike="noStrike">
                          <a:solidFill>
                            <a:srgbClr val="000000"/>
                          </a:solidFill>
                          <a:effectLst/>
                          <a:latin typeface="Times New Roman" panose="02020603050405020304" pitchFamily="18" charset="0"/>
                        </a:rPr>
                        <a:t>1 05 02 000 02 0000 110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Единый налог на вмененный доход для отдельных видов деятельности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836,80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869,59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103,92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12762">
                <a:tc>
                  <a:txBody>
                    <a:bodyPr/>
                    <a:lstStyle/>
                    <a:p>
                      <a:pPr algn="ctr" fontAlgn="ctr"/>
                      <a:r>
                        <a:rPr lang="ru-RU" sz="700" b="0" i="0" u="none" strike="noStrike">
                          <a:solidFill>
                            <a:srgbClr val="000000"/>
                          </a:solidFill>
                          <a:effectLst/>
                          <a:latin typeface="Times New Roman" panose="02020603050405020304" pitchFamily="18" charset="0"/>
                        </a:rPr>
                        <a:t>1 05 02 010 02 0000 110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налог на вмененный доход для отдельных видов деятельности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836,80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912,93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109,10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32128">
                <a:tc>
                  <a:txBody>
                    <a:bodyPr/>
                    <a:lstStyle/>
                    <a:p>
                      <a:pPr algn="ctr" fontAlgn="ctr"/>
                      <a:r>
                        <a:rPr lang="ru-RU" sz="700" b="0" i="0" u="none" strike="noStrike">
                          <a:solidFill>
                            <a:srgbClr val="000000"/>
                          </a:solidFill>
                          <a:effectLst/>
                          <a:latin typeface="Times New Roman" panose="02020603050405020304" pitchFamily="18" charset="0"/>
                        </a:rPr>
                        <a:t>1 05 02 010 02 1000 110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налог на вмененный доход для отдельных видов деятельности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836,80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883,86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105,62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23993">
                <a:tc>
                  <a:txBody>
                    <a:bodyPr/>
                    <a:lstStyle/>
                    <a:p>
                      <a:pPr algn="ctr" fontAlgn="ctr"/>
                      <a:r>
                        <a:rPr lang="ru-RU" sz="700" b="0" i="0" u="none" strike="noStrike">
                          <a:solidFill>
                            <a:srgbClr val="000000"/>
                          </a:solidFill>
                          <a:effectLst/>
                          <a:latin typeface="Times New Roman" panose="02020603050405020304" pitchFamily="18" charset="0"/>
                        </a:rPr>
                        <a:t>1 05 02 010 02 3000 110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налог на вмененный доход для отдельных видов деятельности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29,07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234899">
                <a:tc>
                  <a:txBody>
                    <a:bodyPr/>
                    <a:lstStyle/>
                    <a:p>
                      <a:pPr algn="ctr" fontAlgn="ctr"/>
                      <a:r>
                        <a:rPr lang="ru-RU" sz="700" b="0" i="0" u="none" strike="noStrike">
                          <a:solidFill>
                            <a:srgbClr val="000000"/>
                          </a:solidFill>
                          <a:effectLst/>
                          <a:latin typeface="Times New Roman" panose="02020603050405020304" pitchFamily="18" charset="0"/>
                        </a:rPr>
                        <a:t>1 05 02 020 02 0000 110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налог на вмененный доход для отдельных видов деятельности (за налоговые периоды, истекшие до 1 января 2011 года)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-43,35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327024">
                <a:tc>
                  <a:txBody>
                    <a:bodyPr/>
                    <a:lstStyle/>
                    <a:p>
                      <a:pPr algn="ctr" fontAlgn="ctr"/>
                      <a:r>
                        <a:rPr lang="ru-RU" sz="700" b="0" i="0" u="none" strike="noStrike">
                          <a:solidFill>
                            <a:srgbClr val="000000"/>
                          </a:solidFill>
                          <a:effectLst/>
                          <a:latin typeface="Times New Roman" panose="02020603050405020304" pitchFamily="18" charset="0"/>
                        </a:rPr>
                        <a:t>1 05 02 020 02 1000 110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налог на вмененный доход для отдельных видов деятельности (за налоговые периоды, истекшие до 1 января 2011 года)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-43,35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215006">
                <a:tc>
                  <a:txBody>
                    <a:bodyPr/>
                    <a:lstStyle/>
                    <a:p>
                      <a:pPr algn="ctr" fontAlgn="ctr"/>
                      <a:r>
                        <a:rPr lang="ru-RU" sz="700" b="1" i="0" u="none" strike="noStrike">
                          <a:solidFill>
                            <a:srgbClr val="000000"/>
                          </a:solidFill>
                          <a:effectLst/>
                          <a:latin typeface="Times New Roman" panose="02020603050405020304" pitchFamily="18" charset="0"/>
                        </a:rPr>
                        <a:t>1 05 03 000 01 0000 110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Единый сельскохозяйственный налог</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493,40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493,43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307361">
                <a:tc>
                  <a:txBody>
                    <a:bodyPr/>
                    <a:lstStyle/>
                    <a:p>
                      <a:pPr algn="ctr" fontAlgn="ctr"/>
                      <a:r>
                        <a:rPr lang="ru-RU" sz="700" b="0" i="0" u="none" strike="noStrike">
                          <a:solidFill>
                            <a:srgbClr val="000000"/>
                          </a:solidFill>
                          <a:effectLst/>
                          <a:latin typeface="Times New Roman" panose="02020603050405020304" pitchFamily="18" charset="0"/>
                        </a:rPr>
                        <a:t>1 05 03 010 01 0000 110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сельскохозяйственный налог</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493,40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493,43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249540">
                <a:tc>
                  <a:txBody>
                    <a:bodyPr/>
                    <a:lstStyle/>
                    <a:p>
                      <a:pPr algn="ctr" fontAlgn="ctr"/>
                      <a:r>
                        <a:rPr lang="ru-RU" sz="700" b="0" i="0" u="none" strike="noStrike">
                          <a:solidFill>
                            <a:srgbClr val="000000"/>
                          </a:solidFill>
                          <a:effectLst/>
                          <a:latin typeface="Times New Roman" panose="02020603050405020304" pitchFamily="18" charset="0"/>
                        </a:rPr>
                        <a:t>1 05 03 010 01 1000 110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Единый сельскохозяйственный налог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493,40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493,43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249540">
                <a:tc>
                  <a:txBody>
                    <a:bodyPr/>
                    <a:lstStyle/>
                    <a:p>
                      <a:pPr algn="ctr" fontAlgn="ctr"/>
                      <a:r>
                        <a:rPr lang="ru-RU" sz="700" b="1" i="0" u="none" strike="noStrike">
                          <a:solidFill>
                            <a:srgbClr val="000000"/>
                          </a:solidFill>
                          <a:effectLst/>
                          <a:latin typeface="Times New Roman" panose="02020603050405020304" pitchFamily="18" charset="0"/>
                        </a:rPr>
                        <a:t>1 05 04 000 02 0000 110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 взимаемый в связи с применением патентной системы налогообложения</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159 713,00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169 980,50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163 854,70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102,59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96,40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709458545"/>
                  </a:ext>
                </a:extLst>
              </a:tr>
            </a:tbl>
          </a:graphicData>
        </a:graphic>
      </p:graphicFrame>
    </p:spTree>
    <p:extLst>
      <p:ext uri="{BB962C8B-B14F-4D97-AF65-F5344CB8AC3E}">
        <p14:creationId xmlns:p14="http://schemas.microsoft.com/office/powerpoint/2010/main" val="267270460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72910147"/>
              </p:ext>
            </p:extLst>
          </p:nvPr>
        </p:nvGraphicFramePr>
        <p:xfrm>
          <a:off x="0" y="987139"/>
          <a:ext cx="9144001" cy="4296315"/>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13275">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12184">
                <a:tc>
                  <a:txBody>
                    <a:bodyPr/>
                    <a:lstStyle/>
                    <a:p>
                      <a:pPr algn="ctr" fontAlgn="ctr"/>
                      <a:r>
                        <a:rPr lang="ru-RU" sz="700" b="0" i="0" u="none" strike="noStrike">
                          <a:solidFill>
                            <a:srgbClr val="000000"/>
                          </a:solidFill>
                          <a:effectLst/>
                          <a:latin typeface="Times New Roman" panose="02020603050405020304" pitchFamily="18" charset="0"/>
                        </a:rPr>
                        <a:t>1 05 04 010 02 0000 110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в связи с применением патентной системы налогообложения, зачисляемый в бюджеты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159 713,00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169 980,50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163 854,70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102,59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96,40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05101">
                <a:tc>
                  <a:txBody>
                    <a:bodyPr/>
                    <a:lstStyle/>
                    <a:p>
                      <a:pPr algn="ctr" fontAlgn="ctr"/>
                      <a:r>
                        <a:rPr lang="ru-RU" sz="700" b="0" i="0" u="none" strike="noStrike">
                          <a:solidFill>
                            <a:srgbClr val="000000"/>
                          </a:solidFill>
                          <a:effectLst/>
                          <a:latin typeface="Times New Roman" panose="02020603050405020304" pitchFamily="18" charset="0"/>
                        </a:rPr>
                        <a:t>1 05 04 010 02 1000 110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в связи с применением патентной системы налогообложения, зачисляемый в бюджеты городских округов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159 713,00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169 980,50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163 854,70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102,59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96,40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48655">
                <a:tc>
                  <a:txBody>
                    <a:bodyPr/>
                    <a:lstStyle/>
                    <a:p>
                      <a:pPr algn="ctr" fontAlgn="ctr"/>
                      <a:r>
                        <a:rPr lang="ru-RU" sz="700" b="1" i="0" u="none" strike="noStrike">
                          <a:solidFill>
                            <a:srgbClr val="000000"/>
                          </a:solidFill>
                          <a:effectLst/>
                          <a:latin typeface="Times New Roman" panose="02020603050405020304" pitchFamily="18" charset="0"/>
                        </a:rPr>
                        <a:t>1 05 07 000 01 0000 110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 взимаемый в связи с применением специального налогового режима "Автоматизированная упрощенная система налогообложения"</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3 653,00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7 953,00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8 119,62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222,27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05101">
                <a:tc>
                  <a:txBody>
                    <a:bodyPr/>
                    <a:lstStyle/>
                    <a:p>
                      <a:pPr algn="ctr" fontAlgn="ctr"/>
                      <a:r>
                        <a:rPr lang="ru-RU" sz="700" b="0" i="0" u="none" strike="noStrike">
                          <a:solidFill>
                            <a:srgbClr val="000000"/>
                          </a:solidFill>
                          <a:effectLst/>
                          <a:latin typeface="Times New Roman" panose="02020603050405020304" pitchFamily="18" charset="0"/>
                        </a:rPr>
                        <a:t>1 05 07 000 01 1000 110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взимаемый в связи с применением специального налогового режима "Автоматизированная упрощенная система налогообложения"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3 653,00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7 953,00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8 119,62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222,27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20696">
                <a:tc>
                  <a:txBody>
                    <a:bodyPr/>
                    <a:lstStyle/>
                    <a:p>
                      <a:pPr algn="ctr" fontAlgn="ctr"/>
                      <a:r>
                        <a:rPr lang="ru-RU" sz="700" b="1" i="0" u="none" strike="noStrike">
                          <a:solidFill>
                            <a:srgbClr val="000000"/>
                          </a:solidFill>
                          <a:effectLst/>
                          <a:latin typeface="Times New Roman" panose="02020603050405020304" pitchFamily="18" charset="0"/>
                        </a:rPr>
                        <a:t>1 06 00 000 00 0000 000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НАЛОГИ НА ИМУЩЕСТВО</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2 236 454,00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2 275 454,00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2 279 224,09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101,91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100,17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58830">
                <a:tc>
                  <a:txBody>
                    <a:bodyPr/>
                    <a:lstStyle/>
                    <a:p>
                      <a:pPr algn="ctr" fontAlgn="ctr"/>
                      <a:r>
                        <a:rPr lang="ru-RU" sz="700" b="1" i="0" u="none" strike="noStrike">
                          <a:solidFill>
                            <a:srgbClr val="000000"/>
                          </a:solidFill>
                          <a:effectLst/>
                          <a:latin typeface="Times New Roman" panose="02020603050405020304" pitchFamily="18" charset="0"/>
                        </a:rPr>
                        <a:t>1 06 01 000 00 0000 110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 на имущество физических лиц</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440 810,00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470 810,00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475 800,46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107,94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101,06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05766">
                <a:tc>
                  <a:txBody>
                    <a:bodyPr/>
                    <a:lstStyle/>
                    <a:p>
                      <a:pPr algn="ctr" fontAlgn="ctr"/>
                      <a:r>
                        <a:rPr lang="ru-RU" sz="700" b="0" i="0" u="none" strike="noStrike">
                          <a:solidFill>
                            <a:srgbClr val="000000"/>
                          </a:solidFill>
                          <a:effectLst/>
                          <a:latin typeface="Times New Roman" panose="02020603050405020304" pitchFamily="18" charset="0"/>
                        </a:rPr>
                        <a:t>1 06 01 020 04 0000 110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имущество физических лиц, взимаемый по ставкам, применяемым к объектам налогообложения, расположенным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440 810,00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470 810,00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475 800,46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107,94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101,06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05101">
                <a:tc>
                  <a:txBody>
                    <a:bodyPr/>
                    <a:lstStyle/>
                    <a:p>
                      <a:pPr algn="ctr" fontAlgn="ctr"/>
                      <a:r>
                        <a:rPr lang="ru-RU" sz="700" b="0" i="0" u="none" strike="noStrike">
                          <a:solidFill>
                            <a:srgbClr val="000000"/>
                          </a:solidFill>
                          <a:effectLst/>
                          <a:latin typeface="Times New Roman" panose="02020603050405020304" pitchFamily="18" charset="0"/>
                        </a:rPr>
                        <a:t>1 06 01 020 04 1000 110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имущество физических лиц, взимаемый по ставкам, применяемым к объектам налогообложения,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440 810,00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470 810,00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475 800,77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107,94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101,06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305101">
                <a:tc>
                  <a:txBody>
                    <a:bodyPr/>
                    <a:lstStyle/>
                    <a:p>
                      <a:pPr algn="ctr" fontAlgn="ctr"/>
                      <a:r>
                        <a:rPr lang="ru-RU" sz="700" b="0" i="0" u="none" strike="noStrike">
                          <a:solidFill>
                            <a:srgbClr val="000000"/>
                          </a:solidFill>
                          <a:effectLst/>
                          <a:latin typeface="Times New Roman" panose="02020603050405020304" pitchFamily="18" charset="0"/>
                        </a:rPr>
                        <a:t>1 06 01 020 04 3000 110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имущество физических лиц, взимаемый по ставкам, применяемым к объектам налогообложения, расположенным в границах городских округов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-0,31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209821">
                <a:tc>
                  <a:txBody>
                    <a:bodyPr/>
                    <a:lstStyle/>
                    <a:p>
                      <a:pPr algn="ctr" fontAlgn="ctr"/>
                      <a:r>
                        <a:rPr lang="ru-RU" sz="700" b="1" i="0" u="none" strike="noStrike">
                          <a:solidFill>
                            <a:srgbClr val="000000"/>
                          </a:solidFill>
                          <a:effectLst/>
                          <a:latin typeface="Times New Roman" panose="02020603050405020304" pitchFamily="18" charset="0"/>
                        </a:rPr>
                        <a:t>1 06 06 000 00 0000 110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Земельный налог</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1 795 644,00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1 804 644,00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1 803 423,63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100,43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310408">
                <a:tc>
                  <a:txBody>
                    <a:bodyPr/>
                    <a:lstStyle/>
                    <a:p>
                      <a:pPr algn="ctr" fontAlgn="ctr"/>
                      <a:r>
                        <a:rPr lang="ru-RU" sz="700" b="0" i="0" u="none" strike="noStrike">
                          <a:solidFill>
                            <a:srgbClr val="000000"/>
                          </a:solidFill>
                          <a:effectLst/>
                          <a:latin typeface="Times New Roman" panose="02020603050405020304" pitchFamily="18" charset="0"/>
                        </a:rPr>
                        <a:t>1 06 06 030 00 0000 110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организаций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1 393 082,00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1 382 082,00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1 371 993,63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98,49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235506">
                <a:tc>
                  <a:txBody>
                    <a:bodyPr/>
                    <a:lstStyle/>
                    <a:p>
                      <a:pPr algn="ctr" fontAlgn="ctr"/>
                      <a:r>
                        <a:rPr lang="ru-RU" sz="700" b="0" i="0" u="none" strike="noStrike">
                          <a:solidFill>
                            <a:srgbClr val="000000"/>
                          </a:solidFill>
                          <a:effectLst/>
                          <a:latin typeface="Times New Roman" panose="02020603050405020304" pitchFamily="18" charset="0"/>
                        </a:rPr>
                        <a:t>1 06 06 032 04 0000 110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организаций, обладающих земельным участком, расположенным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1 393 082,00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1 382 082,00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1 371 993,63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98,49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310408">
                <a:tc>
                  <a:txBody>
                    <a:bodyPr/>
                    <a:lstStyle/>
                    <a:p>
                      <a:pPr algn="ctr" fontAlgn="ctr"/>
                      <a:r>
                        <a:rPr lang="ru-RU" sz="700" b="0" i="0" u="none" strike="noStrike">
                          <a:solidFill>
                            <a:srgbClr val="000000"/>
                          </a:solidFill>
                          <a:effectLst/>
                          <a:latin typeface="Times New Roman" panose="02020603050405020304" pitchFamily="18" charset="0"/>
                        </a:rPr>
                        <a:t>1 06 06 032 04 1000 110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организаций, обладающих земельным участком,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1 393 082,00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1 382 082,00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1 371 992,75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98,49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842879860"/>
                  </a:ext>
                </a:extLst>
              </a:tr>
              <a:tr h="310408">
                <a:tc>
                  <a:txBody>
                    <a:bodyPr/>
                    <a:lstStyle/>
                    <a:p>
                      <a:pPr algn="ctr" fontAlgn="ctr"/>
                      <a:r>
                        <a:rPr lang="ru-RU" sz="700" b="0" i="0" u="none" strike="noStrike">
                          <a:solidFill>
                            <a:srgbClr val="000000"/>
                          </a:solidFill>
                          <a:effectLst/>
                          <a:latin typeface="Times New Roman" panose="02020603050405020304" pitchFamily="18" charset="0"/>
                        </a:rPr>
                        <a:t>1 06 06 032 04 3000 110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организаций, обладающих земельным участком, расположенным в границах городских округов (суммы денежных взысканий (штрафов) по соответствующему платежу согласно законодательству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0,88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16620458"/>
                  </a:ext>
                </a:extLst>
              </a:tr>
            </a:tbl>
          </a:graphicData>
        </a:graphic>
      </p:graphicFrame>
    </p:spTree>
    <p:extLst>
      <p:ext uri="{BB962C8B-B14F-4D97-AF65-F5344CB8AC3E}">
        <p14:creationId xmlns:p14="http://schemas.microsoft.com/office/powerpoint/2010/main" val="241396308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413481094"/>
              </p:ext>
            </p:extLst>
          </p:nvPr>
        </p:nvGraphicFramePr>
        <p:xfrm>
          <a:off x="7035" y="987140"/>
          <a:ext cx="9144000" cy="4156360"/>
        </p:xfrm>
        <a:graphic>
          <a:graphicData uri="http://schemas.openxmlformats.org/drawingml/2006/table">
            <a:tbl>
              <a:tblPr>
                <a:tableStyleId>{5C22544A-7EE6-4342-B048-85BDC9FD1C3A}</a:tableStyleId>
              </a:tblPr>
              <a:tblGrid>
                <a:gridCol w="1179205">
                  <a:extLst>
                    <a:ext uri="{9D8B030D-6E8A-4147-A177-3AD203B41FA5}">
                      <a16:colId xmlns:a16="http://schemas.microsoft.com/office/drawing/2014/main" val="3324974806"/>
                    </a:ext>
                  </a:extLst>
                </a:gridCol>
                <a:gridCol w="4222472">
                  <a:extLst>
                    <a:ext uri="{9D8B030D-6E8A-4147-A177-3AD203B41FA5}">
                      <a16:colId xmlns:a16="http://schemas.microsoft.com/office/drawing/2014/main" val="1436082716"/>
                    </a:ext>
                  </a:extLst>
                </a:gridCol>
                <a:gridCol w="889684">
                  <a:extLst>
                    <a:ext uri="{9D8B030D-6E8A-4147-A177-3AD203B41FA5}">
                      <a16:colId xmlns:a16="http://schemas.microsoft.com/office/drawing/2014/main" val="2820251906"/>
                    </a:ext>
                  </a:extLst>
                </a:gridCol>
                <a:gridCol w="755526">
                  <a:extLst>
                    <a:ext uri="{9D8B030D-6E8A-4147-A177-3AD203B41FA5}">
                      <a16:colId xmlns:a16="http://schemas.microsoft.com/office/drawing/2014/main" val="2922132950"/>
                    </a:ext>
                  </a:extLst>
                </a:gridCol>
                <a:gridCol w="812014">
                  <a:extLst>
                    <a:ext uri="{9D8B030D-6E8A-4147-A177-3AD203B41FA5}">
                      <a16:colId xmlns:a16="http://schemas.microsoft.com/office/drawing/2014/main" val="3998988918"/>
                    </a:ext>
                  </a:extLst>
                </a:gridCol>
                <a:gridCol w="663733">
                  <a:extLst>
                    <a:ext uri="{9D8B030D-6E8A-4147-A177-3AD203B41FA5}">
                      <a16:colId xmlns:a16="http://schemas.microsoft.com/office/drawing/2014/main" val="580002273"/>
                    </a:ext>
                  </a:extLst>
                </a:gridCol>
                <a:gridCol w="621366">
                  <a:extLst>
                    <a:ext uri="{9D8B030D-6E8A-4147-A177-3AD203B41FA5}">
                      <a16:colId xmlns:a16="http://schemas.microsoft.com/office/drawing/2014/main" val="90080197"/>
                    </a:ext>
                  </a:extLst>
                </a:gridCol>
              </a:tblGrid>
              <a:tr h="444521">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40186">
                <a:tc>
                  <a:txBody>
                    <a:bodyPr/>
                    <a:lstStyle/>
                    <a:p>
                      <a:pPr algn="ctr" fontAlgn="ctr"/>
                      <a:r>
                        <a:rPr lang="ru-RU" sz="700" b="0" i="0" u="none" strike="noStrike">
                          <a:solidFill>
                            <a:srgbClr val="000000"/>
                          </a:solidFill>
                          <a:effectLst/>
                          <a:latin typeface="Times New Roman" panose="02020603050405020304" pitchFamily="18" charset="0"/>
                        </a:rPr>
                        <a:t>1 06 06 040 00 0000 110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физических лиц</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402 562,00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422 562,00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431 430,00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107,17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40186">
                <a:tc>
                  <a:txBody>
                    <a:bodyPr/>
                    <a:lstStyle/>
                    <a:p>
                      <a:pPr algn="ctr" fontAlgn="ctr"/>
                      <a:r>
                        <a:rPr lang="ru-RU" sz="700" b="0" i="0" u="none" strike="noStrike">
                          <a:solidFill>
                            <a:srgbClr val="000000"/>
                          </a:solidFill>
                          <a:effectLst/>
                          <a:latin typeface="Times New Roman" panose="02020603050405020304" pitchFamily="18" charset="0"/>
                        </a:rPr>
                        <a:t>1 06 06 042 04 0000 110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физических лиц, обладающих земельным участком, расположенным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402 562,00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422 562,00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431 430,00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107,17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33876">
                <a:tc>
                  <a:txBody>
                    <a:bodyPr/>
                    <a:lstStyle/>
                    <a:p>
                      <a:pPr algn="ctr" fontAlgn="ctr"/>
                      <a:r>
                        <a:rPr lang="ru-RU" sz="700" b="0" i="0" u="none" strike="noStrike">
                          <a:solidFill>
                            <a:srgbClr val="000000"/>
                          </a:solidFill>
                          <a:effectLst/>
                          <a:latin typeface="Times New Roman" panose="02020603050405020304" pitchFamily="18" charset="0"/>
                        </a:rPr>
                        <a:t>1 06 06 042 04 1000 110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Земельный налог с физических лиц, обладающих земельным участком,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402 562,00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422 562,00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431 430,00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107,17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243914">
                <a:tc>
                  <a:txBody>
                    <a:bodyPr/>
                    <a:lstStyle/>
                    <a:p>
                      <a:pPr algn="ctr" fontAlgn="ctr"/>
                      <a:r>
                        <a:rPr lang="ru-RU" sz="700" b="1" i="0" u="none" strike="noStrike">
                          <a:solidFill>
                            <a:srgbClr val="000000"/>
                          </a:solidFill>
                          <a:effectLst/>
                          <a:latin typeface="Times New Roman" panose="02020603050405020304" pitchFamily="18" charset="0"/>
                        </a:rPr>
                        <a:t>1 08 00 000 00 0000 000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ГОСУДАРСТВЕННАЯ ПОШЛИНА</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38 585,00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65 090,00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67 851,10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175,85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104,24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17719">
                <a:tc>
                  <a:txBody>
                    <a:bodyPr/>
                    <a:lstStyle/>
                    <a:p>
                      <a:pPr algn="ctr" fontAlgn="ctr"/>
                      <a:r>
                        <a:rPr lang="ru-RU" sz="700" b="1" i="0" u="none" strike="noStrike">
                          <a:solidFill>
                            <a:srgbClr val="000000"/>
                          </a:solidFill>
                          <a:effectLst/>
                          <a:latin typeface="Times New Roman" panose="02020603050405020304" pitchFamily="18" charset="0"/>
                        </a:rPr>
                        <a:t>1 08 03 000 01 0000 110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Государственная пошлина по делам, рассматриваемым в судах общей юрисдикции, мировыми судьями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38 285,00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64 485,00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67 101,10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175,27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225172">
                <a:tc>
                  <a:txBody>
                    <a:bodyPr/>
                    <a:lstStyle/>
                    <a:p>
                      <a:pPr algn="ctr" fontAlgn="ctr"/>
                      <a:r>
                        <a:rPr lang="ru-RU" sz="700" b="0" i="0" u="none" strike="noStrike">
                          <a:solidFill>
                            <a:srgbClr val="000000"/>
                          </a:solidFill>
                          <a:effectLst/>
                          <a:latin typeface="Times New Roman" panose="02020603050405020304" pitchFamily="18" charset="0"/>
                        </a:rPr>
                        <a:t>1 08 03 010 01 0000 110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Государственная пошлина по делам, рассматриваемым в судах общей юрисдикции, мировыми судьями (за исключением Верховного Суда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38 285,00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64 485,00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67 101,10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175,27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33876">
                <a:tc>
                  <a:txBody>
                    <a:bodyPr/>
                    <a:lstStyle/>
                    <a:p>
                      <a:pPr algn="ctr" fontAlgn="ctr"/>
                      <a:r>
                        <a:rPr lang="ru-RU" sz="700" b="0" i="0" u="none" strike="noStrike">
                          <a:solidFill>
                            <a:srgbClr val="000000"/>
                          </a:solidFill>
                          <a:effectLst/>
                          <a:latin typeface="Times New Roman" panose="02020603050405020304" pitchFamily="18" charset="0"/>
                        </a:rPr>
                        <a:t>1 08 03 010 01 1050 110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Государственная пошлина по делам, рассматриваемым в судах общей юрисдикции, мировыми судьями (за исключением Верховного Суда Российской Федерации) (государственная пошлина, уплачиваемая при обращении в суды)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38 285,00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63 735,00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66 257,78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173,06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103,96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33876">
                <a:tc>
                  <a:txBody>
                    <a:bodyPr/>
                    <a:lstStyle/>
                    <a:p>
                      <a:pPr algn="ctr" fontAlgn="ctr"/>
                      <a:r>
                        <a:rPr lang="ru-RU" sz="700" b="0" i="0" u="none" strike="noStrike">
                          <a:solidFill>
                            <a:srgbClr val="000000"/>
                          </a:solidFill>
                          <a:effectLst/>
                          <a:latin typeface="Times New Roman" panose="02020603050405020304" pitchFamily="18" charset="0"/>
                        </a:rPr>
                        <a:t>1 08 03 010 01 1060 110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Государственная пошлина по делам, рассматриваемым в судах общей юрисдикции, мировыми судьями (за исключением Верховного Суда Российской Федерации) (государственная пошлина, уплачиваемая на основании судебных актов по результатам рассмотрения дел по существу)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750,00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843,33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112,44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25172">
                <a:tc>
                  <a:txBody>
                    <a:bodyPr/>
                    <a:lstStyle/>
                    <a:p>
                      <a:pPr algn="ctr" fontAlgn="ctr"/>
                      <a:r>
                        <a:rPr lang="ru-RU" sz="700" b="1" i="0" u="none" strike="noStrike">
                          <a:solidFill>
                            <a:srgbClr val="000000"/>
                          </a:solidFill>
                          <a:effectLst/>
                          <a:latin typeface="Times New Roman" panose="02020603050405020304" pitchFamily="18" charset="0"/>
                        </a:rPr>
                        <a:t>1 08 07 000 01 0000 110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Государственная пошлина за государственную регистрацию, а также за совершение прочих юридически значимых действий</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605,00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750,00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250,00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123,97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119371">
                <a:tc>
                  <a:txBody>
                    <a:bodyPr/>
                    <a:lstStyle/>
                    <a:p>
                      <a:pPr algn="ctr" fontAlgn="ctr"/>
                      <a:r>
                        <a:rPr lang="ru-RU" sz="700" b="0" i="0" u="none" strike="noStrike">
                          <a:solidFill>
                            <a:srgbClr val="000000"/>
                          </a:solidFill>
                          <a:effectLst/>
                          <a:latin typeface="Times New Roman" panose="02020603050405020304" pitchFamily="18" charset="0"/>
                        </a:rPr>
                        <a:t>1 08 07 150 01 0000 110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Государственная пошлина за выдачу разрешения на установку рекламной конструкции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605,00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750,00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250,00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123,97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163009">
                <a:tc>
                  <a:txBody>
                    <a:bodyPr/>
                    <a:lstStyle/>
                    <a:p>
                      <a:pPr algn="ctr" fontAlgn="ctr"/>
                      <a:r>
                        <a:rPr lang="ru-RU" sz="700" b="0" i="0" u="none" strike="noStrike">
                          <a:solidFill>
                            <a:srgbClr val="000000"/>
                          </a:solidFill>
                          <a:effectLst/>
                          <a:latin typeface="Times New Roman" panose="02020603050405020304" pitchFamily="18" charset="0"/>
                        </a:rPr>
                        <a:t>1 08 07 150 01 1000 110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Государственная пошлина за выдачу разрешения на установку рекламной конструкции (сумма платежа)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605,00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750,00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250,00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123,97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240186">
                <a:tc>
                  <a:txBody>
                    <a:bodyPr/>
                    <a:lstStyle/>
                    <a:p>
                      <a:pPr algn="ctr" fontAlgn="ctr"/>
                      <a:r>
                        <a:rPr lang="ru-RU" sz="700" b="1" i="0" u="none" strike="noStrike">
                          <a:solidFill>
                            <a:srgbClr val="000000"/>
                          </a:solidFill>
                          <a:effectLst/>
                          <a:latin typeface="Times New Roman" panose="02020603050405020304" pitchFamily="18" charset="0"/>
                        </a:rPr>
                        <a:t>1 09 00 000 00 0000 000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ЗАДОЛЖЕННОСТЬ И ПЕРЕРАСЧЕТЫ ПО ОТМЕНЕННЫМ НАЛОГАМ, СБОРАМ И ИНЫМ ОБЯЗАТЕЛЬНЫМ ПЛАТЕЖАМ</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39,10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39,11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230710">
                <a:tc>
                  <a:txBody>
                    <a:bodyPr/>
                    <a:lstStyle/>
                    <a:p>
                      <a:pPr algn="ctr" fontAlgn="ctr"/>
                      <a:r>
                        <a:rPr lang="ru-RU" sz="700" b="1" i="0" u="none" strike="noStrike">
                          <a:solidFill>
                            <a:srgbClr val="000000"/>
                          </a:solidFill>
                          <a:effectLst/>
                          <a:latin typeface="Times New Roman" panose="02020603050405020304" pitchFamily="18" charset="0"/>
                        </a:rPr>
                        <a:t>1 09 01 000 00 0000 110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Налог на прибыль организаций, зачислявшийся до 1 января 2005 года в местные бюджеты</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39,10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39,11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842879860"/>
                  </a:ext>
                </a:extLst>
              </a:tr>
              <a:tr h="230710">
                <a:tc>
                  <a:txBody>
                    <a:bodyPr/>
                    <a:lstStyle/>
                    <a:p>
                      <a:pPr algn="ctr" fontAlgn="ctr"/>
                      <a:r>
                        <a:rPr lang="ru-RU" sz="700" b="0" i="0" u="none" strike="noStrike">
                          <a:solidFill>
                            <a:srgbClr val="000000"/>
                          </a:solidFill>
                          <a:effectLst/>
                          <a:latin typeface="Times New Roman" panose="02020603050405020304" pitchFamily="18" charset="0"/>
                        </a:rPr>
                        <a:t>1 09 01 020 04 0000 110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прибыль организаций, зачислявшийся до 1 января 2005 года в местные бюджеты, мобилизуемый на территориях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39,10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39,11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16620458"/>
                  </a:ext>
                </a:extLst>
              </a:tr>
              <a:tr h="333876">
                <a:tc>
                  <a:txBody>
                    <a:bodyPr/>
                    <a:lstStyle/>
                    <a:p>
                      <a:pPr algn="ctr" fontAlgn="ctr"/>
                      <a:r>
                        <a:rPr lang="ru-RU" sz="700" b="0" i="0" u="none" strike="noStrike">
                          <a:solidFill>
                            <a:srgbClr val="000000"/>
                          </a:solidFill>
                          <a:effectLst/>
                          <a:latin typeface="Times New Roman" panose="02020603050405020304" pitchFamily="18" charset="0"/>
                        </a:rPr>
                        <a:t>1 09 01 020 04 1000 110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Налог на прибыль организаций, зачислявшийся до 1 января 2005 года в местные бюджеты, мобилизуемый на территориях городских округов (сумма платежа (перерасчеты, недоимка и задолженность по соответствующему платежу, в том числе по отмененному)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39,10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39,11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028772444"/>
                  </a:ext>
                </a:extLst>
              </a:tr>
            </a:tbl>
          </a:graphicData>
        </a:graphic>
      </p:graphicFrame>
    </p:spTree>
    <p:extLst>
      <p:ext uri="{BB962C8B-B14F-4D97-AF65-F5344CB8AC3E}">
        <p14:creationId xmlns:p14="http://schemas.microsoft.com/office/powerpoint/2010/main" val="323228012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30177912"/>
              </p:ext>
            </p:extLst>
          </p:nvPr>
        </p:nvGraphicFramePr>
        <p:xfrm>
          <a:off x="7035" y="987141"/>
          <a:ext cx="9136965" cy="4156356"/>
        </p:xfrm>
        <a:graphic>
          <a:graphicData uri="http://schemas.openxmlformats.org/drawingml/2006/table">
            <a:tbl>
              <a:tblPr>
                <a:tableStyleId>{5C22544A-7EE6-4342-B048-85BDC9FD1C3A}</a:tableStyleId>
              </a:tblPr>
              <a:tblGrid>
                <a:gridCol w="1178298">
                  <a:extLst>
                    <a:ext uri="{9D8B030D-6E8A-4147-A177-3AD203B41FA5}">
                      <a16:colId xmlns:a16="http://schemas.microsoft.com/office/drawing/2014/main" val="3324974806"/>
                    </a:ext>
                  </a:extLst>
                </a:gridCol>
                <a:gridCol w="4219223">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60032">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33029">
                <a:tc>
                  <a:txBody>
                    <a:bodyPr/>
                    <a:lstStyle/>
                    <a:p>
                      <a:pPr algn="ctr" fontAlgn="ctr"/>
                      <a:r>
                        <a:rPr lang="ru-RU" sz="700" b="1" i="0" u="none" strike="noStrike">
                          <a:solidFill>
                            <a:srgbClr val="000000"/>
                          </a:solidFill>
                          <a:effectLst/>
                          <a:latin typeface="Times New Roman" panose="02020603050405020304" pitchFamily="18" charset="0"/>
                        </a:rPr>
                        <a:t>1 11 00 000 00 0000 000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ИСПОЛЬЗОВАНИЯ ИМУЩЕСТВА, НАХОДЯЩЕГОСЯ В ГОСУДАРСТВЕННОЙ И МУНИЦИПАЛЬНОЙ СОБСТВЕННОСТИ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268 596,10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381 391,70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498 920,70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185,75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130,82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58023">
                <a:tc>
                  <a:txBody>
                    <a:bodyPr/>
                    <a:lstStyle/>
                    <a:p>
                      <a:pPr algn="ctr" fontAlgn="ctr"/>
                      <a:r>
                        <a:rPr lang="ru-RU" sz="700" b="1" i="0" u="none" strike="noStrike">
                          <a:solidFill>
                            <a:srgbClr val="000000"/>
                          </a:solidFill>
                          <a:effectLst/>
                          <a:latin typeface="Times New Roman" panose="02020603050405020304" pitchFamily="18" charset="0"/>
                        </a:rPr>
                        <a:t>1 11 05 000 00 0000 120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получаемые в виде арендной либо иной платы за передачу в возмездное пользование государственного и муниципального имущества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249 450,73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333 736,10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343 323,00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137,63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102,87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45526">
                <a:tc>
                  <a:txBody>
                    <a:bodyPr/>
                    <a:lstStyle/>
                    <a:p>
                      <a:pPr algn="ctr" fontAlgn="ctr"/>
                      <a:r>
                        <a:rPr lang="ru-RU" sz="700" b="0" i="0" u="none" strike="noStrike">
                          <a:solidFill>
                            <a:srgbClr val="000000"/>
                          </a:solidFill>
                          <a:effectLst/>
                          <a:latin typeface="Times New Roman" panose="02020603050405020304" pitchFamily="18" charset="0"/>
                        </a:rPr>
                        <a:t>1 11 05 010 00 0000 120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получаемые в виде арендной платы за земельные участки, государственная собственность на которые не разграничена, а также средства от продажи права на заключение договоров аренды указанных земельных участков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209 623,06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291 785,16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301 086,77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143,63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45526">
                <a:tc>
                  <a:txBody>
                    <a:bodyPr/>
                    <a:lstStyle/>
                    <a:p>
                      <a:pPr algn="ctr" fontAlgn="ctr"/>
                      <a:r>
                        <a:rPr lang="ru-RU" sz="700" b="0" i="0" u="none" strike="noStrike">
                          <a:solidFill>
                            <a:srgbClr val="000000"/>
                          </a:solidFill>
                          <a:effectLst/>
                          <a:latin typeface="Times New Roman" panose="02020603050405020304" pitchFamily="18" charset="0"/>
                        </a:rPr>
                        <a:t>1 11 05 012 04 0000 120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получаемые в виде арендной платы за земельные участки, государственная собственность на которые не разграничена и которые расположены в границах городских округов, а также средства от продажи права на заключение договоров аренды указанных земельных участков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209 623,06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291 785,16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301 086,77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143,63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45526">
                <a:tc>
                  <a:txBody>
                    <a:bodyPr/>
                    <a:lstStyle/>
                    <a:p>
                      <a:pPr algn="ctr" fontAlgn="ctr"/>
                      <a:r>
                        <a:rPr lang="ru-RU" sz="700" b="0" i="0" u="none" strike="noStrike">
                          <a:solidFill>
                            <a:srgbClr val="000000"/>
                          </a:solidFill>
                          <a:effectLst/>
                          <a:latin typeface="Times New Roman" panose="02020603050405020304" pitchFamily="18" charset="0"/>
                        </a:rPr>
                        <a:t>1 11 05 020 00 0000 120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получаемые в виде арендной платы за земли после разграничения государственной собственности на землю, а также средства от продажи права на заключение договоров аренды указанных земельных участков (за исключением земельных участков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19 721,26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19 721,26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19 536,44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99,06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45526">
                <a:tc>
                  <a:txBody>
                    <a:bodyPr/>
                    <a:lstStyle/>
                    <a:p>
                      <a:pPr algn="ctr" fontAlgn="ctr"/>
                      <a:r>
                        <a:rPr lang="ru-RU" sz="700" b="0" i="0" u="none" strike="noStrike">
                          <a:solidFill>
                            <a:srgbClr val="000000"/>
                          </a:solidFill>
                          <a:effectLst/>
                          <a:latin typeface="Times New Roman" panose="02020603050405020304" pitchFamily="18" charset="0"/>
                        </a:rPr>
                        <a:t>1 11 05 024 04 0000 120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получаемые в виде арендной платы, а также средства от продажи права на заключение договоров аренды за земли, находящиеся в собственности городских округов (за исключением земельных участков муниципальных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19 721,26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19 721,26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19 536,44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99,06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45526">
                <a:tc>
                  <a:txBody>
                    <a:bodyPr/>
                    <a:lstStyle/>
                    <a:p>
                      <a:pPr algn="ctr" fontAlgn="ctr"/>
                      <a:r>
                        <a:rPr lang="ru-RU" sz="700" b="0" i="0" u="none" strike="noStrike">
                          <a:solidFill>
                            <a:srgbClr val="000000"/>
                          </a:solidFill>
                          <a:effectLst/>
                          <a:latin typeface="Times New Roman" panose="02020603050405020304" pitchFamily="18" charset="0"/>
                        </a:rPr>
                        <a:t>1 11 05 030 00 0000 120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сдачи в аренду имущества, находящегося в оперативном управлении органов государственной власти, органов местного самоуправления, органов управления государственными внебюджетными фондами и созданных ими учреждений (за исключением имущества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882,50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3 005,77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2 769,85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313,86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92,15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45526">
                <a:tc>
                  <a:txBody>
                    <a:bodyPr/>
                    <a:lstStyle/>
                    <a:p>
                      <a:pPr algn="ctr" fontAlgn="ctr"/>
                      <a:r>
                        <a:rPr lang="ru-RU" sz="700" b="0" i="0" u="none" strike="noStrike">
                          <a:solidFill>
                            <a:srgbClr val="000000"/>
                          </a:solidFill>
                          <a:effectLst/>
                          <a:latin typeface="Times New Roman" panose="02020603050405020304" pitchFamily="18" charset="0"/>
                        </a:rPr>
                        <a:t>1 11 05 034 04 0000 120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сдачи в аренду имущества, находящегося в оперативном управлении органов управления городских округов и созданных ими учреждений (за исключением имущества муниципальных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882,50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3 005,77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2 769,85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313,86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92,15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33029">
                <a:tc>
                  <a:txBody>
                    <a:bodyPr/>
                    <a:lstStyle/>
                    <a:p>
                      <a:pPr algn="ctr" fontAlgn="ctr"/>
                      <a:r>
                        <a:rPr lang="ru-RU" sz="700" b="0" i="0" u="none" strike="noStrike">
                          <a:solidFill>
                            <a:srgbClr val="000000"/>
                          </a:solidFill>
                          <a:effectLst/>
                          <a:latin typeface="Times New Roman" panose="02020603050405020304" pitchFamily="18" charset="0"/>
                        </a:rPr>
                        <a:t>1 11 05 070 00 0000 120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сдачи в аренду имущества, составляющего государственную (муниципальную) казну (за исключением земельных участков)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19 223,91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19 223,91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19 929,93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103,67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103,67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233029">
                <a:tc>
                  <a:txBody>
                    <a:bodyPr/>
                    <a:lstStyle/>
                    <a:p>
                      <a:pPr algn="ctr" fontAlgn="ctr"/>
                      <a:r>
                        <a:rPr lang="ru-RU" sz="700" b="0" i="0" u="none" strike="noStrike">
                          <a:solidFill>
                            <a:srgbClr val="000000"/>
                          </a:solidFill>
                          <a:effectLst/>
                          <a:latin typeface="Times New Roman" panose="02020603050405020304" pitchFamily="18" charset="0"/>
                        </a:rPr>
                        <a:t>1 11 05 074 04 0000 120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сдачи в аренду имущества, составляющего казну городских округов (за исключением земельных участков)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19 223,91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19 223,91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19 929,93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103,67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103,67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233029">
                <a:tc>
                  <a:txBody>
                    <a:bodyPr/>
                    <a:lstStyle/>
                    <a:p>
                      <a:pPr algn="ctr" fontAlgn="ctr"/>
                      <a:r>
                        <a:rPr lang="ru-RU" sz="700" b="1" i="0" u="none" strike="noStrike">
                          <a:solidFill>
                            <a:srgbClr val="000000"/>
                          </a:solidFill>
                          <a:effectLst/>
                          <a:latin typeface="Times New Roman" panose="02020603050405020304" pitchFamily="18" charset="0"/>
                        </a:rPr>
                        <a:t>1 11 05 300 00 0000 120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Плата по соглашениям об установлении сервитута в отношении земельных участков, находящихся в государственной или муниципальной собственности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1 000,00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3 976,80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4 269,26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426,93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107,35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233029">
                <a:tc>
                  <a:txBody>
                    <a:bodyPr/>
                    <a:lstStyle/>
                    <a:p>
                      <a:pPr algn="ctr" fontAlgn="ctr"/>
                      <a:r>
                        <a:rPr lang="ru-RU" sz="700" b="0" i="0" u="none" strike="noStrike">
                          <a:solidFill>
                            <a:srgbClr val="000000"/>
                          </a:solidFill>
                          <a:effectLst/>
                          <a:latin typeface="Times New Roman" panose="02020603050405020304" pitchFamily="18" charset="0"/>
                        </a:rPr>
                        <a:t>1 11 05 310 00 0000 120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 соглашениям об установлении сервитута в отношении земельных участков,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2 055,30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2 347,76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234,78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114,23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bl>
          </a:graphicData>
        </a:graphic>
      </p:graphicFrame>
    </p:spTree>
    <p:extLst>
      <p:ext uri="{BB962C8B-B14F-4D97-AF65-F5344CB8AC3E}">
        <p14:creationId xmlns:p14="http://schemas.microsoft.com/office/powerpoint/2010/main" val="204993880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781661688"/>
              </p:ext>
            </p:extLst>
          </p:nvPr>
        </p:nvGraphicFramePr>
        <p:xfrm>
          <a:off x="-22860" y="987143"/>
          <a:ext cx="9166861" cy="4156357"/>
        </p:xfrm>
        <a:graphic>
          <a:graphicData uri="http://schemas.openxmlformats.org/drawingml/2006/table">
            <a:tbl>
              <a:tblPr>
                <a:tableStyleId>{5C22544A-7EE6-4342-B048-85BDC9FD1C3A}</a:tableStyleId>
              </a:tblPr>
              <a:tblGrid>
                <a:gridCol w="1181926">
                  <a:extLst>
                    <a:ext uri="{9D8B030D-6E8A-4147-A177-3AD203B41FA5}">
                      <a16:colId xmlns:a16="http://schemas.microsoft.com/office/drawing/2014/main" val="3324974806"/>
                    </a:ext>
                  </a:extLst>
                </a:gridCol>
                <a:gridCol w="4232212">
                  <a:extLst>
                    <a:ext uri="{9D8B030D-6E8A-4147-A177-3AD203B41FA5}">
                      <a16:colId xmlns:a16="http://schemas.microsoft.com/office/drawing/2014/main" val="1436082716"/>
                    </a:ext>
                  </a:extLst>
                </a:gridCol>
                <a:gridCol w="891737">
                  <a:extLst>
                    <a:ext uri="{9D8B030D-6E8A-4147-A177-3AD203B41FA5}">
                      <a16:colId xmlns:a16="http://schemas.microsoft.com/office/drawing/2014/main" val="2820251906"/>
                    </a:ext>
                  </a:extLst>
                </a:gridCol>
                <a:gridCol w="757269">
                  <a:extLst>
                    <a:ext uri="{9D8B030D-6E8A-4147-A177-3AD203B41FA5}">
                      <a16:colId xmlns:a16="http://schemas.microsoft.com/office/drawing/2014/main" val="2922132950"/>
                    </a:ext>
                  </a:extLst>
                </a:gridCol>
                <a:gridCol w="813887">
                  <a:extLst>
                    <a:ext uri="{9D8B030D-6E8A-4147-A177-3AD203B41FA5}">
                      <a16:colId xmlns:a16="http://schemas.microsoft.com/office/drawing/2014/main" val="3998988918"/>
                    </a:ext>
                  </a:extLst>
                </a:gridCol>
                <a:gridCol w="665264">
                  <a:extLst>
                    <a:ext uri="{9D8B030D-6E8A-4147-A177-3AD203B41FA5}">
                      <a16:colId xmlns:a16="http://schemas.microsoft.com/office/drawing/2014/main" val="580002273"/>
                    </a:ext>
                  </a:extLst>
                </a:gridCol>
                <a:gridCol w="624566">
                  <a:extLst>
                    <a:ext uri="{9D8B030D-6E8A-4147-A177-3AD203B41FA5}">
                      <a16:colId xmlns:a16="http://schemas.microsoft.com/office/drawing/2014/main" val="90080197"/>
                    </a:ext>
                  </a:extLst>
                </a:gridCol>
              </a:tblGrid>
              <a:tr h="451307">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49336">
                <a:tc>
                  <a:txBody>
                    <a:bodyPr/>
                    <a:lstStyle/>
                    <a:p>
                      <a:pPr algn="ctr" fontAlgn="ctr"/>
                      <a:r>
                        <a:rPr lang="ru-RU" sz="700" b="0" i="0" u="none" strike="noStrike">
                          <a:solidFill>
                            <a:srgbClr val="000000"/>
                          </a:solidFill>
                          <a:effectLst/>
                          <a:latin typeface="Times New Roman" panose="02020603050405020304" pitchFamily="18" charset="0"/>
                        </a:rPr>
                        <a:t>1 11 05 312 04 0000 120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 соглашениям об установлении сервитута, заключенным органами местного самоуправления городских округов, государственными или муниципальными предприятиями либо государственными или муниципальными учреждениями в отношении земельных участков, государственная собственность на которые не разграничена и которые расположены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2 055,30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2 347,76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234,78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114,23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28609">
                <a:tc>
                  <a:txBody>
                    <a:bodyPr/>
                    <a:lstStyle/>
                    <a:p>
                      <a:pPr algn="ctr" fontAlgn="ctr"/>
                      <a:r>
                        <a:rPr lang="ru-RU" sz="700" b="0" i="0" u="none" strike="noStrike">
                          <a:solidFill>
                            <a:srgbClr val="000000"/>
                          </a:solidFill>
                          <a:effectLst/>
                          <a:latin typeface="Times New Roman" panose="02020603050405020304" pitchFamily="18" charset="0"/>
                        </a:rPr>
                        <a:t>1 11 05 320 00 0000 120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 соглашениям об установлении сервитута в отношении земельных участков после разграничения государственной собственности на землю</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1 921,50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1 921,50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49336">
                <a:tc>
                  <a:txBody>
                    <a:bodyPr/>
                    <a:lstStyle/>
                    <a:p>
                      <a:pPr algn="ctr" fontAlgn="ctr"/>
                      <a:r>
                        <a:rPr lang="ru-RU" sz="700" b="0" i="0" u="none" strike="noStrike">
                          <a:solidFill>
                            <a:srgbClr val="000000"/>
                          </a:solidFill>
                          <a:effectLst/>
                          <a:latin typeface="Times New Roman" panose="02020603050405020304" pitchFamily="18" charset="0"/>
                        </a:rPr>
                        <a:t>1 11 05 324 04 0000 120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 соглашениям об установлении сервитута, заключенным органами местного самоуправления городских округов, государственными или муниципальными предприятиями либо государственными или муниципальными учреждениями в отношении земельных участков, находящихся в собственности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1 921,50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1 921,50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38973">
                <a:tc>
                  <a:txBody>
                    <a:bodyPr/>
                    <a:lstStyle/>
                    <a:p>
                      <a:pPr algn="ctr" fontAlgn="ctr"/>
                      <a:r>
                        <a:rPr lang="ru-RU" sz="700" b="1" i="0" u="none" strike="noStrike">
                          <a:solidFill>
                            <a:srgbClr val="000000"/>
                          </a:solidFill>
                          <a:effectLst/>
                          <a:latin typeface="Times New Roman" panose="02020603050405020304" pitchFamily="18" charset="0"/>
                        </a:rPr>
                        <a:t>1 11 05 400 00 0000 120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находящихся в государственной или муниципальной собственности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20,60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92,04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446,80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38973">
                <a:tc>
                  <a:txBody>
                    <a:bodyPr/>
                    <a:lstStyle/>
                    <a:p>
                      <a:pPr algn="ctr" fontAlgn="ctr"/>
                      <a:r>
                        <a:rPr lang="ru-RU" sz="700" b="0" i="0" u="none" strike="noStrike">
                          <a:solidFill>
                            <a:srgbClr val="000000"/>
                          </a:solidFill>
                          <a:effectLst/>
                          <a:latin typeface="Times New Roman" panose="02020603050405020304" pitchFamily="18" charset="0"/>
                        </a:rPr>
                        <a:t>1 11 05 410 00 0000 120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89,58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434,84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670062">
                <a:tc>
                  <a:txBody>
                    <a:bodyPr/>
                    <a:lstStyle/>
                    <a:p>
                      <a:pPr algn="ctr" fontAlgn="ctr"/>
                      <a:r>
                        <a:rPr lang="ru-RU" sz="700" b="0" i="0" u="none" strike="noStrike">
                          <a:solidFill>
                            <a:srgbClr val="000000"/>
                          </a:solidFill>
                          <a:effectLst/>
                          <a:latin typeface="Times New Roman" panose="02020603050405020304" pitchFamily="18" charset="0"/>
                        </a:rPr>
                        <a:t>1 11 05 410 04 0000 120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государственная собственность на которые не разграничена и которые расположены в границах городских округов и не предоставленных гражданам или юридическим лицам (за исключением органов государственной власти (государственных органов), органов местного самоуправления (муниципальных органов), органов управления государственными внебюджетными фондами и казенных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89,58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434,84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449336">
                <a:tc>
                  <a:txBody>
                    <a:bodyPr/>
                    <a:lstStyle/>
                    <a:p>
                      <a:pPr algn="ctr" fontAlgn="ctr"/>
                      <a:r>
                        <a:rPr lang="ru-RU" sz="700" b="0" i="0" u="none" strike="noStrike">
                          <a:solidFill>
                            <a:srgbClr val="000000"/>
                          </a:solidFill>
                          <a:effectLst/>
                          <a:latin typeface="Times New Roman" panose="02020603050405020304" pitchFamily="18" charset="0"/>
                        </a:rPr>
                        <a:t>1 11 05 430 00 0000 120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которые находятся в федеральной собственности и осуществление полномочий по управлению и распоряжению которыми передано органам государственной власти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780425">
                <a:tc>
                  <a:txBody>
                    <a:bodyPr/>
                    <a:lstStyle/>
                    <a:p>
                      <a:pPr algn="ctr" fontAlgn="ctr"/>
                      <a:r>
                        <a:rPr lang="ru-RU" sz="700" b="0" i="0" u="none" strike="noStrike">
                          <a:solidFill>
                            <a:srgbClr val="000000"/>
                          </a:solidFill>
                          <a:effectLst/>
                          <a:latin typeface="Times New Roman" panose="02020603050405020304" pitchFamily="18" charset="0"/>
                        </a:rPr>
                        <a:t>1 11 05 430 04 0000 120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которые расположены в границах городских округов, находятся в федеральной собственности и осуществление полномочий Российской Федерации по управлению и распоряжению которыми передано органам государственной власти субъектов Российской Федерации и не предоставлены гражданам или юридическим лицам (за исключением органов государственной власти (государственных органов), органов местного самоуправления (муниципальных органов), органов управления государственными внебюджетными фондами и казенных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bl>
          </a:graphicData>
        </a:graphic>
      </p:graphicFrame>
    </p:spTree>
    <p:extLst>
      <p:ext uri="{BB962C8B-B14F-4D97-AF65-F5344CB8AC3E}">
        <p14:creationId xmlns:p14="http://schemas.microsoft.com/office/powerpoint/2010/main" val="391491020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980303068"/>
              </p:ext>
            </p:extLst>
          </p:nvPr>
        </p:nvGraphicFramePr>
        <p:xfrm>
          <a:off x="-22859" y="987145"/>
          <a:ext cx="9166861" cy="4238937"/>
        </p:xfrm>
        <a:graphic>
          <a:graphicData uri="http://schemas.openxmlformats.org/drawingml/2006/table">
            <a:tbl>
              <a:tblPr>
                <a:tableStyleId>{5C22544A-7EE6-4342-B048-85BDC9FD1C3A}</a:tableStyleId>
              </a:tblPr>
              <a:tblGrid>
                <a:gridCol w="1181925">
                  <a:extLst>
                    <a:ext uri="{9D8B030D-6E8A-4147-A177-3AD203B41FA5}">
                      <a16:colId xmlns:a16="http://schemas.microsoft.com/office/drawing/2014/main" val="3324974806"/>
                    </a:ext>
                  </a:extLst>
                </a:gridCol>
                <a:gridCol w="4232211">
                  <a:extLst>
                    <a:ext uri="{9D8B030D-6E8A-4147-A177-3AD203B41FA5}">
                      <a16:colId xmlns:a16="http://schemas.microsoft.com/office/drawing/2014/main" val="1436082716"/>
                    </a:ext>
                  </a:extLst>
                </a:gridCol>
                <a:gridCol w="891737">
                  <a:extLst>
                    <a:ext uri="{9D8B030D-6E8A-4147-A177-3AD203B41FA5}">
                      <a16:colId xmlns:a16="http://schemas.microsoft.com/office/drawing/2014/main" val="2820251906"/>
                    </a:ext>
                  </a:extLst>
                </a:gridCol>
                <a:gridCol w="757270">
                  <a:extLst>
                    <a:ext uri="{9D8B030D-6E8A-4147-A177-3AD203B41FA5}">
                      <a16:colId xmlns:a16="http://schemas.microsoft.com/office/drawing/2014/main" val="2922132950"/>
                    </a:ext>
                  </a:extLst>
                </a:gridCol>
                <a:gridCol w="813888">
                  <a:extLst>
                    <a:ext uri="{9D8B030D-6E8A-4147-A177-3AD203B41FA5}">
                      <a16:colId xmlns:a16="http://schemas.microsoft.com/office/drawing/2014/main" val="3998988918"/>
                    </a:ext>
                  </a:extLst>
                </a:gridCol>
                <a:gridCol w="665264">
                  <a:extLst>
                    <a:ext uri="{9D8B030D-6E8A-4147-A177-3AD203B41FA5}">
                      <a16:colId xmlns:a16="http://schemas.microsoft.com/office/drawing/2014/main" val="580002273"/>
                    </a:ext>
                  </a:extLst>
                </a:gridCol>
                <a:gridCol w="624566">
                  <a:extLst>
                    <a:ext uri="{9D8B030D-6E8A-4147-A177-3AD203B41FA5}">
                      <a16:colId xmlns:a16="http://schemas.microsoft.com/office/drawing/2014/main" val="90080197"/>
                    </a:ext>
                  </a:extLst>
                </a:gridCol>
              </a:tblGrid>
              <a:tr h="425224">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98353">
                <a:tc>
                  <a:txBody>
                    <a:bodyPr/>
                    <a:lstStyle/>
                    <a:p>
                      <a:pPr algn="ctr" fontAlgn="ctr"/>
                      <a:r>
                        <a:rPr lang="ru-RU" sz="700" b="1" i="0" u="none" strike="noStrike">
                          <a:solidFill>
                            <a:srgbClr val="000000"/>
                          </a:solidFill>
                          <a:effectLst/>
                          <a:latin typeface="Times New Roman" panose="02020603050405020304" pitchFamily="18" charset="0"/>
                        </a:rPr>
                        <a:t>1 11 07 000 00 0000 120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Платежи от государственных и муниципальных унитарных предприятий</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16 856,80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16 856,89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10 341,65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15398">
                <a:tc>
                  <a:txBody>
                    <a:bodyPr/>
                    <a:lstStyle/>
                    <a:p>
                      <a:pPr algn="ctr" fontAlgn="ctr"/>
                      <a:r>
                        <a:rPr lang="ru-RU" sz="700" b="0" i="0" u="none" strike="noStrike">
                          <a:solidFill>
                            <a:srgbClr val="000000"/>
                          </a:solidFill>
                          <a:effectLst/>
                          <a:latin typeface="Times New Roman" panose="02020603050405020304" pitchFamily="18" charset="0"/>
                        </a:rPr>
                        <a:t>1 11 07 010 00 0000 120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перечисления части прибыли государственных и муниципальных унитарных предприятий, остающейся после уплаты налогов и обязательных платежей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16 856,80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16 856,89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10 341,65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15398">
                <a:tc>
                  <a:txBody>
                    <a:bodyPr/>
                    <a:lstStyle/>
                    <a:p>
                      <a:pPr algn="ctr" fontAlgn="ctr"/>
                      <a:r>
                        <a:rPr lang="ru-RU" sz="700" b="0" i="0" u="none" strike="noStrike">
                          <a:solidFill>
                            <a:srgbClr val="000000"/>
                          </a:solidFill>
                          <a:effectLst/>
                          <a:latin typeface="Times New Roman" panose="02020603050405020304" pitchFamily="18" charset="0"/>
                        </a:rPr>
                        <a:t>1 11 07 014 04 0000 120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перечисления части прибыли, остающейся после уплаты налогов и иных обязательных платежей муниципальных унитарных предприятий, созданных городскими округами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16 856,80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16 856,89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10 341,65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46380">
                <a:tc>
                  <a:txBody>
                    <a:bodyPr/>
                    <a:lstStyle/>
                    <a:p>
                      <a:pPr algn="ctr" fontAlgn="ctr"/>
                      <a:r>
                        <a:rPr lang="ru-RU" sz="700" b="1" i="0" u="none" strike="noStrike">
                          <a:solidFill>
                            <a:srgbClr val="000000"/>
                          </a:solidFill>
                          <a:effectLst/>
                          <a:latin typeface="Times New Roman" panose="02020603050405020304" pitchFamily="18" charset="0"/>
                        </a:rPr>
                        <a:t>1 11 09 000 00 0000 120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Прочие доходы от использования имущества и прав, находящихся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17 982,37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26 801,40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134 379,51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747,28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501,39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19383">
                <a:tc>
                  <a:txBody>
                    <a:bodyPr/>
                    <a:lstStyle/>
                    <a:p>
                      <a:pPr algn="ctr" fontAlgn="ctr"/>
                      <a:r>
                        <a:rPr lang="ru-RU" sz="700" b="0" i="0" u="none" strike="noStrike">
                          <a:solidFill>
                            <a:srgbClr val="000000"/>
                          </a:solidFill>
                          <a:effectLst/>
                          <a:latin typeface="Times New Roman" panose="02020603050405020304" pitchFamily="18" charset="0"/>
                        </a:rPr>
                        <a:t>1 11 09 040 00 0000 120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поступления от использования имущества, находящегося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15 257,00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8 700,00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8 011,64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52,51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92,09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19383">
                <a:tc>
                  <a:txBody>
                    <a:bodyPr/>
                    <a:lstStyle/>
                    <a:p>
                      <a:pPr algn="ctr" fontAlgn="ctr"/>
                      <a:r>
                        <a:rPr lang="ru-RU" sz="700" b="0" i="0" u="none" strike="noStrike">
                          <a:solidFill>
                            <a:srgbClr val="000000"/>
                          </a:solidFill>
                          <a:effectLst/>
                          <a:latin typeface="Times New Roman" panose="02020603050405020304" pitchFamily="18" charset="0"/>
                        </a:rPr>
                        <a:t>1 11 09 044 04 0000 120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15 257,00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8 700,00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8 011,64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52,51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92,09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423368">
                <a:tc>
                  <a:txBody>
                    <a:bodyPr/>
                    <a:lstStyle/>
                    <a:p>
                      <a:pPr algn="ctr" fontAlgn="ctr"/>
                      <a:r>
                        <a:rPr lang="ru-RU" sz="700" b="0" i="0" u="none" strike="noStrike">
                          <a:solidFill>
                            <a:srgbClr val="000000"/>
                          </a:solidFill>
                          <a:effectLst/>
                          <a:latin typeface="Times New Roman" panose="02020603050405020304" pitchFamily="18" charset="0"/>
                        </a:rPr>
                        <a:t>1 11 09 044 04 0001 120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(плата за пользование жилым помещением, предоставленным по договору социального найма жилого помещения муниципального жилого фонда)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13 700,00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3 700,00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3 925,76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28,66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106,10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423368">
                <a:tc>
                  <a:txBody>
                    <a:bodyPr/>
                    <a:lstStyle/>
                    <a:p>
                      <a:pPr algn="ctr" fontAlgn="ctr"/>
                      <a:r>
                        <a:rPr lang="ru-RU" sz="700" b="0" i="0" u="none" strike="noStrike">
                          <a:solidFill>
                            <a:srgbClr val="000000"/>
                          </a:solidFill>
                          <a:effectLst/>
                          <a:latin typeface="Times New Roman" panose="02020603050405020304" pitchFamily="18" charset="0"/>
                        </a:rPr>
                        <a:t>1 11 09 044 04 0002 120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(плата за пользование жилым помещением, предоставленным по договору коммерческого найма жилого помещения муниципального жилого фонда) </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1 557,00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5 000,00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4 085,88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262,42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81,72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423368">
                <a:tc>
                  <a:txBody>
                    <a:bodyPr/>
                    <a:lstStyle/>
                    <a:p>
                      <a:pPr algn="ctr" fontAlgn="ctr"/>
                      <a:r>
                        <a:rPr lang="ru-RU" sz="700" b="0" i="0" u="none" strike="noStrike">
                          <a:solidFill>
                            <a:srgbClr val="000000"/>
                          </a:solidFill>
                          <a:effectLst/>
                          <a:latin typeface="Times New Roman" panose="02020603050405020304" pitchFamily="18" charset="0"/>
                        </a:rPr>
                        <a:t>1 11 09 080 00 0000 120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поступившая в рамках договора за предоставление права на размещение и эксплуатацию нестационарного торгового объекта, установку и эксплуатацию рекламных конструкций на землях или земельных участках, находящихся в государственной или муниципальной собственности, и на землях или земельных участках,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2 725,37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18 101,40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126 367,87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4 636,72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698,11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73075127"/>
                  </a:ext>
                </a:extLst>
              </a:tr>
              <a:tr h="423368">
                <a:tc>
                  <a:txBody>
                    <a:bodyPr/>
                    <a:lstStyle/>
                    <a:p>
                      <a:pPr algn="ctr" fontAlgn="ctr"/>
                      <a:r>
                        <a:rPr lang="ru-RU" sz="700" b="0" i="0" u="none" strike="noStrike">
                          <a:solidFill>
                            <a:srgbClr val="000000"/>
                          </a:solidFill>
                          <a:effectLst/>
                          <a:latin typeface="Times New Roman" panose="02020603050405020304" pitchFamily="18" charset="0"/>
                        </a:rPr>
                        <a:t>1 11 09 080 04 0000 120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поступившая в рамках договора за предоставление права на размещение и эксплуатацию нестационарного торгового объекта, установку и эксплуатацию рекламных конструкций на землях или земельных участках, находящихся в собственности городских округов, и на землях или земельных участках,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2 725,37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18 101,40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126 367,87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4 636,72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698,11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449967987"/>
                  </a:ext>
                </a:extLst>
              </a:tr>
              <a:tr h="423368">
                <a:tc>
                  <a:txBody>
                    <a:bodyPr/>
                    <a:lstStyle/>
                    <a:p>
                      <a:pPr algn="ctr" fontAlgn="ctr"/>
                      <a:r>
                        <a:rPr lang="ru-RU" sz="700" b="0" i="0" u="none" strike="noStrike">
                          <a:solidFill>
                            <a:srgbClr val="000000"/>
                          </a:solidFill>
                          <a:effectLst/>
                          <a:latin typeface="Times New Roman" panose="02020603050405020304" pitchFamily="18" charset="0"/>
                        </a:rPr>
                        <a:t>1 11 09 080 04 0001 120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поступившая в рамках договора за предоставление права на размещение и эксплуатацию нестационарного торгового объекта на землях или земельных участках, находящихся в собственности городских округов, и на землях или земельных участках,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2 725,37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3 103,50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2 962,61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108,70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95,46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18266712"/>
                  </a:ext>
                </a:extLst>
              </a:tr>
            </a:tbl>
          </a:graphicData>
        </a:graphic>
      </p:graphicFrame>
    </p:spTree>
    <p:extLst>
      <p:ext uri="{BB962C8B-B14F-4D97-AF65-F5344CB8AC3E}">
        <p14:creationId xmlns:p14="http://schemas.microsoft.com/office/powerpoint/2010/main" val="351576923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102878387"/>
              </p:ext>
            </p:extLst>
          </p:nvPr>
        </p:nvGraphicFramePr>
        <p:xfrm>
          <a:off x="-22860" y="987144"/>
          <a:ext cx="9166860" cy="4156356"/>
        </p:xfrm>
        <a:graphic>
          <a:graphicData uri="http://schemas.openxmlformats.org/drawingml/2006/table">
            <a:tbl>
              <a:tblPr>
                <a:tableStyleId>{5C22544A-7EE6-4342-B048-85BDC9FD1C3A}</a:tableStyleId>
              </a:tblPr>
              <a:tblGrid>
                <a:gridCol w="1181925">
                  <a:extLst>
                    <a:ext uri="{9D8B030D-6E8A-4147-A177-3AD203B41FA5}">
                      <a16:colId xmlns:a16="http://schemas.microsoft.com/office/drawing/2014/main" val="3324974806"/>
                    </a:ext>
                  </a:extLst>
                </a:gridCol>
                <a:gridCol w="4232211">
                  <a:extLst>
                    <a:ext uri="{9D8B030D-6E8A-4147-A177-3AD203B41FA5}">
                      <a16:colId xmlns:a16="http://schemas.microsoft.com/office/drawing/2014/main" val="1436082716"/>
                    </a:ext>
                  </a:extLst>
                </a:gridCol>
                <a:gridCol w="891737">
                  <a:extLst>
                    <a:ext uri="{9D8B030D-6E8A-4147-A177-3AD203B41FA5}">
                      <a16:colId xmlns:a16="http://schemas.microsoft.com/office/drawing/2014/main" val="2820251906"/>
                    </a:ext>
                  </a:extLst>
                </a:gridCol>
                <a:gridCol w="757270">
                  <a:extLst>
                    <a:ext uri="{9D8B030D-6E8A-4147-A177-3AD203B41FA5}">
                      <a16:colId xmlns:a16="http://schemas.microsoft.com/office/drawing/2014/main" val="2922132950"/>
                    </a:ext>
                  </a:extLst>
                </a:gridCol>
                <a:gridCol w="813888">
                  <a:extLst>
                    <a:ext uri="{9D8B030D-6E8A-4147-A177-3AD203B41FA5}">
                      <a16:colId xmlns:a16="http://schemas.microsoft.com/office/drawing/2014/main" val="3998988918"/>
                    </a:ext>
                  </a:extLst>
                </a:gridCol>
                <a:gridCol w="665264">
                  <a:extLst>
                    <a:ext uri="{9D8B030D-6E8A-4147-A177-3AD203B41FA5}">
                      <a16:colId xmlns:a16="http://schemas.microsoft.com/office/drawing/2014/main" val="580002273"/>
                    </a:ext>
                  </a:extLst>
                </a:gridCol>
                <a:gridCol w="624565">
                  <a:extLst>
                    <a:ext uri="{9D8B030D-6E8A-4147-A177-3AD203B41FA5}">
                      <a16:colId xmlns:a16="http://schemas.microsoft.com/office/drawing/2014/main" val="90080197"/>
                    </a:ext>
                  </a:extLst>
                </a:gridCol>
              </a:tblGrid>
              <a:tr h="445087">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34301">
                <a:tc>
                  <a:txBody>
                    <a:bodyPr/>
                    <a:lstStyle/>
                    <a:p>
                      <a:pPr algn="ctr" fontAlgn="ctr"/>
                      <a:r>
                        <a:rPr lang="ru-RU" sz="700" b="0" i="0" u="none" strike="noStrike" dirty="0">
                          <a:solidFill>
                            <a:srgbClr val="000000"/>
                          </a:solidFill>
                          <a:effectLst/>
                          <a:latin typeface="Times New Roman" panose="02020603050405020304" pitchFamily="18" charset="0"/>
                        </a:rPr>
                        <a:t>1 11 09 080 04 0002 120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Плата, поступившая в рамках договора за предоставление права на размещение, установку и эксплуатацию рекламных конструкций на землях или земельных участках, находящихся в собственности городских округов, и на землях или земельных участках, государственная собственность на которые не разграничена </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14 997,90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123 405,26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822,82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116617">
                <a:tc>
                  <a:txBody>
                    <a:bodyPr/>
                    <a:lstStyle/>
                    <a:p>
                      <a:pPr algn="ctr" fontAlgn="ctr"/>
                      <a:r>
                        <a:rPr lang="ru-RU" sz="700" b="1" i="0" u="none" strike="noStrike">
                          <a:solidFill>
                            <a:srgbClr val="000000"/>
                          </a:solidFill>
                          <a:effectLst/>
                          <a:latin typeface="Times New Roman" panose="02020603050405020304" pitchFamily="18" charset="0"/>
                        </a:rPr>
                        <a:t>1 12 00 000 00 0000 000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ПЛАТЕЖИ ПРИ ПОЛЬЗОВАНИИ ПРИРОДНЫМИ РЕСУРСАМИ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5 386,97</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48 173,90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48 171,68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894,23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116617">
                <a:tc>
                  <a:txBody>
                    <a:bodyPr/>
                    <a:lstStyle/>
                    <a:p>
                      <a:pPr algn="ctr" fontAlgn="ctr"/>
                      <a:r>
                        <a:rPr lang="ru-RU" sz="700" b="1" i="0" u="none" strike="noStrike">
                          <a:solidFill>
                            <a:srgbClr val="000000"/>
                          </a:solidFill>
                          <a:effectLst/>
                          <a:latin typeface="Times New Roman" panose="02020603050405020304" pitchFamily="18" charset="0"/>
                        </a:rPr>
                        <a:t>1 12 01 000 01 0000 120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Плата за негативное воздействие на окружающую среду</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5 386,97</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48 173,90</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48 171,68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894,23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41473">
                <a:tc>
                  <a:txBody>
                    <a:bodyPr/>
                    <a:lstStyle/>
                    <a:p>
                      <a:pPr algn="ctr" fontAlgn="ctr"/>
                      <a:r>
                        <a:rPr lang="ru-RU" sz="700" b="0" i="0" u="none" strike="noStrike">
                          <a:solidFill>
                            <a:srgbClr val="000000"/>
                          </a:solidFill>
                          <a:effectLst/>
                          <a:latin typeface="Times New Roman" panose="02020603050405020304" pitchFamily="18" charset="0"/>
                        </a:rPr>
                        <a:t>1 12 01 010 01 0000 120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выбросы загрязняющих веществ в атмосферный воздух стационарными объектами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4 143,82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34 984,72</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34 982,39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844,21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99,99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34301">
                <a:tc>
                  <a:txBody>
                    <a:bodyPr/>
                    <a:lstStyle/>
                    <a:p>
                      <a:pPr algn="ctr" fontAlgn="ctr"/>
                      <a:r>
                        <a:rPr lang="ru-RU" sz="700" b="0" i="0" u="none" strike="noStrike">
                          <a:solidFill>
                            <a:srgbClr val="000000"/>
                          </a:solidFill>
                          <a:effectLst/>
                          <a:latin typeface="Times New Roman" panose="02020603050405020304" pitchFamily="18" charset="0"/>
                        </a:rPr>
                        <a:t>1 12 01 010 01 6000 120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выбросы загрязняющих веществ в атмосферный воздух стационарными объектами (федеральные государственные органы, Банк России, органы управления государственными внебюджетными фондами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4 143,82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34 984,72</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34 982,39</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844,21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30445">
                <a:tc>
                  <a:txBody>
                    <a:bodyPr/>
                    <a:lstStyle/>
                    <a:p>
                      <a:pPr algn="ctr" fontAlgn="ctr"/>
                      <a:r>
                        <a:rPr lang="ru-RU" sz="700" b="0" i="0" u="none" strike="noStrike">
                          <a:solidFill>
                            <a:srgbClr val="000000"/>
                          </a:solidFill>
                          <a:effectLst/>
                          <a:latin typeface="Times New Roman" panose="02020603050405020304" pitchFamily="18" charset="0"/>
                        </a:rPr>
                        <a:t>1 12 01 030 01 0000 120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сбросы загрязняющих веществ в водные объекты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482,68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13 008,71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13 010,08</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2 695,38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25459">
                <a:tc>
                  <a:txBody>
                    <a:bodyPr/>
                    <a:lstStyle/>
                    <a:p>
                      <a:pPr algn="ctr" fontAlgn="ctr"/>
                      <a:r>
                        <a:rPr lang="ru-RU" sz="700" b="0" i="0" u="none" strike="noStrike">
                          <a:solidFill>
                            <a:srgbClr val="000000"/>
                          </a:solidFill>
                          <a:effectLst/>
                          <a:latin typeface="Times New Roman" panose="02020603050405020304" pitchFamily="18" charset="0"/>
                        </a:rPr>
                        <a:t>1 12 01 030 01 6000 120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сбросы загрязняющих веществ в водные объекты (федеральные государственные органы, Банк России, органы управления государственными внебюджетными фондами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482,68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13 008,71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13 010,08</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2 695,38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172916">
                <a:tc>
                  <a:txBody>
                    <a:bodyPr/>
                    <a:lstStyle/>
                    <a:p>
                      <a:pPr algn="ctr" fontAlgn="ctr"/>
                      <a:r>
                        <a:rPr lang="ru-RU" sz="700" b="0" i="0" u="none" strike="noStrike">
                          <a:solidFill>
                            <a:srgbClr val="000000"/>
                          </a:solidFill>
                          <a:effectLst/>
                          <a:latin typeface="Times New Roman" panose="02020603050405020304" pitchFamily="18" charset="0"/>
                        </a:rPr>
                        <a:t>1 12 01 040 01 0000 120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размещение отходов производства и потребления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760,47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180,47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179,21</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23,57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99,30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172916">
                <a:tc>
                  <a:txBody>
                    <a:bodyPr/>
                    <a:lstStyle/>
                    <a:p>
                      <a:pPr algn="ctr" fontAlgn="ctr"/>
                      <a:r>
                        <a:rPr lang="ru-RU" sz="700" b="0" i="0" u="none" strike="noStrike">
                          <a:solidFill>
                            <a:srgbClr val="000000"/>
                          </a:solidFill>
                          <a:effectLst/>
                          <a:latin typeface="Times New Roman" panose="02020603050405020304" pitchFamily="18" charset="0"/>
                        </a:rPr>
                        <a:t>1 12 01 041 01 0000 120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размещение отходов производства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760,47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180,47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178,01</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23,41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98,64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73075127"/>
                  </a:ext>
                </a:extLst>
              </a:tr>
              <a:tr h="225459">
                <a:tc>
                  <a:txBody>
                    <a:bodyPr/>
                    <a:lstStyle/>
                    <a:p>
                      <a:pPr algn="ctr" fontAlgn="ctr"/>
                      <a:r>
                        <a:rPr lang="ru-RU" sz="700" b="0" i="0" u="none" strike="noStrike">
                          <a:solidFill>
                            <a:srgbClr val="000000"/>
                          </a:solidFill>
                          <a:effectLst/>
                          <a:latin typeface="Times New Roman" panose="02020603050405020304" pitchFamily="18" charset="0"/>
                        </a:rPr>
                        <a:t>1 12 01 041 01 6000 120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Плата за размещение отходов производства (федеральные государственные органы, Банк России, органы управления государственными внебюджетными фондами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760,47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180,47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178,01</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23,41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98,64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449967987"/>
                  </a:ext>
                </a:extLst>
              </a:tr>
              <a:tr h="172916">
                <a:tc>
                  <a:txBody>
                    <a:bodyPr/>
                    <a:lstStyle/>
                    <a:p>
                      <a:pPr algn="ctr" fontAlgn="ctr"/>
                      <a:r>
                        <a:rPr lang="ru-RU" sz="700" b="0" i="0" u="none" strike="noStrike">
                          <a:solidFill>
                            <a:srgbClr val="000000"/>
                          </a:solidFill>
                          <a:effectLst/>
                          <a:latin typeface="Times New Roman" panose="02020603050405020304" pitchFamily="18" charset="0"/>
                        </a:rPr>
                        <a:t>1 12 01 042 01 0000 120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размещение твердых коммунальных отходов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1,20</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18266712"/>
                  </a:ext>
                </a:extLst>
              </a:tr>
              <a:tr h="225459">
                <a:tc>
                  <a:txBody>
                    <a:bodyPr/>
                    <a:lstStyle/>
                    <a:p>
                      <a:pPr algn="ctr" fontAlgn="ctr"/>
                      <a:r>
                        <a:rPr lang="ru-RU" sz="700" b="0" i="0" u="none" strike="noStrike">
                          <a:solidFill>
                            <a:srgbClr val="000000"/>
                          </a:solidFill>
                          <a:effectLst/>
                          <a:latin typeface="Times New Roman" panose="02020603050405020304" pitchFamily="18" charset="0"/>
                        </a:rPr>
                        <a:t>1 12 01 042 01 6000 120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размещение твердых коммунальных отходов (федеральные государственные органы, Банк России, органы управления государственными внебюджетными фондами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27366018"/>
                  </a:ext>
                </a:extLst>
              </a:tr>
              <a:tr h="222868">
                <a:tc>
                  <a:txBody>
                    <a:bodyPr/>
                    <a:lstStyle/>
                    <a:p>
                      <a:pPr algn="ctr" fontAlgn="ctr"/>
                      <a:r>
                        <a:rPr lang="ru-RU" sz="700" b="1" i="0" u="none" strike="noStrike">
                          <a:solidFill>
                            <a:srgbClr val="000000"/>
                          </a:solidFill>
                          <a:effectLst/>
                          <a:latin typeface="Times New Roman" panose="02020603050405020304" pitchFamily="18" charset="0"/>
                        </a:rPr>
                        <a:t>1 13 00 000 00 0000 000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ОКАЗАНИЯ ПЛАТНЫХ УСЛУГ И КОМПЕНСАЦИИ ЗАТРАТ ГОСУДАРСТВА</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14 817,30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174 448,05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193 968,53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1 309,07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111,19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82439243"/>
                  </a:ext>
                </a:extLst>
              </a:tr>
              <a:tr h="222868">
                <a:tc>
                  <a:txBody>
                    <a:bodyPr/>
                    <a:lstStyle/>
                    <a:p>
                      <a:pPr algn="ctr" fontAlgn="ctr"/>
                      <a:r>
                        <a:rPr lang="ru-RU" sz="700" b="1" i="0" u="none" strike="noStrike">
                          <a:solidFill>
                            <a:srgbClr val="000000"/>
                          </a:solidFill>
                          <a:effectLst/>
                          <a:latin typeface="Times New Roman" panose="02020603050405020304" pitchFamily="18" charset="0"/>
                        </a:rPr>
                        <a:t>1 13 01 000 00 0000 130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оказания платных услуг (работ)</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14 371,60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30 049,45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31 288,49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217,71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104,12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224952475"/>
                  </a:ext>
                </a:extLst>
              </a:tr>
              <a:tr h="225459">
                <a:tc>
                  <a:txBody>
                    <a:bodyPr/>
                    <a:lstStyle/>
                    <a:p>
                      <a:pPr algn="ctr" fontAlgn="ctr"/>
                      <a:r>
                        <a:rPr lang="ru-RU" sz="700" b="0" i="0" u="none" strike="noStrike">
                          <a:solidFill>
                            <a:srgbClr val="000000"/>
                          </a:solidFill>
                          <a:effectLst/>
                          <a:latin typeface="Times New Roman" panose="02020603050405020304" pitchFamily="18" charset="0"/>
                        </a:rPr>
                        <a:t>1 13 01 500 00 0000 130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оказание услуг по присоединению объектов дорожного сервиса к автомобильным дорогам общего пользования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77,85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77,85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581096047"/>
                  </a:ext>
                </a:extLst>
              </a:tr>
              <a:tr h="225459">
                <a:tc>
                  <a:txBody>
                    <a:bodyPr/>
                    <a:lstStyle/>
                    <a:p>
                      <a:pPr algn="ctr" fontAlgn="ctr"/>
                      <a:r>
                        <a:rPr lang="ru-RU" sz="700" b="0" i="0" u="none" strike="noStrike">
                          <a:solidFill>
                            <a:srgbClr val="000000"/>
                          </a:solidFill>
                          <a:effectLst/>
                          <a:latin typeface="Times New Roman" panose="02020603050405020304" pitchFamily="18" charset="0"/>
                        </a:rPr>
                        <a:t>1 13 01 530 04 0000 130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оказание услуг по присоединению объектов дорожного сервиса к автомобильным дорогам общего пользования местного значения, зачисляемая в бюджеты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77,85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77,85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99476201"/>
                  </a:ext>
                </a:extLst>
              </a:tr>
              <a:tr h="222868">
                <a:tc>
                  <a:txBody>
                    <a:bodyPr/>
                    <a:lstStyle/>
                    <a:p>
                      <a:pPr algn="ctr" fontAlgn="ctr"/>
                      <a:r>
                        <a:rPr lang="ru-RU" sz="700" b="0" i="0" u="none" strike="noStrike">
                          <a:solidFill>
                            <a:srgbClr val="000000"/>
                          </a:solidFill>
                          <a:effectLst/>
                          <a:latin typeface="Times New Roman" panose="02020603050405020304" pitchFamily="18" charset="0"/>
                        </a:rPr>
                        <a:t>1 13 01 990 00 0000 130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доходы от оказания платных услуг (работ)</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14 371,60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29 971,60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31 210,64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217,17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104,13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84894073"/>
                  </a:ext>
                </a:extLst>
              </a:tr>
              <a:tr h="222868">
                <a:tc>
                  <a:txBody>
                    <a:bodyPr/>
                    <a:lstStyle/>
                    <a:p>
                      <a:pPr algn="ctr" fontAlgn="ctr"/>
                      <a:r>
                        <a:rPr lang="ru-RU" sz="700" b="0" i="0" u="none" strike="noStrike">
                          <a:solidFill>
                            <a:srgbClr val="000000"/>
                          </a:solidFill>
                          <a:effectLst/>
                          <a:latin typeface="Times New Roman" panose="02020603050405020304" pitchFamily="18" charset="0"/>
                        </a:rPr>
                        <a:t>1 13 01 994 04 0000 130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доходы от оказания платных услуг (работ) получателями средств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14 371,60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29 971,60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31 210,64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217,17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104,13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131462140"/>
                  </a:ext>
                </a:extLst>
              </a:tr>
            </a:tbl>
          </a:graphicData>
        </a:graphic>
      </p:graphicFrame>
    </p:spTree>
    <p:extLst>
      <p:ext uri="{BB962C8B-B14F-4D97-AF65-F5344CB8AC3E}">
        <p14:creationId xmlns:p14="http://schemas.microsoft.com/office/powerpoint/2010/main" val="329262667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267969498"/>
              </p:ext>
            </p:extLst>
          </p:nvPr>
        </p:nvGraphicFramePr>
        <p:xfrm>
          <a:off x="-22858" y="987145"/>
          <a:ext cx="9166857" cy="4219492"/>
        </p:xfrm>
        <a:graphic>
          <a:graphicData uri="http://schemas.openxmlformats.org/drawingml/2006/table">
            <a:tbl>
              <a:tblPr>
                <a:tableStyleId>{5C22544A-7EE6-4342-B048-85BDC9FD1C3A}</a:tableStyleId>
              </a:tblPr>
              <a:tblGrid>
                <a:gridCol w="1181925">
                  <a:extLst>
                    <a:ext uri="{9D8B030D-6E8A-4147-A177-3AD203B41FA5}">
                      <a16:colId xmlns:a16="http://schemas.microsoft.com/office/drawing/2014/main" val="3324974806"/>
                    </a:ext>
                  </a:extLst>
                </a:gridCol>
                <a:gridCol w="4232210">
                  <a:extLst>
                    <a:ext uri="{9D8B030D-6E8A-4147-A177-3AD203B41FA5}">
                      <a16:colId xmlns:a16="http://schemas.microsoft.com/office/drawing/2014/main" val="1436082716"/>
                    </a:ext>
                  </a:extLst>
                </a:gridCol>
                <a:gridCol w="891736">
                  <a:extLst>
                    <a:ext uri="{9D8B030D-6E8A-4147-A177-3AD203B41FA5}">
                      <a16:colId xmlns:a16="http://schemas.microsoft.com/office/drawing/2014/main" val="2820251906"/>
                    </a:ext>
                  </a:extLst>
                </a:gridCol>
                <a:gridCol w="757270">
                  <a:extLst>
                    <a:ext uri="{9D8B030D-6E8A-4147-A177-3AD203B41FA5}">
                      <a16:colId xmlns:a16="http://schemas.microsoft.com/office/drawing/2014/main" val="2922132950"/>
                    </a:ext>
                  </a:extLst>
                </a:gridCol>
                <a:gridCol w="813887">
                  <a:extLst>
                    <a:ext uri="{9D8B030D-6E8A-4147-A177-3AD203B41FA5}">
                      <a16:colId xmlns:a16="http://schemas.microsoft.com/office/drawing/2014/main" val="3998988918"/>
                    </a:ext>
                  </a:extLst>
                </a:gridCol>
                <a:gridCol w="665264">
                  <a:extLst>
                    <a:ext uri="{9D8B030D-6E8A-4147-A177-3AD203B41FA5}">
                      <a16:colId xmlns:a16="http://schemas.microsoft.com/office/drawing/2014/main" val="580002273"/>
                    </a:ext>
                  </a:extLst>
                </a:gridCol>
                <a:gridCol w="624565">
                  <a:extLst>
                    <a:ext uri="{9D8B030D-6E8A-4147-A177-3AD203B41FA5}">
                      <a16:colId xmlns:a16="http://schemas.microsoft.com/office/drawing/2014/main" val="90080197"/>
                    </a:ext>
                  </a:extLst>
                </a:gridCol>
              </a:tblGrid>
              <a:tr h="42761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79311">
                <a:tc>
                  <a:txBody>
                    <a:bodyPr/>
                    <a:lstStyle/>
                    <a:p>
                      <a:pPr algn="ctr" fontAlgn="ctr"/>
                      <a:r>
                        <a:rPr lang="ru-RU" sz="700" b="0" i="0" u="none" strike="noStrike">
                          <a:solidFill>
                            <a:srgbClr val="000000"/>
                          </a:solidFill>
                          <a:effectLst/>
                          <a:latin typeface="Times New Roman" panose="02020603050405020304" pitchFamily="18" charset="0"/>
                        </a:rPr>
                        <a:t>1 13 01 994 04 0001 130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предоставление места для создания семейного (родового) захоронения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2 874,32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17 274,32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17 313,21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602,34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100,23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21180">
                <a:tc>
                  <a:txBody>
                    <a:bodyPr/>
                    <a:lstStyle/>
                    <a:p>
                      <a:pPr algn="ctr" fontAlgn="ctr"/>
                      <a:r>
                        <a:rPr lang="ru-RU" sz="700" b="0" i="0" u="none" strike="noStrike">
                          <a:solidFill>
                            <a:srgbClr val="000000"/>
                          </a:solidFill>
                          <a:effectLst/>
                          <a:latin typeface="Times New Roman" panose="02020603050405020304" pitchFamily="18" charset="0"/>
                        </a:rPr>
                        <a:t>1 13 01 994 04 0002 130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оформление родственных, почетных, воинских захоронений, созданных с 1 августа 2004 года по 30 июня 2020 года включительно, превышающих установленный органами самоуправления муниципальных образований Московской области размер данных мест захоронений, как семейные (родовые) захоронения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11 497,28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12 697,28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13 897,43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120,88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109,45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112040">
                <a:tc>
                  <a:txBody>
                    <a:bodyPr/>
                    <a:lstStyle/>
                    <a:p>
                      <a:pPr algn="ctr" fontAlgn="ctr"/>
                      <a:r>
                        <a:rPr lang="ru-RU" sz="700" b="1" i="0" u="none" strike="noStrike">
                          <a:solidFill>
                            <a:srgbClr val="000000"/>
                          </a:solidFill>
                          <a:effectLst/>
                          <a:latin typeface="Times New Roman" panose="02020603050405020304" pitchFamily="18" charset="0"/>
                        </a:rPr>
                        <a:t>1 13 02 000 00 0000 130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компенсации затрат государства</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445,70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144 398,60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162 680,05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36 499,90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112,66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12040">
                <a:tc>
                  <a:txBody>
                    <a:bodyPr/>
                    <a:lstStyle/>
                    <a:p>
                      <a:pPr algn="ctr" fontAlgn="ctr"/>
                      <a:r>
                        <a:rPr lang="ru-RU" sz="700" b="0" i="0" u="none" strike="noStrike">
                          <a:solidFill>
                            <a:srgbClr val="000000"/>
                          </a:solidFill>
                          <a:effectLst/>
                          <a:latin typeface="Times New Roman" panose="02020603050405020304" pitchFamily="18" charset="0"/>
                        </a:rPr>
                        <a:t>1 13 02 990 00 0000 130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доходы от компенсации затрат государства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445,70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144 398,60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162 680,05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36 499,90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112,66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179311">
                <a:tc>
                  <a:txBody>
                    <a:bodyPr/>
                    <a:lstStyle/>
                    <a:p>
                      <a:pPr algn="ctr" fontAlgn="ctr"/>
                      <a:r>
                        <a:rPr lang="ru-RU" sz="700" b="0" i="0" u="none" strike="noStrike">
                          <a:solidFill>
                            <a:srgbClr val="000000"/>
                          </a:solidFill>
                          <a:effectLst/>
                          <a:latin typeface="Times New Roman" panose="02020603050405020304" pitchFamily="18" charset="0"/>
                        </a:rPr>
                        <a:t>1 13 02 994 04 0000 130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доходы от компенсации затрат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445,70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144 398,60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162 680,05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36 499,90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112,66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12040">
                <a:tc>
                  <a:txBody>
                    <a:bodyPr/>
                    <a:lstStyle/>
                    <a:p>
                      <a:pPr algn="ctr" fontAlgn="ctr"/>
                      <a:r>
                        <a:rPr lang="ru-RU" sz="700" b="1" i="0" u="none" strike="noStrike">
                          <a:solidFill>
                            <a:srgbClr val="000000"/>
                          </a:solidFill>
                          <a:effectLst/>
                          <a:latin typeface="Times New Roman" panose="02020603050405020304" pitchFamily="18" charset="0"/>
                        </a:rPr>
                        <a:t>1 14 00 000 00 0000 000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ПРОДАЖИ МАТЕРИАЛЬНЫХ И НЕМАТЕРИАЛЬНЫХ АКТИВОВ</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217 979,28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208 793,90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203 062,49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93,16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97,25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20931">
                <a:tc>
                  <a:txBody>
                    <a:bodyPr/>
                    <a:lstStyle/>
                    <a:p>
                      <a:pPr algn="ctr" fontAlgn="ctr"/>
                      <a:r>
                        <a:rPr lang="ru-RU" sz="700" b="1" i="0" u="none" strike="noStrike">
                          <a:solidFill>
                            <a:srgbClr val="000000"/>
                          </a:solidFill>
                          <a:effectLst/>
                          <a:latin typeface="Times New Roman" panose="02020603050405020304" pitchFamily="18" charset="0"/>
                        </a:rPr>
                        <a:t>1 14 01 000 00 0000 410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продажи квартир</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66 660,00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48 500,00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50 199,49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75,31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103,50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112040">
                <a:tc>
                  <a:txBody>
                    <a:bodyPr/>
                    <a:lstStyle/>
                    <a:p>
                      <a:pPr algn="ctr" fontAlgn="ctr"/>
                      <a:r>
                        <a:rPr lang="ru-RU" sz="700" b="0" i="0" u="none" strike="noStrike">
                          <a:solidFill>
                            <a:srgbClr val="000000"/>
                          </a:solidFill>
                          <a:effectLst/>
                          <a:latin typeface="Times New Roman" panose="02020603050405020304" pitchFamily="18" charset="0"/>
                        </a:rPr>
                        <a:t>1 14 01 040 04 0000 410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продажи квартир, находящихся в собственности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66 660,00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48 500,00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50 199,49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75,31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103,50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321180">
                <a:tc>
                  <a:txBody>
                    <a:bodyPr/>
                    <a:lstStyle/>
                    <a:p>
                      <a:pPr algn="ctr" fontAlgn="ctr"/>
                      <a:r>
                        <a:rPr lang="ru-RU" sz="700" b="1" i="0" u="none" strike="noStrike">
                          <a:solidFill>
                            <a:srgbClr val="000000"/>
                          </a:solidFill>
                          <a:effectLst/>
                          <a:latin typeface="Times New Roman" panose="02020603050405020304" pitchFamily="18" charset="0"/>
                        </a:rPr>
                        <a:t>1 14 02 000 00 0000 000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реализации имущества, находящегося в государственной и муниципальной собственности (за исключением движимого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30 519,28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4 769,46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23,85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73075127"/>
                  </a:ext>
                </a:extLst>
              </a:tr>
              <a:tr h="425751">
                <a:tc>
                  <a:txBody>
                    <a:bodyPr/>
                    <a:lstStyle/>
                    <a:p>
                      <a:pPr algn="ctr" fontAlgn="ctr"/>
                      <a:r>
                        <a:rPr lang="ru-RU" sz="700" b="0" i="0" u="none" strike="noStrike">
                          <a:solidFill>
                            <a:srgbClr val="000000"/>
                          </a:solidFill>
                          <a:effectLst/>
                          <a:latin typeface="Times New Roman" panose="02020603050405020304" pitchFamily="18" charset="0"/>
                        </a:rPr>
                        <a:t>1 14 02 040 04 0000 410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реализации имущества, находящегося в собственности городских округов (за исключением движимого имущества муниципальных бюджетных и автономных учреждений, а также имущества муниципальных унитарных предприятий, в том числе казенных), в части реализации основных средств по указанному имуществу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30 519,28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4 769,46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23,85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449967987"/>
                  </a:ext>
                </a:extLst>
              </a:tr>
              <a:tr h="425751">
                <a:tc>
                  <a:txBody>
                    <a:bodyPr/>
                    <a:lstStyle/>
                    <a:p>
                      <a:pPr algn="ctr" fontAlgn="ctr"/>
                      <a:r>
                        <a:rPr lang="ru-RU" sz="700" b="0" i="0" u="none" strike="noStrike">
                          <a:solidFill>
                            <a:srgbClr val="000000"/>
                          </a:solidFill>
                          <a:effectLst/>
                          <a:latin typeface="Times New Roman" panose="02020603050405020304" pitchFamily="18" charset="0"/>
                        </a:rPr>
                        <a:t>1 14 02 043 04 0000 410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реализации иного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в части реализации основных средств по указанному имуществу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30 519,28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4 769,46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23,85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18266712"/>
                  </a:ext>
                </a:extLst>
              </a:tr>
              <a:tr h="216610">
                <a:tc>
                  <a:txBody>
                    <a:bodyPr/>
                    <a:lstStyle/>
                    <a:p>
                      <a:pPr algn="ctr" fontAlgn="ctr"/>
                      <a:r>
                        <a:rPr lang="ru-RU" sz="700" b="1" i="0" u="none" strike="noStrike">
                          <a:solidFill>
                            <a:srgbClr val="000000"/>
                          </a:solidFill>
                          <a:effectLst/>
                          <a:latin typeface="Times New Roman" panose="02020603050405020304" pitchFamily="18" charset="0"/>
                        </a:rPr>
                        <a:t>1 14 06 000 00 0000 430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от продажи земельных участков, находящихся в государственной и муниципальной собственности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20 800,00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23 402,40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24 289,93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116,78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103,79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27366018"/>
                  </a:ext>
                </a:extLst>
              </a:tr>
              <a:tr h="119541">
                <a:tc>
                  <a:txBody>
                    <a:bodyPr/>
                    <a:lstStyle/>
                    <a:p>
                      <a:pPr algn="ctr" fontAlgn="ctr"/>
                      <a:r>
                        <a:rPr lang="ru-RU" sz="700" b="0" i="0" u="none" strike="noStrike">
                          <a:solidFill>
                            <a:srgbClr val="000000"/>
                          </a:solidFill>
                          <a:effectLst/>
                          <a:latin typeface="Times New Roman" panose="02020603050405020304" pitchFamily="18" charset="0"/>
                        </a:rPr>
                        <a:t>1 14 06 010 00 0000 430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продажи земельных участков,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20 887,52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104,44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104,44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82439243"/>
                  </a:ext>
                </a:extLst>
              </a:tr>
              <a:tr h="216610">
                <a:tc>
                  <a:txBody>
                    <a:bodyPr/>
                    <a:lstStyle/>
                    <a:p>
                      <a:pPr algn="ctr" fontAlgn="ctr"/>
                      <a:r>
                        <a:rPr lang="ru-RU" sz="700" b="0" i="0" u="none" strike="noStrike">
                          <a:solidFill>
                            <a:srgbClr val="000000"/>
                          </a:solidFill>
                          <a:effectLst/>
                          <a:latin typeface="Times New Roman" panose="02020603050405020304" pitchFamily="18" charset="0"/>
                        </a:rPr>
                        <a:t>1 14 06 012 04 0000 430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продажи земельных участков, государственная собственность на которые не разграничена и которые расположены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20 887,52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104,44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104,44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224952475"/>
                  </a:ext>
                </a:extLst>
              </a:tr>
              <a:tr h="216610">
                <a:tc>
                  <a:txBody>
                    <a:bodyPr/>
                    <a:lstStyle/>
                    <a:p>
                      <a:pPr algn="ctr" fontAlgn="ctr"/>
                      <a:r>
                        <a:rPr lang="ru-RU" sz="700" b="0" i="0" u="none" strike="noStrike">
                          <a:solidFill>
                            <a:srgbClr val="000000"/>
                          </a:solidFill>
                          <a:effectLst/>
                          <a:latin typeface="Times New Roman" panose="02020603050405020304" pitchFamily="18" charset="0"/>
                        </a:rPr>
                        <a:t>1 14 06 020 00 0000 430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продажи земельных участков, государственная собственность на которые разграничена (за исключением земельных участков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3 402,40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3 402,41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425,30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581096047"/>
                  </a:ext>
                </a:extLst>
              </a:tr>
              <a:tr h="216610">
                <a:tc>
                  <a:txBody>
                    <a:bodyPr/>
                    <a:lstStyle/>
                    <a:p>
                      <a:pPr algn="ctr" fontAlgn="ctr"/>
                      <a:r>
                        <a:rPr lang="ru-RU" sz="700" b="0" i="0" u="none" strike="noStrike">
                          <a:solidFill>
                            <a:srgbClr val="000000"/>
                          </a:solidFill>
                          <a:effectLst/>
                          <a:latin typeface="Times New Roman" panose="02020603050405020304" pitchFamily="18" charset="0"/>
                        </a:rPr>
                        <a:t>1 14 06 024 04 0000 430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продажи земельных участков, находящихся в собственности городских округов (за исключением земельных участков муниципальных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3 402,40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3 402,41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425,30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99476201"/>
                  </a:ext>
                </a:extLst>
              </a:tr>
              <a:tr h="321180">
                <a:tc>
                  <a:txBody>
                    <a:bodyPr/>
                    <a:lstStyle/>
                    <a:p>
                      <a:pPr algn="ctr" fontAlgn="ctr"/>
                      <a:r>
                        <a:rPr lang="ru-RU" sz="700" b="1" i="0" u="none" strike="noStrike">
                          <a:solidFill>
                            <a:srgbClr val="000000"/>
                          </a:solidFill>
                          <a:effectLst/>
                          <a:latin typeface="Times New Roman" panose="02020603050405020304" pitchFamily="18" charset="0"/>
                        </a:rPr>
                        <a:t>1 14 06 300 00 0000 430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находящихся в государственной или муниципальной собственности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100 000,00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116 891,50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123 803,62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123,80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105,91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84894073"/>
                  </a:ext>
                </a:extLst>
              </a:tr>
            </a:tbl>
          </a:graphicData>
        </a:graphic>
      </p:graphicFrame>
    </p:spTree>
    <p:extLst>
      <p:ext uri="{BB962C8B-B14F-4D97-AF65-F5344CB8AC3E}">
        <p14:creationId xmlns:p14="http://schemas.microsoft.com/office/powerpoint/2010/main" val="398327939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461694847"/>
              </p:ext>
            </p:extLst>
          </p:nvPr>
        </p:nvGraphicFramePr>
        <p:xfrm>
          <a:off x="-22858" y="987145"/>
          <a:ext cx="9166857" cy="4129969"/>
        </p:xfrm>
        <a:graphic>
          <a:graphicData uri="http://schemas.openxmlformats.org/drawingml/2006/table">
            <a:tbl>
              <a:tblPr>
                <a:tableStyleId>{5C22544A-7EE6-4342-B048-85BDC9FD1C3A}</a:tableStyleId>
              </a:tblPr>
              <a:tblGrid>
                <a:gridCol w="1181925">
                  <a:extLst>
                    <a:ext uri="{9D8B030D-6E8A-4147-A177-3AD203B41FA5}">
                      <a16:colId xmlns:a16="http://schemas.microsoft.com/office/drawing/2014/main" val="3324974806"/>
                    </a:ext>
                  </a:extLst>
                </a:gridCol>
                <a:gridCol w="4232210">
                  <a:extLst>
                    <a:ext uri="{9D8B030D-6E8A-4147-A177-3AD203B41FA5}">
                      <a16:colId xmlns:a16="http://schemas.microsoft.com/office/drawing/2014/main" val="1436082716"/>
                    </a:ext>
                  </a:extLst>
                </a:gridCol>
                <a:gridCol w="891736">
                  <a:extLst>
                    <a:ext uri="{9D8B030D-6E8A-4147-A177-3AD203B41FA5}">
                      <a16:colId xmlns:a16="http://schemas.microsoft.com/office/drawing/2014/main" val="2820251906"/>
                    </a:ext>
                  </a:extLst>
                </a:gridCol>
                <a:gridCol w="757270">
                  <a:extLst>
                    <a:ext uri="{9D8B030D-6E8A-4147-A177-3AD203B41FA5}">
                      <a16:colId xmlns:a16="http://schemas.microsoft.com/office/drawing/2014/main" val="2922132950"/>
                    </a:ext>
                  </a:extLst>
                </a:gridCol>
                <a:gridCol w="813887">
                  <a:extLst>
                    <a:ext uri="{9D8B030D-6E8A-4147-A177-3AD203B41FA5}">
                      <a16:colId xmlns:a16="http://schemas.microsoft.com/office/drawing/2014/main" val="3998988918"/>
                    </a:ext>
                  </a:extLst>
                </a:gridCol>
                <a:gridCol w="665264">
                  <a:extLst>
                    <a:ext uri="{9D8B030D-6E8A-4147-A177-3AD203B41FA5}">
                      <a16:colId xmlns:a16="http://schemas.microsoft.com/office/drawing/2014/main" val="580002273"/>
                    </a:ext>
                  </a:extLst>
                </a:gridCol>
                <a:gridCol w="624565">
                  <a:extLst>
                    <a:ext uri="{9D8B030D-6E8A-4147-A177-3AD203B41FA5}">
                      <a16:colId xmlns:a16="http://schemas.microsoft.com/office/drawing/2014/main" val="90080197"/>
                    </a:ext>
                  </a:extLst>
                </a:gridCol>
              </a:tblGrid>
              <a:tr h="42761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79311">
                <a:tc>
                  <a:txBody>
                    <a:bodyPr/>
                    <a:lstStyle/>
                    <a:p>
                      <a:pPr algn="ctr" fontAlgn="ctr"/>
                      <a:r>
                        <a:rPr lang="ru-RU" sz="700" b="0" i="0" u="none" strike="noStrike">
                          <a:solidFill>
                            <a:srgbClr val="000000"/>
                          </a:solidFill>
                          <a:effectLst/>
                          <a:latin typeface="Times New Roman" panose="02020603050405020304" pitchFamily="18" charset="0"/>
                        </a:rPr>
                        <a:t>1 14 06 310 00 0000 430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116 891,50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123 803,62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123,80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105,91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21180">
                <a:tc>
                  <a:txBody>
                    <a:bodyPr/>
                    <a:lstStyle/>
                    <a:p>
                      <a:pPr algn="ctr" fontAlgn="ctr"/>
                      <a:r>
                        <a:rPr lang="ru-RU" sz="700" b="0" i="0" u="none" strike="noStrike">
                          <a:solidFill>
                            <a:srgbClr val="000000"/>
                          </a:solidFill>
                          <a:effectLst/>
                          <a:latin typeface="Times New Roman" panose="02020603050405020304" pitchFamily="18" charset="0"/>
                        </a:rPr>
                        <a:t>1 14 06 312 04 0000 430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государственная собственность на которые не разграничена и которые расположены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100 000,00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116 891,50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123 803,62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123,80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105,91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112040">
                <a:tc>
                  <a:txBody>
                    <a:bodyPr/>
                    <a:lstStyle/>
                    <a:p>
                      <a:pPr algn="ctr" fontAlgn="ctr"/>
                      <a:r>
                        <a:rPr lang="ru-RU" sz="700" b="1" i="0" u="none" strike="noStrike">
                          <a:solidFill>
                            <a:srgbClr val="000000"/>
                          </a:solidFill>
                          <a:effectLst/>
                          <a:latin typeface="Times New Roman" panose="02020603050405020304" pitchFamily="18" charset="0"/>
                        </a:rPr>
                        <a:t>1 16 00 000 00 0000 000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ШТРАФЫ, САНКЦИИ, ВОЗМЕЩЕНИЕ УЩЕРБА</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14 272,50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42 625,33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54 563,91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382,30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128,01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12040">
                <a:tc>
                  <a:txBody>
                    <a:bodyPr/>
                    <a:lstStyle/>
                    <a:p>
                      <a:pPr algn="ctr" fontAlgn="ctr"/>
                      <a:r>
                        <a:rPr lang="ru-RU" sz="700" b="1" i="0" u="none" strike="noStrike">
                          <a:solidFill>
                            <a:srgbClr val="000000"/>
                          </a:solidFill>
                          <a:effectLst/>
                          <a:latin typeface="Times New Roman" panose="02020603050405020304" pitchFamily="18" charset="0"/>
                        </a:rPr>
                        <a:t>1 16 01 000 01 0000 140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Административные штрафы, установленные Кодексом Российской Федерации об административных правонарушениях</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7 872,00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9 378,50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11 253,01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142,95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119,99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179311">
                <a:tc>
                  <a:txBody>
                    <a:bodyPr/>
                    <a:lstStyle/>
                    <a:p>
                      <a:pPr algn="ctr" fontAlgn="ctr"/>
                      <a:r>
                        <a:rPr lang="ru-RU" sz="700" b="0" i="0" u="none" strike="noStrike">
                          <a:solidFill>
                            <a:srgbClr val="000000"/>
                          </a:solidFill>
                          <a:effectLst/>
                          <a:latin typeface="Times New Roman" panose="02020603050405020304" pitchFamily="18" charset="0"/>
                        </a:rPr>
                        <a:t>1 16 01 050 01 0000 140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71,15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1 016,48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124,83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12040">
                <a:tc>
                  <a:txBody>
                    <a:bodyPr/>
                    <a:lstStyle/>
                    <a:p>
                      <a:pPr algn="ctr" fontAlgn="ctr"/>
                      <a:r>
                        <a:rPr lang="ru-RU" sz="700" b="0" i="0" u="none" strike="noStrike">
                          <a:solidFill>
                            <a:srgbClr val="000000"/>
                          </a:solidFill>
                          <a:effectLst/>
                          <a:latin typeface="Times New Roman" panose="02020603050405020304" pitchFamily="18" charset="0"/>
                        </a:rPr>
                        <a:t>1 16 01 053 01 0000 140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71,15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1 016,48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124,83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20931">
                <a:tc>
                  <a:txBody>
                    <a:bodyPr/>
                    <a:lstStyle/>
                    <a:p>
                      <a:pPr algn="ctr" fontAlgn="ctr"/>
                      <a:r>
                        <a:rPr lang="ru-RU" sz="700" b="0" i="0" u="none" strike="noStrike">
                          <a:solidFill>
                            <a:srgbClr val="000000"/>
                          </a:solidFill>
                          <a:effectLst/>
                          <a:latin typeface="Times New Roman" panose="02020603050405020304" pitchFamily="18" charset="0"/>
                        </a:rPr>
                        <a:t>1 16 01 053 01 0035 140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 (штрафы за неисполнение родителями или иными законными представителями несовершеннолетних обязанностей по содержанию и воспитанию несовершеннолетних)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11,15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159,34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159,34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112040">
                <a:tc>
                  <a:txBody>
                    <a:bodyPr/>
                    <a:lstStyle/>
                    <a:p>
                      <a:pPr algn="ctr" fontAlgn="ctr"/>
                      <a:r>
                        <a:rPr lang="ru-RU" sz="700" b="0" i="0" u="none" strike="noStrike">
                          <a:solidFill>
                            <a:srgbClr val="000000"/>
                          </a:solidFill>
                          <a:effectLst/>
                          <a:latin typeface="Times New Roman" panose="02020603050405020304" pitchFamily="18" charset="0"/>
                        </a:rPr>
                        <a:t>1 16 01 053 01 0351 140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 (штрафы за неуплату средств на содержание детей или нетрудоспособных родителей)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321180">
                <a:tc>
                  <a:txBody>
                    <a:bodyPr/>
                    <a:lstStyle/>
                    <a:p>
                      <a:pPr algn="ctr" fontAlgn="ctr"/>
                      <a:r>
                        <a:rPr lang="ru-RU" sz="700" b="0" i="0" u="none" strike="noStrike">
                          <a:solidFill>
                            <a:srgbClr val="000000"/>
                          </a:solidFill>
                          <a:effectLst/>
                          <a:latin typeface="Times New Roman" panose="02020603050405020304" pitchFamily="18" charset="0"/>
                        </a:rPr>
                        <a:t>1 16 01 053 01 9000 140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73075127"/>
                  </a:ext>
                </a:extLst>
              </a:tr>
              <a:tr h="425751">
                <a:tc>
                  <a:txBody>
                    <a:bodyPr/>
                    <a:lstStyle/>
                    <a:p>
                      <a:pPr algn="ctr" fontAlgn="ctr"/>
                      <a:r>
                        <a:rPr lang="ru-RU" sz="700" b="0" i="0" u="none" strike="noStrike">
                          <a:solidFill>
                            <a:srgbClr val="000000"/>
                          </a:solidFill>
                          <a:effectLst/>
                          <a:latin typeface="Times New Roman" panose="02020603050405020304" pitchFamily="18" charset="0"/>
                        </a:rPr>
                        <a:t>1 16 01 060 01 0000 140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92,89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265,41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175,27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449967987"/>
                  </a:ext>
                </a:extLst>
              </a:tr>
              <a:tr h="425751">
                <a:tc>
                  <a:txBody>
                    <a:bodyPr/>
                    <a:lstStyle/>
                    <a:p>
                      <a:pPr algn="ctr" fontAlgn="ctr"/>
                      <a:r>
                        <a:rPr lang="ru-RU" sz="700" b="0" i="0" u="none" strike="noStrike">
                          <a:solidFill>
                            <a:srgbClr val="000000"/>
                          </a:solidFill>
                          <a:effectLst/>
                          <a:latin typeface="Times New Roman" panose="02020603050405020304" pitchFamily="18" charset="0"/>
                        </a:rPr>
                        <a:t>1 16 01 063 01 0000 140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92,89</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265,41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175,27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18266712"/>
                  </a:ext>
                </a:extLst>
              </a:tr>
            </a:tbl>
          </a:graphicData>
        </a:graphic>
      </p:graphicFrame>
    </p:spTree>
    <p:extLst>
      <p:ext uri="{BB962C8B-B14F-4D97-AF65-F5344CB8AC3E}">
        <p14:creationId xmlns:p14="http://schemas.microsoft.com/office/powerpoint/2010/main" val="192498562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662240937"/>
              </p:ext>
            </p:extLst>
          </p:nvPr>
        </p:nvGraphicFramePr>
        <p:xfrm>
          <a:off x="-22856" y="987147"/>
          <a:ext cx="9144001" cy="4223308"/>
        </p:xfrm>
        <a:graphic>
          <a:graphicData uri="http://schemas.openxmlformats.org/drawingml/2006/table">
            <a:tbl>
              <a:tblPr>
                <a:tableStyleId>{5C22544A-7EE6-4342-B048-85BDC9FD1C3A}</a:tableStyleId>
              </a:tblPr>
              <a:tblGrid>
                <a:gridCol w="1178978">
                  <a:extLst>
                    <a:ext uri="{9D8B030D-6E8A-4147-A177-3AD203B41FA5}">
                      <a16:colId xmlns:a16="http://schemas.microsoft.com/office/drawing/2014/main" val="3324974806"/>
                    </a:ext>
                  </a:extLst>
                </a:gridCol>
                <a:gridCol w="4221657">
                  <a:extLst>
                    <a:ext uri="{9D8B030D-6E8A-4147-A177-3AD203B41FA5}">
                      <a16:colId xmlns:a16="http://schemas.microsoft.com/office/drawing/2014/main" val="1436082716"/>
                    </a:ext>
                  </a:extLst>
                </a:gridCol>
                <a:gridCol w="889513">
                  <a:extLst>
                    <a:ext uri="{9D8B030D-6E8A-4147-A177-3AD203B41FA5}">
                      <a16:colId xmlns:a16="http://schemas.microsoft.com/office/drawing/2014/main" val="2820251906"/>
                    </a:ext>
                  </a:extLst>
                </a:gridCol>
                <a:gridCol w="755382">
                  <a:extLst>
                    <a:ext uri="{9D8B030D-6E8A-4147-A177-3AD203B41FA5}">
                      <a16:colId xmlns:a16="http://schemas.microsoft.com/office/drawing/2014/main" val="2922132950"/>
                    </a:ext>
                  </a:extLst>
                </a:gridCol>
                <a:gridCol w="811858">
                  <a:extLst>
                    <a:ext uri="{9D8B030D-6E8A-4147-A177-3AD203B41FA5}">
                      <a16:colId xmlns:a16="http://schemas.microsoft.com/office/drawing/2014/main" val="3998988918"/>
                    </a:ext>
                  </a:extLst>
                </a:gridCol>
                <a:gridCol w="663605">
                  <a:extLst>
                    <a:ext uri="{9D8B030D-6E8A-4147-A177-3AD203B41FA5}">
                      <a16:colId xmlns:a16="http://schemas.microsoft.com/office/drawing/2014/main" val="580002273"/>
                    </a:ext>
                  </a:extLst>
                </a:gridCol>
                <a:gridCol w="623008">
                  <a:extLst>
                    <a:ext uri="{9D8B030D-6E8A-4147-A177-3AD203B41FA5}">
                      <a16:colId xmlns:a16="http://schemas.microsoft.com/office/drawing/2014/main" val="90080197"/>
                    </a:ext>
                  </a:extLst>
                </a:gridCol>
              </a:tblGrid>
              <a:tr h="42854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741070">
                <a:tc>
                  <a:txBody>
                    <a:bodyPr/>
                    <a:lstStyle/>
                    <a:p>
                      <a:pPr algn="ctr" fontAlgn="ctr"/>
                      <a:r>
                        <a:rPr lang="ru-RU" sz="700" b="0" i="0" u="none" strike="noStrike">
                          <a:solidFill>
                            <a:srgbClr val="000000"/>
                          </a:solidFill>
                          <a:effectLst/>
                          <a:latin typeface="Times New Roman" panose="02020603050405020304" pitchFamily="18" charset="0"/>
                        </a:rPr>
                        <a:t>1 16 01 063 01 0008 140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незаконный оборот наркотических средств, психотропных веществ или их аналогов и незаконные приобретение, хранение, перевозка растений, содержащих наркотические средства или психотропные вещества, либо их частей, содержащих наркотические средства или психотропные вещества)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636272">
                <a:tc>
                  <a:txBody>
                    <a:bodyPr/>
                    <a:lstStyle/>
                    <a:p>
                      <a:pPr algn="ctr" fontAlgn="ctr"/>
                      <a:r>
                        <a:rPr lang="ru-RU" sz="700" b="0" i="0" u="none" strike="noStrike">
                          <a:solidFill>
                            <a:srgbClr val="000000"/>
                          </a:solidFill>
                          <a:effectLst/>
                          <a:latin typeface="Times New Roman" panose="02020603050405020304" pitchFamily="18" charset="0"/>
                        </a:rPr>
                        <a:t>1 16 01 063 01 0009 140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потребление наркотических средств или психотропных веществ без назначения врача либо новых потенциально опасных психоактивных веществ)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15,09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531474">
                <a:tc>
                  <a:txBody>
                    <a:bodyPr/>
                    <a:lstStyle/>
                    <a:p>
                      <a:pPr algn="ctr" fontAlgn="ctr"/>
                      <a:r>
                        <a:rPr lang="ru-RU" sz="700" b="0" i="0" u="none" strike="noStrike">
                          <a:solidFill>
                            <a:srgbClr val="000000"/>
                          </a:solidFill>
                          <a:effectLst/>
                          <a:latin typeface="Times New Roman" panose="02020603050405020304" pitchFamily="18" charset="0"/>
                        </a:rPr>
                        <a:t>1 16 01 063 01 0023 140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вовлечение несовершеннолетнего в процесс потребления табака)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426676">
                <a:tc>
                  <a:txBody>
                    <a:bodyPr/>
                    <a:lstStyle/>
                    <a:p>
                      <a:pPr algn="ctr" fontAlgn="ctr"/>
                      <a:r>
                        <a:rPr lang="ru-RU" sz="700" b="0" i="0" u="none" strike="noStrike">
                          <a:solidFill>
                            <a:srgbClr val="000000"/>
                          </a:solidFill>
                          <a:effectLst/>
                          <a:latin typeface="Times New Roman" panose="02020603050405020304" pitchFamily="18" charset="0"/>
                        </a:rPr>
                        <a:t>1 16 01 063 01 0101 140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побои)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426676">
                <a:tc>
                  <a:txBody>
                    <a:bodyPr/>
                    <a:lstStyle/>
                    <a:p>
                      <a:pPr algn="ctr" fontAlgn="ctr"/>
                      <a:r>
                        <a:rPr lang="ru-RU" sz="700" b="0" i="0" u="none" strike="noStrike">
                          <a:solidFill>
                            <a:srgbClr val="000000"/>
                          </a:solidFill>
                          <a:effectLst/>
                          <a:latin typeface="Times New Roman" panose="02020603050405020304" pitchFamily="18" charset="0"/>
                        </a:rPr>
                        <a:t>1 16 01 063 01 9000 140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53,00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47,80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136,57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90,19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217081">
                <a:tc>
                  <a:txBody>
                    <a:bodyPr/>
                    <a:lstStyle/>
                    <a:p>
                      <a:pPr algn="ctr" fontAlgn="ctr"/>
                      <a:r>
                        <a:rPr lang="ru-RU" sz="700" b="0" i="0" u="none" strike="noStrike">
                          <a:solidFill>
                            <a:srgbClr val="000000"/>
                          </a:solidFill>
                          <a:effectLst/>
                          <a:latin typeface="Times New Roman" panose="02020603050405020304" pitchFamily="18" charset="0"/>
                        </a:rPr>
                        <a:t>1 16 01 070 01 0000 140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50,90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65,95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146,56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129,57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21879">
                <a:tc>
                  <a:txBody>
                    <a:bodyPr/>
                    <a:lstStyle/>
                    <a:p>
                      <a:pPr algn="ctr" fontAlgn="ctr"/>
                      <a:r>
                        <a:rPr lang="ru-RU" sz="700" b="0" i="0" u="none" strike="noStrike">
                          <a:solidFill>
                            <a:srgbClr val="000000"/>
                          </a:solidFill>
                          <a:effectLst/>
                          <a:latin typeface="Times New Roman" panose="02020603050405020304" pitchFamily="18" charset="0"/>
                        </a:rPr>
                        <a:t>1 16 01 073 01 0000 140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33,45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133,80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181,79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426676">
                <a:tc>
                  <a:txBody>
                    <a:bodyPr/>
                    <a:lstStyle/>
                    <a:p>
                      <a:pPr algn="ctr" fontAlgn="ctr"/>
                      <a:r>
                        <a:rPr lang="ru-RU" sz="700" b="0" i="0" u="none" strike="noStrike">
                          <a:solidFill>
                            <a:srgbClr val="000000"/>
                          </a:solidFill>
                          <a:effectLst/>
                          <a:latin typeface="Times New Roman" panose="02020603050405020304" pitchFamily="18" charset="0"/>
                        </a:rPr>
                        <a:t>1 16 01 073 01 0027 140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налагаемые мировыми судьями, комиссиями по делам несовершеннолетних и защите их прав (штрафы за мелкое хищение)</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5,40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21,80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100,93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bl>
          </a:graphicData>
        </a:graphic>
      </p:graphicFrame>
    </p:spTree>
    <p:extLst>
      <p:ext uri="{BB962C8B-B14F-4D97-AF65-F5344CB8AC3E}">
        <p14:creationId xmlns:p14="http://schemas.microsoft.com/office/powerpoint/2010/main" val="227946693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653247321"/>
              </p:ext>
            </p:extLst>
          </p:nvPr>
        </p:nvGraphicFramePr>
        <p:xfrm>
          <a:off x="-22856" y="987147"/>
          <a:ext cx="9144001" cy="4182374"/>
        </p:xfrm>
        <a:graphic>
          <a:graphicData uri="http://schemas.openxmlformats.org/drawingml/2006/table">
            <a:tbl>
              <a:tblPr>
                <a:tableStyleId>{5C22544A-7EE6-4342-B048-85BDC9FD1C3A}</a:tableStyleId>
              </a:tblPr>
              <a:tblGrid>
                <a:gridCol w="1181478">
                  <a:extLst>
                    <a:ext uri="{9D8B030D-6E8A-4147-A177-3AD203B41FA5}">
                      <a16:colId xmlns:a16="http://schemas.microsoft.com/office/drawing/2014/main" val="3324974806"/>
                    </a:ext>
                  </a:extLst>
                </a:gridCol>
                <a:gridCol w="4230609">
                  <a:extLst>
                    <a:ext uri="{9D8B030D-6E8A-4147-A177-3AD203B41FA5}">
                      <a16:colId xmlns:a16="http://schemas.microsoft.com/office/drawing/2014/main" val="1436082716"/>
                    </a:ext>
                  </a:extLst>
                </a:gridCol>
                <a:gridCol w="891399">
                  <a:extLst>
                    <a:ext uri="{9D8B030D-6E8A-4147-A177-3AD203B41FA5}">
                      <a16:colId xmlns:a16="http://schemas.microsoft.com/office/drawing/2014/main" val="2820251906"/>
                    </a:ext>
                  </a:extLst>
                </a:gridCol>
                <a:gridCol w="756984">
                  <a:extLst>
                    <a:ext uri="{9D8B030D-6E8A-4147-A177-3AD203B41FA5}">
                      <a16:colId xmlns:a16="http://schemas.microsoft.com/office/drawing/2014/main" val="2922132950"/>
                    </a:ext>
                  </a:extLst>
                </a:gridCol>
                <a:gridCol w="813580">
                  <a:extLst>
                    <a:ext uri="{9D8B030D-6E8A-4147-A177-3AD203B41FA5}">
                      <a16:colId xmlns:a16="http://schemas.microsoft.com/office/drawing/2014/main" val="3998988918"/>
                    </a:ext>
                  </a:extLst>
                </a:gridCol>
                <a:gridCol w="665012">
                  <a:extLst>
                    <a:ext uri="{9D8B030D-6E8A-4147-A177-3AD203B41FA5}">
                      <a16:colId xmlns:a16="http://schemas.microsoft.com/office/drawing/2014/main" val="580002273"/>
                    </a:ext>
                  </a:extLst>
                </a:gridCol>
                <a:gridCol w="604939">
                  <a:extLst>
                    <a:ext uri="{9D8B030D-6E8A-4147-A177-3AD203B41FA5}">
                      <a16:colId xmlns:a16="http://schemas.microsoft.com/office/drawing/2014/main" val="90080197"/>
                    </a:ext>
                  </a:extLst>
                </a:gridCol>
              </a:tblGrid>
              <a:tr h="43072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34564">
                <a:tc>
                  <a:txBody>
                    <a:bodyPr/>
                    <a:lstStyle/>
                    <a:p>
                      <a:pPr algn="ctr" fontAlgn="ctr"/>
                      <a:r>
                        <a:rPr lang="ru-RU" sz="700" b="0" i="0" u="none" strike="noStrike">
                          <a:solidFill>
                            <a:srgbClr val="000000"/>
                          </a:solidFill>
                          <a:effectLst/>
                          <a:latin typeface="Times New Roman" panose="02020603050405020304" pitchFamily="18" charset="0"/>
                        </a:rPr>
                        <a:t>1 16 01 073 01 9000 140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215,38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80668">
                <a:tc>
                  <a:txBody>
                    <a:bodyPr/>
                    <a:lstStyle/>
                    <a:p>
                      <a:pPr algn="ctr" fontAlgn="ctr"/>
                      <a:r>
                        <a:rPr lang="ru-RU" sz="700" b="0" i="0" u="none" strike="noStrike">
                          <a:solidFill>
                            <a:srgbClr val="000000"/>
                          </a:solidFill>
                          <a:effectLst/>
                          <a:latin typeface="Times New Roman" panose="02020603050405020304" pitchFamily="18" charset="0"/>
                        </a:rPr>
                        <a:t>1 16 01 074 01 0000 140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выявленные должностными лицами органов муниципального контроля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162,50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15727">
                <a:tc>
                  <a:txBody>
                    <a:bodyPr/>
                    <a:lstStyle/>
                    <a:p>
                      <a:pPr algn="ctr" fontAlgn="ctr"/>
                      <a:r>
                        <a:rPr lang="ru-RU" sz="700" b="0" i="0" u="none" strike="noStrike">
                          <a:solidFill>
                            <a:srgbClr val="000000"/>
                          </a:solidFill>
                          <a:effectLst/>
                          <a:latin typeface="Times New Roman" panose="02020603050405020304" pitchFamily="18" charset="0"/>
                        </a:rPr>
                        <a:t>1 16 01 080 01 0000 140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1 339,00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1 609,08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120,17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428847">
                <a:tc>
                  <a:txBody>
                    <a:bodyPr/>
                    <a:lstStyle/>
                    <a:p>
                      <a:pPr algn="ctr" fontAlgn="ctr"/>
                      <a:r>
                        <a:rPr lang="ru-RU" sz="700" b="0" i="0" u="none" strike="noStrike">
                          <a:solidFill>
                            <a:srgbClr val="000000"/>
                          </a:solidFill>
                          <a:effectLst/>
                          <a:latin typeface="Times New Roman" panose="02020603050405020304" pitchFamily="18" charset="0"/>
                        </a:rPr>
                        <a:t>1 16 01 082 01 0000 140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должностными лицами органов исполнительной власти субъектов Российской Федерации, учреждениями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1 332,00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1 602,08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120,28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639508">
                <a:tc>
                  <a:txBody>
                    <a:bodyPr/>
                    <a:lstStyle/>
                    <a:p>
                      <a:pPr algn="ctr" fontAlgn="ctr"/>
                      <a:r>
                        <a:rPr lang="ru-RU" sz="700" b="0" i="0" u="none" strike="noStrike">
                          <a:solidFill>
                            <a:srgbClr val="000000"/>
                          </a:solidFill>
                          <a:effectLst/>
                          <a:latin typeface="Times New Roman" panose="02020603050405020304" pitchFamily="18" charset="0"/>
                        </a:rPr>
                        <a:t>1 16 01 082 01 0002 140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должностными лицами органов исполнительной власти субъектов Российской Федерации, учреждениями субъектов Российской Федерации (штрафы за несоблюдение требований в области охраны окружающей среды при обращении с отходами производства и потребления)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1 332,00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1 602,08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120,28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428847">
                <a:tc>
                  <a:txBody>
                    <a:bodyPr/>
                    <a:lstStyle/>
                    <a:p>
                      <a:pPr algn="ctr" fontAlgn="ctr"/>
                      <a:r>
                        <a:rPr lang="ru-RU" sz="700" b="0" i="0" u="none" strike="noStrike">
                          <a:solidFill>
                            <a:srgbClr val="000000"/>
                          </a:solidFill>
                          <a:effectLst/>
                          <a:latin typeface="Times New Roman" panose="02020603050405020304" pitchFamily="18" charset="0"/>
                        </a:rPr>
                        <a:t>1 16 01 083 01 0000 140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534177">
                <a:tc>
                  <a:txBody>
                    <a:bodyPr/>
                    <a:lstStyle/>
                    <a:p>
                      <a:pPr algn="ctr" fontAlgn="ctr"/>
                      <a:r>
                        <a:rPr lang="ru-RU" sz="700" b="0" i="0" u="none" strike="noStrike">
                          <a:solidFill>
                            <a:srgbClr val="000000"/>
                          </a:solidFill>
                          <a:effectLst/>
                          <a:latin typeface="Times New Roman" panose="02020603050405020304" pitchFamily="18" charset="0"/>
                        </a:rPr>
                        <a:t>1 16 01 083 01 0037 140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мировыми судьями, комиссиями по делам несовершеннолетних и защите их прав (штрафы за нарушение правил охоты, правил, регламентирующих рыболовство и другие виды пользования объектами животного мира)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7,00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463287">
                <a:tc>
                  <a:txBody>
                    <a:bodyPr/>
                    <a:lstStyle/>
                    <a:p>
                      <a:pPr algn="ctr" fontAlgn="ctr"/>
                      <a:r>
                        <a:rPr lang="ru-RU" sz="700" b="0" i="0" u="none" strike="noStrike">
                          <a:solidFill>
                            <a:srgbClr val="000000"/>
                          </a:solidFill>
                          <a:effectLst/>
                          <a:latin typeface="Times New Roman" panose="02020603050405020304" pitchFamily="18" charset="0"/>
                        </a:rPr>
                        <a:t>1 16 01 110 01 0000 140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11 Кодекса Российской Федерации об административных правонарушениях, за административные правонарушения на транспорте</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2,25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511601891"/>
                  </a:ext>
                </a:extLst>
              </a:tr>
            </a:tbl>
          </a:graphicData>
        </a:graphic>
      </p:graphicFrame>
    </p:spTree>
    <p:extLst>
      <p:ext uri="{BB962C8B-B14F-4D97-AF65-F5344CB8AC3E}">
        <p14:creationId xmlns:p14="http://schemas.microsoft.com/office/powerpoint/2010/main" val="140508371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496686631"/>
              </p:ext>
            </p:extLst>
          </p:nvPr>
        </p:nvGraphicFramePr>
        <p:xfrm>
          <a:off x="-22855" y="987149"/>
          <a:ext cx="9166856" cy="4168006"/>
        </p:xfrm>
        <a:graphic>
          <a:graphicData uri="http://schemas.openxmlformats.org/drawingml/2006/table">
            <a:tbl>
              <a:tblPr>
                <a:tableStyleId>{5C22544A-7EE6-4342-B048-85BDC9FD1C3A}</a:tableStyleId>
              </a:tblPr>
              <a:tblGrid>
                <a:gridCol w="1184431">
                  <a:extLst>
                    <a:ext uri="{9D8B030D-6E8A-4147-A177-3AD203B41FA5}">
                      <a16:colId xmlns:a16="http://schemas.microsoft.com/office/drawing/2014/main" val="3324974806"/>
                    </a:ext>
                  </a:extLst>
                </a:gridCol>
                <a:gridCol w="4241183">
                  <a:extLst>
                    <a:ext uri="{9D8B030D-6E8A-4147-A177-3AD203B41FA5}">
                      <a16:colId xmlns:a16="http://schemas.microsoft.com/office/drawing/2014/main" val="1436082716"/>
                    </a:ext>
                  </a:extLst>
                </a:gridCol>
                <a:gridCol w="893627">
                  <a:extLst>
                    <a:ext uri="{9D8B030D-6E8A-4147-A177-3AD203B41FA5}">
                      <a16:colId xmlns:a16="http://schemas.microsoft.com/office/drawing/2014/main" val="2820251906"/>
                    </a:ext>
                  </a:extLst>
                </a:gridCol>
                <a:gridCol w="758876">
                  <a:extLst>
                    <a:ext uri="{9D8B030D-6E8A-4147-A177-3AD203B41FA5}">
                      <a16:colId xmlns:a16="http://schemas.microsoft.com/office/drawing/2014/main" val="2922132950"/>
                    </a:ext>
                  </a:extLst>
                </a:gridCol>
                <a:gridCol w="815614">
                  <a:extLst>
                    <a:ext uri="{9D8B030D-6E8A-4147-A177-3AD203B41FA5}">
                      <a16:colId xmlns:a16="http://schemas.microsoft.com/office/drawing/2014/main" val="3998988918"/>
                    </a:ext>
                  </a:extLst>
                </a:gridCol>
                <a:gridCol w="666674">
                  <a:extLst>
                    <a:ext uri="{9D8B030D-6E8A-4147-A177-3AD203B41FA5}">
                      <a16:colId xmlns:a16="http://schemas.microsoft.com/office/drawing/2014/main" val="580002273"/>
                    </a:ext>
                  </a:extLst>
                </a:gridCol>
                <a:gridCol w="606451">
                  <a:extLst>
                    <a:ext uri="{9D8B030D-6E8A-4147-A177-3AD203B41FA5}">
                      <a16:colId xmlns:a16="http://schemas.microsoft.com/office/drawing/2014/main" val="90080197"/>
                    </a:ext>
                  </a:extLst>
                </a:gridCol>
              </a:tblGrid>
              <a:tr h="43348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49962">
                <a:tc>
                  <a:txBody>
                    <a:bodyPr/>
                    <a:lstStyle/>
                    <a:p>
                      <a:pPr algn="ctr" fontAlgn="ctr"/>
                      <a:r>
                        <a:rPr lang="ru-RU" sz="700" b="0" i="0" u="none" strike="noStrike">
                          <a:solidFill>
                            <a:srgbClr val="000000"/>
                          </a:solidFill>
                          <a:effectLst/>
                          <a:latin typeface="Times New Roman" panose="02020603050405020304" pitchFamily="18" charset="0"/>
                        </a:rPr>
                        <a:t>1 16 01 113 01 0000 140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11 Кодекса Российской Федерации об административных правонарушениях, за административные правонарушения на транспорте,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2,25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25589">
                <a:tc>
                  <a:txBody>
                    <a:bodyPr/>
                    <a:lstStyle/>
                    <a:p>
                      <a:pPr algn="ctr" fontAlgn="ctr"/>
                      <a:r>
                        <a:rPr lang="ru-RU" sz="700" b="0" i="0" u="none" strike="noStrike">
                          <a:solidFill>
                            <a:srgbClr val="000000"/>
                          </a:solidFill>
                          <a:effectLst/>
                          <a:latin typeface="Times New Roman" panose="02020603050405020304" pitchFamily="18" charset="0"/>
                        </a:rPr>
                        <a:t>1 16 01 113 01 9000 140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11 Кодекса Российской Федерации об административных правонарушениях, за административные правонарушения на транспорте,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2,25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34793">
                <a:tc>
                  <a:txBody>
                    <a:bodyPr/>
                    <a:lstStyle/>
                    <a:p>
                      <a:pPr algn="ctr" fontAlgn="ctr"/>
                      <a:r>
                        <a:rPr lang="ru-RU" sz="700" b="0" i="0" u="none" strike="noStrike">
                          <a:solidFill>
                            <a:srgbClr val="000000"/>
                          </a:solidFill>
                          <a:effectLst/>
                          <a:latin typeface="Times New Roman" panose="02020603050405020304" pitchFamily="18" charset="0"/>
                        </a:rPr>
                        <a:t>1 16 01 130 01 0000 140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13 Кодекса Российской Федерации об административных правонарушениях, за административные правонарушения в области связи и информации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45358">
                <a:tc>
                  <a:txBody>
                    <a:bodyPr/>
                    <a:lstStyle/>
                    <a:p>
                      <a:pPr algn="ctr" fontAlgn="ctr"/>
                      <a:r>
                        <a:rPr lang="ru-RU" sz="700" b="0" i="0" u="none" strike="noStrike">
                          <a:solidFill>
                            <a:srgbClr val="000000"/>
                          </a:solidFill>
                          <a:effectLst/>
                          <a:latin typeface="Times New Roman" panose="02020603050405020304" pitchFamily="18" charset="0"/>
                        </a:rPr>
                        <a:t>1 16 01 133 01 0000 140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13 Кодекса Российской Федерации об административных правонарушениях, за административные правонарушения в области связи и информации,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515007">
                <a:tc>
                  <a:txBody>
                    <a:bodyPr/>
                    <a:lstStyle/>
                    <a:p>
                      <a:pPr algn="ctr" fontAlgn="ctr"/>
                      <a:r>
                        <a:rPr lang="ru-RU" sz="700" b="0" i="0" u="none" strike="noStrike">
                          <a:solidFill>
                            <a:srgbClr val="000000"/>
                          </a:solidFill>
                          <a:effectLst/>
                          <a:latin typeface="Times New Roman" panose="02020603050405020304" pitchFamily="18" charset="0"/>
                        </a:rPr>
                        <a:t>1 16 01 133 01 9000 140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13 Кодекса Российской Федерации об административных правонарушениях, за административные правонарушения в области связи и информации,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142,50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45358">
                <a:tc>
                  <a:txBody>
                    <a:bodyPr/>
                    <a:lstStyle/>
                    <a:p>
                      <a:pPr algn="ctr" fontAlgn="ctr"/>
                      <a:r>
                        <a:rPr lang="ru-RU" sz="700" b="0" i="0" u="none" strike="noStrike">
                          <a:solidFill>
                            <a:srgbClr val="000000"/>
                          </a:solidFill>
                          <a:effectLst/>
                          <a:latin typeface="Times New Roman" panose="02020603050405020304" pitchFamily="18" charset="0"/>
                        </a:rPr>
                        <a:t>1 16 01 140 01 0000 140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168,60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179,13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47,14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106,25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431595">
                <a:tc>
                  <a:txBody>
                    <a:bodyPr/>
                    <a:lstStyle/>
                    <a:p>
                      <a:pPr algn="ctr" fontAlgn="ctr"/>
                      <a:r>
                        <a:rPr lang="ru-RU" sz="700" b="0" i="0" u="none" strike="noStrike">
                          <a:solidFill>
                            <a:srgbClr val="000000"/>
                          </a:solidFill>
                          <a:effectLst/>
                          <a:latin typeface="Times New Roman" panose="02020603050405020304" pitchFamily="18" charset="0"/>
                        </a:rPr>
                        <a:t>1 16 01 143 01 0000 140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168,60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179,13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47,14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106,25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537601">
                <a:tc>
                  <a:txBody>
                    <a:bodyPr/>
                    <a:lstStyle/>
                    <a:p>
                      <a:pPr algn="ctr" fontAlgn="ctr"/>
                      <a:r>
                        <a:rPr lang="ru-RU" sz="700" b="0" i="0" u="none" strike="noStrike">
                          <a:solidFill>
                            <a:srgbClr val="000000"/>
                          </a:solidFill>
                          <a:effectLst/>
                          <a:latin typeface="Times New Roman" panose="02020603050405020304" pitchFamily="18" charset="0"/>
                        </a:rPr>
                        <a:t>1 16 01 143 01 0002 140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 (штрафы за незаконную продажу товаров (иных вещей), свободная реализация которых запрещена или ограничена)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2,25</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511601891"/>
                  </a:ext>
                </a:extLst>
              </a:tr>
              <a:tr h="537601">
                <a:tc>
                  <a:txBody>
                    <a:bodyPr/>
                    <a:lstStyle/>
                    <a:p>
                      <a:pPr algn="ctr" fontAlgn="ctr"/>
                      <a:r>
                        <a:rPr lang="ru-RU" sz="700" b="0" i="0" u="none" strike="noStrike">
                          <a:solidFill>
                            <a:srgbClr val="000000"/>
                          </a:solidFill>
                          <a:effectLst/>
                          <a:latin typeface="Times New Roman" panose="02020603050405020304" pitchFamily="18" charset="0"/>
                        </a:rPr>
                        <a:t>1 16 01 143 01 0016 140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 (штрафы за нарушение правил продажи этилового спирта, алкогольной и спиртосодержащей продукции)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260,00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118,60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122,51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47,12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103,30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18219697"/>
                  </a:ext>
                </a:extLst>
              </a:tr>
            </a:tbl>
          </a:graphicData>
        </a:graphic>
      </p:graphicFrame>
    </p:spTree>
    <p:extLst>
      <p:ext uri="{BB962C8B-B14F-4D97-AF65-F5344CB8AC3E}">
        <p14:creationId xmlns:p14="http://schemas.microsoft.com/office/powerpoint/2010/main" val="389744123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026396323"/>
              </p:ext>
            </p:extLst>
          </p:nvPr>
        </p:nvGraphicFramePr>
        <p:xfrm>
          <a:off x="-17575" y="987152"/>
          <a:ext cx="9161576" cy="4571858"/>
        </p:xfrm>
        <a:graphic>
          <a:graphicData uri="http://schemas.openxmlformats.org/drawingml/2006/table">
            <a:tbl>
              <a:tblPr>
                <a:tableStyleId>{5C22544A-7EE6-4342-B048-85BDC9FD1C3A}</a:tableStyleId>
              </a:tblPr>
              <a:tblGrid>
                <a:gridCol w="1183749">
                  <a:extLst>
                    <a:ext uri="{9D8B030D-6E8A-4147-A177-3AD203B41FA5}">
                      <a16:colId xmlns:a16="http://schemas.microsoft.com/office/drawing/2014/main" val="3324974806"/>
                    </a:ext>
                  </a:extLst>
                </a:gridCol>
                <a:gridCol w="4238740">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58439">
                  <a:extLst>
                    <a:ext uri="{9D8B030D-6E8A-4147-A177-3AD203B41FA5}">
                      <a16:colId xmlns:a16="http://schemas.microsoft.com/office/drawing/2014/main" val="2922132950"/>
                    </a:ext>
                  </a:extLst>
                </a:gridCol>
                <a:gridCol w="815144">
                  <a:extLst>
                    <a:ext uri="{9D8B030D-6E8A-4147-A177-3AD203B41FA5}">
                      <a16:colId xmlns:a16="http://schemas.microsoft.com/office/drawing/2014/main" val="3998988918"/>
                    </a:ext>
                  </a:extLst>
                </a:gridCol>
                <a:gridCol w="666290">
                  <a:extLst>
                    <a:ext uri="{9D8B030D-6E8A-4147-A177-3AD203B41FA5}">
                      <a16:colId xmlns:a16="http://schemas.microsoft.com/office/drawing/2014/main" val="580002273"/>
                    </a:ext>
                  </a:extLst>
                </a:gridCol>
                <a:gridCol w="606102">
                  <a:extLst>
                    <a:ext uri="{9D8B030D-6E8A-4147-A177-3AD203B41FA5}">
                      <a16:colId xmlns:a16="http://schemas.microsoft.com/office/drawing/2014/main" val="90080197"/>
                    </a:ext>
                  </a:extLst>
                </a:gridCol>
              </a:tblGrid>
              <a:tr h="407575">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505465">
                <a:tc>
                  <a:txBody>
                    <a:bodyPr/>
                    <a:lstStyle/>
                    <a:p>
                      <a:pPr algn="ctr" fontAlgn="ctr"/>
                      <a:r>
                        <a:rPr lang="ru-RU" sz="700" b="0" i="0" u="none" strike="noStrike">
                          <a:solidFill>
                            <a:srgbClr val="000000"/>
                          </a:solidFill>
                          <a:effectLst/>
                          <a:latin typeface="Times New Roman" panose="02020603050405020304" pitchFamily="18" charset="0"/>
                        </a:rPr>
                        <a:t>1 16 01 143 01 0171 140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 (штрафы за незаконную розничную продажу алкогольной и спиртосодержащей пищевой продукции физическими лицами)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05796">
                <a:tc>
                  <a:txBody>
                    <a:bodyPr/>
                    <a:lstStyle/>
                    <a:p>
                      <a:pPr algn="ctr" fontAlgn="ctr"/>
                      <a:r>
                        <a:rPr lang="ru-RU" sz="700" b="0" i="0" u="none" strike="noStrike">
                          <a:solidFill>
                            <a:srgbClr val="000000"/>
                          </a:solidFill>
                          <a:effectLst/>
                          <a:latin typeface="Times New Roman" panose="02020603050405020304" pitchFamily="18" charset="0"/>
                        </a:rPr>
                        <a:t>1 16 01 143 01 9000 140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54,37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72,49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108,74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05796">
                <a:tc>
                  <a:txBody>
                    <a:bodyPr/>
                    <a:lstStyle/>
                    <a:p>
                      <a:pPr algn="ctr" fontAlgn="ctr"/>
                      <a:r>
                        <a:rPr lang="ru-RU" sz="700" b="0" i="0" u="none" strike="noStrike">
                          <a:solidFill>
                            <a:srgbClr val="000000"/>
                          </a:solidFill>
                          <a:effectLst/>
                          <a:latin typeface="Times New Roman" panose="02020603050405020304" pitchFamily="18" charset="0"/>
                        </a:rPr>
                        <a:t>1 16 01 150 01 0000 140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45,75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19,06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83,18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605134">
                <a:tc>
                  <a:txBody>
                    <a:bodyPr/>
                    <a:lstStyle/>
                    <a:p>
                      <a:pPr algn="ctr" fontAlgn="ctr"/>
                      <a:r>
                        <a:rPr lang="ru-RU" sz="700" b="0" i="0" u="none" strike="noStrike">
                          <a:solidFill>
                            <a:srgbClr val="000000"/>
                          </a:solidFill>
                          <a:effectLst/>
                          <a:latin typeface="Times New Roman" panose="02020603050405020304" pitchFamily="18" charset="0"/>
                        </a:rPr>
                        <a:t>1 16 01 153 01 0000 140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 (за исключением штрафов, указанных в пункте 6 статьи 46 Бюджетного кодекса Российской Федерации),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0,75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0,44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704803">
                <a:tc>
                  <a:txBody>
                    <a:bodyPr/>
                    <a:lstStyle/>
                    <a:p>
                      <a:pPr algn="ctr" fontAlgn="ctr"/>
                      <a:r>
                        <a:rPr lang="ru-RU" sz="700" b="0" i="0" u="none" strike="noStrike">
                          <a:solidFill>
                            <a:srgbClr val="000000"/>
                          </a:solidFill>
                          <a:effectLst/>
                          <a:latin typeface="Times New Roman" panose="02020603050405020304" pitchFamily="18" charset="0"/>
                        </a:rPr>
                        <a:t>1 16 01 153 01 0005 140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 (за исключением штрафов, указанных в пункте 6 статьи 46 Бюджетного кодекса Российской Федерации), налагаемые мировыми судьями, комиссиями по делам несовершеннолетних и защите их прав (штрафы за нарушение сроков представления налоговой декларации (расчета по страховым взносам)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0,15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704803">
                <a:tc>
                  <a:txBody>
                    <a:bodyPr/>
                    <a:lstStyle/>
                    <a:p>
                      <a:pPr algn="ctr" fontAlgn="ctr"/>
                      <a:r>
                        <a:rPr lang="ru-RU" sz="700" b="0" i="0" u="none" strike="noStrike">
                          <a:solidFill>
                            <a:srgbClr val="000000"/>
                          </a:solidFill>
                          <a:effectLst/>
                          <a:latin typeface="Times New Roman" panose="02020603050405020304" pitchFamily="18" charset="0"/>
                        </a:rPr>
                        <a:t>1 16 01 153 01 0006 140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 (за исключением штрафов, указанных в пункте 6 статьи 46 Бюджетного кодекса Российской Федерации), налагаемые мировыми судьями, комиссиями по делам несовершеннолетних и защите их прав (штрафы за непредставление (несообщение) сведений, необходимых для осуществления налогового контроля)</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0,60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605134">
                <a:tc>
                  <a:txBody>
                    <a:bodyPr/>
                    <a:lstStyle/>
                    <a:p>
                      <a:pPr algn="ctr" fontAlgn="ctr"/>
                      <a:r>
                        <a:rPr lang="ru-RU" sz="700" b="0" i="0" u="none" strike="noStrike">
                          <a:solidFill>
                            <a:srgbClr val="000000"/>
                          </a:solidFill>
                          <a:effectLst/>
                          <a:latin typeface="Times New Roman" panose="02020603050405020304" pitchFamily="18" charset="0"/>
                        </a:rPr>
                        <a:t>1 16 01 153 01 9000 140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 (за исключением штрафов, указанных в пункте 6 статьи 46 Бюджетного кодекса Российской Федерации),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bl>
          </a:graphicData>
        </a:graphic>
      </p:graphicFrame>
    </p:spTree>
    <p:extLst>
      <p:ext uri="{BB962C8B-B14F-4D97-AF65-F5344CB8AC3E}">
        <p14:creationId xmlns:p14="http://schemas.microsoft.com/office/powerpoint/2010/main" val="203302121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981348533"/>
              </p:ext>
            </p:extLst>
          </p:nvPr>
        </p:nvGraphicFramePr>
        <p:xfrm>
          <a:off x="-17577" y="987153"/>
          <a:ext cx="9161576" cy="4156347"/>
        </p:xfrm>
        <a:graphic>
          <a:graphicData uri="http://schemas.openxmlformats.org/drawingml/2006/table">
            <a:tbl>
              <a:tblPr>
                <a:tableStyleId>{5C22544A-7EE6-4342-B048-85BDC9FD1C3A}</a:tableStyleId>
              </a:tblPr>
              <a:tblGrid>
                <a:gridCol w="1183749">
                  <a:extLst>
                    <a:ext uri="{9D8B030D-6E8A-4147-A177-3AD203B41FA5}">
                      <a16:colId xmlns:a16="http://schemas.microsoft.com/office/drawing/2014/main" val="3324974806"/>
                    </a:ext>
                  </a:extLst>
                </a:gridCol>
                <a:gridCol w="4238740">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58439">
                  <a:extLst>
                    <a:ext uri="{9D8B030D-6E8A-4147-A177-3AD203B41FA5}">
                      <a16:colId xmlns:a16="http://schemas.microsoft.com/office/drawing/2014/main" val="2922132950"/>
                    </a:ext>
                  </a:extLst>
                </a:gridCol>
                <a:gridCol w="815144">
                  <a:extLst>
                    <a:ext uri="{9D8B030D-6E8A-4147-A177-3AD203B41FA5}">
                      <a16:colId xmlns:a16="http://schemas.microsoft.com/office/drawing/2014/main" val="3998988918"/>
                    </a:ext>
                  </a:extLst>
                </a:gridCol>
                <a:gridCol w="666290">
                  <a:extLst>
                    <a:ext uri="{9D8B030D-6E8A-4147-A177-3AD203B41FA5}">
                      <a16:colId xmlns:a16="http://schemas.microsoft.com/office/drawing/2014/main" val="580002273"/>
                    </a:ext>
                  </a:extLst>
                </a:gridCol>
                <a:gridCol w="606102">
                  <a:extLst>
                    <a:ext uri="{9D8B030D-6E8A-4147-A177-3AD203B41FA5}">
                      <a16:colId xmlns:a16="http://schemas.microsoft.com/office/drawing/2014/main" val="90080197"/>
                    </a:ext>
                  </a:extLst>
                </a:gridCol>
              </a:tblGrid>
              <a:tr h="438639">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865784">
                <a:tc>
                  <a:txBody>
                    <a:bodyPr/>
                    <a:lstStyle/>
                    <a:p>
                      <a:pPr algn="ctr" fontAlgn="ctr"/>
                      <a:r>
                        <a:rPr lang="ru-RU" sz="700" b="0" i="0" u="none" strike="noStrike">
                          <a:solidFill>
                            <a:srgbClr val="000000"/>
                          </a:solidFill>
                          <a:effectLst/>
                          <a:latin typeface="Times New Roman" panose="02020603050405020304" pitchFamily="18" charset="0"/>
                        </a:rPr>
                        <a:t>1 16 01 157 01 0000 140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связанные с нецелевым использованием бюджетных средств, невозвратом либо несвоевременным возвратом бюджетного кредита, неперечислением либо несвоевременным перечислением платы за пользование бюджетным кредитом, нарушением условий предоставления бюджетного кредита, нарушением порядка и (или) условий предоставления (расходования) межбюджетных трансфертов, нарушением условий предоставления бюджетных инвестиций, субсидий юридическим лицам, индивидуальным предпринимателям и физическим лицам, подлежащие зачислению в бюджет муниципального образования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64,29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81,82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50541">
                <a:tc>
                  <a:txBody>
                    <a:bodyPr/>
                    <a:lstStyle/>
                    <a:p>
                      <a:pPr algn="ctr" fontAlgn="ctr"/>
                      <a:r>
                        <a:rPr lang="ru-RU" sz="700" b="0" i="0" u="none" strike="noStrike">
                          <a:solidFill>
                            <a:srgbClr val="000000"/>
                          </a:solidFill>
                          <a:effectLst/>
                          <a:latin typeface="Times New Roman" panose="02020603050405020304" pitchFamily="18" charset="0"/>
                        </a:rPr>
                        <a:t>1 16 01 170 01 0000 140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29458">
                <a:tc>
                  <a:txBody>
                    <a:bodyPr/>
                    <a:lstStyle/>
                    <a:p>
                      <a:pPr algn="ctr" fontAlgn="ctr"/>
                      <a:r>
                        <a:rPr lang="ru-RU" sz="700" b="0" i="0" u="none" strike="noStrike">
                          <a:solidFill>
                            <a:srgbClr val="000000"/>
                          </a:solidFill>
                          <a:effectLst/>
                          <a:latin typeface="Times New Roman" panose="02020603050405020304" pitchFamily="18" charset="0"/>
                        </a:rPr>
                        <a:t>1 16 01 173 01 0000 140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543988">
                <a:tc>
                  <a:txBody>
                    <a:bodyPr/>
                    <a:lstStyle/>
                    <a:p>
                      <a:pPr algn="ctr" fontAlgn="ctr"/>
                      <a:r>
                        <a:rPr lang="ru-RU" sz="700" b="0" i="0" u="none" strike="noStrike">
                          <a:solidFill>
                            <a:srgbClr val="000000"/>
                          </a:solidFill>
                          <a:effectLst/>
                          <a:latin typeface="Times New Roman" panose="02020603050405020304" pitchFamily="18" charset="0"/>
                        </a:rPr>
                        <a:t>1 16 01 173 01 0007 140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 налагаемые мировыми судьями, комиссиями по делам несовершеннолетних и защите их прав (штрафы за невыполнение законных требований прокурора, следователя, дознавателя или должностного лица, осуществляющего производство по делу об административном правонарушении)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436723">
                <a:tc>
                  <a:txBody>
                    <a:bodyPr/>
                    <a:lstStyle/>
                    <a:p>
                      <a:pPr algn="ctr" fontAlgn="ctr"/>
                      <a:r>
                        <a:rPr lang="ru-RU" sz="700" b="0" i="0" u="none" strike="noStrike">
                          <a:solidFill>
                            <a:srgbClr val="000000"/>
                          </a:solidFill>
                          <a:effectLst/>
                          <a:latin typeface="Times New Roman" panose="02020603050405020304" pitchFamily="18" charset="0"/>
                        </a:rPr>
                        <a:t>1 16 01 180 01 0000 140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18 Кодекса Российской Федерации об административных правонарушениях, за административные правонарушения в области защиты Государственной границы Российской Федерации и обеспечения режима пребывания иностранных граждан или лиц без гражданства на территории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48,00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126,32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543988">
                <a:tc>
                  <a:txBody>
                    <a:bodyPr/>
                    <a:lstStyle/>
                    <a:p>
                      <a:pPr algn="ctr" fontAlgn="ctr"/>
                      <a:r>
                        <a:rPr lang="ru-RU" sz="700" b="0" i="0" u="none" strike="noStrike">
                          <a:solidFill>
                            <a:srgbClr val="000000"/>
                          </a:solidFill>
                          <a:effectLst/>
                          <a:latin typeface="Times New Roman" panose="02020603050405020304" pitchFamily="18" charset="0"/>
                        </a:rPr>
                        <a:t>1 16 01 183 01 0000 140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18 Кодекса Российской Федерации об административных правонарушениях, за административные правонарушения в области защиты Государственной границы Российской Федерации и обеспечения режима пребывания иностранных граждан или лиц без гражданства на территории Российской Федерации,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48,00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126,32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73613">
                <a:tc>
                  <a:txBody>
                    <a:bodyPr/>
                    <a:lstStyle/>
                    <a:p>
                      <a:pPr algn="ctr" fontAlgn="ctr"/>
                      <a:r>
                        <a:rPr lang="ru-RU" sz="700" b="0" i="0" u="none" strike="noStrike">
                          <a:solidFill>
                            <a:srgbClr val="000000"/>
                          </a:solidFill>
                          <a:effectLst/>
                          <a:latin typeface="Times New Roman" panose="02020603050405020304" pitchFamily="18" charset="0"/>
                        </a:rPr>
                        <a:t>1 16 01 190 01 0000 140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852,96</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289,14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125,43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373613">
                <a:tc>
                  <a:txBody>
                    <a:bodyPr/>
                    <a:lstStyle/>
                    <a:p>
                      <a:pPr algn="ctr" fontAlgn="ctr"/>
                      <a:r>
                        <a:rPr lang="ru-RU" sz="700" b="0" i="0" u="none" strike="noStrike">
                          <a:solidFill>
                            <a:srgbClr val="000000"/>
                          </a:solidFill>
                          <a:effectLst/>
                          <a:latin typeface="Times New Roman" panose="02020603050405020304" pitchFamily="18" charset="0"/>
                        </a:rPr>
                        <a:t>1 16 01 193 01 0000 140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852,96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289,14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125,43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bl>
          </a:graphicData>
        </a:graphic>
      </p:graphicFrame>
    </p:spTree>
    <p:extLst>
      <p:ext uri="{BB962C8B-B14F-4D97-AF65-F5344CB8AC3E}">
        <p14:creationId xmlns:p14="http://schemas.microsoft.com/office/powerpoint/2010/main" val="235630512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825598781"/>
              </p:ext>
            </p:extLst>
          </p:nvPr>
        </p:nvGraphicFramePr>
        <p:xfrm>
          <a:off x="-17573" y="987153"/>
          <a:ext cx="9161574" cy="4319448"/>
        </p:xfrm>
        <a:graphic>
          <a:graphicData uri="http://schemas.openxmlformats.org/drawingml/2006/table">
            <a:tbl>
              <a:tblPr>
                <a:tableStyleId>{5C22544A-7EE6-4342-B048-85BDC9FD1C3A}</a:tableStyleId>
              </a:tblPr>
              <a:tblGrid>
                <a:gridCol w="1183749">
                  <a:extLst>
                    <a:ext uri="{9D8B030D-6E8A-4147-A177-3AD203B41FA5}">
                      <a16:colId xmlns:a16="http://schemas.microsoft.com/office/drawing/2014/main" val="3324974806"/>
                    </a:ext>
                  </a:extLst>
                </a:gridCol>
                <a:gridCol w="4238739">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70991">
                  <a:extLst>
                    <a:ext uri="{9D8B030D-6E8A-4147-A177-3AD203B41FA5}">
                      <a16:colId xmlns:a16="http://schemas.microsoft.com/office/drawing/2014/main" val="2922132950"/>
                    </a:ext>
                  </a:extLst>
                </a:gridCol>
                <a:gridCol w="802591">
                  <a:extLst>
                    <a:ext uri="{9D8B030D-6E8A-4147-A177-3AD203B41FA5}">
                      <a16:colId xmlns:a16="http://schemas.microsoft.com/office/drawing/2014/main" val="3998988918"/>
                    </a:ext>
                  </a:extLst>
                </a:gridCol>
                <a:gridCol w="666290">
                  <a:extLst>
                    <a:ext uri="{9D8B030D-6E8A-4147-A177-3AD203B41FA5}">
                      <a16:colId xmlns:a16="http://schemas.microsoft.com/office/drawing/2014/main" val="580002273"/>
                    </a:ext>
                  </a:extLst>
                </a:gridCol>
                <a:gridCol w="606102">
                  <a:extLst>
                    <a:ext uri="{9D8B030D-6E8A-4147-A177-3AD203B41FA5}">
                      <a16:colId xmlns:a16="http://schemas.microsoft.com/office/drawing/2014/main" val="90080197"/>
                    </a:ext>
                  </a:extLst>
                </a:gridCol>
              </a:tblGrid>
              <a:tr h="41800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722843">
                <a:tc>
                  <a:txBody>
                    <a:bodyPr/>
                    <a:lstStyle/>
                    <a:p>
                      <a:pPr algn="ctr" fontAlgn="ctr"/>
                      <a:r>
                        <a:rPr lang="ru-RU" sz="700" b="0" i="0" u="none" strike="noStrike">
                          <a:solidFill>
                            <a:srgbClr val="000000"/>
                          </a:solidFill>
                          <a:effectLst/>
                          <a:latin typeface="Times New Roman" panose="02020603050405020304" pitchFamily="18" charset="0"/>
                        </a:rPr>
                        <a:t>1 16 01 193 01 0005 140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282,51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470,85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156,95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16182">
                <a:tc>
                  <a:txBody>
                    <a:bodyPr/>
                    <a:lstStyle/>
                    <a:p>
                      <a:pPr algn="ctr" fontAlgn="ctr"/>
                      <a:r>
                        <a:rPr lang="ru-RU" sz="700" b="0" i="0" u="none" strike="noStrike">
                          <a:solidFill>
                            <a:srgbClr val="000000"/>
                          </a:solidFill>
                          <a:effectLst/>
                          <a:latin typeface="Times New Roman" panose="02020603050405020304" pitchFamily="18" charset="0"/>
                        </a:rPr>
                        <a:t>1 16 01 193 01 0007 140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непредставление сведений (информации)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36,45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243,00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121,50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16182">
                <a:tc>
                  <a:txBody>
                    <a:bodyPr/>
                    <a:lstStyle/>
                    <a:p>
                      <a:pPr algn="ctr" fontAlgn="ctr"/>
                      <a:r>
                        <a:rPr lang="ru-RU" sz="700" b="0" i="0" u="none" strike="noStrike">
                          <a:solidFill>
                            <a:srgbClr val="000000"/>
                          </a:solidFill>
                          <a:effectLst/>
                          <a:latin typeface="Times New Roman" panose="02020603050405020304" pitchFamily="18" charset="0"/>
                        </a:rPr>
                        <a:t>1 16 01 193 01 0020 140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осуществление деятельности, не связанной с извлечением прибыли, без специального разрешения (лицензии)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518403">
                <a:tc>
                  <a:txBody>
                    <a:bodyPr/>
                    <a:lstStyle/>
                    <a:p>
                      <a:pPr algn="ctr" fontAlgn="ctr"/>
                      <a:r>
                        <a:rPr lang="ru-RU" sz="700" b="0" i="0" u="none" strike="noStrike">
                          <a:solidFill>
                            <a:srgbClr val="000000"/>
                          </a:solidFill>
                          <a:effectLst/>
                          <a:latin typeface="Times New Roman" panose="02020603050405020304" pitchFamily="18" charset="0"/>
                        </a:rPr>
                        <a:t>1 16 01 193 01 0029 140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незаконное привлечение к трудовой деятельности либо к выполнению работ или оказанию услуг государственного или муниципального служащего либо бывшего государственного или муниципального служащего)</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470,00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530,00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240,91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112,77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620623">
                <a:tc>
                  <a:txBody>
                    <a:bodyPr/>
                    <a:lstStyle/>
                    <a:p>
                      <a:pPr algn="ctr" fontAlgn="ctr"/>
                      <a:r>
                        <a:rPr lang="ru-RU" sz="700" b="0" i="0" u="none" strike="noStrike">
                          <a:solidFill>
                            <a:srgbClr val="000000"/>
                          </a:solidFill>
                          <a:effectLst/>
                          <a:latin typeface="Times New Roman" panose="02020603050405020304" pitchFamily="18" charset="0"/>
                        </a:rPr>
                        <a:t>1 16 01 193 01 0401 140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воспрепятствование законной деятельности должностного лица органа государственного контроля (надзора), должностного лица организации, уполномоченной в соответствии с федеральными законами на осуществление государственного надзора, должностного лица органа муниципального контроля)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13962">
                <a:tc>
                  <a:txBody>
                    <a:bodyPr/>
                    <a:lstStyle/>
                    <a:p>
                      <a:pPr algn="ctr" fontAlgn="ctr"/>
                      <a:r>
                        <a:rPr lang="ru-RU" sz="700" b="0" i="0" u="none" strike="noStrike">
                          <a:solidFill>
                            <a:srgbClr val="000000"/>
                          </a:solidFill>
                          <a:effectLst/>
                          <a:latin typeface="Times New Roman" panose="02020603050405020304" pitchFamily="18" charset="0"/>
                        </a:rPr>
                        <a:t>1 16 01 193 01 9000 140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13962">
                <a:tc>
                  <a:txBody>
                    <a:bodyPr/>
                    <a:lstStyle/>
                    <a:p>
                      <a:pPr algn="ctr" fontAlgn="ctr"/>
                      <a:r>
                        <a:rPr lang="ru-RU" sz="700" b="0" i="0" u="none" strike="noStrike">
                          <a:solidFill>
                            <a:srgbClr val="000000"/>
                          </a:solidFill>
                          <a:effectLst/>
                          <a:latin typeface="Times New Roman" panose="02020603050405020304" pitchFamily="18" charset="0"/>
                        </a:rPr>
                        <a:t>1 16 01 200 01 0000 140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6 845,00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6 823,00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8 178,34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119,48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119,86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416182">
                <a:tc>
                  <a:txBody>
                    <a:bodyPr/>
                    <a:lstStyle/>
                    <a:p>
                      <a:pPr algn="ctr" fontAlgn="ctr"/>
                      <a:r>
                        <a:rPr lang="ru-RU" sz="700" b="0" i="0" u="none" strike="noStrike">
                          <a:solidFill>
                            <a:srgbClr val="000000"/>
                          </a:solidFill>
                          <a:effectLst/>
                          <a:latin typeface="Times New Roman" panose="02020603050405020304" pitchFamily="18" charset="0"/>
                        </a:rPr>
                        <a:t>1 16 01 203 01 0000 140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6 845,00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6 823,00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8 178,34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119,48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119,86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bl>
          </a:graphicData>
        </a:graphic>
      </p:graphicFrame>
    </p:spTree>
    <p:extLst>
      <p:ext uri="{BB962C8B-B14F-4D97-AF65-F5344CB8AC3E}">
        <p14:creationId xmlns:p14="http://schemas.microsoft.com/office/powerpoint/2010/main" val="201919158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783533643"/>
              </p:ext>
            </p:extLst>
          </p:nvPr>
        </p:nvGraphicFramePr>
        <p:xfrm>
          <a:off x="-17573" y="987155"/>
          <a:ext cx="9161574" cy="4296089"/>
        </p:xfrm>
        <a:graphic>
          <a:graphicData uri="http://schemas.openxmlformats.org/drawingml/2006/table">
            <a:tbl>
              <a:tblPr>
                <a:tableStyleId>{5C22544A-7EE6-4342-B048-85BDC9FD1C3A}</a:tableStyleId>
              </a:tblPr>
              <a:tblGrid>
                <a:gridCol w="1183749">
                  <a:extLst>
                    <a:ext uri="{9D8B030D-6E8A-4147-A177-3AD203B41FA5}">
                      <a16:colId xmlns:a16="http://schemas.microsoft.com/office/drawing/2014/main" val="3324974806"/>
                    </a:ext>
                  </a:extLst>
                </a:gridCol>
                <a:gridCol w="4238739">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70991">
                  <a:extLst>
                    <a:ext uri="{9D8B030D-6E8A-4147-A177-3AD203B41FA5}">
                      <a16:colId xmlns:a16="http://schemas.microsoft.com/office/drawing/2014/main" val="2922132950"/>
                    </a:ext>
                  </a:extLst>
                </a:gridCol>
                <a:gridCol w="802591">
                  <a:extLst>
                    <a:ext uri="{9D8B030D-6E8A-4147-A177-3AD203B41FA5}">
                      <a16:colId xmlns:a16="http://schemas.microsoft.com/office/drawing/2014/main" val="3998988918"/>
                    </a:ext>
                  </a:extLst>
                </a:gridCol>
                <a:gridCol w="666290">
                  <a:extLst>
                    <a:ext uri="{9D8B030D-6E8A-4147-A177-3AD203B41FA5}">
                      <a16:colId xmlns:a16="http://schemas.microsoft.com/office/drawing/2014/main" val="580002273"/>
                    </a:ext>
                  </a:extLst>
                </a:gridCol>
                <a:gridCol w="606102">
                  <a:extLst>
                    <a:ext uri="{9D8B030D-6E8A-4147-A177-3AD203B41FA5}">
                      <a16:colId xmlns:a16="http://schemas.microsoft.com/office/drawing/2014/main" val="90080197"/>
                    </a:ext>
                  </a:extLst>
                </a:gridCol>
              </a:tblGrid>
              <a:tr h="418185">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16359">
                <a:tc>
                  <a:txBody>
                    <a:bodyPr/>
                    <a:lstStyle/>
                    <a:p>
                      <a:pPr algn="ctr" fontAlgn="ctr"/>
                      <a:r>
                        <a:rPr lang="ru-RU" sz="700" b="0" i="0" u="none" strike="noStrike">
                          <a:solidFill>
                            <a:srgbClr val="000000"/>
                          </a:solidFill>
                          <a:effectLst/>
                          <a:latin typeface="Times New Roman" panose="02020603050405020304" pitchFamily="18" charset="0"/>
                        </a:rPr>
                        <a:t>1 16 01 203 01 0007 140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 (штрафы за невыполнение требований и мероприятий в области гражданской обороны)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28,75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16359">
                <a:tc>
                  <a:txBody>
                    <a:bodyPr/>
                    <a:lstStyle/>
                    <a:p>
                      <a:pPr algn="ctr" fontAlgn="ctr"/>
                      <a:r>
                        <a:rPr lang="ru-RU" sz="700" b="0" i="0" u="none" strike="noStrike">
                          <a:solidFill>
                            <a:srgbClr val="000000"/>
                          </a:solidFill>
                          <a:effectLst/>
                          <a:latin typeface="Times New Roman" panose="02020603050405020304" pitchFamily="18" charset="0"/>
                        </a:rPr>
                        <a:t>1 16 01 203 01 0021 140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 (штрафы за появление в общественных местах в состоянии опьянения)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2,25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45,00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45,00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16359">
                <a:tc>
                  <a:txBody>
                    <a:bodyPr/>
                    <a:lstStyle/>
                    <a:p>
                      <a:pPr algn="ctr" fontAlgn="ctr"/>
                      <a:r>
                        <a:rPr lang="ru-RU" sz="700" b="0" i="0" u="none" strike="noStrike">
                          <a:solidFill>
                            <a:srgbClr val="000000"/>
                          </a:solidFill>
                          <a:effectLst/>
                          <a:latin typeface="Times New Roman" panose="02020603050405020304" pitchFamily="18" charset="0"/>
                        </a:rPr>
                        <a:t>1 16 01 203 01 9000 140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6 840,00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6 818,00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8 147,34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119,11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119,50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228586">
                <a:tc>
                  <a:txBody>
                    <a:bodyPr/>
                    <a:lstStyle/>
                    <a:p>
                      <a:pPr algn="ctr" fontAlgn="ctr"/>
                      <a:r>
                        <a:rPr lang="ru-RU" sz="700" b="1" i="0" u="none" strike="noStrike">
                          <a:solidFill>
                            <a:srgbClr val="000000"/>
                          </a:solidFill>
                          <a:effectLst/>
                          <a:latin typeface="Times New Roman" panose="02020603050405020304" pitchFamily="18" charset="0"/>
                        </a:rPr>
                        <a:t>1 16 02 000 02 0000 140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Административные штрафы, установленные законами субъектов Российской Федерации об административных правонарушениях</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2 190,50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2 690,50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3 031,23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138,38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112,66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73658">
                <a:tc>
                  <a:txBody>
                    <a:bodyPr/>
                    <a:lstStyle/>
                    <a:p>
                      <a:pPr algn="ctr" fontAlgn="ctr"/>
                      <a:r>
                        <a:rPr lang="ru-RU" sz="700" b="0" i="0" u="none" strike="noStrike">
                          <a:solidFill>
                            <a:srgbClr val="000000"/>
                          </a:solidFill>
                          <a:effectLst/>
                          <a:latin typeface="Times New Roman" panose="02020603050405020304" pitchFamily="18" charset="0"/>
                        </a:rPr>
                        <a:t>1 16 02 020 02 0000 140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Административные штрафы, установленные законами субъектов Российской Федерации об административных правонарушениях, за нарушение муниципальных правовых актов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2 190,50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2 690,50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3 031,23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138,38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112,66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416359">
                <a:tc>
                  <a:txBody>
                    <a:bodyPr/>
                    <a:lstStyle/>
                    <a:p>
                      <a:pPr algn="ctr" fontAlgn="ctr"/>
                      <a:r>
                        <a:rPr lang="ru-RU" sz="700" b="1" i="0" u="none" strike="noStrike">
                          <a:solidFill>
                            <a:srgbClr val="000000"/>
                          </a:solidFill>
                          <a:effectLst/>
                          <a:latin typeface="Times New Roman" panose="02020603050405020304" pitchFamily="18" charset="0"/>
                        </a:rPr>
                        <a:t>1 16 07 000 00 0000 140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Штрафы, неустойки, пени, уплаченные в соответствии с законом или договором в случае неисполнения или ненадлежащего исполнения обязательств перед государственным (муниципальным) органом, органом управления государственным внебюджетным фондом, казенным учреждением, Центральным банком Российской Федерации, иной организацией, действующей от имени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3 710,00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23 851,70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33 436,13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901,24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140,18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11832">
                <a:tc>
                  <a:txBody>
                    <a:bodyPr/>
                    <a:lstStyle/>
                    <a:p>
                      <a:pPr algn="ctr" fontAlgn="ctr"/>
                      <a:r>
                        <a:rPr lang="ru-RU" sz="700" b="0" i="0" u="none" strike="noStrike">
                          <a:solidFill>
                            <a:srgbClr val="000000"/>
                          </a:solidFill>
                          <a:effectLst/>
                          <a:latin typeface="Times New Roman" panose="02020603050405020304" pitchFamily="18" charset="0"/>
                        </a:rPr>
                        <a:t>1 16 07 010 00 0000 140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Штрафы, неустойки, пени, уплаченные в случае просрочки исполнения поставщиком (подрядчиком, исполнителем) обязательств, предусмотренных государственным (муниципальным) контрактом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24,24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126,26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314096">
                <a:tc>
                  <a:txBody>
                    <a:bodyPr/>
                    <a:lstStyle/>
                    <a:p>
                      <a:pPr algn="ctr" fontAlgn="ctr"/>
                      <a:r>
                        <a:rPr lang="ru-RU" sz="700" b="0" i="0" u="none" strike="noStrike">
                          <a:solidFill>
                            <a:srgbClr val="000000"/>
                          </a:solidFill>
                          <a:effectLst/>
                          <a:latin typeface="Times New Roman" panose="02020603050405020304" pitchFamily="18" charset="0"/>
                        </a:rPr>
                        <a:t>1 16 07 010 04 0000 140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Штрафы, неустойки, пени, уплаченные в случае просрочки исполнения поставщиком (подрядчиком, исполнителем) обязательств, предусмотренных муниципальным контрактом, заключенным муниципальным органом, казенным учреждением городского округа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24,24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126,26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314096">
                <a:tc>
                  <a:txBody>
                    <a:bodyPr/>
                    <a:lstStyle/>
                    <a:p>
                      <a:pPr algn="ctr" fontAlgn="ctr"/>
                      <a:r>
                        <a:rPr lang="ru-RU" sz="700" b="0" i="0" u="none" strike="noStrike">
                          <a:solidFill>
                            <a:srgbClr val="000000"/>
                          </a:solidFill>
                          <a:effectLst/>
                          <a:latin typeface="Times New Roman" panose="02020603050405020304" pitchFamily="18" charset="0"/>
                        </a:rPr>
                        <a:t>1 16 07 090 00 0000 140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государственным (муниципальным) органом, казенным учреждением, Центральным банком Российской Федерации, государственной корпорацией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3 710,00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23 832,50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33 411,89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900,59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140,19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314096">
                <a:tc>
                  <a:txBody>
                    <a:bodyPr/>
                    <a:lstStyle/>
                    <a:p>
                      <a:pPr algn="ctr" fontAlgn="ctr"/>
                      <a:r>
                        <a:rPr lang="ru-RU" sz="700" b="0" i="0" u="none" strike="noStrike">
                          <a:solidFill>
                            <a:srgbClr val="000000"/>
                          </a:solidFill>
                          <a:effectLst/>
                          <a:latin typeface="Times New Roman" panose="02020603050405020304" pitchFamily="18" charset="0"/>
                        </a:rPr>
                        <a:t>1 16 07 090 04 0000 140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3 710,00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23 832,50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33 411,89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900,59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140,19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416359">
                <a:tc>
                  <a:txBody>
                    <a:bodyPr/>
                    <a:lstStyle/>
                    <a:p>
                      <a:pPr algn="ctr" fontAlgn="ctr"/>
                      <a:r>
                        <a:rPr lang="ru-RU" sz="700" b="0" i="0" u="none" strike="noStrike">
                          <a:solidFill>
                            <a:srgbClr val="000000"/>
                          </a:solidFill>
                          <a:effectLst/>
                          <a:latin typeface="Times New Roman" panose="02020603050405020304" pitchFamily="18" charset="0"/>
                        </a:rPr>
                        <a:t>1 16 07 090 04 0001 140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 (за неисполнение обязательств по договорам аренды земельных участков, находящихся в муниципальной собственности)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1 840,00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2 415,66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12 078,32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131,29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bl>
          </a:graphicData>
        </a:graphic>
      </p:graphicFrame>
    </p:spTree>
    <p:extLst>
      <p:ext uri="{BB962C8B-B14F-4D97-AF65-F5344CB8AC3E}">
        <p14:creationId xmlns:p14="http://schemas.microsoft.com/office/powerpoint/2010/main" val="6397224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970494955"/>
              </p:ext>
            </p:extLst>
          </p:nvPr>
        </p:nvGraphicFramePr>
        <p:xfrm>
          <a:off x="-17573" y="987161"/>
          <a:ext cx="9161573" cy="4261104"/>
        </p:xfrm>
        <a:graphic>
          <a:graphicData uri="http://schemas.openxmlformats.org/drawingml/2006/table">
            <a:tbl>
              <a:tblPr>
                <a:tableStyleId>{5C22544A-7EE6-4342-B048-85BDC9FD1C3A}</a:tableStyleId>
              </a:tblPr>
              <a:tblGrid>
                <a:gridCol w="1183749">
                  <a:extLst>
                    <a:ext uri="{9D8B030D-6E8A-4147-A177-3AD203B41FA5}">
                      <a16:colId xmlns:a16="http://schemas.microsoft.com/office/drawing/2014/main" val="3324974806"/>
                    </a:ext>
                  </a:extLst>
                </a:gridCol>
                <a:gridCol w="4238739">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70991">
                  <a:extLst>
                    <a:ext uri="{9D8B030D-6E8A-4147-A177-3AD203B41FA5}">
                      <a16:colId xmlns:a16="http://schemas.microsoft.com/office/drawing/2014/main" val="2922132950"/>
                    </a:ext>
                  </a:extLst>
                </a:gridCol>
                <a:gridCol w="802591">
                  <a:extLst>
                    <a:ext uri="{9D8B030D-6E8A-4147-A177-3AD203B41FA5}">
                      <a16:colId xmlns:a16="http://schemas.microsoft.com/office/drawing/2014/main" val="3998988918"/>
                    </a:ext>
                  </a:extLst>
                </a:gridCol>
                <a:gridCol w="666290">
                  <a:extLst>
                    <a:ext uri="{9D8B030D-6E8A-4147-A177-3AD203B41FA5}">
                      <a16:colId xmlns:a16="http://schemas.microsoft.com/office/drawing/2014/main" val="580002273"/>
                    </a:ext>
                  </a:extLst>
                </a:gridCol>
                <a:gridCol w="606101">
                  <a:extLst>
                    <a:ext uri="{9D8B030D-6E8A-4147-A177-3AD203B41FA5}">
                      <a16:colId xmlns:a16="http://schemas.microsoft.com/office/drawing/2014/main" val="90080197"/>
                    </a:ext>
                  </a:extLst>
                </a:gridCol>
              </a:tblGrid>
              <a:tr h="421250">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19411">
                <a:tc>
                  <a:txBody>
                    <a:bodyPr/>
                    <a:lstStyle/>
                    <a:p>
                      <a:pPr algn="ctr" fontAlgn="ctr"/>
                      <a:r>
                        <a:rPr lang="ru-RU" sz="700" b="0" i="0" u="none" strike="noStrike">
                          <a:solidFill>
                            <a:srgbClr val="000000"/>
                          </a:solidFill>
                          <a:effectLst/>
                          <a:latin typeface="Times New Roman" panose="02020603050405020304" pitchFamily="18" charset="0"/>
                        </a:rPr>
                        <a:t>1 16 07 090 04 0002 140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 (за неисполнение обязательств по договорам аренды земельных участков,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2 500,00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16 739,20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17 453,79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698,15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104,27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419411">
                <a:tc>
                  <a:txBody>
                    <a:bodyPr/>
                    <a:lstStyle/>
                    <a:p>
                      <a:pPr algn="ctr" fontAlgn="ctr"/>
                      <a:r>
                        <a:rPr lang="ru-RU" sz="700" b="0" i="0" u="none" strike="noStrike">
                          <a:solidFill>
                            <a:srgbClr val="000000"/>
                          </a:solidFill>
                          <a:effectLst/>
                          <a:latin typeface="Times New Roman" panose="02020603050405020304" pitchFamily="18" charset="0"/>
                        </a:rPr>
                        <a:t>1 16 07 090 04 0003 140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 (за неисполнение обязательств по договорам аренды имущества, составляющего муниципальную казну)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100,80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19411">
                <a:tc>
                  <a:txBody>
                    <a:bodyPr/>
                    <a:lstStyle/>
                    <a:p>
                      <a:pPr algn="ctr" fontAlgn="ctr"/>
                      <a:r>
                        <a:rPr lang="ru-RU" sz="700" b="0" i="0" u="none" strike="noStrike">
                          <a:solidFill>
                            <a:srgbClr val="000000"/>
                          </a:solidFill>
                          <a:effectLst/>
                          <a:latin typeface="Times New Roman" panose="02020603050405020304" pitchFamily="18" charset="0"/>
                        </a:rPr>
                        <a:t>1 16 07 090 04 0004 140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 (за неисполнение обязательств по договорам за предоставление права на размещение, установку и эксплуатацию рекламных конструкций)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191,78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479,46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100,94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419411">
                <a:tc>
                  <a:txBody>
                    <a:bodyPr/>
                    <a:lstStyle/>
                    <a:p>
                      <a:pPr algn="ctr" fontAlgn="ctr"/>
                      <a:r>
                        <a:rPr lang="ru-RU" sz="700" b="0" i="0" u="none" strike="noStrike">
                          <a:solidFill>
                            <a:srgbClr val="000000"/>
                          </a:solidFill>
                          <a:effectLst/>
                          <a:latin typeface="Times New Roman" panose="02020603050405020304" pitchFamily="18" charset="0"/>
                        </a:rPr>
                        <a:t>1 16 07 090 04 0005 140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 (за неисполнение обязательств по договорам за предоставление права на размещение и эксплуатацию нестационарного торгового объекта)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3,10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3,13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100,87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16398">
                <a:tc>
                  <a:txBody>
                    <a:bodyPr/>
                    <a:lstStyle/>
                    <a:p>
                      <a:pPr algn="ctr" fontAlgn="ctr"/>
                      <a:r>
                        <a:rPr lang="ru-RU" sz="700" b="0" i="0" u="none" strike="noStrike">
                          <a:solidFill>
                            <a:srgbClr val="000000"/>
                          </a:solidFill>
                          <a:effectLst/>
                          <a:latin typeface="Times New Roman" panose="02020603050405020304" pitchFamily="18" charset="0"/>
                        </a:rPr>
                        <a:t>1 16 07 090 04 9000 140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 (прочие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1 150,00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5 050,00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13 337,24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1 159,76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264,10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21390">
                <a:tc>
                  <a:txBody>
                    <a:bodyPr/>
                    <a:lstStyle/>
                    <a:p>
                      <a:pPr algn="ctr" fontAlgn="ctr"/>
                      <a:r>
                        <a:rPr lang="ru-RU" sz="700" b="1" i="0" u="none" strike="noStrike">
                          <a:solidFill>
                            <a:srgbClr val="000000"/>
                          </a:solidFill>
                          <a:effectLst/>
                          <a:latin typeface="Times New Roman" panose="02020603050405020304" pitchFamily="18" charset="0"/>
                        </a:rPr>
                        <a:t>1 16 10 000 00 0000 140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Платежи в целях возмещения причиненного ущерба (убытков)</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3 562,47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3 666,24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733,25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102,91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419411">
                <a:tc>
                  <a:txBody>
                    <a:bodyPr/>
                    <a:lstStyle/>
                    <a:p>
                      <a:pPr algn="ctr" fontAlgn="ctr"/>
                      <a:r>
                        <a:rPr lang="ru-RU" sz="700" b="0" i="0" u="none" strike="noStrike">
                          <a:solidFill>
                            <a:srgbClr val="000000"/>
                          </a:solidFill>
                          <a:effectLst/>
                          <a:latin typeface="Times New Roman" panose="02020603050405020304" pitchFamily="18" charset="0"/>
                        </a:rPr>
                        <a:t>1 16 10 030 04 0000 140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Платежи по искам о возмещении ущерба, а также платежи, уплачиваемые при добровольном возмещении ущерба, причиненного муниципальному имуществу городского округа (за исключением имущества, закрепленного за муниципальными бюджетными (автономными) учреждениями, унитарными предприятиями)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2 800,00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2 903,36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580,67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103,69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316398">
                <a:tc>
                  <a:txBody>
                    <a:bodyPr/>
                    <a:lstStyle/>
                    <a:p>
                      <a:pPr algn="ctr" fontAlgn="ctr"/>
                      <a:r>
                        <a:rPr lang="ru-RU" sz="700" b="0" i="0" u="none" strike="noStrike">
                          <a:solidFill>
                            <a:srgbClr val="000000"/>
                          </a:solidFill>
                          <a:effectLst/>
                          <a:latin typeface="Times New Roman" panose="02020603050405020304" pitchFamily="18" charset="0"/>
                        </a:rPr>
                        <a:t>1 16 10 032 04 0000 140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Прочее возмещение ущерба, причиненного муниципальному имуществу городского округа (за исключением имущества, закрепленного за муниципальными бюджетными (автономными) учреждениями, унитарными предприятиями)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2 800,00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2 903,36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580,67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103,69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419411">
                <a:tc>
                  <a:txBody>
                    <a:bodyPr/>
                    <a:lstStyle/>
                    <a:p>
                      <a:pPr algn="ctr" fontAlgn="ctr"/>
                      <a:r>
                        <a:rPr lang="ru-RU" sz="700" b="0" i="0" u="none" strike="noStrike">
                          <a:solidFill>
                            <a:srgbClr val="000000"/>
                          </a:solidFill>
                          <a:effectLst/>
                          <a:latin typeface="Times New Roman" panose="02020603050405020304" pitchFamily="18" charset="0"/>
                        </a:rPr>
                        <a:t>1 16 10 032 04 0001 140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Прочее возмещение ущерба, причиненного муниципальному имуществу городского округа (за исключением имущества, закрепленного за муниципальными бюджетными (автономными) учреждениями, унитарными предприятиями) (за неосновательное обогащение и пользование чужими денежными средствами лиц, использующих земельные участки без соответствующих правоустанавливающих документов)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2 800,00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2 903,36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580,67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103,69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213385">
                <a:tc>
                  <a:txBody>
                    <a:bodyPr/>
                    <a:lstStyle/>
                    <a:p>
                      <a:pPr algn="ctr" fontAlgn="ctr"/>
                      <a:r>
                        <a:rPr lang="ru-RU" sz="700" b="0" i="0" u="none" strike="noStrike">
                          <a:solidFill>
                            <a:srgbClr val="000000"/>
                          </a:solidFill>
                          <a:effectLst/>
                          <a:latin typeface="Times New Roman" panose="02020603050405020304" pitchFamily="18" charset="0"/>
                        </a:rPr>
                        <a:t>1 16 10 100 00 0000 140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Денежные взыскания, налагаемые в возмещение ущерба, причиненного в результате незаконного или нецелевого использования бюджетных средств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762,47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762,79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251053">
                <a:tc>
                  <a:txBody>
                    <a:bodyPr/>
                    <a:lstStyle/>
                    <a:p>
                      <a:pPr algn="ctr" fontAlgn="ctr"/>
                      <a:r>
                        <a:rPr lang="ru-RU" sz="700" b="0" i="0" u="none" strike="noStrike">
                          <a:solidFill>
                            <a:srgbClr val="000000"/>
                          </a:solidFill>
                          <a:effectLst/>
                          <a:latin typeface="Times New Roman" panose="02020603050405020304" pitchFamily="18" charset="0"/>
                        </a:rPr>
                        <a:t>1 16 10 100 04 0000 140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Денежные взыскания, налагаемые в возмещение ущерба, причиненного в результате незаконного или нецелевого использования бюджетных средств (в части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762,47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762,79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bl>
          </a:graphicData>
        </a:graphic>
      </p:graphicFrame>
    </p:spTree>
    <p:extLst>
      <p:ext uri="{BB962C8B-B14F-4D97-AF65-F5344CB8AC3E}">
        <p14:creationId xmlns:p14="http://schemas.microsoft.com/office/powerpoint/2010/main" val="427365480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858964124"/>
              </p:ext>
            </p:extLst>
          </p:nvPr>
        </p:nvGraphicFramePr>
        <p:xfrm>
          <a:off x="-17570" y="987163"/>
          <a:ext cx="9144001" cy="4217794"/>
        </p:xfrm>
        <a:graphic>
          <a:graphicData uri="http://schemas.openxmlformats.org/drawingml/2006/table">
            <a:tbl>
              <a:tblPr>
                <a:tableStyleId>{5C22544A-7EE6-4342-B048-85BDC9FD1C3A}</a:tableStyleId>
              </a:tblPr>
              <a:tblGrid>
                <a:gridCol w="1181478">
                  <a:extLst>
                    <a:ext uri="{9D8B030D-6E8A-4147-A177-3AD203B41FA5}">
                      <a16:colId xmlns:a16="http://schemas.microsoft.com/office/drawing/2014/main" val="3324974806"/>
                    </a:ext>
                  </a:extLst>
                </a:gridCol>
                <a:gridCol w="4230609">
                  <a:extLst>
                    <a:ext uri="{9D8B030D-6E8A-4147-A177-3AD203B41FA5}">
                      <a16:colId xmlns:a16="http://schemas.microsoft.com/office/drawing/2014/main" val="1436082716"/>
                    </a:ext>
                  </a:extLst>
                </a:gridCol>
                <a:gridCol w="891399">
                  <a:extLst>
                    <a:ext uri="{9D8B030D-6E8A-4147-A177-3AD203B41FA5}">
                      <a16:colId xmlns:a16="http://schemas.microsoft.com/office/drawing/2014/main" val="2820251906"/>
                    </a:ext>
                  </a:extLst>
                </a:gridCol>
                <a:gridCol w="769512">
                  <a:extLst>
                    <a:ext uri="{9D8B030D-6E8A-4147-A177-3AD203B41FA5}">
                      <a16:colId xmlns:a16="http://schemas.microsoft.com/office/drawing/2014/main" val="2922132950"/>
                    </a:ext>
                  </a:extLst>
                </a:gridCol>
                <a:gridCol w="801052">
                  <a:extLst>
                    <a:ext uri="{9D8B030D-6E8A-4147-A177-3AD203B41FA5}">
                      <a16:colId xmlns:a16="http://schemas.microsoft.com/office/drawing/2014/main" val="3998988918"/>
                    </a:ext>
                  </a:extLst>
                </a:gridCol>
                <a:gridCol w="665013">
                  <a:extLst>
                    <a:ext uri="{9D8B030D-6E8A-4147-A177-3AD203B41FA5}">
                      <a16:colId xmlns:a16="http://schemas.microsoft.com/office/drawing/2014/main" val="580002273"/>
                    </a:ext>
                  </a:extLst>
                </a:gridCol>
                <a:gridCol w="604938">
                  <a:extLst>
                    <a:ext uri="{9D8B030D-6E8A-4147-A177-3AD203B41FA5}">
                      <a16:colId xmlns:a16="http://schemas.microsoft.com/office/drawing/2014/main" val="90080197"/>
                    </a:ext>
                  </a:extLst>
                </a:gridCol>
              </a:tblGrid>
              <a:tr h="427828">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21338">
                <a:tc>
                  <a:txBody>
                    <a:bodyPr/>
                    <a:lstStyle/>
                    <a:p>
                      <a:pPr algn="ctr" fontAlgn="ctr"/>
                      <a:r>
                        <a:rPr lang="ru-RU" sz="700" b="0" i="0" u="none" strike="noStrike">
                          <a:solidFill>
                            <a:srgbClr val="000000"/>
                          </a:solidFill>
                          <a:effectLst/>
                          <a:latin typeface="Times New Roman" panose="02020603050405020304" pitchFamily="18" charset="0"/>
                        </a:rPr>
                        <a:t>1 16 10 120 00 0000 140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денежных взысканий (штрафов), поступающие в счет погашения задолженности, образовавшейся до 1 января 2020 года, подлежащие зачислению в бюджеты бюджетной системы Российской Федерации по нормативам, действовавшим в 2019 году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21338">
                <a:tc>
                  <a:txBody>
                    <a:bodyPr/>
                    <a:lstStyle/>
                    <a:p>
                      <a:pPr algn="ctr" fontAlgn="ctr"/>
                      <a:r>
                        <a:rPr lang="ru-RU" sz="700" b="0" i="0" u="none" strike="noStrike">
                          <a:solidFill>
                            <a:srgbClr val="000000"/>
                          </a:solidFill>
                          <a:effectLst/>
                          <a:latin typeface="Times New Roman" panose="02020603050405020304" pitchFamily="18" charset="0"/>
                        </a:rPr>
                        <a:t>1 16 10 129 01 0000 140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денежных взысканий (штрафов), поступающие в счет погашения задолженности, образовавшейся до 1 января 2020 года, подлежащие зачислению в федеральный бюджет и бюджет муниципального образования по нормативам, действовавшим в 2019 году</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21338">
                <a:tc>
                  <a:txBody>
                    <a:bodyPr/>
                    <a:lstStyle/>
                    <a:p>
                      <a:pPr algn="ctr" fontAlgn="ctr"/>
                      <a:r>
                        <a:rPr lang="ru-RU" sz="700" b="0" i="0" u="none" strike="noStrike">
                          <a:solidFill>
                            <a:srgbClr val="000000"/>
                          </a:solidFill>
                          <a:effectLst/>
                          <a:latin typeface="Times New Roman" panose="02020603050405020304" pitchFamily="18" charset="0"/>
                        </a:rPr>
                        <a:t>1 16 10 129 01 9000 140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от денежных взысканий (штрафов), поступающие в счет погашения задолженности, образовавшейся до 1 января 2020 года, подлежащие зачислению в федеральный бюджет и бюджет муниципального образования по нормативам, действовавшим в 2019 году (иные штрафы)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0,10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32636">
                <a:tc>
                  <a:txBody>
                    <a:bodyPr/>
                    <a:lstStyle/>
                    <a:p>
                      <a:pPr algn="ctr" fontAlgn="ctr"/>
                      <a:r>
                        <a:rPr lang="ru-RU" sz="700" b="1" i="0" u="none" strike="noStrike">
                          <a:solidFill>
                            <a:srgbClr val="000000"/>
                          </a:solidFill>
                          <a:effectLst/>
                          <a:latin typeface="Times New Roman" panose="02020603050405020304" pitchFamily="18" charset="0"/>
                        </a:rPr>
                        <a:t>1 16 11 000 01 0000 140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Платежи, уплачиваемые в целях возмещения вреда</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3 142,17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3 177,31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101,12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635203">
                <a:tc>
                  <a:txBody>
                    <a:bodyPr/>
                    <a:lstStyle/>
                    <a:p>
                      <a:pPr algn="ctr" fontAlgn="ctr"/>
                      <a:r>
                        <a:rPr lang="ru-RU" sz="700" b="0" i="0" u="none" strike="noStrike">
                          <a:solidFill>
                            <a:srgbClr val="000000"/>
                          </a:solidFill>
                          <a:effectLst/>
                          <a:latin typeface="Times New Roman" panose="02020603050405020304" pitchFamily="18" charset="0"/>
                        </a:rPr>
                        <a:t>1 16 11 050 01 0000 140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Платежи по искам о возмещении вреда, причиненного окружающей среде, а также платежи, уплачиваемые при добровольном возмещении вреда, причиненного окружающей среде (за исключением вреда, причиненного окружающей среде на особо охраняемых природных территориях, вреда, причиненного водным объектам, атмосферному воздуху, почвам, недрам, объектам животного мира, занесенным в Красную книгу Российской Федерации, а также иным объектам животного мира, не относящимся к объектам охоты и рыболовства и среде их обитания), подлежащие зачислению в бюджет муниципального образования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3 142,17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3 177,31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101,12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12095">
                <a:tc>
                  <a:txBody>
                    <a:bodyPr/>
                    <a:lstStyle/>
                    <a:p>
                      <a:pPr algn="ctr" fontAlgn="ctr"/>
                      <a:r>
                        <a:rPr lang="ru-RU" sz="700" b="1" i="0" u="none" strike="noStrike">
                          <a:solidFill>
                            <a:srgbClr val="000000"/>
                          </a:solidFill>
                          <a:effectLst/>
                          <a:latin typeface="Times New Roman" panose="02020603050405020304" pitchFamily="18" charset="0"/>
                        </a:rPr>
                        <a:t>1 17 00 000 00 0000 000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ПРОЧИЕ НЕНАЛОГОВЫЕ ДОХОДЫ</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32 381,98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63 498,18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63 835,58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197,13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100,53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32636">
                <a:tc>
                  <a:txBody>
                    <a:bodyPr/>
                    <a:lstStyle/>
                    <a:p>
                      <a:pPr algn="ctr" fontAlgn="ctr"/>
                      <a:r>
                        <a:rPr lang="ru-RU" sz="700" b="1" i="0" u="none" strike="noStrike" dirty="0">
                          <a:solidFill>
                            <a:srgbClr val="000000"/>
                          </a:solidFill>
                          <a:effectLst/>
                          <a:latin typeface="Times New Roman" panose="02020603050405020304" pitchFamily="18" charset="0"/>
                        </a:rPr>
                        <a:t>1 17 05 000 00 0000 180</a:t>
                      </a:r>
                    </a:p>
                  </a:txBody>
                  <a:tcPr marL="7620" marR="7620" marT="7620" marB="0" anchor="ctr">
                    <a:solidFill>
                      <a:schemeClr val="accent2">
                        <a:lumMod val="20000"/>
                        <a:lumOff val="80000"/>
                      </a:schemeClr>
                    </a:solidFill>
                  </a:tcPr>
                </a:tc>
                <a:tc>
                  <a:txBody>
                    <a:bodyPr/>
                    <a:lstStyle/>
                    <a:p>
                      <a:pPr algn="l" fontAlgn="ctr"/>
                      <a:r>
                        <a:rPr lang="ru-RU" sz="700" b="1" i="0" u="none" strike="noStrike" dirty="0">
                          <a:solidFill>
                            <a:srgbClr val="000000"/>
                          </a:solidFill>
                          <a:effectLst/>
                          <a:latin typeface="Times New Roman" panose="02020603050405020304" pitchFamily="18" charset="0"/>
                        </a:rPr>
                        <a:t>Прочие неналоговые доходы</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32 381,98</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63 498,18</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63 780,59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196,96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112095">
                <a:tc>
                  <a:txBody>
                    <a:bodyPr/>
                    <a:lstStyle/>
                    <a:p>
                      <a:pPr algn="ctr" fontAlgn="ctr"/>
                      <a:r>
                        <a:rPr lang="ru-RU" sz="700" b="0" i="0" u="none" strike="noStrike">
                          <a:solidFill>
                            <a:srgbClr val="000000"/>
                          </a:solidFill>
                          <a:effectLst/>
                          <a:latin typeface="Times New Roman" panose="02020603050405020304" pitchFamily="18" charset="0"/>
                        </a:rPr>
                        <a:t>1 17 05 040 04 0000 180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неналоговые доходы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32 381,98</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63 498,18</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63 780,59</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196,96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321338">
                <a:tc>
                  <a:txBody>
                    <a:bodyPr/>
                    <a:lstStyle/>
                    <a:p>
                      <a:pPr algn="ctr" fontAlgn="ctr"/>
                      <a:r>
                        <a:rPr lang="ru-RU" sz="700" b="0" i="0" u="none" strike="noStrike">
                          <a:solidFill>
                            <a:srgbClr val="000000"/>
                          </a:solidFill>
                          <a:effectLst/>
                          <a:latin typeface="Times New Roman" panose="02020603050405020304" pitchFamily="18" charset="0"/>
                        </a:rPr>
                        <a:t>1 17 05 040 04 0001 180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Прочие неналоговые доходы бюджетов городских округов (плата за размещение объектов на землях или земельных участках, находящихся в муниципальной собственности или собственность на которые не разграничены, расположенных в границах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527,00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527,70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263,85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100,44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216716">
                <a:tc>
                  <a:txBody>
                    <a:bodyPr/>
                    <a:lstStyle/>
                    <a:p>
                      <a:pPr algn="ctr" fontAlgn="ctr"/>
                      <a:r>
                        <a:rPr lang="ru-RU" sz="700" b="0" i="0" u="none" strike="noStrike">
                          <a:solidFill>
                            <a:srgbClr val="000000"/>
                          </a:solidFill>
                          <a:effectLst/>
                          <a:latin typeface="Times New Roman" panose="02020603050405020304" pitchFamily="18" charset="0"/>
                        </a:rPr>
                        <a:t>1 17 05 040 04 0002 180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неналоговые доходы бюджетов городских округов (компенсационные выплаты за вырубку зеленых насаждений)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31 207,63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62 137,73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62 419,02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200,01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100,44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216716">
                <a:tc>
                  <a:txBody>
                    <a:bodyPr/>
                    <a:lstStyle/>
                    <a:p>
                      <a:pPr algn="ctr" fontAlgn="ctr"/>
                      <a:r>
                        <a:rPr lang="ru-RU" sz="700" b="0" i="0" u="none" strike="noStrike">
                          <a:solidFill>
                            <a:srgbClr val="000000"/>
                          </a:solidFill>
                          <a:effectLst/>
                          <a:latin typeface="Times New Roman" panose="02020603050405020304" pitchFamily="18" charset="0"/>
                        </a:rPr>
                        <a:t>1 17 05 040 04 0003 180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неналоговые доходы бюджетов городских округов (плата за право на организацию ярмарок на месте проведения ярмарок)</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974,35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833,45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833,40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85,53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100,13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r h="212243">
                <a:tc>
                  <a:txBody>
                    <a:bodyPr/>
                    <a:lstStyle/>
                    <a:p>
                      <a:pPr algn="ctr" fontAlgn="ctr"/>
                      <a:r>
                        <a:rPr lang="ru-RU" sz="700" b="0" i="0" u="none" strike="noStrike">
                          <a:solidFill>
                            <a:srgbClr val="000000"/>
                          </a:solidFill>
                          <a:effectLst/>
                          <a:latin typeface="Times New Roman" panose="02020603050405020304" pitchFamily="18" charset="0"/>
                        </a:rPr>
                        <a:t>1 17 05 040 04 9000 180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неналоговые доходы бюджетов городских округов (иные платежи)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0,47</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100,45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074483869"/>
                  </a:ext>
                </a:extLst>
              </a:tr>
              <a:tr h="112095">
                <a:tc>
                  <a:txBody>
                    <a:bodyPr/>
                    <a:lstStyle/>
                    <a:p>
                      <a:pPr algn="ctr" fontAlgn="ctr"/>
                      <a:r>
                        <a:rPr lang="ru-RU" sz="700" b="1" i="0" u="none" strike="noStrike">
                          <a:solidFill>
                            <a:srgbClr val="000000"/>
                          </a:solidFill>
                          <a:effectLst/>
                          <a:latin typeface="Times New Roman" panose="02020603050405020304" pitchFamily="18" charset="0"/>
                        </a:rPr>
                        <a:t>1 17 15 000 00 0000 150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Инициативные платежи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248613763"/>
                  </a:ext>
                </a:extLst>
              </a:tr>
              <a:tr h="127291">
                <a:tc>
                  <a:txBody>
                    <a:bodyPr/>
                    <a:lstStyle/>
                    <a:p>
                      <a:pPr algn="ctr" fontAlgn="ctr"/>
                      <a:r>
                        <a:rPr lang="ru-RU" sz="700" b="0" i="0" u="none" strike="noStrike">
                          <a:solidFill>
                            <a:srgbClr val="000000"/>
                          </a:solidFill>
                          <a:effectLst/>
                          <a:latin typeface="Times New Roman" panose="02020603050405020304" pitchFamily="18" charset="0"/>
                        </a:rPr>
                        <a:t>1 17 15 020 04 0000 150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Инициативные платежи, зачисляемые в бюджеты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283667159"/>
                  </a:ext>
                </a:extLst>
              </a:tr>
              <a:tr h="216716">
                <a:tc>
                  <a:txBody>
                    <a:bodyPr/>
                    <a:lstStyle/>
                    <a:p>
                      <a:pPr algn="ctr" fontAlgn="ctr"/>
                      <a:r>
                        <a:rPr lang="ru-RU" sz="700" b="0" i="0" u="none" strike="noStrike">
                          <a:solidFill>
                            <a:srgbClr val="000000"/>
                          </a:solidFill>
                          <a:effectLst/>
                          <a:latin typeface="Times New Roman" panose="02020603050405020304" pitchFamily="18" charset="0"/>
                        </a:rPr>
                        <a:t>1 17 15 020 04 0001 150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Инициативные платежи, зачисляемые в бюджеты городских округов (Устройство спортивной игровой площадки в д. Калиновка)</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240815914"/>
                  </a:ext>
                </a:extLst>
              </a:tr>
              <a:tr h="216716">
                <a:tc>
                  <a:txBody>
                    <a:bodyPr/>
                    <a:lstStyle/>
                    <a:p>
                      <a:pPr algn="ctr" fontAlgn="ctr"/>
                      <a:r>
                        <a:rPr lang="ru-RU" sz="700" b="0" i="0" u="none" strike="noStrike">
                          <a:solidFill>
                            <a:srgbClr val="000000"/>
                          </a:solidFill>
                          <a:effectLst/>
                          <a:latin typeface="Times New Roman" panose="02020603050405020304" pitchFamily="18" charset="0"/>
                        </a:rPr>
                        <a:t>1 17 15 020 04 0002 150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Инициативные платежи, зачисляемые в бюджеты городских округов (Восстановление работоспособности системы отопления и вентиляции, а также автоматической регулировки)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25,00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14397098"/>
                  </a:ext>
                </a:extLst>
              </a:tr>
            </a:tbl>
          </a:graphicData>
        </a:graphic>
      </p:graphicFrame>
    </p:spTree>
    <p:extLst>
      <p:ext uri="{BB962C8B-B14F-4D97-AF65-F5344CB8AC3E}">
        <p14:creationId xmlns:p14="http://schemas.microsoft.com/office/powerpoint/2010/main" val="116733013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110364781"/>
              </p:ext>
            </p:extLst>
          </p:nvPr>
        </p:nvGraphicFramePr>
        <p:xfrm>
          <a:off x="-17570" y="987167"/>
          <a:ext cx="9161570" cy="4147089"/>
        </p:xfrm>
        <a:graphic>
          <a:graphicData uri="http://schemas.openxmlformats.org/drawingml/2006/table">
            <a:tbl>
              <a:tblPr>
                <a:tableStyleId>{5C22544A-7EE6-4342-B048-85BDC9FD1C3A}</a:tableStyleId>
              </a:tblPr>
              <a:tblGrid>
                <a:gridCol w="1183748">
                  <a:extLst>
                    <a:ext uri="{9D8B030D-6E8A-4147-A177-3AD203B41FA5}">
                      <a16:colId xmlns:a16="http://schemas.microsoft.com/office/drawing/2014/main" val="3324974806"/>
                    </a:ext>
                  </a:extLst>
                </a:gridCol>
                <a:gridCol w="4238737">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70991">
                  <a:extLst>
                    <a:ext uri="{9D8B030D-6E8A-4147-A177-3AD203B41FA5}">
                      <a16:colId xmlns:a16="http://schemas.microsoft.com/office/drawing/2014/main" val="2922132950"/>
                    </a:ext>
                  </a:extLst>
                </a:gridCol>
                <a:gridCol w="802591">
                  <a:extLst>
                    <a:ext uri="{9D8B030D-6E8A-4147-A177-3AD203B41FA5}">
                      <a16:colId xmlns:a16="http://schemas.microsoft.com/office/drawing/2014/main" val="3998988918"/>
                    </a:ext>
                  </a:extLst>
                </a:gridCol>
                <a:gridCol w="666291">
                  <a:extLst>
                    <a:ext uri="{9D8B030D-6E8A-4147-A177-3AD203B41FA5}">
                      <a16:colId xmlns:a16="http://schemas.microsoft.com/office/drawing/2014/main" val="580002273"/>
                    </a:ext>
                  </a:extLst>
                </a:gridCol>
                <a:gridCol w="606100">
                  <a:extLst>
                    <a:ext uri="{9D8B030D-6E8A-4147-A177-3AD203B41FA5}">
                      <a16:colId xmlns:a16="http://schemas.microsoft.com/office/drawing/2014/main" val="90080197"/>
                    </a:ext>
                  </a:extLst>
                </a:gridCol>
              </a:tblGrid>
              <a:tr h="418169">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38456">
                <a:tc>
                  <a:txBody>
                    <a:bodyPr/>
                    <a:lstStyle/>
                    <a:p>
                      <a:pPr algn="ctr" fontAlgn="ctr"/>
                      <a:r>
                        <a:rPr lang="ru-RU" sz="700" b="1" i="0" u="none" strike="noStrike" dirty="0">
                          <a:solidFill>
                            <a:srgbClr val="000000"/>
                          </a:solidFill>
                          <a:effectLst/>
                          <a:latin typeface="Times New Roman" panose="02020603050405020304" pitchFamily="18" charset="0"/>
                        </a:rPr>
                        <a:t>2 00 00 000 00 0000 000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БЕЗВОЗМЕЗДНЫЕ ПОСТУПЛЕНИЯ</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9 580 987,98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10 441 610,15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9 785 613,70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102,14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93,72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11824">
                <a:tc>
                  <a:txBody>
                    <a:bodyPr/>
                    <a:lstStyle/>
                    <a:p>
                      <a:pPr algn="ctr" fontAlgn="ctr"/>
                      <a:r>
                        <a:rPr lang="ru-RU" sz="700" b="1" i="0" u="none" strike="noStrike" dirty="0">
                          <a:solidFill>
                            <a:srgbClr val="000000"/>
                          </a:solidFill>
                          <a:effectLst/>
                          <a:latin typeface="Times New Roman" panose="02020603050405020304" pitchFamily="18" charset="0"/>
                        </a:rPr>
                        <a:t>2 02 00 000 00 0000 000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dirty="0">
                          <a:solidFill>
                            <a:srgbClr val="000000"/>
                          </a:solidFill>
                          <a:effectLst/>
                          <a:latin typeface="Times New Roman" panose="02020603050405020304" pitchFamily="18" charset="0"/>
                        </a:rPr>
                        <a:t>БЕЗВОЗМЕЗДНЫЕ ПОСТУПЛЕНИЯ ОТ ДРУГИХ БЮДЖЕТОВ БЮДЖЕТНОЙ СИСТЕМЫ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9 529 687,98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10 458 583,95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9 807 706,73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102,92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93,78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138456">
                <a:tc>
                  <a:txBody>
                    <a:bodyPr/>
                    <a:lstStyle/>
                    <a:p>
                      <a:pPr algn="ctr" fontAlgn="ctr"/>
                      <a:r>
                        <a:rPr lang="ru-RU" sz="700" b="1" i="0" u="none" strike="noStrike">
                          <a:solidFill>
                            <a:srgbClr val="000000"/>
                          </a:solidFill>
                          <a:effectLst/>
                          <a:latin typeface="Times New Roman" panose="02020603050405020304" pitchFamily="18" charset="0"/>
                        </a:rPr>
                        <a:t>2 02 10 000 00 0000 150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dirty="0">
                          <a:solidFill>
                            <a:srgbClr val="000000"/>
                          </a:solidFill>
                          <a:effectLst/>
                          <a:latin typeface="Times New Roman" panose="02020603050405020304" pitchFamily="18" charset="0"/>
                        </a:rPr>
                        <a:t>Дотации бюджетам бюджетной системы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21 895,11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121 895,11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556,72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09564">
                <a:tc>
                  <a:txBody>
                    <a:bodyPr/>
                    <a:lstStyle/>
                    <a:p>
                      <a:pPr algn="ctr" fontAlgn="ctr"/>
                      <a:r>
                        <a:rPr lang="ru-RU" sz="700" b="0" i="0" u="none" strike="noStrike">
                          <a:solidFill>
                            <a:srgbClr val="000000"/>
                          </a:solidFill>
                          <a:effectLst/>
                          <a:latin typeface="Times New Roman" panose="02020603050405020304" pitchFamily="18" charset="0"/>
                        </a:rPr>
                        <a:t>2 02 19 999 00 0000 150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Прочие дотации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21 895,11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121 895,11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556,72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08193">
                <a:tc>
                  <a:txBody>
                    <a:bodyPr/>
                    <a:lstStyle/>
                    <a:p>
                      <a:pPr algn="ctr" fontAlgn="ctr"/>
                      <a:r>
                        <a:rPr lang="ru-RU" sz="700" b="0" i="0" u="none" strike="noStrike">
                          <a:solidFill>
                            <a:srgbClr val="000000"/>
                          </a:solidFill>
                          <a:effectLst/>
                          <a:latin typeface="Times New Roman" panose="02020603050405020304" pitchFamily="18" charset="0"/>
                        </a:rPr>
                        <a:t>2 02 19 999 04 0000 150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Прочие дотации бюджетам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21 895,11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121 895,11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556,72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211824">
                <a:tc>
                  <a:txBody>
                    <a:bodyPr/>
                    <a:lstStyle/>
                    <a:p>
                      <a:pPr algn="ctr" fontAlgn="ctr"/>
                      <a:r>
                        <a:rPr lang="ru-RU" sz="700" b="0" i="0" u="none" strike="noStrike">
                          <a:solidFill>
                            <a:srgbClr val="000000"/>
                          </a:solidFill>
                          <a:effectLst/>
                          <a:latin typeface="Times New Roman" panose="02020603050405020304" pitchFamily="18" charset="0"/>
                        </a:rPr>
                        <a:t>2 02 19 999 04 0002 150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Прочие дотации бюджетам городских округов (за достижение наилучших значений показателей по отдельным направлениям развития)</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11 828,00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11 828,00</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11824">
                <a:tc>
                  <a:txBody>
                    <a:bodyPr/>
                    <a:lstStyle/>
                    <a:p>
                      <a:pPr algn="ctr" fontAlgn="ctr"/>
                      <a:r>
                        <a:rPr lang="ru-RU" sz="700" b="0" i="0" u="none" strike="noStrike">
                          <a:solidFill>
                            <a:srgbClr val="000000"/>
                          </a:solidFill>
                          <a:effectLst/>
                          <a:latin typeface="Times New Roman" panose="02020603050405020304" pitchFamily="18" charset="0"/>
                        </a:rPr>
                        <a:t>2 02 19 999 04 0003 150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дотации бюджетам городских округов (результаты мониторинга и оценки качества управления финансами)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10 067,11</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10 067,11</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211824">
                <a:tc>
                  <a:txBody>
                    <a:bodyPr/>
                    <a:lstStyle/>
                    <a:p>
                      <a:pPr algn="ctr" fontAlgn="ctr"/>
                      <a:r>
                        <a:rPr lang="ru-RU" sz="700" b="0" i="0" u="none" strike="noStrike">
                          <a:solidFill>
                            <a:srgbClr val="000000"/>
                          </a:solidFill>
                          <a:effectLst/>
                          <a:latin typeface="Times New Roman" panose="02020603050405020304" pitchFamily="18" charset="0"/>
                        </a:rPr>
                        <a:t>2 02 19 999 04 0004 150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дотации бюджетам городских округов (победителям премии Губернатора Московской области «Прорыв года - 2024»)</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100 000,00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138456">
                <a:tc>
                  <a:txBody>
                    <a:bodyPr/>
                    <a:lstStyle/>
                    <a:p>
                      <a:pPr algn="ctr" fontAlgn="ctr"/>
                      <a:r>
                        <a:rPr lang="ru-RU" sz="700" b="1" i="0" u="none" strike="noStrike">
                          <a:solidFill>
                            <a:srgbClr val="000000"/>
                          </a:solidFill>
                          <a:effectLst/>
                          <a:latin typeface="Times New Roman" panose="02020603050405020304" pitchFamily="18" charset="0"/>
                        </a:rPr>
                        <a:t>2 02 20 000 00 0000 150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Субсидии бюджетам бюджетной системы Российской Федерации (межбюджетные субсидии)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4 527 709,45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4 800 426,99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4 219 834,81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93,20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87,91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314083">
                <a:tc>
                  <a:txBody>
                    <a:bodyPr/>
                    <a:lstStyle/>
                    <a:p>
                      <a:pPr algn="ctr" fontAlgn="ctr"/>
                      <a:r>
                        <a:rPr lang="ru-RU" sz="700" b="0" i="0" u="none" strike="noStrike">
                          <a:solidFill>
                            <a:srgbClr val="000000"/>
                          </a:solidFill>
                          <a:effectLst/>
                          <a:latin typeface="Times New Roman" panose="02020603050405020304" pitchFamily="18" charset="0"/>
                        </a:rPr>
                        <a:t>2 02 25 171 00 0000 150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оснащение (обновление материально-технической базы) оборудованием, средствами обучения и воспитания образовательных организаций различных типов для реализации дополнительных общеразвивающих программ, для создания информационных систем в образовательных организациях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1 284,92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1 284,81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416343">
                <a:tc>
                  <a:txBody>
                    <a:bodyPr/>
                    <a:lstStyle/>
                    <a:p>
                      <a:pPr algn="ctr" fontAlgn="ctr"/>
                      <a:r>
                        <a:rPr lang="ru-RU" sz="700" b="0" i="0" u="none" strike="noStrike">
                          <a:solidFill>
                            <a:srgbClr val="000000"/>
                          </a:solidFill>
                          <a:effectLst/>
                          <a:latin typeface="Times New Roman" panose="02020603050405020304" pitchFamily="18" charset="0"/>
                        </a:rPr>
                        <a:t>2 02 25 171 04 0000 150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оснащение (обновление материально-технической базы) оборудованием, средствами обучения и воспитания образовательных организаций различных типов для реализации дополнительных общеразвивающих программ, для создания информационных систем в образовательных организациях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1 284,92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1 284,81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99,99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r h="314083">
                <a:tc>
                  <a:txBody>
                    <a:bodyPr/>
                    <a:lstStyle/>
                    <a:p>
                      <a:pPr algn="ctr" fontAlgn="ctr"/>
                      <a:r>
                        <a:rPr lang="ru-RU" sz="700" b="0" i="0" u="none" strike="noStrike">
                          <a:solidFill>
                            <a:srgbClr val="000000"/>
                          </a:solidFill>
                          <a:effectLst/>
                          <a:latin typeface="Times New Roman" panose="02020603050405020304" pitchFamily="18" charset="0"/>
                        </a:rPr>
                        <a:t>2 02 25 172 00 0000 150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оснащение (обновление материально-технической базы) оборудованием, средствами обучения и воспитания общеобразовательных организаций, в том числе осуществляющих образовательную деятельность по адаптированным основным общеобразовательным программам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6 629,65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5 751,89</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5 751,89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86,76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074483869"/>
                  </a:ext>
                </a:extLst>
              </a:tr>
              <a:tr h="416343">
                <a:tc>
                  <a:txBody>
                    <a:bodyPr/>
                    <a:lstStyle/>
                    <a:p>
                      <a:pPr algn="ctr" fontAlgn="ctr"/>
                      <a:r>
                        <a:rPr lang="ru-RU" sz="700" b="0" i="0" u="none" strike="noStrike">
                          <a:solidFill>
                            <a:srgbClr val="000000"/>
                          </a:solidFill>
                          <a:effectLst/>
                          <a:latin typeface="Times New Roman" panose="02020603050405020304" pitchFamily="18" charset="0"/>
                        </a:rPr>
                        <a:t>2 02 25 172 04 0000 150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оснащение (обновление материально-технической базы) оборудованием, средствами обучения и воспитания общеобразовательных организаций, в том числе осуществляющих образовательную деятельность по адаптированным основным общеобразовательным программам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6 629,65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5 751,89</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5 751,89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86,76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791317691"/>
                  </a:ext>
                </a:extLst>
              </a:tr>
              <a:tr h="211824">
                <a:tc>
                  <a:txBody>
                    <a:bodyPr/>
                    <a:lstStyle/>
                    <a:p>
                      <a:pPr algn="ctr" fontAlgn="ctr"/>
                      <a:r>
                        <a:rPr lang="ru-RU" sz="700" b="0" i="0" u="none" strike="noStrike">
                          <a:solidFill>
                            <a:srgbClr val="000000"/>
                          </a:solidFill>
                          <a:effectLst/>
                          <a:latin typeface="Times New Roman" panose="02020603050405020304" pitchFamily="18" charset="0"/>
                        </a:rPr>
                        <a:t>2 02 25 213 00 0000 150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обновление материально-технической базы образовательных организаций для внедрения цифровой образовательной среды и развития цифровых навыков обучающихся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3 347,26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3 347,25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103382251"/>
                  </a:ext>
                </a:extLst>
              </a:tr>
              <a:tr h="211824">
                <a:tc>
                  <a:txBody>
                    <a:bodyPr/>
                    <a:lstStyle/>
                    <a:p>
                      <a:pPr algn="ctr" fontAlgn="ctr"/>
                      <a:r>
                        <a:rPr lang="ru-RU" sz="700" b="0" i="0" u="none" strike="noStrike">
                          <a:solidFill>
                            <a:srgbClr val="000000"/>
                          </a:solidFill>
                          <a:effectLst/>
                          <a:latin typeface="Times New Roman" panose="02020603050405020304" pitchFamily="18" charset="0"/>
                        </a:rPr>
                        <a:t>2 02 25 213 04 0000 150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обновление материально-технической базы образовательных организаций для внедрения цифровой образовательной среды и развития цифровых навыков обучающихся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3 347,26</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3 347,25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83832628"/>
                  </a:ext>
                </a:extLst>
              </a:tr>
              <a:tr h="141179">
                <a:tc>
                  <a:txBody>
                    <a:bodyPr/>
                    <a:lstStyle/>
                    <a:p>
                      <a:pPr algn="ctr" fontAlgn="ctr"/>
                      <a:r>
                        <a:rPr lang="ru-RU" sz="700" b="0" i="0" u="none" strike="noStrike">
                          <a:solidFill>
                            <a:srgbClr val="000000"/>
                          </a:solidFill>
                          <a:effectLst/>
                          <a:latin typeface="Times New Roman" panose="02020603050405020304" pitchFamily="18" charset="0"/>
                        </a:rPr>
                        <a:t>2 02 25 243 00 0000 150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строительство и реконструкцию (модернизацию) объектов питьевого водоснабжения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102 897,60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162 903,60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43 312,35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42,09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26,59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45816690"/>
                  </a:ext>
                </a:extLst>
              </a:tr>
            </a:tbl>
          </a:graphicData>
        </a:graphic>
      </p:graphicFrame>
    </p:spTree>
    <p:extLst>
      <p:ext uri="{BB962C8B-B14F-4D97-AF65-F5344CB8AC3E}">
        <p14:creationId xmlns:p14="http://schemas.microsoft.com/office/powerpoint/2010/main" val="183002566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043148393"/>
              </p:ext>
            </p:extLst>
          </p:nvPr>
        </p:nvGraphicFramePr>
        <p:xfrm>
          <a:off x="-17570" y="987167"/>
          <a:ext cx="9161570" cy="4156333"/>
        </p:xfrm>
        <a:graphic>
          <a:graphicData uri="http://schemas.openxmlformats.org/drawingml/2006/table">
            <a:tbl>
              <a:tblPr>
                <a:tableStyleId>{5C22544A-7EE6-4342-B048-85BDC9FD1C3A}</a:tableStyleId>
              </a:tblPr>
              <a:tblGrid>
                <a:gridCol w="1183748">
                  <a:extLst>
                    <a:ext uri="{9D8B030D-6E8A-4147-A177-3AD203B41FA5}">
                      <a16:colId xmlns:a16="http://schemas.microsoft.com/office/drawing/2014/main" val="3324974806"/>
                    </a:ext>
                  </a:extLst>
                </a:gridCol>
                <a:gridCol w="4238737">
                  <a:extLst>
                    <a:ext uri="{9D8B030D-6E8A-4147-A177-3AD203B41FA5}">
                      <a16:colId xmlns:a16="http://schemas.microsoft.com/office/drawing/2014/main" val="1436082716"/>
                    </a:ext>
                  </a:extLst>
                </a:gridCol>
                <a:gridCol w="893112">
                  <a:extLst>
                    <a:ext uri="{9D8B030D-6E8A-4147-A177-3AD203B41FA5}">
                      <a16:colId xmlns:a16="http://schemas.microsoft.com/office/drawing/2014/main" val="2820251906"/>
                    </a:ext>
                  </a:extLst>
                </a:gridCol>
                <a:gridCol w="770991">
                  <a:extLst>
                    <a:ext uri="{9D8B030D-6E8A-4147-A177-3AD203B41FA5}">
                      <a16:colId xmlns:a16="http://schemas.microsoft.com/office/drawing/2014/main" val="2922132950"/>
                    </a:ext>
                  </a:extLst>
                </a:gridCol>
                <a:gridCol w="802591">
                  <a:extLst>
                    <a:ext uri="{9D8B030D-6E8A-4147-A177-3AD203B41FA5}">
                      <a16:colId xmlns:a16="http://schemas.microsoft.com/office/drawing/2014/main" val="3998988918"/>
                    </a:ext>
                  </a:extLst>
                </a:gridCol>
                <a:gridCol w="666291">
                  <a:extLst>
                    <a:ext uri="{9D8B030D-6E8A-4147-A177-3AD203B41FA5}">
                      <a16:colId xmlns:a16="http://schemas.microsoft.com/office/drawing/2014/main" val="580002273"/>
                    </a:ext>
                  </a:extLst>
                </a:gridCol>
                <a:gridCol w="606100">
                  <a:extLst>
                    <a:ext uri="{9D8B030D-6E8A-4147-A177-3AD203B41FA5}">
                      <a16:colId xmlns:a16="http://schemas.microsoft.com/office/drawing/2014/main" val="90080197"/>
                    </a:ext>
                  </a:extLst>
                </a:gridCol>
              </a:tblGrid>
              <a:tr h="445936">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25889">
                <a:tc>
                  <a:txBody>
                    <a:bodyPr/>
                    <a:lstStyle/>
                    <a:p>
                      <a:pPr algn="ctr" fontAlgn="ctr"/>
                      <a:r>
                        <a:rPr lang="ru-RU" sz="700" b="0" i="0" u="none" strike="noStrike" dirty="0">
                          <a:solidFill>
                            <a:srgbClr val="000000"/>
                          </a:solidFill>
                          <a:effectLst/>
                          <a:latin typeface="Times New Roman" panose="02020603050405020304" pitchFamily="18" charset="0"/>
                        </a:rPr>
                        <a:t>2 02 25 243 04 0000 150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строительство и реконструкцию (модернизацию) объектов питьевого водоснабжения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102 897,60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162 903,60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43 312,35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42,09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26,59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25889">
                <a:tc>
                  <a:txBody>
                    <a:bodyPr/>
                    <a:lstStyle/>
                    <a:p>
                      <a:pPr algn="ctr" fontAlgn="ctr"/>
                      <a:r>
                        <a:rPr lang="ru-RU" sz="700" b="0" i="0" u="none" strike="noStrike">
                          <a:solidFill>
                            <a:srgbClr val="000000"/>
                          </a:solidFill>
                          <a:effectLst/>
                          <a:latin typeface="Times New Roman" panose="02020603050405020304" pitchFamily="18" charset="0"/>
                        </a:rPr>
                        <a:t>2 02 25 304 00 0000 150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Субсидии бюджетам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183 518,70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217 845,47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217 845,39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118,70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34939">
                <a:tc>
                  <a:txBody>
                    <a:bodyPr/>
                    <a:lstStyle/>
                    <a:p>
                      <a:pPr algn="ctr" fontAlgn="ctr"/>
                      <a:r>
                        <a:rPr lang="ru-RU" sz="700" b="0" i="0" u="none" strike="noStrike">
                          <a:solidFill>
                            <a:srgbClr val="000000"/>
                          </a:solidFill>
                          <a:effectLst/>
                          <a:latin typeface="Times New Roman" panose="02020603050405020304" pitchFamily="18" charset="0"/>
                        </a:rPr>
                        <a:t>2 02 25 304 04 0000 150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183 518,70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217 845,47</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217 845,39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118,70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225889">
                <a:tc>
                  <a:txBody>
                    <a:bodyPr/>
                    <a:lstStyle/>
                    <a:p>
                      <a:pPr algn="ctr" fontAlgn="ctr"/>
                      <a:r>
                        <a:rPr lang="ru-RU" sz="700" b="0" i="0" u="none" strike="noStrike">
                          <a:solidFill>
                            <a:srgbClr val="000000"/>
                          </a:solidFill>
                          <a:effectLst/>
                          <a:latin typeface="Times New Roman" panose="02020603050405020304" pitchFamily="18" charset="0"/>
                        </a:rPr>
                        <a:t>2 02 25 305 00 0000 150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создание новых мест в общеобразовательных организациях в связи с ростом числа обучающихся, вызванным демографическим фактором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1 752 183,80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1 496 168,18</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1 496 168,17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85,39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25889">
                <a:tc>
                  <a:txBody>
                    <a:bodyPr/>
                    <a:lstStyle/>
                    <a:p>
                      <a:pPr algn="ctr" fontAlgn="ctr"/>
                      <a:r>
                        <a:rPr lang="ru-RU" sz="700" b="0" i="0" u="none" strike="noStrike">
                          <a:solidFill>
                            <a:srgbClr val="000000"/>
                          </a:solidFill>
                          <a:effectLst/>
                          <a:latin typeface="Times New Roman" panose="02020603050405020304" pitchFamily="18" charset="0"/>
                        </a:rPr>
                        <a:t>2 02 25 305 04 0000 150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создание новых мест в общеобразовательных организациях в связи с ростом числа обучающихся, вызванным демографическим фактором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1 752 183,80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1 496 168,18</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1 496 168,17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85,39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93086">
                <a:tc>
                  <a:txBody>
                    <a:bodyPr/>
                    <a:lstStyle/>
                    <a:p>
                      <a:pPr algn="ctr" fontAlgn="ctr"/>
                      <a:r>
                        <a:rPr lang="ru-RU" sz="700" b="0" i="0" u="none" strike="noStrike">
                          <a:solidFill>
                            <a:srgbClr val="000000"/>
                          </a:solidFill>
                          <a:effectLst/>
                          <a:latin typeface="Times New Roman" panose="02020603050405020304" pitchFamily="18" charset="0"/>
                        </a:rPr>
                        <a:t>2 02 25 497 00 0000 150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Субсидии бюджетам на реализацию мероприятий по обеспечению жильем молодых семей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4 011,70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4 011,70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4 011,63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93086">
                <a:tc>
                  <a:txBody>
                    <a:bodyPr/>
                    <a:lstStyle/>
                    <a:p>
                      <a:pPr algn="ctr" fontAlgn="ctr"/>
                      <a:r>
                        <a:rPr lang="ru-RU" sz="700" b="0" i="0" u="none" strike="noStrike">
                          <a:solidFill>
                            <a:srgbClr val="000000"/>
                          </a:solidFill>
                          <a:effectLst/>
                          <a:latin typeface="Times New Roman" panose="02020603050405020304" pitchFamily="18" charset="0"/>
                        </a:rPr>
                        <a:t>2 02 25 497 04 0000 150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реализацию мероприятий по обеспечению жильем молодых семей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4 011,70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4 011,70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4 011,63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193086">
                <a:tc>
                  <a:txBody>
                    <a:bodyPr/>
                    <a:lstStyle/>
                    <a:p>
                      <a:pPr algn="ctr" fontAlgn="ctr"/>
                      <a:r>
                        <a:rPr lang="ru-RU" sz="700" b="0" i="0" u="none" strike="noStrike">
                          <a:solidFill>
                            <a:srgbClr val="000000"/>
                          </a:solidFill>
                          <a:effectLst/>
                          <a:latin typeface="Times New Roman" panose="02020603050405020304" pitchFamily="18" charset="0"/>
                        </a:rPr>
                        <a:t>2 02 25 519 00 0000 150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поддержку отрасли культуры</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1 098,33</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1 098,33</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1 098,33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126208">
                <a:tc>
                  <a:txBody>
                    <a:bodyPr/>
                    <a:lstStyle/>
                    <a:p>
                      <a:pPr algn="ctr" fontAlgn="ctr"/>
                      <a:r>
                        <a:rPr lang="ru-RU" sz="700" b="0" i="0" u="none" strike="noStrike">
                          <a:solidFill>
                            <a:srgbClr val="000000"/>
                          </a:solidFill>
                          <a:effectLst/>
                          <a:latin typeface="Times New Roman" panose="02020603050405020304" pitchFamily="18" charset="0"/>
                        </a:rPr>
                        <a:t>2 02 25 519 04 0000 150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поддержку отрасли культуры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1 098,33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1 098,33</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1 098,33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286299">
                <a:tc>
                  <a:txBody>
                    <a:bodyPr/>
                    <a:lstStyle/>
                    <a:p>
                      <a:pPr algn="ctr" fontAlgn="ctr"/>
                      <a:r>
                        <a:rPr lang="ru-RU" sz="700" b="0" i="0" u="none" strike="noStrike">
                          <a:solidFill>
                            <a:srgbClr val="000000"/>
                          </a:solidFill>
                          <a:effectLst/>
                          <a:latin typeface="Times New Roman" panose="02020603050405020304" pitchFamily="18" charset="0"/>
                        </a:rPr>
                        <a:t>2 02 25 555 00 0000 150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реализацию программ формирования современной городской среды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28 852,32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29 633,52</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28 964,37</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100,39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97,74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379513">
                <a:tc>
                  <a:txBody>
                    <a:bodyPr/>
                    <a:lstStyle/>
                    <a:p>
                      <a:pPr algn="ctr" fontAlgn="ctr"/>
                      <a:r>
                        <a:rPr lang="ru-RU" sz="700" b="0" i="0" u="none" strike="noStrike">
                          <a:solidFill>
                            <a:srgbClr val="000000"/>
                          </a:solidFill>
                          <a:effectLst/>
                          <a:latin typeface="Times New Roman" panose="02020603050405020304" pitchFamily="18" charset="0"/>
                        </a:rPr>
                        <a:t>2 02 25 555 04 0000 150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Субсидии бюджетам городских округов на реализацию программ формирования современной городской среды</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28 852,32</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29 633,52</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28 964,37</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100,39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97,74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r h="334939">
                <a:tc>
                  <a:txBody>
                    <a:bodyPr/>
                    <a:lstStyle/>
                    <a:p>
                      <a:pPr algn="ctr" fontAlgn="ctr"/>
                      <a:r>
                        <a:rPr lang="ru-RU" sz="700" b="0" i="0" u="none" strike="noStrike">
                          <a:solidFill>
                            <a:srgbClr val="000000"/>
                          </a:solidFill>
                          <a:effectLst/>
                          <a:latin typeface="Times New Roman" panose="02020603050405020304" pitchFamily="18" charset="0"/>
                        </a:rPr>
                        <a:t>2 02 25 786 00 0000 150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на обеспечение оснащения государственных и муниципальных общеобразовательных организаций, в том числе структурных подразделений указанных организаций, государственными символами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284,33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074483869"/>
                  </a:ext>
                </a:extLst>
              </a:tr>
              <a:tr h="379513">
                <a:tc>
                  <a:txBody>
                    <a:bodyPr/>
                    <a:lstStyle/>
                    <a:p>
                      <a:pPr algn="ctr" fontAlgn="ctr"/>
                      <a:r>
                        <a:rPr lang="ru-RU" sz="700" b="0" i="0" u="none" strike="noStrike">
                          <a:solidFill>
                            <a:srgbClr val="000000"/>
                          </a:solidFill>
                          <a:effectLst/>
                          <a:latin typeface="Times New Roman" panose="02020603050405020304" pitchFamily="18" charset="0"/>
                        </a:rPr>
                        <a:t>2 02 25 786 04 0000 150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Субсидии бюджетам городских округов на обеспечение оснащения государственных и муниципальных общеобразовательных организаций, в том числе структурных подразделений указанных организаций, государственными символами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284,33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791317691"/>
                  </a:ext>
                </a:extLst>
              </a:tr>
              <a:tr h="193086">
                <a:tc>
                  <a:txBody>
                    <a:bodyPr/>
                    <a:lstStyle/>
                    <a:p>
                      <a:pPr algn="ctr" fontAlgn="ctr"/>
                      <a:r>
                        <a:rPr lang="ru-RU" sz="700" b="0" i="0" u="none" strike="noStrike" dirty="0">
                          <a:solidFill>
                            <a:srgbClr val="000000"/>
                          </a:solidFill>
                          <a:effectLst/>
                          <a:latin typeface="Times New Roman" panose="02020603050405020304" pitchFamily="18" charset="0"/>
                        </a:rPr>
                        <a:t>2 02 29 999 00 0000 150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Прочие субсидии</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2 448 233,03</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2 878 382,14</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2 418 050,63</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98,77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84,01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103382251"/>
                  </a:ext>
                </a:extLst>
              </a:tr>
              <a:tr h="193086">
                <a:tc>
                  <a:txBody>
                    <a:bodyPr/>
                    <a:lstStyle/>
                    <a:p>
                      <a:pPr algn="ctr" fontAlgn="ctr"/>
                      <a:r>
                        <a:rPr lang="ru-RU" sz="700" b="0" i="0" u="none" strike="noStrike">
                          <a:solidFill>
                            <a:srgbClr val="000000"/>
                          </a:solidFill>
                          <a:effectLst/>
                          <a:latin typeface="Times New Roman" panose="02020603050405020304" pitchFamily="18" charset="0"/>
                        </a:rPr>
                        <a:t>2 02 29 999 04 0000 150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субсидии бюджетам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2 448 233,03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2 878 382,14</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2 418 050,63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84,01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83832628"/>
                  </a:ext>
                </a:extLst>
              </a:tr>
            </a:tbl>
          </a:graphicData>
        </a:graphic>
      </p:graphicFrame>
    </p:spTree>
    <p:extLst>
      <p:ext uri="{BB962C8B-B14F-4D97-AF65-F5344CB8AC3E}">
        <p14:creationId xmlns:p14="http://schemas.microsoft.com/office/powerpoint/2010/main" val="344587765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197621053"/>
              </p:ext>
            </p:extLst>
          </p:nvPr>
        </p:nvGraphicFramePr>
        <p:xfrm>
          <a:off x="-17571" y="987169"/>
          <a:ext cx="9161571" cy="4193466"/>
        </p:xfrm>
        <a:graphic>
          <a:graphicData uri="http://schemas.openxmlformats.org/drawingml/2006/table">
            <a:tbl>
              <a:tblPr>
                <a:tableStyleId>{5C22544A-7EE6-4342-B048-85BDC9FD1C3A}</a:tableStyleId>
              </a:tblPr>
              <a:tblGrid>
                <a:gridCol w="1186031">
                  <a:extLst>
                    <a:ext uri="{9D8B030D-6E8A-4147-A177-3AD203B41FA5}">
                      <a16:colId xmlns:a16="http://schemas.microsoft.com/office/drawing/2014/main" val="3324974806"/>
                    </a:ext>
                  </a:extLst>
                </a:gridCol>
                <a:gridCol w="4246911">
                  <a:extLst>
                    <a:ext uri="{9D8B030D-6E8A-4147-A177-3AD203B41FA5}">
                      <a16:colId xmlns:a16="http://schemas.microsoft.com/office/drawing/2014/main" val="1436082716"/>
                    </a:ext>
                  </a:extLst>
                </a:gridCol>
                <a:gridCol w="894834">
                  <a:extLst>
                    <a:ext uri="{9D8B030D-6E8A-4147-A177-3AD203B41FA5}">
                      <a16:colId xmlns:a16="http://schemas.microsoft.com/office/drawing/2014/main" val="2820251906"/>
                    </a:ext>
                  </a:extLst>
                </a:gridCol>
                <a:gridCol w="772478">
                  <a:extLst>
                    <a:ext uri="{9D8B030D-6E8A-4147-A177-3AD203B41FA5}">
                      <a16:colId xmlns:a16="http://schemas.microsoft.com/office/drawing/2014/main" val="2922132950"/>
                    </a:ext>
                  </a:extLst>
                </a:gridCol>
                <a:gridCol w="804139">
                  <a:extLst>
                    <a:ext uri="{9D8B030D-6E8A-4147-A177-3AD203B41FA5}">
                      <a16:colId xmlns:a16="http://schemas.microsoft.com/office/drawing/2014/main" val="3998988918"/>
                    </a:ext>
                  </a:extLst>
                </a:gridCol>
                <a:gridCol w="667575">
                  <a:extLst>
                    <a:ext uri="{9D8B030D-6E8A-4147-A177-3AD203B41FA5}">
                      <a16:colId xmlns:a16="http://schemas.microsoft.com/office/drawing/2014/main" val="580002273"/>
                    </a:ext>
                  </a:extLst>
                </a:gridCol>
                <a:gridCol w="589603">
                  <a:extLst>
                    <a:ext uri="{9D8B030D-6E8A-4147-A177-3AD203B41FA5}">
                      <a16:colId xmlns:a16="http://schemas.microsoft.com/office/drawing/2014/main" val="90080197"/>
                    </a:ext>
                  </a:extLst>
                </a:gridCol>
              </a:tblGrid>
              <a:tr h="396511">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55082">
                <a:tc>
                  <a:txBody>
                    <a:bodyPr/>
                    <a:lstStyle/>
                    <a:p>
                      <a:pPr algn="ctr" fontAlgn="ctr"/>
                      <a:r>
                        <a:rPr lang="ru-RU" sz="700" b="1" i="0" u="none" strike="noStrike">
                          <a:solidFill>
                            <a:srgbClr val="000000"/>
                          </a:solidFill>
                          <a:effectLst/>
                          <a:latin typeface="Times New Roman" panose="02020603050405020304" pitchFamily="18" charset="0"/>
                        </a:rPr>
                        <a:t>2 02 30 000 00 0000 150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Субвенции бюджетам бюджетной системы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5 001 978,53</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5 346 612,50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5 302 763,16</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106,01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99,18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155082">
                <a:tc>
                  <a:txBody>
                    <a:bodyPr/>
                    <a:lstStyle/>
                    <a:p>
                      <a:pPr algn="ctr" fontAlgn="ctr"/>
                      <a:r>
                        <a:rPr lang="ru-RU" sz="700" b="0" i="0" u="none" strike="noStrike">
                          <a:solidFill>
                            <a:srgbClr val="000000"/>
                          </a:solidFill>
                          <a:effectLst/>
                          <a:latin typeface="Times New Roman" panose="02020603050405020304" pitchFamily="18" charset="0"/>
                        </a:rPr>
                        <a:t>2 02 30 024 00 0000 150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местным бюджетам на выполнение передаваемых полномочий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4 724 671,93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4 949 826,93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4 911 773,20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103,96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99,23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29948">
                <a:tc>
                  <a:txBody>
                    <a:bodyPr/>
                    <a:lstStyle/>
                    <a:p>
                      <a:pPr algn="ctr" fontAlgn="ctr"/>
                      <a:r>
                        <a:rPr lang="ru-RU" sz="700" b="0" i="0" u="none" strike="noStrike">
                          <a:solidFill>
                            <a:srgbClr val="000000"/>
                          </a:solidFill>
                          <a:effectLst/>
                          <a:latin typeface="Times New Roman" panose="02020603050405020304" pitchFamily="18" charset="0"/>
                        </a:rPr>
                        <a:t>2 02 30 024 04 0000 150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городских округов на выполнение передаваемых полномочий субъектов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4 724 671,93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4 949 826,93</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4 911 773,20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103,96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99,23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10318">
                <a:tc>
                  <a:txBody>
                    <a:bodyPr/>
                    <a:lstStyle/>
                    <a:p>
                      <a:pPr algn="ctr" fontAlgn="ctr"/>
                      <a:r>
                        <a:rPr lang="ru-RU" sz="700" b="0" i="0" u="none" strike="noStrike">
                          <a:solidFill>
                            <a:srgbClr val="000000"/>
                          </a:solidFill>
                          <a:effectLst/>
                          <a:latin typeface="Times New Roman" panose="02020603050405020304" pitchFamily="18" charset="0"/>
                        </a:rPr>
                        <a:t>2 02 30 029 00 0000 150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103 326,00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103 326,00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102 107,98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98,82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98,82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310318">
                <a:tc>
                  <a:txBody>
                    <a:bodyPr/>
                    <a:lstStyle/>
                    <a:p>
                      <a:pPr algn="ctr" fontAlgn="ctr"/>
                      <a:r>
                        <a:rPr lang="ru-RU" sz="700" b="0" i="0" u="none" strike="noStrike">
                          <a:solidFill>
                            <a:srgbClr val="000000"/>
                          </a:solidFill>
                          <a:effectLst/>
                          <a:latin typeface="Times New Roman" panose="02020603050405020304" pitchFamily="18" charset="0"/>
                        </a:rPr>
                        <a:t>2 02 30 029 04 0000 150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Субвенции бюджетам городских округов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103 326,00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103 326,00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102 107,98</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98,82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98,82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10318">
                <a:tc>
                  <a:txBody>
                    <a:bodyPr/>
                    <a:lstStyle/>
                    <a:p>
                      <a:pPr algn="ctr" fontAlgn="ctr"/>
                      <a:r>
                        <a:rPr lang="ru-RU" sz="700" b="0" i="0" u="none" strike="noStrike">
                          <a:solidFill>
                            <a:srgbClr val="000000"/>
                          </a:solidFill>
                          <a:effectLst/>
                          <a:latin typeface="Times New Roman" panose="02020603050405020304" pitchFamily="18" charset="0"/>
                        </a:rPr>
                        <a:t>2 02 35 082 00 0000 150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муниципальных образований на обеспечение детей-сирот и детей, оставшихся без попечения родителей, лиц из числа детей-сирот и детей, оставшихся без попечения родителей, жилыми помещениями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46 520,00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24 131,00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23 351,34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50,20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96,77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09284">
                <a:tc>
                  <a:txBody>
                    <a:bodyPr/>
                    <a:lstStyle/>
                    <a:p>
                      <a:pPr algn="ctr" fontAlgn="ctr"/>
                      <a:r>
                        <a:rPr lang="ru-RU" sz="700" b="0" i="0" u="none" strike="noStrike">
                          <a:solidFill>
                            <a:srgbClr val="000000"/>
                          </a:solidFill>
                          <a:effectLst/>
                          <a:latin typeface="Times New Roman" panose="02020603050405020304" pitchFamily="18" charset="0"/>
                        </a:rPr>
                        <a:t>2 02 35 082 04 0000 150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городских округов на обеспечение детей-сирот и детей, оставшихся без попечения родителей, лиц из числа детей-сирот и детей, оставшихся без попечения родителей, жилыми помещениями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46 520,00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24 131,00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23 351,34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50,20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96,77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209284">
                <a:tc>
                  <a:txBody>
                    <a:bodyPr/>
                    <a:lstStyle/>
                    <a:p>
                      <a:pPr algn="ctr" fontAlgn="ctr"/>
                      <a:r>
                        <a:rPr lang="ru-RU" sz="700" b="0" i="0" u="none" strike="noStrike">
                          <a:solidFill>
                            <a:srgbClr val="000000"/>
                          </a:solidFill>
                          <a:effectLst/>
                          <a:latin typeface="Times New Roman" panose="02020603050405020304" pitchFamily="18" charset="0"/>
                        </a:rPr>
                        <a:t>2 02 35 118 00 0000 150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на осуществление первичного воинского учета органами местного самоуправления поселений, муниципальных и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10 429,80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11 334,57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11 334,55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108,67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209284">
                <a:tc>
                  <a:txBody>
                    <a:bodyPr/>
                    <a:lstStyle/>
                    <a:p>
                      <a:pPr algn="ctr" fontAlgn="ctr"/>
                      <a:r>
                        <a:rPr lang="ru-RU" sz="700" b="0" i="0" u="none" strike="noStrike">
                          <a:solidFill>
                            <a:srgbClr val="000000"/>
                          </a:solidFill>
                          <a:effectLst/>
                          <a:latin typeface="Times New Roman" panose="02020603050405020304" pitchFamily="18" charset="0"/>
                        </a:rPr>
                        <a:t>2 02 35 118 04 0000 150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городских округов на осуществление первичного воинского учета органами местного самоуправления поселений, муниципальных и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10 429,80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11 334,57</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11 334,55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108,67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209284">
                <a:tc>
                  <a:txBody>
                    <a:bodyPr/>
                    <a:lstStyle/>
                    <a:p>
                      <a:pPr algn="ctr" fontAlgn="ctr"/>
                      <a:r>
                        <a:rPr lang="ru-RU" sz="700" b="0" i="0" u="none" strike="noStrike">
                          <a:solidFill>
                            <a:srgbClr val="000000"/>
                          </a:solidFill>
                          <a:effectLst/>
                          <a:latin typeface="Times New Roman" panose="02020603050405020304" pitchFamily="18" charset="0"/>
                        </a:rPr>
                        <a:t>2 02 35 120 00 0000 150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на осуществление полномочий по составлению (изменению) списков кандидатов в присяжные заседатели федеральных судов общей юрисдикции 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260549">
                <a:tc>
                  <a:txBody>
                    <a:bodyPr/>
                    <a:lstStyle/>
                    <a:p>
                      <a:pPr algn="ctr" fontAlgn="ctr"/>
                      <a:r>
                        <a:rPr lang="ru-RU" sz="700" b="0" i="0" u="none" strike="noStrike">
                          <a:solidFill>
                            <a:srgbClr val="000000"/>
                          </a:solidFill>
                          <a:effectLst/>
                          <a:latin typeface="Times New Roman" panose="02020603050405020304" pitchFamily="18" charset="0"/>
                        </a:rPr>
                        <a:t>2 02 35 120 04 0000 150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городских округов на осуществление полномочий по составлению (изменению) списков кандидатов в присяжные заседатели федеральных судов общей юрисдикции в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r h="310318">
                <a:tc>
                  <a:txBody>
                    <a:bodyPr/>
                    <a:lstStyle/>
                    <a:p>
                      <a:pPr algn="ctr" fontAlgn="ctr"/>
                      <a:r>
                        <a:rPr lang="ru-RU" sz="700" b="0" i="0" u="none" strike="noStrike">
                          <a:solidFill>
                            <a:srgbClr val="000000"/>
                          </a:solidFill>
                          <a:effectLst/>
                          <a:latin typeface="Times New Roman" panose="02020603050405020304" pitchFamily="18" charset="0"/>
                        </a:rPr>
                        <a:t>2 02 35 179 00 0000 150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6 282,00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6 282,00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6 282,00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074483869"/>
                  </a:ext>
                </a:extLst>
              </a:tr>
              <a:tr h="310318">
                <a:tc>
                  <a:txBody>
                    <a:bodyPr/>
                    <a:lstStyle/>
                    <a:p>
                      <a:pPr algn="ctr" fontAlgn="ctr"/>
                      <a:r>
                        <a:rPr lang="ru-RU" sz="700" b="0" i="0" u="none" strike="noStrike">
                          <a:solidFill>
                            <a:srgbClr val="000000"/>
                          </a:solidFill>
                          <a:effectLst/>
                          <a:latin typeface="Times New Roman" panose="02020603050405020304" pitchFamily="18" charset="0"/>
                        </a:rPr>
                        <a:t>2 02 35 179 04 0000 150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6 282,00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6 282,00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6 282,00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791317691"/>
                  </a:ext>
                </a:extLst>
              </a:tr>
              <a:tr h="411352">
                <a:tc>
                  <a:txBody>
                    <a:bodyPr/>
                    <a:lstStyle/>
                    <a:p>
                      <a:pPr algn="ctr" fontAlgn="ctr"/>
                      <a:r>
                        <a:rPr lang="ru-RU" sz="700" b="0" i="0" u="none" strike="noStrike">
                          <a:solidFill>
                            <a:srgbClr val="000000"/>
                          </a:solidFill>
                          <a:effectLst/>
                          <a:latin typeface="Times New Roman" panose="02020603050405020304" pitchFamily="18" charset="0"/>
                        </a:rPr>
                        <a:t>2 02 35 303 00 0000 150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муниципальных образований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 реализующих образовательные программы начального общего образования, образовательные программы основного общего образования, образовательные программы среднего общего образования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85 330,00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166 193,00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166 193,00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194,77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103382251"/>
                  </a:ext>
                </a:extLst>
              </a:tr>
            </a:tbl>
          </a:graphicData>
        </a:graphic>
      </p:graphicFrame>
    </p:spTree>
    <p:extLst>
      <p:ext uri="{BB962C8B-B14F-4D97-AF65-F5344CB8AC3E}">
        <p14:creationId xmlns:p14="http://schemas.microsoft.com/office/powerpoint/2010/main" val="255037075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520875796"/>
              </p:ext>
            </p:extLst>
          </p:nvPr>
        </p:nvGraphicFramePr>
        <p:xfrm>
          <a:off x="-17571" y="987170"/>
          <a:ext cx="9161572" cy="4156327"/>
        </p:xfrm>
        <a:graphic>
          <a:graphicData uri="http://schemas.openxmlformats.org/drawingml/2006/table">
            <a:tbl>
              <a:tblPr>
                <a:tableStyleId>{5C22544A-7EE6-4342-B048-85BDC9FD1C3A}</a:tableStyleId>
              </a:tblPr>
              <a:tblGrid>
                <a:gridCol w="1186032">
                  <a:extLst>
                    <a:ext uri="{9D8B030D-6E8A-4147-A177-3AD203B41FA5}">
                      <a16:colId xmlns:a16="http://schemas.microsoft.com/office/drawing/2014/main" val="3324974806"/>
                    </a:ext>
                  </a:extLst>
                </a:gridCol>
                <a:gridCol w="4246911">
                  <a:extLst>
                    <a:ext uri="{9D8B030D-6E8A-4147-A177-3AD203B41FA5}">
                      <a16:colId xmlns:a16="http://schemas.microsoft.com/office/drawing/2014/main" val="1436082716"/>
                    </a:ext>
                  </a:extLst>
                </a:gridCol>
                <a:gridCol w="894834">
                  <a:extLst>
                    <a:ext uri="{9D8B030D-6E8A-4147-A177-3AD203B41FA5}">
                      <a16:colId xmlns:a16="http://schemas.microsoft.com/office/drawing/2014/main" val="2820251906"/>
                    </a:ext>
                  </a:extLst>
                </a:gridCol>
                <a:gridCol w="772478">
                  <a:extLst>
                    <a:ext uri="{9D8B030D-6E8A-4147-A177-3AD203B41FA5}">
                      <a16:colId xmlns:a16="http://schemas.microsoft.com/office/drawing/2014/main" val="2922132950"/>
                    </a:ext>
                  </a:extLst>
                </a:gridCol>
                <a:gridCol w="804139">
                  <a:extLst>
                    <a:ext uri="{9D8B030D-6E8A-4147-A177-3AD203B41FA5}">
                      <a16:colId xmlns:a16="http://schemas.microsoft.com/office/drawing/2014/main" val="3998988918"/>
                    </a:ext>
                  </a:extLst>
                </a:gridCol>
                <a:gridCol w="667575">
                  <a:extLst>
                    <a:ext uri="{9D8B030D-6E8A-4147-A177-3AD203B41FA5}">
                      <a16:colId xmlns:a16="http://schemas.microsoft.com/office/drawing/2014/main" val="580002273"/>
                    </a:ext>
                  </a:extLst>
                </a:gridCol>
                <a:gridCol w="589603">
                  <a:extLst>
                    <a:ext uri="{9D8B030D-6E8A-4147-A177-3AD203B41FA5}">
                      <a16:colId xmlns:a16="http://schemas.microsoft.com/office/drawing/2014/main" val="90080197"/>
                    </a:ext>
                  </a:extLst>
                </a:gridCol>
              </a:tblGrid>
              <a:tr h="442302">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40371">
                <a:tc>
                  <a:txBody>
                    <a:bodyPr/>
                    <a:lstStyle/>
                    <a:p>
                      <a:pPr algn="ctr" fontAlgn="ctr"/>
                      <a:r>
                        <a:rPr lang="ru-RU" sz="700" b="0" i="0" u="none" strike="noStrike">
                          <a:solidFill>
                            <a:srgbClr val="000000"/>
                          </a:solidFill>
                          <a:effectLst/>
                          <a:latin typeface="Times New Roman" panose="02020603050405020304" pitchFamily="18" charset="0"/>
                        </a:rPr>
                        <a:t>2 02 35 303 04 0000 150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 реализующих образовательные программы начального общего образования, образовательные программы основного общего образования, образовательные программы среднего общего образования</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85 330,00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166 193,00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166 193,00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194,77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115887">
                <a:tc>
                  <a:txBody>
                    <a:bodyPr/>
                    <a:lstStyle/>
                    <a:p>
                      <a:pPr algn="ctr" fontAlgn="ctr"/>
                      <a:r>
                        <a:rPr lang="ru-RU" sz="700" b="0" i="0" u="none" strike="noStrike">
                          <a:solidFill>
                            <a:srgbClr val="000000"/>
                          </a:solidFill>
                          <a:effectLst/>
                          <a:latin typeface="Times New Roman" panose="02020603050405020304" pitchFamily="18" charset="0"/>
                        </a:rPr>
                        <a:t>2 02 36 900 00 0000 150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Единая субвенция местным бюджетам из бюджета субъекта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17 899,00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17 899,00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17 248,45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96,37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96,37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143075">
                <a:tc>
                  <a:txBody>
                    <a:bodyPr/>
                    <a:lstStyle/>
                    <a:p>
                      <a:pPr algn="ctr" fontAlgn="ctr"/>
                      <a:r>
                        <a:rPr lang="ru-RU" sz="700" b="0" i="0" u="none" strike="noStrike">
                          <a:solidFill>
                            <a:srgbClr val="000000"/>
                          </a:solidFill>
                          <a:effectLst/>
                          <a:latin typeface="Times New Roman" panose="02020603050405020304" pitchFamily="18" charset="0"/>
                        </a:rPr>
                        <a:t>2 02 36 900 04 0000 150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Единая субвенция бюджетам городских округов из бюджета субъекта Российской Федерации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17 899,00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17 899,00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17 248,45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96,37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96,37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93083">
                <a:tc>
                  <a:txBody>
                    <a:bodyPr/>
                    <a:lstStyle/>
                    <a:p>
                      <a:pPr algn="ctr" fontAlgn="ctr"/>
                      <a:r>
                        <a:rPr lang="ru-RU" sz="700" b="0" i="0" u="none" strike="noStrike">
                          <a:solidFill>
                            <a:srgbClr val="000000"/>
                          </a:solidFill>
                          <a:effectLst/>
                          <a:latin typeface="Times New Roman" panose="02020603050405020304" pitchFamily="18" charset="0"/>
                        </a:rPr>
                        <a:t>2 02 39 999 00 0000 150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субвенции</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7 510,00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67 620,00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64 472,65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858,49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95,35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193083">
                <a:tc>
                  <a:txBody>
                    <a:bodyPr/>
                    <a:lstStyle/>
                    <a:p>
                      <a:pPr algn="ctr" fontAlgn="ctr"/>
                      <a:r>
                        <a:rPr lang="ru-RU" sz="700" b="0" i="0" u="none" strike="noStrike">
                          <a:solidFill>
                            <a:srgbClr val="000000"/>
                          </a:solidFill>
                          <a:effectLst/>
                          <a:latin typeface="Times New Roman" panose="02020603050405020304" pitchFamily="18" charset="0"/>
                        </a:rPr>
                        <a:t>2 02 39 999 04 0000 150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субвенции бюджетам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7 510,00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67 620,00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64 472,65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858,49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95,35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93083">
                <a:tc>
                  <a:txBody>
                    <a:bodyPr/>
                    <a:lstStyle/>
                    <a:p>
                      <a:pPr algn="ctr" fontAlgn="ctr"/>
                      <a:r>
                        <a:rPr lang="ru-RU" sz="700" b="1" i="0" u="none" strike="noStrike">
                          <a:solidFill>
                            <a:srgbClr val="000000"/>
                          </a:solidFill>
                          <a:effectLst/>
                          <a:latin typeface="Times New Roman" panose="02020603050405020304" pitchFamily="18" charset="0"/>
                        </a:rPr>
                        <a:t>2 02 40 000 00 0000 150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Иные межбюджетные трансферты</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289 649,35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163 213,64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56,35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548532">
                <a:tc>
                  <a:txBody>
                    <a:bodyPr/>
                    <a:lstStyle/>
                    <a:p>
                      <a:pPr algn="ctr" fontAlgn="ctr"/>
                      <a:r>
                        <a:rPr lang="ru-RU" sz="700" b="0" i="0" u="none" strike="noStrike">
                          <a:solidFill>
                            <a:srgbClr val="000000"/>
                          </a:solidFill>
                          <a:effectLst/>
                          <a:latin typeface="Times New Roman" panose="02020603050405020304" pitchFamily="18" charset="0"/>
                        </a:rPr>
                        <a:t>2 02 45 050 00 0000 150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Межбюджетные трансферты, передаваемые бюджетам 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субъектов Российской Федерации, г. Байконура и федеральной территории "Сириус", муниципальных общеобразовательных организаций и профессиональных образовательных организаций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520,80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520,80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656693">
                <a:tc>
                  <a:txBody>
                    <a:bodyPr/>
                    <a:lstStyle/>
                    <a:p>
                      <a:pPr algn="ctr" fontAlgn="ctr"/>
                      <a:r>
                        <a:rPr lang="ru-RU" sz="700" b="0" i="0" u="none" strike="noStrike">
                          <a:solidFill>
                            <a:srgbClr val="000000"/>
                          </a:solidFill>
                          <a:effectLst/>
                          <a:latin typeface="Times New Roman" panose="02020603050405020304" pitchFamily="18" charset="0"/>
                        </a:rPr>
                        <a:t>2 02 45 050 04 0000 150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Межбюджетные трансферты, передаваемые бюджетам городских округов 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субъектов Российской Федерации, г. Байконура и федеральной территории "Сириус", муниципальных общеобразовательных организаций и профессиональных образовательных организаций</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520,80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520,80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030744280"/>
                  </a:ext>
                </a:extLst>
              </a:tr>
              <a:tr h="130218">
                <a:tc>
                  <a:txBody>
                    <a:bodyPr/>
                    <a:lstStyle/>
                    <a:p>
                      <a:pPr algn="ctr" fontAlgn="ctr"/>
                      <a:r>
                        <a:rPr lang="ru-RU" sz="700" b="0" i="0" u="none" strike="noStrike">
                          <a:solidFill>
                            <a:srgbClr val="000000"/>
                          </a:solidFill>
                          <a:effectLst/>
                          <a:latin typeface="Times New Roman" panose="02020603050405020304" pitchFamily="18" charset="0"/>
                        </a:rPr>
                        <a:t>2 02 49 999 00 0000 150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межбюджетные трансферты, передаваемые бюджетам</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289 128,55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162 692,84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56,27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130218">
                <a:tc>
                  <a:txBody>
                    <a:bodyPr/>
                    <a:lstStyle/>
                    <a:p>
                      <a:pPr algn="ctr" fontAlgn="ctr"/>
                      <a:r>
                        <a:rPr lang="ru-RU" sz="700" b="0" i="0" u="none" strike="noStrike">
                          <a:solidFill>
                            <a:srgbClr val="000000"/>
                          </a:solidFill>
                          <a:effectLst/>
                          <a:latin typeface="Times New Roman" panose="02020603050405020304" pitchFamily="18" charset="0"/>
                        </a:rPr>
                        <a:t>2 02 49 999 04 0000 150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межбюджетные трансферты, передаваемые бюджетам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289 128,55</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162 692,84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56,27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162116">
                <a:tc>
                  <a:txBody>
                    <a:bodyPr/>
                    <a:lstStyle/>
                    <a:p>
                      <a:pPr algn="ctr" fontAlgn="ctr"/>
                      <a:r>
                        <a:rPr lang="ru-RU" sz="700" b="1" i="0" u="none" strike="noStrike">
                          <a:solidFill>
                            <a:srgbClr val="000000"/>
                          </a:solidFill>
                          <a:effectLst/>
                          <a:latin typeface="Times New Roman" panose="02020603050405020304" pitchFamily="18" charset="0"/>
                        </a:rPr>
                        <a:t>2 07 00 000 00 0000 000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ПРОЧИЕ БЕЗВОЗМЕЗДНЫЕ ПОСТУПЛЕНИЯ</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51 300,00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100 358,20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100 358,20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195,63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r h="193083">
                <a:tc>
                  <a:txBody>
                    <a:bodyPr/>
                    <a:lstStyle/>
                    <a:p>
                      <a:pPr algn="ctr" fontAlgn="ctr"/>
                      <a:r>
                        <a:rPr lang="ru-RU" sz="700" b="1" i="0" u="none" strike="noStrike">
                          <a:solidFill>
                            <a:srgbClr val="000000"/>
                          </a:solidFill>
                          <a:effectLst/>
                          <a:latin typeface="Times New Roman" panose="02020603050405020304" pitchFamily="18" charset="0"/>
                        </a:rPr>
                        <a:t>2 07 04 000 04 0000 150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Прочие безвозмездные поступления в бюджеты городских округов</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51 300,00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100 358,20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100 358,20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195,63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074483869"/>
                  </a:ext>
                </a:extLst>
              </a:tr>
              <a:tr h="193083">
                <a:tc>
                  <a:txBody>
                    <a:bodyPr/>
                    <a:lstStyle/>
                    <a:p>
                      <a:pPr algn="ctr" fontAlgn="ctr"/>
                      <a:r>
                        <a:rPr lang="ru-RU" sz="700" b="0" i="0" u="none" strike="noStrike">
                          <a:solidFill>
                            <a:srgbClr val="000000"/>
                          </a:solidFill>
                          <a:effectLst/>
                          <a:latin typeface="Times New Roman" panose="02020603050405020304" pitchFamily="18" charset="0"/>
                        </a:rPr>
                        <a:t>2 07 04 050 04 0000 150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Прочие безвозмездные поступления в бюджеты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51 300,00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100 358,20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100 358,20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195,63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791317691"/>
                  </a:ext>
                </a:extLst>
              </a:tr>
              <a:tr h="421500">
                <a:tc>
                  <a:txBody>
                    <a:bodyPr/>
                    <a:lstStyle/>
                    <a:p>
                      <a:pPr algn="ctr" fontAlgn="ctr"/>
                      <a:r>
                        <a:rPr lang="ru-RU" sz="700" b="1" i="0" u="none" strike="noStrike">
                          <a:solidFill>
                            <a:srgbClr val="000000"/>
                          </a:solidFill>
                          <a:effectLst/>
                          <a:latin typeface="Times New Roman" panose="02020603050405020304" pitchFamily="18" charset="0"/>
                        </a:rPr>
                        <a:t>2 18 00 000 00 0000 000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28 653,51</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103382251"/>
                  </a:ext>
                </a:extLst>
              </a:tr>
            </a:tbl>
          </a:graphicData>
        </a:graphic>
      </p:graphicFrame>
    </p:spTree>
    <p:extLst>
      <p:ext uri="{BB962C8B-B14F-4D97-AF65-F5344CB8AC3E}">
        <p14:creationId xmlns:p14="http://schemas.microsoft.com/office/powerpoint/2010/main" val="4043826534"/>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2024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42050083"/>
              </p:ext>
            </p:extLst>
          </p:nvPr>
        </p:nvGraphicFramePr>
        <p:xfrm>
          <a:off x="1" y="987170"/>
          <a:ext cx="9143999" cy="4156328"/>
        </p:xfrm>
        <a:graphic>
          <a:graphicData uri="http://schemas.openxmlformats.org/drawingml/2006/table">
            <a:tbl>
              <a:tblPr>
                <a:tableStyleId>{5C22544A-7EE6-4342-B048-85BDC9FD1C3A}</a:tableStyleId>
              </a:tblPr>
              <a:tblGrid>
                <a:gridCol w="1183757">
                  <a:extLst>
                    <a:ext uri="{9D8B030D-6E8A-4147-A177-3AD203B41FA5}">
                      <a16:colId xmlns:a16="http://schemas.microsoft.com/office/drawing/2014/main" val="3324974806"/>
                    </a:ext>
                  </a:extLst>
                </a:gridCol>
                <a:gridCol w="4238764">
                  <a:extLst>
                    <a:ext uri="{9D8B030D-6E8A-4147-A177-3AD203B41FA5}">
                      <a16:colId xmlns:a16="http://schemas.microsoft.com/office/drawing/2014/main" val="1436082716"/>
                    </a:ext>
                  </a:extLst>
                </a:gridCol>
                <a:gridCol w="893118">
                  <a:extLst>
                    <a:ext uri="{9D8B030D-6E8A-4147-A177-3AD203B41FA5}">
                      <a16:colId xmlns:a16="http://schemas.microsoft.com/office/drawing/2014/main" val="2820251906"/>
                    </a:ext>
                  </a:extLst>
                </a:gridCol>
                <a:gridCol w="770996">
                  <a:extLst>
                    <a:ext uri="{9D8B030D-6E8A-4147-A177-3AD203B41FA5}">
                      <a16:colId xmlns:a16="http://schemas.microsoft.com/office/drawing/2014/main" val="2922132950"/>
                    </a:ext>
                  </a:extLst>
                </a:gridCol>
                <a:gridCol w="802597">
                  <a:extLst>
                    <a:ext uri="{9D8B030D-6E8A-4147-A177-3AD203B41FA5}">
                      <a16:colId xmlns:a16="http://schemas.microsoft.com/office/drawing/2014/main" val="3998988918"/>
                    </a:ext>
                  </a:extLst>
                </a:gridCol>
                <a:gridCol w="666295">
                  <a:extLst>
                    <a:ext uri="{9D8B030D-6E8A-4147-A177-3AD203B41FA5}">
                      <a16:colId xmlns:a16="http://schemas.microsoft.com/office/drawing/2014/main" val="580002273"/>
                    </a:ext>
                  </a:extLst>
                </a:gridCol>
                <a:gridCol w="588472">
                  <a:extLst>
                    <a:ext uri="{9D8B030D-6E8A-4147-A177-3AD203B41FA5}">
                      <a16:colId xmlns:a16="http://schemas.microsoft.com/office/drawing/2014/main" val="90080197"/>
                    </a:ext>
                  </a:extLst>
                </a:gridCol>
              </a:tblGrid>
              <a:tr h="482362">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80254">
                <a:tc>
                  <a:txBody>
                    <a:bodyPr/>
                    <a:lstStyle/>
                    <a:p>
                      <a:pPr algn="ctr" fontAlgn="ctr"/>
                      <a:r>
                        <a:rPr lang="ru-RU" sz="700" b="1" i="0" u="none" strike="noStrike">
                          <a:solidFill>
                            <a:srgbClr val="000000"/>
                          </a:solidFill>
                          <a:effectLst/>
                          <a:latin typeface="Times New Roman" panose="02020603050405020304" pitchFamily="18" charset="0"/>
                        </a:rPr>
                        <a:t>2 18 00 000 00 0000 150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Доходы бюджетов бюджетной системы Российской Федерации от возврата бюджетами бюджетной системы Российской Федерации остатков субсидий, субвенций и иных межбюджетных трансфертов, имеющих целевое назначение, прошлых лет, а также от возврата организациями остатков субсидий прошлых лет</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28 653,51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62297">
                <a:tc>
                  <a:txBody>
                    <a:bodyPr/>
                    <a:lstStyle/>
                    <a:p>
                      <a:pPr algn="ctr" fontAlgn="ctr"/>
                      <a:r>
                        <a:rPr lang="ru-RU" sz="700" b="0" i="0" u="none" strike="noStrike">
                          <a:solidFill>
                            <a:srgbClr val="000000"/>
                          </a:solidFill>
                          <a:effectLst/>
                          <a:latin typeface="Times New Roman" panose="02020603050405020304" pitchFamily="18" charset="0"/>
                        </a:rPr>
                        <a:t>2 18 00 000 04 0000 150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бюджетов городских округов от возврата бюджетами бюджетной системы Российской Федерации остатков субсидий, субвенций и иных межбюджетных трансфертов, имеющих целевое назначение, прошлых лет, а также от возврата организациями остатков субсидий прошлых лет</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28 653,51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134784">
                <a:tc>
                  <a:txBody>
                    <a:bodyPr/>
                    <a:lstStyle/>
                    <a:p>
                      <a:pPr algn="ctr" fontAlgn="ctr"/>
                      <a:r>
                        <a:rPr lang="ru-RU" sz="700" b="0" i="0" u="none" strike="noStrike">
                          <a:solidFill>
                            <a:srgbClr val="000000"/>
                          </a:solidFill>
                          <a:effectLst/>
                          <a:latin typeface="Times New Roman" panose="02020603050405020304" pitchFamily="18" charset="0"/>
                        </a:rPr>
                        <a:t>2 18 04 000 04 0000 150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бюджетов городских округов от возврата организациями остатков субсидий прошлых лет</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28 653,51</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244340">
                <a:tc>
                  <a:txBody>
                    <a:bodyPr/>
                    <a:lstStyle/>
                    <a:p>
                      <a:pPr algn="ctr" fontAlgn="ctr"/>
                      <a:r>
                        <a:rPr lang="ru-RU" sz="700" b="0" i="0" u="none" strike="noStrike">
                          <a:solidFill>
                            <a:srgbClr val="000000"/>
                          </a:solidFill>
                          <a:effectLst/>
                          <a:latin typeface="Times New Roman" panose="02020603050405020304" pitchFamily="18" charset="0"/>
                        </a:rPr>
                        <a:t>2 18 04 010 04 0000 150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бюджетов городских округов от возврата бюджетными учреждениями остатков субсидий прошлых лет</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10 729,32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44340">
                <a:tc>
                  <a:txBody>
                    <a:bodyPr/>
                    <a:lstStyle/>
                    <a:p>
                      <a:pPr algn="ctr" fontAlgn="ctr"/>
                      <a:r>
                        <a:rPr lang="ru-RU" sz="700" b="0" i="0" u="none" strike="noStrike">
                          <a:solidFill>
                            <a:srgbClr val="000000"/>
                          </a:solidFill>
                          <a:effectLst/>
                          <a:latin typeface="Times New Roman" panose="02020603050405020304" pitchFamily="18" charset="0"/>
                        </a:rPr>
                        <a:t>2 18 04 020 04 0000 150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Доходы бюджетов городских округов от возврата автономными учреждениями остатков субсидий прошлых лет</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17 924,19</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244340">
                <a:tc>
                  <a:txBody>
                    <a:bodyPr/>
                    <a:lstStyle/>
                    <a:p>
                      <a:pPr algn="ctr" fontAlgn="ctr"/>
                      <a:r>
                        <a:rPr lang="ru-RU" sz="700" b="1" i="0" u="none" strike="noStrike">
                          <a:solidFill>
                            <a:srgbClr val="000000"/>
                          </a:solidFill>
                          <a:effectLst/>
                          <a:latin typeface="Times New Roman" panose="02020603050405020304" pitchFamily="18" charset="0"/>
                        </a:rPr>
                        <a:t>2 19 00 000 00 0000 000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ВОЗВРАТ ОСТАТКОВ СУБСИДИЙ, СУБВЕНЦИЙ И ИНЫХ МЕЖБЮДЖЕТНЫХ ТРАНСФЕРТОВ, ИМЕЮЩИХ ЦЕЛЕВОЕ НАЗНАЧЕНИЕ, ПРОШЛЫХ ЛЕТ</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-117 332,00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-151 104,74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71137">
                <a:tc>
                  <a:txBody>
                    <a:bodyPr/>
                    <a:lstStyle/>
                    <a:p>
                      <a:pPr algn="ctr" fontAlgn="ctr"/>
                      <a:r>
                        <a:rPr lang="ru-RU" sz="700" b="1" i="0" u="none" strike="noStrike">
                          <a:solidFill>
                            <a:srgbClr val="000000"/>
                          </a:solidFill>
                          <a:effectLst/>
                          <a:latin typeface="Times New Roman" panose="02020603050405020304" pitchFamily="18" charset="0"/>
                        </a:rPr>
                        <a:t>2 19 00 000 04 0000 150</a:t>
                      </a:r>
                    </a:p>
                  </a:txBody>
                  <a:tcPr marL="7620" marR="7620" marT="7620" marB="0" anchor="ctr">
                    <a:solidFill>
                      <a:schemeClr val="accent2">
                        <a:lumMod val="20000"/>
                        <a:lumOff val="80000"/>
                      </a:schemeClr>
                    </a:solidFill>
                  </a:tcPr>
                </a:tc>
                <a:tc>
                  <a:txBody>
                    <a:bodyPr/>
                    <a:lstStyle/>
                    <a:p>
                      <a:pPr algn="l" fontAlgn="ctr"/>
                      <a:r>
                        <a:rPr lang="ru-RU" sz="700" b="1" i="0" u="none" strike="noStrike">
                          <a:solidFill>
                            <a:srgbClr val="000000"/>
                          </a:solidFill>
                          <a:effectLst/>
                          <a:latin typeface="Times New Roman" panose="02020603050405020304" pitchFamily="18" charset="0"/>
                        </a:rPr>
                        <a:t>Возврат остатков субсидий, субвенций и иных межбюджетных трансфертов, имеющих целевое назначение, прошлых лет из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-117 332,00</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-151 104,74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128,78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707197"/>
                  </a:ext>
                </a:extLst>
              </a:tr>
              <a:tr h="362297">
                <a:tc>
                  <a:txBody>
                    <a:bodyPr/>
                    <a:lstStyle/>
                    <a:p>
                      <a:pPr algn="ctr" fontAlgn="ctr"/>
                      <a:r>
                        <a:rPr lang="ru-RU" sz="700" b="0" i="0" u="none" strike="noStrike">
                          <a:solidFill>
                            <a:srgbClr val="000000"/>
                          </a:solidFill>
                          <a:effectLst/>
                          <a:latin typeface="Times New Roman" panose="02020603050405020304" pitchFamily="18" charset="0"/>
                        </a:rPr>
                        <a:t>2 19 25 304 04 0000 150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dirty="0">
                          <a:solidFill>
                            <a:srgbClr val="000000"/>
                          </a:solidFill>
                          <a:effectLst/>
                          <a:latin typeface="Times New Roman" panose="02020603050405020304" pitchFamily="18" charset="0"/>
                        </a:rPr>
                        <a:t>Возврат остатков субсидий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 из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-2 316,62</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48464733"/>
                  </a:ext>
                </a:extLst>
              </a:tr>
              <a:tr h="362297">
                <a:tc>
                  <a:txBody>
                    <a:bodyPr/>
                    <a:lstStyle/>
                    <a:p>
                      <a:pPr algn="ctr" fontAlgn="ctr"/>
                      <a:r>
                        <a:rPr lang="ru-RU" sz="700" b="0" i="0" u="none" strike="noStrike">
                          <a:solidFill>
                            <a:srgbClr val="000000"/>
                          </a:solidFill>
                          <a:effectLst/>
                          <a:latin typeface="Times New Roman" panose="02020603050405020304" pitchFamily="18" charset="0"/>
                        </a:rPr>
                        <a:t>2 19 35 135 04 0000 150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Возврат остатков субвенций на осуществление полномочий по обеспечению жильем отдельных категорий граждан, установленных Федеральным законом от 12 января 1995 года № 5-ФЗ "О ветеранах", из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-35,55</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91857007"/>
                  </a:ext>
                </a:extLst>
              </a:tr>
              <a:tr h="244340">
                <a:tc>
                  <a:txBody>
                    <a:bodyPr/>
                    <a:lstStyle/>
                    <a:p>
                      <a:pPr algn="ctr" fontAlgn="ctr"/>
                      <a:r>
                        <a:rPr lang="ru-RU" sz="700" b="0" i="0" u="none" strike="noStrike">
                          <a:solidFill>
                            <a:srgbClr val="000000"/>
                          </a:solidFill>
                          <a:effectLst/>
                          <a:latin typeface="Times New Roman" panose="02020603050405020304" pitchFamily="18" charset="0"/>
                        </a:rPr>
                        <a:t>2 19 60 010 04 0000 150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Возврат прочих остатков субсидий, субвенций и иных межбюджетных трансфертов, имеющих целевое назначение, прошлых лет из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-117 332,00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-138 974,24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118,45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365256810"/>
                  </a:ext>
                </a:extLst>
              </a:tr>
              <a:tr h="292522">
                <a:tc>
                  <a:txBody>
                    <a:bodyPr/>
                    <a:lstStyle/>
                    <a:p>
                      <a:pPr algn="ctr" fontAlgn="ctr"/>
                      <a:r>
                        <a:rPr lang="ru-RU" sz="700" b="0" i="0" u="none" strike="noStrike" dirty="0">
                          <a:solidFill>
                            <a:srgbClr val="000000"/>
                          </a:solidFill>
                          <a:effectLst/>
                          <a:latin typeface="Times New Roman" panose="02020603050405020304" pitchFamily="18" charset="0"/>
                        </a:rPr>
                        <a:t>2 19 60 040 04 0000 150</a:t>
                      </a:r>
                    </a:p>
                  </a:txBody>
                  <a:tcPr marL="7620" marR="7620" marT="7620" marB="0" anchor="ctr">
                    <a:solidFill>
                      <a:schemeClr val="accent2">
                        <a:lumMod val="20000"/>
                        <a:lumOff val="80000"/>
                      </a:schemeClr>
                    </a:solidFill>
                  </a:tcPr>
                </a:tc>
                <a:tc>
                  <a:txBody>
                    <a:bodyPr/>
                    <a:lstStyle/>
                    <a:p>
                      <a:pPr algn="l" fontAlgn="ctr"/>
                      <a:r>
                        <a:rPr lang="ru-RU" sz="700" b="0" i="0" u="none" strike="noStrike">
                          <a:solidFill>
                            <a:srgbClr val="000000"/>
                          </a:solidFill>
                          <a:effectLst/>
                          <a:latin typeface="Times New Roman" panose="02020603050405020304" pitchFamily="18" charset="0"/>
                        </a:rPr>
                        <a:t>Возврат остатков субсидий бюджетам муниципальных образований, имеющих целевое назначение, прошлых лет из бюджетов городских округов</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ctr"/>
                      <a:r>
                        <a:rPr lang="ru-RU" sz="700" b="0" i="0" u="none" strike="noStrike">
                          <a:solidFill>
                            <a:srgbClr val="000000"/>
                          </a:solidFill>
                          <a:effectLst/>
                          <a:latin typeface="Times New Roman" panose="02020603050405020304" pitchFamily="18" charset="0"/>
                        </a:rPr>
                        <a:t>-9 778,34</a:t>
                      </a:r>
                    </a:p>
                  </a:txBody>
                  <a:tcPr marL="7620" marR="7620" marT="7620" marB="0" anchor="ctr">
                    <a:solidFill>
                      <a:schemeClr val="accent2">
                        <a:lumMod val="20000"/>
                        <a:lumOff val="80000"/>
                      </a:schemeClr>
                    </a:solidFill>
                  </a:tcPr>
                </a:tc>
                <a:tc>
                  <a:txBody>
                    <a:bodyPr/>
                    <a:lstStyle/>
                    <a:p>
                      <a:pPr algn="r" fontAlgn="ctr"/>
                      <a:r>
                        <a:rPr lang="ru-RU" sz="700" b="1" i="0" u="none" strike="noStrike">
                          <a:solidFill>
                            <a:srgbClr val="000000"/>
                          </a:solidFill>
                          <a:effectLst/>
                          <a:latin typeface="Times New Roman" panose="02020603050405020304" pitchFamily="18" charset="0"/>
                        </a:rPr>
                        <a:t>0,00 </a:t>
                      </a:r>
                    </a:p>
                  </a:txBody>
                  <a:tcPr marL="7620" marR="7620" marT="7620" marB="0" anchor="ct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074483869"/>
                  </a:ext>
                </a:extLst>
              </a:tr>
              <a:tr h="331018">
                <a:tc gridSpan="2">
                  <a:txBody>
                    <a:bodyPr/>
                    <a:lstStyle/>
                    <a:p>
                      <a:pPr algn="l" fontAlgn="ctr"/>
                      <a:r>
                        <a:rPr lang="ru-RU" sz="700" b="1" i="0" u="none" strike="noStrike" dirty="0">
                          <a:solidFill>
                            <a:srgbClr val="000000"/>
                          </a:solidFill>
                          <a:effectLst/>
                          <a:latin typeface="Times New Roman" panose="02020603050405020304" pitchFamily="18" charset="0"/>
                        </a:rPr>
                        <a:t>                                                       </a:t>
                      </a:r>
                    </a:p>
                    <a:p>
                      <a:pPr algn="l" fontAlgn="ctr"/>
                      <a:r>
                        <a:rPr lang="ru-RU" sz="700" b="1" i="0" u="none" strike="noStrike" dirty="0">
                          <a:solidFill>
                            <a:srgbClr val="000000"/>
                          </a:solidFill>
                          <a:effectLst/>
                          <a:latin typeface="Times New Roman" panose="02020603050405020304" pitchFamily="18" charset="0"/>
                        </a:rPr>
                        <a:t>                                                      ИТОГО </a:t>
                      </a:r>
                    </a:p>
                    <a:p>
                      <a:pPr algn="l" fontAlgn="ctr"/>
                      <a:r>
                        <a:rPr lang="ru-RU" sz="700" b="1" i="0" u="none" strike="noStrike" dirty="0">
                          <a:solidFill>
                            <a:srgbClr val="000000"/>
                          </a:solidFill>
                          <a:effectLst/>
                          <a:latin typeface="Times New Roman" panose="02020603050405020304" pitchFamily="18" charset="0"/>
                        </a:rPr>
                        <a:t> </a:t>
                      </a:r>
                    </a:p>
                  </a:txBody>
                  <a:tcPr marL="7620" marR="7620" marT="7620" marB="0" anchor="ctr">
                    <a:solidFill>
                      <a:schemeClr val="accent2">
                        <a:lumMod val="75000"/>
                      </a:schemeClr>
                    </a:solidFill>
                  </a:tcPr>
                </a:tc>
                <a:tc hMerge="1">
                  <a:txBody>
                    <a:bodyPr/>
                    <a:lstStyle/>
                    <a:p>
                      <a:endParaRPr lang="ru-RU"/>
                    </a:p>
                  </a:txBody>
                  <a:tcPr>
                    <a:solidFill>
                      <a:schemeClr val="accent2">
                        <a:lumMod val="20000"/>
                        <a:lumOff val="80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17 044 176,21</a:t>
                      </a:r>
                    </a:p>
                  </a:txBody>
                  <a:tcPr marL="7620" marR="7620" marT="7620" marB="0" anchor="ctr">
                    <a:solidFill>
                      <a:schemeClr val="accent2">
                        <a:lumMod val="75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18 671 128,91</a:t>
                      </a:r>
                    </a:p>
                  </a:txBody>
                  <a:tcPr marL="7620" marR="7620" marT="7620" marB="0" anchor="ctr">
                    <a:solidFill>
                      <a:schemeClr val="accent2">
                        <a:lumMod val="75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18 063 431,34</a:t>
                      </a:r>
                    </a:p>
                  </a:txBody>
                  <a:tcPr marL="7620" marR="7620" marT="7620" marB="0" anchor="ctr">
                    <a:solidFill>
                      <a:schemeClr val="accent2">
                        <a:lumMod val="75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105,98 </a:t>
                      </a:r>
                    </a:p>
                  </a:txBody>
                  <a:tcPr marL="7620" marR="7620" marT="7620" marB="0" anchor="ctr">
                    <a:solidFill>
                      <a:schemeClr val="accent2">
                        <a:lumMod val="75000"/>
                      </a:schemeClr>
                    </a:solidFill>
                  </a:tcPr>
                </a:tc>
                <a:tc>
                  <a:txBody>
                    <a:bodyPr/>
                    <a:lstStyle/>
                    <a:p>
                      <a:pPr algn="r" fontAlgn="ctr"/>
                      <a:r>
                        <a:rPr lang="ru-RU" sz="700" b="1" i="0" u="none" strike="noStrike" dirty="0">
                          <a:solidFill>
                            <a:srgbClr val="000000"/>
                          </a:solidFill>
                          <a:effectLst/>
                          <a:latin typeface="Times New Roman" panose="02020603050405020304" pitchFamily="18" charset="0"/>
                        </a:rPr>
                        <a:t>96,75</a:t>
                      </a:r>
                    </a:p>
                  </a:txBody>
                  <a:tcPr marL="7620" marR="7620" marT="7620" marB="0" anchor="ctr">
                    <a:solidFill>
                      <a:schemeClr val="accent2">
                        <a:lumMod val="75000"/>
                      </a:schemeClr>
                    </a:solidFill>
                  </a:tcPr>
                </a:tc>
                <a:extLst>
                  <a:ext uri="{0D108BD9-81ED-4DB2-BD59-A6C34878D82A}">
                    <a16:rowId xmlns:a16="http://schemas.microsoft.com/office/drawing/2014/main" val="3791317691"/>
                  </a:ext>
                </a:extLst>
              </a:tr>
            </a:tbl>
          </a:graphicData>
        </a:graphic>
      </p:graphicFrame>
    </p:spTree>
    <p:extLst>
      <p:ext uri="{BB962C8B-B14F-4D97-AF65-F5344CB8AC3E}">
        <p14:creationId xmlns:p14="http://schemas.microsoft.com/office/powerpoint/2010/main" val="102575017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06968" y="66565"/>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600" dirty="0">
                <a:solidFill>
                  <a:srgbClr val="16E7CF"/>
                </a:solidFill>
              </a:rPr>
              <a:t>Информация об удельном объеме налоговых и неналоговых доходов бюджета Ленинского городского округа в расчете на душу населения </a:t>
            </a:r>
            <a:endParaRPr lang="en-US" sz="1600" dirty="0">
              <a:solidFill>
                <a:srgbClr val="16E7CF"/>
              </a:solidFill>
            </a:endParaRPr>
          </a:p>
          <a:p>
            <a:pPr algn="ctr"/>
            <a:r>
              <a:rPr lang="ru-RU" sz="1600" dirty="0">
                <a:solidFill>
                  <a:srgbClr val="16E7CF"/>
                </a:solidFill>
              </a:rPr>
              <a:t>по состоянию на 01.01.2025</a:t>
            </a:r>
            <a:r>
              <a:rPr lang="en-US" sz="1600" dirty="0">
                <a:solidFill>
                  <a:srgbClr val="16E7CF"/>
                </a:solidFill>
              </a:rPr>
              <a:t> </a:t>
            </a:r>
            <a:r>
              <a:rPr lang="ru-RU" sz="1400" i="1" dirty="0">
                <a:solidFill>
                  <a:srgbClr val="16E7CF"/>
                </a:solidFill>
              </a:rPr>
              <a:t>(рублей)</a:t>
            </a:r>
          </a:p>
        </p:txBody>
      </p:sp>
      <p:graphicFrame>
        <p:nvGraphicFramePr>
          <p:cNvPr id="7" name="Диаграмма 6"/>
          <p:cNvGraphicFramePr/>
          <p:nvPr>
            <p:extLst>
              <p:ext uri="{D42A27DB-BD31-4B8C-83A1-F6EECF244321}">
                <p14:modId xmlns:p14="http://schemas.microsoft.com/office/powerpoint/2010/main" val="804673905"/>
              </p:ext>
            </p:extLst>
          </p:nvPr>
        </p:nvGraphicFramePr>
        <p:xfrm>
          <a:off x="327806" y="3476558"/>
          <a:ext cx="8514269" cy="8280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352006447"/>
              </p:ext>
            </p:extLst>
          </p:nvPr>
        </p:nvGraphicFramePr>
        <p:xfrm>
          <a:off x="0" y="1056262"/>
          <a:ext cx="9144000" cy="2417062"/>
        </p:xfrm>
        <a:graphic>
          <a:graphicData uri="http://schemas.openxmlformats.org/drawingml/2006/table">
            <a:tbl>
              <a:tblPr firstRow="1" bandRow="1">
                <a:tableStyleId>{5C22544A-7EE6-4342-B048-85BDC9FD1C3A}</a:tableStyleId>
              </a:tblPr>
              <a:tblGrid>
                <a:gridCol w="2599123">
                  <a:extLst>
                    <a:ext uri="{9D8B030D-6E8A-4147-A177-3AD203B41FA5}">
                      <a16:colId xmlns:a16="http://schemas.microsoft.com/office/drawing/2014/main" val="732356789"/>
                    </a:ext>
                  </a:extLst>
                </a:gridCol>
                <a:gridCol w="1747180">
                  <a:extLst>
                    <a:ext uri="{9D8B030D-6E8A-4147-A177-3AD203B41FA5}">
                      <a16:colId xmlns:a16="http://schemas.microsoft.com/office/drawing/2014/main" val="1615201752"/>
                    </a:ext>
                  </a:extLst>
                </a:gridCol>
                <a:gridCol w="2523899">
                  <a:extLst>
                    <a:ext uri="{9D8B030D-6E8A-4147-A177-3AD203B41FA5}">
                      <a16:colId xmlns:a16="http://schemas.microsoft.com/office/drawing/2014/main" val="3487743512"/>
                    </a:ext>
                  </a:extLst>
                </a:gridCol>
                <a:gridCol w="2273798">
                  <a:extLst>
                    <a:ext uri="{9D8B030D-6E8A-4147-A177-3AD203B41FA5}">
                      <a16:colId xmlns:a16="http://schemas.microsoft.com/office/drawing/2014/main" val="686100388"/>
                    </a:ext>
                  </a:extLst>
                </a:gridCol>
              </a:tblGrid>
              <a:tr h="727744">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муниципального  образования</a:t>
                      </a:r>
                    </a:p>
                  </a:txBody>
                  <a:tcPr marL="5715" marR="5715" marT="5715" marB="0" anchor="ctr">
                    <a:solidFill>
                      <a:schemeClr val="accent2">
                        <a:lumMod val="75000"/>
                      </a:schemeClr>
                    </a:solidFill>
                  </a:tcPr>
                </a:tc>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Численность постоянного населения на 01.01.2024 г. (чел.)*</a:t>
                      </a:r>
                    </a:p>
                  </a:txBody>
                  <a:tcPr marL="5715" marR="5715" marT="5715" marB="0" anchor="ctr">
                    <a:solidFill>
                      <a:schemeClr val="accent2">
                        <a:lumMod val="75000"/>
                      </a:schemeClr>
                    </a:solidFill>
                  </a:tcPr>
                </a:tc>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Сумма налоговых и неналоговых доходов (тыс. руб.)**</a:t>
                      </a:r>
                    </a:p>
                  </a:txBody>
                  <a:tcPr marL="5715" marR="5715" marT="5715" marB="0" anchor="ctr">
                    <a:solidFill>
                      <a:schemeClr val="accent2">
                        <a:lumMod val="75000"/>
                      </a:schemeClr>
                    </a:solidFill>
                  </a:tcPr>
                </a:tc>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В расчете на 1 жителя</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274122">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Городской округ Ленинский </a:t>
                      </a:r>
                    </a:p>
                  </a:txBody>
                  <a:tcPr marL="7620" marR="7620" marT="7620" marB="0" anchor="b">
                    <a:solidFill>
                      <a:srgbClr val="E7F0FF"/>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327 211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8 277 817,64   </a:t>
                      </a:r>
                    </a:p>
                  </a:txBody>
                  <a:tcPr marL="7620" marR="7620" marT="7620" marB="0" anchor="ctr">
                    <a:solidFill>
                      <a:srgbClr val="E7F0FF"/>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25 298   </a:t>
                      </a:r>
                    </a:p>
                  </a:txBody>
                  <a:tcPr marL="7620" marR="7620" marT="7620" marB="0" anchor="ctr">
                    <a:solidFill>
                      <a:srgbClr val="E7F0FF"/>
                    </a:solidFill>
                  </a:tcPr>
                </a:tc>
                <a:extLst>
                  <a:ext uri="{0D108BD9-81ED-4DB2-BD59-A6C34878D82A}">
                    <a16:rowId xmlns:a16="http://schemas.microsoft.com/office/drawing/2014/main" val="3364479886"/>
                  </a:ext>
                </a:extLst>
              </a:tr>
              <a:tr h="340015">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Городской округ Подольск</a:t>
                      </a:r>
                    </a:p>
                  </a:txBody>
                  <a:tcPr marL="7620" marR="7620" marT="7620" marB="0" anchor="b">
                    <a:solidFill>
                      <a:schemeClr val="accent1">
                        <a:lumMod val="40000"/>
                        <a:lumOff val="60000"/>
                      </a:schemeClr>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350 634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11 427 643,18   </a:t>
                      </a:r>
                    </a:p>
                  </a:txBody>
                  <a:tcPr marL="7620" marR="7620" marT="7620" marB="0" anchor="ctr">
                    <a:solidFill>
                      <a:schemeClr val="accent1">
                        <a:lumMod val="40000"/>
                        <a:lumOff val="60000"/>
                      </a:schemeClr>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32 591   </a:t>
                      </a:r>
                    </a:p>
                  </a:txBody>
                  <a:tcPr marL="7620" marR="7620" marT="7620" marB="0" anchor="ctr">
                    <a:solidFill>
                      <a:schemeClr val="accent1">
                        <a:lumMod val="40000"/>
                        <a:lumOff val="60000"/>
                      </a:schemeClr>
                    </a:solidFill>
                  </a:tcPr>
                </a:tc>
                <a:extLst>
                  <a:ext uri="{0D108BD9-81ED-4DB2-BD59-A6C34878D82A}">
                    <a16:rowId xmlns:a16="http://schemas.microsoft.com/office/drawing/2014/main" val="3192024236"/>
                  </a:ext>
                </a:extLst>
              </a:tr>
              <a:tr h="274122">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Городской округ Раменский </a:t>
                      </a:r>
                    </a:p>
                  </a:txBody>
                  <a:tcPr marL="7620" marR="7620" marT="7620" marB="0" anchor="b">
                    <a:solidFill>
                      <a:srgbClr val="E7F0FF"/>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338 109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10 841 536,55   </a:t>
                      </a:r>
                    </a:p>
                  </a:txBody>
                  <a:tcPr marL="7620" marR="7620" marT="7620" marB="0" anchor="ctr">
                    <a:solidFill>
                      <a:srgbClr val="E7F0FF"/>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32 065   </a:t>
                      </a:r>
                    </a:p>
                  </a:txBody>
                  <a:tcPr marL="7620" marR="7620" marT="7620" marB="0" anchor="ctr">
                    <a:solidFill>
                      <a:srgbClr val="E7F0FF"/>
                    </a:solidFill>
                  </a:tcPr>
                </a:tc>
                <a:extLst>
                  <a:ext uri="{0D108BD9-81ED-4DB2-BD59-A6C34878D82A}">
                    <a16:rowId xmlns:a16="http://schemas.microsoft.com/office/drawing/2014/main" val="3292069277"/>
                  </a:ext>
                </a:extLst>
              </a:tr>
              <a:tr h="274122">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Городской округ Мытищи</a:t>
                      </a:r>
                    </a:p>
                  </a:txBody>
                  <a:tcPr marL="7620" marR="7620" marT="7620" marB="0" anchor="b">
                    <a:solidFill>
                      <a:schemeClr val="accent1">
                        <a:lumMod val="40000"/>
                        <a:lumOff val="60000"/>
                      </a:schemeClr>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309 564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12 374 859,90   </a:t>
                      </a:r>
                    </a:p>
                  </a:txBody>
                  <a:tcPr marL="7620" marR="7620" marT="7620" marB="0" anchor="ctr">
                    <a:solidFill>
                      <a:schemeClr val="accent1">
                        <a:lumMod val="40000"/>
                        <a:lumOff val="60000"/>
                      </a:schemeClr>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39 975   </a:t>
                      </a:r>
                    </a:p>
                  </a:txBody>
                  <a:tcPr marL="7620" marR="7620" marT="7620" marB="0" anchor="ctr">
                    <a:solidFill>
                      <a:schemeClr val="accent1">
                        <a:lumMod val="40000"/>
                        <a:lumOff val="60000"/>
                      </a:schemeClr>
                    </a:solidFill>
                  </a:tcPr>
                </a:tc>
                <a:extLst>
                  <a:ext uri="{0D108BD9-81ED-4DB2-BD59-A6C34878D82A}">
                    <a16:rowId xmlns:a16="http://schemas.microsoft.com/office/drawing/2014/main" val="3855366920"/>
                  </a:ext>
                </a:extLst>
              </a:tr>
              <a:tr h="274122">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Городской округ Пушкинский</a:t>
                      </a:r>
                    </a:p>
                  </a:txBody>
                  <a:tcPr marL="7620" marR="7620" marT="7620" marB="0" anchor="b">
                    <a:solidFill>
                      <a:srgbClr val="E7F0FF"/>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300 898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9 369 910,71   </a:t>
                      </a:r>
                    </a:p>
                  </a:txBody>
                  <a:tcPr marL="7620" marR="7620" marT="7620" marB="0" anchor="ctr">
                    <a:solidFill>
                      <a:srgbClr val="E7F0FF"/>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31 140   </a:t>
                      </a:r>
                    </a:p>
                  </a:txBody>
                  <a:tcPr marL="7620" marR="7620" marT="7620" marB="0" anchor="ctr">
                    <a:solidFill>
                      <a:srgbClr val="E7F0FF"/>
                    </a:solidFill>
                  </a:tcPr>
                </a:tc>
                <a:extLst>
                  <a:ext uri="{0D108BD9-81ED-4DB2-BD59-A6C34878D82A}">
                    <a16:rowId xmlns:a16="http://schemas.microsoft.com/office/drawing/2014/main" val="2620764792"/>
                  </a:ext>
                </a:extLst>
              </a:tr>
              <a:tr h="252815">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Городской округ Люберцы</a:t>
                      </a:r>
                    </a:p>
                  </a:txBody>
                  <a:tcPr marL="7620" marR="7620" marT="7620" marB="0" anchor="b">
                    <a:solidFill>
                      <a:schemeClr val="accent1">
                        <a:lumMod val="40000"/>
                        <a:lumOff val="60000"/>
                      </a:schemeClr>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364 888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9 375 002,67   </a:t>
                      </a:r>
                    </a:p>
                  </a:txBody>
                  <a:tcPr marL="7620" marR="7620" marT="7620" marB="0" anchor="ctr">
                    <a:solidFill>
                      <a:schemeClr val="accent1">
                        <a:lumMod val="40000"/>
                        <a:lumOff val="60000"/>
                      </a:schemeClr>
                    </a:solidFill>
                  </a:tcPr>
                </a:tc>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25 693   </a:t>
                      </a:r>
                    </a:p>
                  </a:txBody>
                  <a:tcPr marL="7620" marR="7620" marT="7620" marB="0" anchor="ctr">
                    <a:solidFill>
                      <a:schemeClr val="accent1">
                        <a:lumMod val="40000"/>
                        <a:lumOff val="60000"/>
                      </a:schemeClr>
                    </a:solidFill>
                  </a:tcPr>
                </a:tc>
                <a:extLst>
                  <a:ext uri="{0D108BD9-81ED-4DB2-BD59-A6C34878D82A}">
                    <a16:rowId xmlns:a16="http://schemas.microsoft.com/office/drawing/2014/main" val="4184992369"/>
                  </a:ext>
                </a:extLst>
              </a:tr>
            </a:tbl>
          </a:graphicData>
        </a:graphic>
      </p:graphicFrame>
      <p:sp>
        <p:nvSpPr>
          <p:cNvPr id="5" name="Прямоугольник 4"/>
          <p:cNvSpPr/>
          <p:nvPr/>
        </p:nvSpPr>
        <p:spPr>
          <a:xfrm rot="10800000" flipV="1">
            <a:off x="-3" y="3574729"/>
            <a:ext cx="9144003" cy="938719"/>
          </a:xfrm>
          <a:prstGeom prst="rect">
            <a:avLst/>
          </a:prstGeom>
          <a:solidFill>
            <a:srgbClr val="B1FDEA"/>
          </a:solidFill>
        </p:spPr>
        <p:txBody>
          <a:bodyPr wrap="square">
            <a:spAutoFit/>
          </a:bodyPr>
          <a:lstStyle/>
          <a:p>
            <a:r>
              <a:rPr lang="ru-RU" sz="1100" dirty="0">
                <a:solidFill>
                  <a:schemeClr val="bg2"/>
                </a:solidFill>
                <a:latin typeface="Times New Roman" panose="02020603050405020304" pitchFamily="18" charset="0"/>
                <a:cs typeface="Times New Roman" panose="02020603050405020304" pitchFamily="18" charset="0"/>
              </a:rPr>
              <a:t>*Информация по численности населения размещена на официальном сайте </a:t>
            </a:r>
          </a:p>
          <a:p>
            <a:r>
              <a:rPr lang="ru-RU" sz="1100" dirty="0">
                <a:solidFill>
                  <a:schemeClr val="bg2"/>
                </a:solidFill>
                <a:latin typeface="Times New Roman" panose="02020603050405020304" pitchFamily="18" charset="0"/>
                <a:cs typeface="Times New Roman" panose="02020603050405020304" pitchFamily="18" charset="0"/>
              </a:rPr>
              <a:t>  Федеральной службы государственной статистики</a:t>
            </a:r>
          </a:p>
          <a:p>
            <a:r>
              <a:rPr lang="ru-RU" sz="1100" dirty="0">
                <a:solidFill>
                  <a:schemeClr val="bg2"/>
                </a:solidFill>
                <a:latin typeface="Times New Roman" panose="02020603050405020304" pitchFamily="18" charset="0"/>
                <a:cs typeface="Times New Roman" panose="02020603050405020304" pitchFamily="18" charset="0"/>
              </a:rPr>
              <a:t>  Главная страница/Публикации/Каталог публикаций/</a:t>
            </a:r>
          </a:p>
          <a:p>
            <a:r>
              <a:rPr lang="ru-RU" sz="1100" dirty="0">
                <a:solidFill>
                  <a:schemeClr val="bg2"/>
                </a:solidFill>
                <a:latin typeface="Times New Roman" panose="02020603050405020304" pitchFamily="18" charset="0"/>
                <a:cs typeface="Times New Roman" panose="02020603050405020304" pitchFamily="18" charset="0"/>
              </a:rPr>
              <a:t>   Информационно-аналитические материалы/Численность постоянного населения РФ </a:t>
            </a:r>
          </a:p>
          <a:p>
            <a:r>
              <a:rPr lang="ru-RU" sz="1100" dirty="0">
                <a:solidFill>
                  <a:schemeClr val="bg2"/>
                </a:solidFill>
                <a:latin typeface="Times New Roman" panose="02020603050405020304" pitchFamily="18" charset="0"/>
                <a:cs typeface="Times New Roman" panose="02020603050405020304" pitchFamily="18" charset="0"/>
              </a:rPr>
              <a:t>   по муниципальным образованиям на 1 января 2024 года по ссылке                                   </a:t>
            </a:r>
            <a:r>
              <a:rPr lang="en-US" sz="1100" dirty="0">
                <a:solidFill>
                  <a:schemeClr val="bg2"/>
                </a:solidFill>
                <a:latin typeface="Times New Roman" panose="02020603050405020304" pitchFamily="18" charset="0"/>
                <a:cs typeface="Times New Roman" panose="02020603050405020304" pitchFamily="18" charset="0"/>
              </a:rPr>
              <a:t>https://rosstat.gov.ru/compendium/document/13282</a:t>
            </a:r>
            <a:endParaRPr lang="ru-RU" sz="1100" u="sng" dirty="0">
              <a:solidFill>
                <a:schemeClr val="bg2"/>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rot="10800000" flipV="1">
            <a:off x="5322495" y="4497904"/>
            <a:ext cx="3821504" cy="600164"/>
          </a:xfrm>
          <a:prstGeom prst="rect">
            <a:avLst/>
          </a:prstGeom>
          <a:solidFill>
            <a:srgbClr val="B1FDEA"/>
          </a:solidFill>
        </p:spPr>
        <p:txBody>
          <a:bodyPr wrap="square">
            <a:spAutoFit/>
          </a:bodyPr>
          <a:lstStyle/>
          <a:p>
            <a:r>
              <a:rPr lang="en-US" sz="1100" u="sng" dirty="0">
                <a:solidFill>
                  <a:schemeClr val="bg2"/>
                </a:solidFill>
                <a:latin typeface="Times New Roman" panose="02020603050405020304" pitchFamily="18" charset="0"/>
                <a:cs typeface="Times New Roman" panose="02020603050405020304" pitchFamily="18" charset="0"/>
              </a:rPr>
              <a:t>https://budget.mosreg.ru/dokumenty/byudzhetnaya-politika/pokazateli-ispolneniya-byudzhetov-municipalnyx-obrazovanij-moskovskoj-oblasti/#tab-id-12</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 y="4522763"/>
            <a:ext cx="5322494" cy="590349"/>
          </a:xfrm>
          <a:prstGeom prst="rect">
            <a:avLst/>
          </a:prstGeom>
          <a:solidFill>
            <a:srgbClr val="B1FDEA"/>
          </a:solidFill>
        </p:spPr>
        <p:txBody>
          <a:bodyPr wrap="square" lIns="90000" tIns="36000">
            <a:spAutoFit/>
          </a:bodyPr>
          <a:lstStyle/>
          <a:p>
            <a:r>
              <a:rPr lang="ru-RU" sz="1100" dirty="0">
                <a:solidFill>
                  <a:schemeClr val="bg2"/>
                </a:solidFill>
                <a:latin typeface="Times New Roman" panose="02020603050405020304" pitchFamily="18" charset="0"/>
                <a:cs typeface="Times New Roman" panose="02020603050405020304" pitchFamily="18" charset="0"/>
              </a:rPr>
              <a:t>*</a:t>
            </a:r>
            <a:r>
              <a:rPr lang="en-US" sz="1100" dirty="0">
                <a:solidFill>
                  <a:schemeClr val="bg2"/>
                </a:solidFill>
                <a:latin typeface="Times New Roman" panose="02020603050405020304" pitchFamily="18" charset="0"/>
                <a:cs typeface="Times New Roman" panose="02020603050405020304" pitchFamily="18" charset="0"/>
              </a:rPr>
              <a:t>*</a:t>
            </a:r>
            <a:r>
              <a:rPr lang="ru-RU" sz="1100" dirty="0">
                <a:solidFill>
                  <a:schemeClr val="bg2"/>
                </a:solidFill>
                <a:latin typeface="Times New Roman" panose="02020603050405020304" pitchFamily="18" charset="0"/>
                <a:cs typeface="Times New Roman" panose="02020603050405020304" pitchFamily="18" charset="0"/>
              </a:rPr>
              <a:t>Информация о налоговых и неналоговых доходах в разрезе                                                      муниципальных образований размещена на портале «Открытый бюджет МО» по ссылке:</a:t>
            </a:r>
          </a:p>
        </p:txBody>
      </p:sp>
    </p:spTree>
    <p:extLst>
      <p:ext uri="{BB962C8B-B14F-4D97-AF65-F5344CB8AC3E}">
        <p14:creationId xmlns:p14="http://schemas.microsoft.com/office/powerpoint/2010/main" val="272587443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06968" y="189675"/>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600" dirty="0">
                <a:solidFill>
                  <a:srgbClr val="16E7CF"/>
                </a:solidFill>
              </a:rPr>
              <a:t>Информация об удельном объеме доходов бюджета Ленинского городского округа в расчете на душу населения по состоянию на 01.01.2025</a:t>
            </a:r>
            <a:r>
              <a:rPr lang="en-US" sz="1600" dirty="0">
                <a:solidFill>
                  <a:srgbClr val="16E7CF"/>
                </a:solidFill>
              </a:rPr>
              <a:t> </a:t>
            </a:r>
            <a:r>
              <a:rPr lang="ru-RU" sz="1400" i="1" dirty="0">
                <a:solidFill>
                  <a:srgbClr val="16E7CF"/>
                </a:solidFill>
              </a:rPr>
              <a:t>(рублей)</a:t>
            </a:r>
          </a:p>
        </p:txBody>
      </p:sp>
      <p:graphicFrame>
        <p:nvGraphicFramePr>
          <p:cNvPr id="6" name="Таблица 5"/>
          <p:cNvGraphicFramePr>
            <a:graphicFrameLocks noGrp="1"/>
          </p:cNvGraphicFramePr>
          <p:nvPr>
            <p:extLst>
              <p:ext uri="{D42A27DB-BD31-4B8C-83A1-F6EECF244321}">
                <p14:modId xmlns:p14="http://schemas.microsoft.com/office/powerpoint/2010/main" val="1916127821"/>
              </p:ext>
            </p:extLst>
          </p:nvPr>
        </p:nvGraphicFramePr>
        <p:xfrm>
          <a:off x="155273" y="1105981"/>
          <a:ext cx="8833454" cy="1889974"/>
        </p:xfrm>
        <a:graphic>
          <a:graphicData uri="http://schemas.openxmlformats.org/drawingml/2006/table">
            <a:tbl>
              <a:tblPr firstRow="1" bandRow="1">
                <a:tableStyleId>{5940675A-B579-460E-94D1-54222C63F5DA}</a:tableStyleId>
              </a:tblPr>
              <a:tblGrid>
                <a:gridCol w="1587262">
                  <a:extLst>
                    <a:ext uri="{9D8B030D-6E8A-4147-A177-3AD203B41FA5}">
                      <a16:colId xmlns:a16="http://schemas.microsoft.com/office/drawing/2014/main" val="799442837"/>
                    </a:ext>
                  </a:extLst>
                </a:gridCol>
                <a:gridCol w="936582">
                  <a:extLst>
                    <a:ext uri="{9D8B030D-6E8A-4147-A177-3AD203B41FA5}">
                      <a16:colId xmlns:a16="http://schemas.microsoft.com/office/drawing/2014/main" val="537740782"/>
                    </a:ext>
                  </a:extLst>
                </a:gridCol>
                <a:gridCol w="1261922">
                  <a:extLst>
                    <a:ext uri="{9D8B030D-6E8A-4147-A177-3AD203B41FA5}">
                      <a16:colId xmlns:a16="http://schemas.microsoft.com/office/drawing/2014/main" val="3952419327"/>
                    </a:ext>
                  </a:extLst>
                </a:gridCol>
                <a:gridCol w="1261922">
                  <a:extLst>
                    <a:ext uri="{9D8B030D-6E8A-4147-A177-3AD203B41FA5}">
                      <a16:colId xmlns:a16="http://schemas.microsoft.com/office/drawing/2014/main" val="791126436"/>
                    </a:ext>
                  </a:extLst>
                </a:gridCol>
                <a:gridCol w="1261922">
                  <a:extLst>
                    <a:ext uri="{9D8B030D-6E8A-4147-A177-3AD203B41FA5}">
                      <a16:colId xmlns:a16="http://schemas.microsoft.com/office/drawing/2014/main" val="1768510530"/>
                    </a:ext>
                  </a:extLst>
                </a:gridCol>
                <a:gridCol w="1261922">
                  <a:extLst>
                    <a:ext uri="{9D8B030D-6E8A-4147-A177-3AD203B41FA5}">
                      <a16:colId xmlns:a16="http://schemas.microsoft.com/office/drawing/2014/main" val="3565222272"/>
                    </a:ext>
                  </a:extLst>
                </a:gridCol>
                <a:gridCol w="1261922">
                  <a:extLst>
                    <a:ext uri="{9D8B030D-6E8A-4147-A177-3AD203B41FA5}">
                      <a16:colId xmlns:a16="http://schemas.microsoft.com/office/drawing/2014/main" val="557734945"/>
                    </a:ext>
                  </a:extLst>
                </a:gridCol>
              </a:tblGrid>
              <a:tr h="376804">
                <a:tc rowSpan="2">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Виды доходов</a:t>
                      </a:r>
                    </a:p>
                  </a:txBody>
                  <a:tcPr marL="7620" marR="7620" marT="7620" marB="0" anchor="ctr">
                    <a:solidFill>
                      <a:schemeClr val="accent2">
                        <a:lumMod val="75000"/>
                      </a:schemeClr>
                    </a:solidFill>
                  </a:tcPr>
                </a:tc>
                <a:tc rowSpan="2">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Ленинский</a:t>
                      </a:r>
                    </a:p>
                  </a:txBody>
                  <a:tcPr marL="7620" marR="7620" marT="7620" marB="0" anchor="ctr">
                    <a:solidFill>
                      <a:schemeClr val="accent2">
                        <a:lumMod val="75000"/>
                      </a:schemeClr>
                    </a:solidFill>
                  </a:tcPr>
                </a:tc>
                <a:tc gridSpan="5">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В сравнении с другими муниципальными образованиями Московской области</a:t>
                      </a:r>
                    </a:p>
                  </a:txBody>
                  <a:tcPr marL="7620" marR="7620" marT="7620" marB="0" anchor="ctr">
                    <a:solidFill>
                      <a:schemeClr val="accent2">
                        <a:lumMod val="75000"/>
                      </a:schemeClr>
                    </a:solidFill>
                  </a:tcPr>
                </a:tc>
                <a:tc hMerge="1">
                  <a:txBody>
                    <a:bodyPr/>
                    <a:lstStyle/>
                    <a:p>
                      <a:endParaRPr lang="ru-RU"/>
                    </a:p>
                  </a:txBody>
                  <a:tcPr>
                    <a:solidFill>
                      <a:schemeClr val="accent1"/>
                    </a:solidFill>
                  </a:tcPr>
                </a:tc>
                <a:tc hMerge="1">
                  <a:txBody>
                    <a:bodyPr/>
                    <a:lstStyle/>
                    <a:p>
                      <a:endParaRPr lang="ru-RU"/>
                    </a:p>
                  </a:txBody>
                  <a:tcPr>
                    <a:solidFill>
                      <a:schemeClr val="accent1"/>
                    </a:solidFill>
                  </a:tcPr>
                </a:tc>
                <a:tc hMerge="1">
                  <a:txBody>
                    <a:bodyPr/>
                    <a:lstStyle/>
                    <a:p>
                      <a:endParaRPr lang="ru-RU"/>
                    </a:p>
                  </a:txBody>
                  <a:tcPr>
                    <a:solidFill>
                      <a:schemeClr val="accent1"/>
                    </a:solidFill>
                  </a:tcPr>
                </a:tc>
                <a:tc hMerge="1">
                  <a:txBody>
                    <a:bodyPr/>
                    <a:lstStyle/>
                    <a:p>
                      <a:endParaRPr lang="ru-RU"/>
                    </a:p>
                  </a:txBody>
                  <a:tcPr>
                    <a:solidFill>
                      <a:schemeClr val="accent1"/>
                    </a:solidFill>
                  </a:tcPr>
                </a:tc>
                <a:extLst>
                  <a:ext uri="{0D108BD9-81ED-4DB2-BD59-A6C34878D82A}">
                    <a16:rowId xmlns:a16="http://schemas.microsoft.com/office/drawing/2014/main" val="2626902373"/>
                  </a:ext>
                </a:extLst>
              </a:tr>
              <a:tr h="376804">
                <a:tc vMerge="1">
                  <a:txBody>
                    <a:bodyPr/>
                    <a:lstStyle/>
                    <a:p>
                      <a:endParaRPr lang="ru-RU" dirty="0"/>
                    </a:p>
                  </a:txBody>
                  <a:tcPr>
                    <a:solidFill>
                      <a:schemeClr val="accent1"/>
                    </a:solidFill>
                  </a:tcPr>
                </a:tc>
                <a:tc vMerge="1">
                  <a:txBody>
                    <a:bodyPr/>
                    <a:lstStyle/>
                    <a:p>
                      <a:endParaRPr lang="ru-RU" dirty="0"/>
                    </a:p>
                  </a:txBody>
                  <a:tcPr>
                    <a:solidFill>
                      <a:schemeClr val="accent1"/>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Подольск</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Раменский</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Люберцы</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Пушкинский</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Орехово-Зуевский</a:t>
                      </a:r>
                    </a:p>
                  </a:txBody>
                  <a:tcPr marL="7620" marR="7620" marT="7620" marB="0" anchor="ctr">
                    <a:solidFill>
                      <a:schemeClr val="accent2">
                        <a:lumMod val="75000"/>
                      </a:schemeClr>
                    </a:solidFill>
                  </a:tcPr>
                </a:tc>
                <a:extLst>
                  <a:ext uri="{0D108BD9-81ED-4DB2-BD59-A6C34878D82A}">
                    <a16:rowId xmlns:a16="http://schemas.microsoft.com/office/drawing/2014/main" val="2698374130"/>
                  </a:ext>
                </a:extLst>
              </a:tr>
              <a:tr h="376804">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Всего, в том числе</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55 204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72 264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57 521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80 523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68 236   </a:t>
                      </a:r>
                    </a:p>
                  </a:txBody>
                  <a:tcPr marL="7620" marR="7620" marT="7620" marB="0" anchor="ctr">
                    <a:solidFill>
                      <a:schemeClr val="accent1">
                        <a:lumMod val="20000"/>
                        <a:lumOff val="80000"/>
                      </a:schemeClr>
                    </a:solidFill>
                  </a:tcPr>
                </a:tc>
                <a:tc>
                  <a:txBody>
                    <a:bodyPr/>
                    <a:lstStyle/>
                    <a:p>
                      <a:pPr algn="ct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54 030   </a:t>
                      </a:r>
                    </a:p>
                  </a:txBody>
                  <a:tcPr marL="7620" marR="7620" marT="7620" marB="0" anchor="ctr">
                    <a:solidFill>
                      <a:schemeClr val="accent1">
                        <a:lumMod val="20000"/>
                        <a:lumOff val="80000"/>
                      </a:schemeClr>
                    </a:solidFill>
                  </a:tcPr>
                </a:tc>
                <a:extLst>
                  <a:ext uri="{0D108BD9-81ED-4DB2-BD59-A6C34878D82A}">
                    <a16:rowId xmlns:a16="http://schemas.microsoft.com/office/drawing/2014/main" val="1439699793"/>
                  </a:ext>
                </a:extLst>
              </a:tr>
              <a:tr h="382758">
                <a:tc>
                  <a:txBody>
                    <a:bodyPr/>
                    <a:lstStyle/>
                    <a:p>
                      <a:pPr algn="l" fontAlgn="ctr"/>
                      <a:r>
                        <a:rPr lang="ru-RU" sz="1100" b="0" i="0" u="none" strike="noStrike">
                          <a:solidFill>
                            <a:srgbClr val="000000"/>
                          </a:solidFill>
                          <a:effectLst/>
                          <a:latin typeface="Times New Roman" panose="02020603050405020304" pitchFamily="18" charset="0"/>
                          <a:cs typeface="Times New Roman" panose="02020603050405020304" pitchFamily="18" charset="0"/>
                        </a:rPr>
                        <a:t>Налоговые и неналоговые доходы</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25 298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32 591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32 065   </a:t>
                      </a:r>
                    </a:p>
                  </a:txBody>
                  <a:tcPr marL="7620" marR="7620" marT="7620" marB="0" anchor="ctr">
                    <a:solidFill>
                      <a:srgbClr val="E7F0FF"/>
                    </a:solidFill>
                  </a:tcPr>
                </a:tc>
                <a:tc>
                  <a:txBody>
                    <a:bodyPr/>
                    <a:lstStyle/>
                    <a:p>
                      <a:pPr algn="ctr"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                  39 975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31 140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25 693   </a:t>
                      </a:r>
                    </a:p>
                  </a:txBody>
                  <a:tcPr marL="7620" marR="7620" marT="7620" marB="0" anchor="ctr">
                    <a:solidFill>
                      <a:srgbClr val="E7F0FF"/>
                    </a:solidFill>
                  </a:tcPr>
                </a:tc>
                <a:extLst>
                  <a:ext uri="{0D108BD9-81ED-4DB2-BD59-A6C34878D82A}">
                    <a16:rowId xmlns:a16="http://schemas.microsoft.com/office/drawing/2014/main" val="3828508024"/>
                  </a:ext>
                </a:extLst>
              </a:tr>
              <a:tr h="376804">
                <a:tc>
                  <a:txBody>
                    <a:bodyPr/>
                    <a:lstStyle/>
                    <a:p>
                      <a:pPr algn="l" fontAlgn="ctr"/>
                      <a:r>
                        <a:rPr lang="ru-RU" sz="1100" b="0" i="0" u="none" strike="noStrike">
                          <a:solidFill>
                            <a:srgbClr val="000000"/>
                          </a:solidFill>
                          <a:effectLst/>
                          <a:latin typeface="Times New Roman" panose="02020603050405020304" pitchFamily="18" charset="0"/>
                          <a:cs typeface="Times New Roman" panose="02020603050405020304" pitchFamily="18" charset="0"/>
                        </a:rPr>
                        <a:t>Безвозмездные поступления</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29 974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39 653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25 557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40 680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37 311   </a:t>
                      </a:r>
                    </a:p>
                  </a:txBody>
                  <a:tcPr marL="7620" marR="7620" marT="7620" marB="0" anchor="ctr">
                    <a:solidFill>
                      <a:schemeClr val="accent1">
                        <a:lumMod val="20000"/>
                        <a:lumOff val="8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28 564   </a:t>
                      </a:r>
                    </a:p>
                  </a:txBody>
                  <a:tcPr marL="7620" marR="7620" marT="7620" marB="0" anchor="ctr">
                    <a:solidFill>
                      <a:schemeClr val="accent1">
                        <a:lumMod val="20000"/>
                        <a:lumOff val="80000"/>
                      </a:schemeClr>
                    </a:solidFill>
                  </a:tcPr>
                </a:tc>
                <a:extLst>
                  <a:ext uri="{0D108BD9-81ED-4DB2-BD59-A6C34878D82A}">
                    <a16:rowId xmlns:a16="http://schemas.microsoft.com/office/drawing/2014/main" val="2346160854"/>
                  </a:ext>
                </a:extLst>
              </a:tr>
            </a:tbl>
          </a:graphicData>
        </a:graphic>
      </p:graphicFrame>
      <p:pic>
        <p:nvPicPr>
          <p:cNvPr id="5" name="Рисунок 4">
            <a:extLst>
              <a:ext uri="{FF2B5EF4-FFF2-40B4-BE49-F238E27FC236}">
                <a16:creationId xmlns:a16="http://schemas.microsoft.com/office/drawing/2014/main" id="{4F672261-6DBF-41AB-9B9B-2E24BACD453B}"/>
              </a:ext>
            </a:extLst>
          </p:cNvPr>
          <p:cNvPicPr>
            <a:picLocks noChangeAspect="1"/>
          </p:cNvPicPr>
          <p:nvPr/>
        </p:nvPicPr>
        <p:blipFill>
          <a:blip r:embed="rId3"/>
          <a:stretch>
            <a:fillRect/>
          </a:stretch>
        </p:blipFill>
        <p:spPr>
          <a:xfrm>
            <a:off x="1405686" y="3012790"/>
            <a:ext cx="6332628" cy="2130710"/>
          </a:xfrm>
          <a:prstGeom prst="rect">
            <a:avLst/>
          </a:prstGeom>
        </p:spPr>
      </p:pic>
    </p:spTree>
    <p:extLst>
      <p:ext uri="{BB962C8B-B14F-4D97-AF65-F5344CB8AC3E}">
        <p14:creationId xmlns:p14="http://schemas.microsoft.com/office/powerpoint/2010/main" val="420685441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29396" y="312784"/>
            <a:ext cx="8817175" cy="36156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ставок по местным налогам в 2024 году</a:t>
            </a:r>
          </a:p>
        </p:txBody>
      </p:sp>
      <p:graphicFrame>
        <p:nvGraphicFramePr>
          <p:cNvPr id="6" name="Таблица 5"/>
          <p:cNvGraphicFramePr>
            <a:graphicFrameLocks noGrp="1"/>
          </p:cNvGraphicFramePr>
          <p:nvPr>
            <p:extLst>
              <p:ext uri="{D42A27DB-BD31-4B8C-83A1-F6EECF244321}">
                <p14:modId xmlns:p14="http://schemas.microsoft.com/office/powerpoint/2010/main" val="3519610348"/>
              </p:ext>
            </p:extLst>
          </p:nvPr>
        </p:nvGraphicFramePr>
        <p:xfrm>
          <a:off x="5" y="987137"/>
          <a:ext cx="6228266" cy="4076600"/>
        </p:xfrm>
        <a:graphic>
          <a:graphicData uri="http://schemas.openxmlformats.org/drawingml/2006/table">
            <a:tbl>
              <a:tblPr firstRow="1" bandRow="1"/>
              <a:tblGrid>
                <a:gridCol w="1735886">
                  <a:extLst>
                    <a:ext uri="{9D8B030D-6E8A-4147-A177-3AD203B41FA5}">
                      <a16:colId xmlns:a16="http://schemas.microsoft.com/office/drawing/2014/main" val="3541408019"/>
                    </a:ext>
                  </a:extLst>
                </a:gridCol>
                <a:gridCol w="2756490">
                  <a:extLst>
                    <a:ext uri="{9D8B030D-6E8A-4147-A177-3AD203B41FA5}">
                      <a16:colId xmlns:a16="http://schemas.microsoft.com/office/drawing/2014/main" val="2307190618"/>
                    </a:ext>
                  </a:extLst>
                </a:gridCol>
                <a:gridCol w="1735890">
                  <a:extLst>
                    <a:ext uri="{9D8B030D-6E8A-4147-A177-3AD203B41FA5}">
                      <a16:colId xmlns:a16="http://schemas.microsoft.com/office/drawing/2014/main" val="3417188649"/>
                    </a:ext>
                  </a:extLst>
                </a:gridCol>
              </a:tblGrid>
              <a:tr h="287186">
                <a:tc>
                  <a:txBody>
                    <a:bodyPr/>
                    <a:lstStyle/>
                    <a:p>
                      <a:pPr algn="ctr" fontAlgn="b"/>
                      <a:r>
                        <a:rPr lang="ru-RU" sz="1000" b="1" i="0" u="none" strike="noStrike" dirty="0">
                          <a:solidFill>
                            <a:srgbClr val="000000"/>
                          </a:solidFill>
                          <a:effectLst/>
                          <a:latin typeface="Times New Roman" panose="02020603050405020304" pitchFamily="18" charset="0"/>
                          <a:cs typeface="Times New Roman" panose="02020603050405020304" pitchFamily="18" charset="0"/>
                        </a:rPr>
                        <a:t>Ставка налога</a:t>
                      </a:r>
                    </a:p>
                  </a:txBody>
                  <a:tcPr marL="5446" marR="5446" marT="5446" marB="0" anchor="ctr"/>
                </a:tc>
                <a:tc>
                  <a:txBody>
                    <a:bodyPr/>
                    <a:lstStyle/>
                    <a:p>
                      <a:pPr algn="ctr" fontAlgn="b"/>
                      <a:r>
                        <a:rPr lang="ru-RU" sz="1000" b="1" i="0" u="none" strike="noStrike" dirty="0">
                          <a:solidFill>
                            <a:srgbClr val="000000"/>
                          </a:solidFill>
                          <a:effectLst/>
                          <a:latin typeface="Times New Roman" panose="02020603050405020304" pitchFamily="18" charset="0"/>
                          <a:cs typeface="Times New Roman" panose="02020603050405020304" pitchFamily="18" charset="0"/>
                        </a:rPr>
                        <a:t>Налоговые льготы</a:t>
                      </a:r>
                    </a:p>
                  </a:txBody>
                  <a:tcPr marL="5446" marR="5446" marT="5446" marB="0" anchor="ctr"/>
                </a:tc>
                <a:tc>
                  <a:txBody>
                    <a:bodyPr/>
                    <a:lstStyle/>
                    <a:p>
                      <a:pPr algn="ctr" fontAlgn="b"/>
                      <a:r>
                        <a:rPr lang="ru-RU" sz="1000" b="1" i="0" u="none" strike="noStrike" dirty="0">
                          <a:solidFill>
                            <a:srgbClr val="000000"/>
                          </a:solidFill>
                          <a:effectLst/>
                          <a:latin typeface="Times New Roman" panose="02020603050405020304" pitchFamily="18" charset="0"/>
                          <a:cs typeface="Times New Roman" panose="02020603050405020304" pitchFamily="18" charset="0"/>
                        </a:rPr>
                        <a:t>Нормативный правовой документ</a:t>
                      </a:r>
                    </a:p>
                  </a:txBody>
                  <a:tcPr marL="5446" marR="5446" marT="5446" marB="0" anchor="ctr"/>
                </a:tc>
                <a:extLst>
                  <a:ext uri="{0D108BD9-81ED-4DB2-BD59-A6C34878D82A}">
                    <a16:rowId xmlns:a16="http://schemas.microsoft.com/office/drawing/2014/main" val="804651814"/>
                  </a:ext>
                </a:extLst>
              </a:tr>
              <a:tr h="225162">
                <a:tc gridSpan="3">
                  <a:txBody>
                    <a:bodyPr/>
                    <a:lstStyle/>
                    <a:p>
                      <a:pPr marL="0" marR="0" indent="0" algn="ctr" defTabSz="158008" rtl="0" eaLnBrk="1" fontAlgn="auto"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cs typeface="Times New Roman" panose="02020603050405020304" pitchFamily="18" charset="0"/>
                        </a:rPr>
                        <a:t>Земельный налог с юридических лиц </a:t>
                      </a:r>
                      <a:endParaRPr lang="ru-RU" sz="10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27570711"/>
                  </a:ext>
                </a:extLst>
              </a:tr>
              <a:tr h="1018259">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В размерах от 0,25 процента до 1,5 процентов от кадастровой стоимости земельного участка в зависимости от категории земель и вида разрешенного использования</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Действуют льготы, установленные статьей 395 Налогового кодекса Российской Федерации, а также льготы, установленные Решением Совета депутатов от 21.10.2020</a:t>
                      </a:r>
                      <a:br>
                        <a:rPr lang="ru-RU" sz="800" b="0" i="0" u="none" strike="noStrike" dirty="0">
                          <a:solidFill>
                            <a:srgbClr val="000000"/>
                          </a:solidFill>
                          <a:effectLst/>
                          <a:latin typeface="Times New Roman" panose="02020603050405020304" pitchFamily="18" charset="0"/>
                          <a:cs typeface="Times New Roman" panose="02020603050405020304" pitchFamily="18" charset="0"/>
                        </a:rPr>
                      </a:br>
                      <a:r>
                        <a:rPr lang="ru-RU" sz="800" b="0" i="0" u="none" strike="noStrike" dirty="0">
                          <a:solidFill>
                            <a:srgbClr val="000000"/>
                          </a:solidFill>
                          <a:effectLst/>
                          <a:latin typeface="Times New Roman" panose="02020603050405020304" pitchFamily="18" charset="0"/>
                          <a:cs typeface="Times New Roman" panose="02020603050405020304" pitchFamily="18" charset="0"/>
                        </a:rPr>
                        <a:t>№16/4 "О земельном налоге на территории Ленинского городского округа " (с изменениями)</a:t>
                      </a:r>
                    </a:p>
                  </a:txBody>
                  <a:tcPr marL="5446" marR="5446" marT="5446" marB="0" anchor="ct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доп. от  27.01.2021 № 23/2, от 03.02.2022 № 41/2, от 27.05.2022 № 48/2, </a:t>
                      </a:r>
                    </a:p>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от 20.06.2022 № 49/2, от 25.08.2023 № 65/2, от 18.10.2023 № 67/1, от 21.11.2024 № 5/1)</a:t>
                      </a:r>
                    </a:p>
                  </a:txBody>
                  <a:tcPr marL="5446" marR="5446" marT="5446" marB="0" anchor="ctr"/>
                </a:tc>
                <a:extLst>
                  <a:ext uri="{0D108BD9-81ED-4DB2-BD59-A6C34878D82A}">
                    <a16:rowId xmlns:a16="http://schemas.microsoft.com/office/drawing/2014/main" val="3255500368"/>
                  </a:ext>
                </a:extLst>
              </a:tr>
              <a:tr h="225162">
                <a:tc gridSpan="3">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Земельный налог с физических лиц</a:t>
                      </a:r>
                      <a:r>
                        <a:rPr lang="ru-RU" sz="1000" kern="0" baseline="0" dirty="0">
                          <a:solidFill>
                            <a:schemeClr val="bg2">
                              <a:lumMod val="50000"/>
                            </a:schemeClr>
                          </a:solidFill>
                          <a:latin typeface="Times New Roman" panose="02020603050405020304" pitchFamily="18" charset="0"/>
                          <a:cs typeface="Times New Roman" panose="02020603050405020304" pitchFamily="18" charset="0"/>
                        </a:rPr>
                        <a:t> </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02665239"/>
                  </a:ext>
                </a:extLst>
              </a:tr>
              <a:tr h="1018259">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В размерах от 0,25 процента до 1,5 процентов от кадастровой стоимости земельного участка в зависимости от категории земель и вида разрешенного использования</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Действуют льготы, установленные статьей 395 Налогового кодекса Российской Федерации, а также льготы, установленные Решением Совета депутатов от 21.10.2020</a:t>
                      </a:r>
                      <a:br>
                        <a:rPr lang="ru-RU" sz="800" b="0" i="0" u="none" strike="noStrike" dirty="0">
                          <a:solidFill>
                            <a:srgbClr val="000000"/>
                          </a:solidFill>
                          <a:effectLst/>
                          <a:latin typeface="Times New Roman" panose="02020603050405020304" pitchFamily="18" charset="0"/>
                          <a:cs typeface="Times New Roman" panose="02020603050405020304" pitchFamily="18" charset="0"/>
                        </a:rPr>
                      </a:br>
                      <a:r>
                        <a:rPr lang="ru-RU" sz="800" b="0" i="0" u="none" strike="noStrike" dirty="0">
                          <a:solidFill>
                            <a:srgbClr val="000000"/>
                          </a:solidFill>
                          <a:effectLst/>
                          <a:latin typeface="Times New Roman" panose="02020603050405020304" pitchFamily="18" charset="0"/>
                          <a:cs typeface="Times New Roman" panose="02020603050405020304" pitchFamily="18" charset="0"/>
                        </a:rPr>
                        <a:t>№16/4 "О земельном налоге на территории Ленинского городского округа " (с изменениями)  </a:t>
                      </a:r>
                    </a:p>
                  </a:txBody>
                  <a:tcPr marL="5446" marR="5446" marT="5446" marB="0" anchor="ct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 (с изм. и доп. от 27.01.2021 № 23/2, от 03.02.2022 № 41/2, от 27.05.2022 № 48/2, </a:t>
                      </a:r>
                    </a:p>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от 20.06.2022 № 49/2, от 25.08.2023 № 65/2, от 18.10.2023 № 67/1, от 21.11.2024 № 5/1)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6" marR="5446" marT="5446" marB="0" anchor="ctr"/>
                </a:tc>
                <a:extLst>
                  <a:ext uri="{0D108BD9-81ED-4DB2-BD59-A6C34878D82A}">
                    <a16:rowId xmlns:a16="http://schemas.microsoft.com/office/drawing/2014/main" val="3965869785"/>
                  </a:ext>
                </a:extLst>
              </a:tr>
              <a:tr h="298301">
                <a:tc gridSpan="3">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Налог на имущество физических лиц</a:t>
                      </a:r>
                      <a:r>
                        <a:rPr lang="ru-RU" sz="1000" kern="0" baseline="0" dirty="0">
                          <a:solidFill>
                            <a:schemeClr val="bg2">
                              <a:lumMod val="50000"/>
                            </a:schemeClr>
                          </a:solidFill>
                          <a:latin typeface="Times New Roman" panose="02020603050405020304" pitchFamily="18" charset="0"/>
                          <a:cs typeface="Times New Roman" panose="02020603050405020304" pitchFamily="18" charset="0"/>
                        </a:rPr>
                        <a:t> </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825326043"/>
                  </a:ext>
                </a:extLst>
              </a:tr>
              <a:tr h="943855">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В размерах от 0,15 процента до 2,5 процентов от кадастровой стоимости объекта в зависимости от вида имущества</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Действуют льготы, установленные статьей 407 Налогового кодекса Российской Федерации, а также льготы, установленные Решением Совета депутатов от 21.10.2020 №16/5 "О налоге на имущество физических лиц на территории Ленинского городского округа"</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№16/5 «О налоге на имущество физических лиц на территории Ленинского городского округа Московской области» (с изм. и доп. от 21.11.2024 №5/2)</a:t>
                      </a:r>
                    </a:p>
                  </a:txBody>
                  <a:tcPr marL="5446" marR="5446" marT="5446" marB="0" anchor="ctr"/>
                </a:tc>
                <a:extLst>
                  <a:ext uri="{0D108BD9-81ED-4DB2-BD59-A6C34878D82A}">
                    <a16:rowId xmlns:a16="http://schemas.microsoft.com/office/drawing/2014/main" val="322565463"/>
                  </a:ext>
                </a:extLst>
              </a:tr>
            </a:tbl>
          </a:graphicData>
        </a:graphic>
      </p:graphicFrame>
      <p:pic>
        <p:nvPicPr>
          <p:cNvPr id="4" name="Рисунок 3">
            <a:extLst>
              <a:ext uri="{FF2B5EF4-FFF2-40B4-BE49-F238E27FC236}">
                <a16:creationId xmlns:a16="http://schemas.microsoft.com/office/drawing/2014/main" id="{FED08459-6233-43C1-91D6-083601456B69}"/>
              </a:ext>
            </a:extLst>
          </p:cNvPr>
          <p:cNvPicPr>
            <a:picLocks noChangeAspect="1"/>
          </p:cNvPicPr>
          <p:nvPr/>
        </p:nvPicPr>
        <p:blipFill>
          <a:blip r:embed="rId3"/>
          <a:stretch>
            <a:fillRect/>
          </a:stretch>
        </p:blipFill>
        <p:spPr>
          <a:xfrm>
            <a:off x="6277509" y="1884277"/>
            <a:ext cx="2866486" cy="2390294"/>
          </a:xfrm>
          <a:prstGeom prst="rect">
            <a:avLst/>
          </a:prstGeom>
        </p:spPr>
      </p:pic>
    </p:spTree>
    <p:extLst>
      <p:ext uri="{BB962C8B-B14F-4D97-AF65-F5344CB8AC3E}">
        <p14:creationId xmlns:p14="http://schemas.microsoft.com/office/powerpoint/2010/main" val="410534961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74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287480" y="189674"/>
            <a:ext cx="8856519"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2024 году </a:t>
            </a:r>
            <a:r>
              <a:rPr lang="ru-RU" sz="1400" i="1" dirty="0">
                <a:solidFill>
                  <a:srgbClr val="16E7CF"/>
                </a:solidFill>
              </a:rPr>
              <a:t>(тыс. рублей)</a:t>
            </a:r>
          </a:p>
        </p:txBody>
      </p:sp>
      <p:graphicFrame>
        <p:nvGraphicFramePr>
          <p:cNvPr id="4" name="Таблица 3">
            <a:extLst>
              <a:ext uri="{FF2B5EF4-FFF2-40B4-BE49-F238E27FC236}">
                <a16:creationId xmlns:a16="http://schemas.microsoft.com/office/drawing/2014/main" id="{055F30C3-9B9F-4F16-8B9A-AB2E7EC310FB}"/>
              </a:ext>
            </a:extLst>
          </p:cNvPr>
          <p:cNvGraphicFramePr>
            <a:graphicFrameLocks noGrp="1"/>
          </p:cNvGraphicFramePr>
          <p:nvPr>
            <p:extLst>
              <p:ext uri="{D42A27DB-BD31-4B8C-83A1-F6EECF244321}">
                <p14:modId xmlns:p14="http://schemas.microsoft.com/office/powerpoint/2010/main" val="3020830373"/>
              </p:ext>
            </p:extLst>
          </p:nvPr>
        </p:nvGraphicFramePr>
        <p:xfrm>
          <a:off x="-3" y="985178"/>
          <a:ext cx="9144000" cy="4141316"/>
        </p:xfrm>
        <a:graphic>
          <a:graphicData uri="http://schemas.openxmlformats.org/drawingml/2006/table">
            <a:tbl>
              <a:tblPr firstRow="1" bandRow="1">
                <a:tableStyleId>{21E4AEA4-8DFA-4A89-87EB-49C32662AFE0}</a:tableStyleId>
              </a:tblPr>
              <a:tblGrid>
                <a:gridCol w="351694">
                  <a:extLst>
                    <a:ext uri="{9D8B030D-6E8A-4147-A177-3AD203B41FA5}">
                      <a16:colId xmlns:a16="http://schemas.microsoft.com/office/drawing/2014/main" val="776825308"/>
                    </a:ext>
                  </a:extLst>
                </a:gridCol>
                <a:gridCol w="2913084">
                  <a:extLst>
                    <a:ext uri="{9D8B030D-6E8A-4147-A177-3AD203B41FA5}">
                      <a16:colId xmlns:a16="http://schemas.microsoft.com/office/drawing/2014/main" val="1711136227"/>
                    </a:ext>
                  </a:extLst>
                </a:gridCol>
                <a:gridCol w="2167090">
                  <a:extLst>
                    <a:ext uri="{9D8B030D-6E8A-4147-A177-3AD203B41FA5}">
                      <a16:colId xmlns:a16="http://schemas.microsoft.com/office/drawing/2014/main" val="1365815771"/>
                    </a:ext>
                  </a:extLst>
                </a:gridCol>
                <a:gridCol w="669396">
                  <a:extLst>
                    <a:ext uri="{9D8B030D-6E8A-4147-A177-3AD203B41FA5}">
                      <a16:colId xmlns:a16="http://schemas.microsoft.com/office/drawing/2014/main" val="1464017302"/>
                    </a:ext>
                  </a:extLst>
                </a:gridCol>
                <a:gridCol w="536912">
                  <a:extLst>
                    <a:ext uri="{9D8B030D-6E8A-4147-A177-3AD203B41FA5}">
                      <a16:colId xmlns:a16="http://schemas.microsoft.com/office/drawing/2014/main" val="1252562103"/>
                    </a:ext>
                  </a:extLst>
                </a:gridCol>
                <a:gridCol w="722354">
                  <a:extLst>
                    <a:ext uri="{9D8B030D-6E8A-4147-A177-3AD203B41FA5}">
                      <a16:colId xmlns:a16="http://schemas.microsoft.com/office/drawing/2014/main" val="1280352281"/>
                    </a:ext>
                  </a:extLst>
                </a:gridCol>
                <a:gridCol w="537989">
                  <a:extLst>
                    <a:ext uri="{9D8B030D-6E8A-4147-A177-3AD203B41FA5}">
                      <a16:colId xmlns:a16="http://schemas.microsoft.com/office/drawing/2014/main" val="2011571220"/>
                    </a:ext>
                  </a:extLst>
                </a:gridCol>
                <a:gridCol w="633795">
                  <a:extLst>
                    <a:ext uri="{9D8B030D-6E8A-4147-A177-3AD203B41FA5}">
                      <a16:colId xmlns:a16="http://schemas.microsoft.com/office/drawing/2014/main" val="3857473671"/>
                    </a:ext>
                  </a:extLst>
                </a:gridCol>
                <a:gridCol w="611686">
                  <a:extLst>
                    <a:ext uri="{9D8B030D-6E8A-4147-A177-3AD203B41FA5}">
                      <a16:colId xmlns:a16="http://schemas.microsoft.com/office/drawing/2014/main" val="3705710534"/>
                    </a:ext>
                  </a:extLst>
                </a:gridCol>
              </a:tblGrid>
              <a:tr h="126449">
                <a:tc rowSpan="2">
                  <a:txBody>
                    <a:bodyPr/>
                    <a:lstStyle/>
                    <a:p>
                      <a:pPr algn="ctr" rtl="0" fontAlgn="ctr"/>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 п/п</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rowSpan="2">
                  <a:txBody>
                    <a:bodyPr/>
                    <a:lstStyle/>
                    <a:p>
                      <a:pPr algn="ctr" rtl="0" fontAlgn="ctr"/>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Наименование налоговой льготы</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rowSpan="2">
                  <a:txBody>
                    <a:bodyPr/>
                    <a:lstStyle/>
                    <a:p>
                      <a:pPr algn="ctr" rtl="0" fontAlgn="ctr"/>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Правовое основание</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gridSpan="2">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2022 год</a:t>
                      </a:r>
                      <a:endPar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lnL w="12700" cap="flat" cmpd="sng" algn="ctr">
                      <a:solidFill>
                        <a:srgbClr val="343947"/>
                      </a:solidFill>
                      <a:prstDash val="solid"/>
                      <a:round/>
                      <a:headEnd type="none" w="med" len="med"/>
                      <a:tailEnd type="none" w="med" len="med"/>
                    </a:lnL>
                  </a:tcPr>
                </a:tc>
                <a:tc gridSpan="2">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Факт 2023 год</a:t>
                      </a:r>
                      <a:endPar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gridSpan="2">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2024 год</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lnL w="12700" cap="flat" cmpd="sng" algn="ctr">
                      <a:solidFill>
                        <a:srgbClr val="343947"/>
                      </a:solidFill>
                      <a:prstDash val="solid"/>
                      <a:round/>
                      <a:headEnd type="none" w="med" len="med"/>
                      <a:tailEnd type="none" w="med" len="med"/>
                    </a:lnL>
                  </a:tcPr>
                </a:tc>
                <a:extLst>
                  <a:ext uri="{0D108BD9-81ED-4DB2-BD59-A6C34878D82A}">
                    <a16:rowId xmlns:a16="http://schemas.microsoft.com/office/drawing/2014/main" val="1118270781"/>
                  </a:ext>
                </a:extLst>
              </a:tr>
              <a:tr h="226057">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ru-RU" dirty="0">
                        <a:latin typeface="Times New Roman" panose="02020603050405020304" pitchFamily="18" charset="0"/>
                        <a:cs typeface="Times New Roman" panose="02020603050405020304" pitchFamily="18" charset="0"/>
                      </a:endParaRPr>
                    </a:p>
                  </a:txBody>
                  <a:tcPr/>
                </a:tc>
                <a:tc vMerge="1">
                  <a:txBody>
                    <a:bodyPr/>
                    <a:lstStyle/>
                    <a:p>
                      <a:endParaRPr lang="ru-RU"/>
                    </a:p>
                  </a:txBody>
                  <a:tcPr/>
                </a:tc>
                <a:tc>
                  <a:txBody>
                    <a:bodyPr/>
                    <a:lstStyle/>
                    <a:p>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Количество</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Сумма</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Количество</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Сумма</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Количество</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ysClr val="windowText" lastClr="000000"/>
                          </a:solidFill>
                          <a:effectLst/>
                          <a:latin typeface="Times New Roman" panose="02020603050405020304" pitchFamily="18" charset="0"/>
                          <a:cs typeface="Times New Roman" panose="02020603050405020304" pitchFamily="18" charset="0"/>
                        </a:rPr>
                        <a:t>Сумма</a:t>
                      </a:r>
                      <a:endParaRPr lang="ru-RU" dirty="0"/>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860319105"/>
                  </a:ext>
                </a:extLst>
              </a:tr>
              <a:tr h="245460">
                <a:tc>
                  <a:txBody>
                    <a:bodyPr/>
                    <a:lstStyle/>
                    <a:p>
                      <a:r>
                        <a:rPr lang="ru-RU" sz="800" dirty="0">
                          <a:solidFill>
                            <a:sysClr val="windowText" lastClr="000000"/>
                          </a:solidFill>
                          <a:latin typeface="Times New Roman" panose="02020603050405020304" pitchFamily="18" charset="0"/>
                          <a:cs typeface="Times New Roman" panose="02020603050405020304" pitchFamily="18" charset="0"/>
                        </a:rPr>
                        <a:t>1</a:t>
                      </a:r>
                    </a:p>
                  </a:txBody>
                  <a:tcPr>
                    <a:lnL w="12700" cap="flat" cmpd="sng" algn="ctr">
                      <a:solidFill>
                        <a:schemeClr val="tx1"/>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1">
                        <a:lumMod val="20000"/>
                        <a:lumOff val="80000"/>
                      </a:schemeClr>
                    </a:solidFill>
                  </a:tcPr>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800" b="1" i="0" u="none" strike="noStrike" baseline="0" dirty="0">
                          <a:solidFill>
                            <a:sysClr val="windowText" lastClr="000000"/>
                          </a:solidFill>
                          <a:effectLst/>
                          <a:latin typeface="Times New Roman" panose="02020603050405020304" pitchFamily="18" charset="0"/>
                          <a:cs typeface="Times New Roman" panose="02020603050405020304" pitchFamily="18" charset="0"/>
                        </a:rPr>
                        <a:t>Земельный налог</a:t>
                      </a:r>
                    </a:p>
                    <a:p>
                      <a:pPr algn="l" rtl="0" fontAlgn="ctr"/>
                      <a:endParaRPr lang="ru-RU" sz="800" b="0" i="0" u="none" strike="noStrike" dirty="0">
                        <a:solidFill>
                          <a:sysClr val="windowText" lastClr="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34394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extLst>
                  <a:ext uri="{0D108BD9-81ED-4DB2-BD59-A6C34878D82A}">
                    <a16:rowId xmlns:a16="http://schemas.microsoft.com/office/drawing/2014/main" val="630984025"/>
                  </a:ext>
                </a:extLst>
              </a:tr>
              <a:tr h="245460">
                <a:tc rowSpan="8">
                  <a:txBody>
                    <a:bodyPr/>
                    <a:lstStyle/>
                    <a:p>
                      <a:r>
                        <a:rPr lang="ru-RU" sz="800" dirty="0">
                          <a:solidFill>
                            <a:sysClr val="windowText" lastClr="000000"/>
                          </a:solidFill>
                          <a:latin typeface="Times New Roman" panose="02020603050405020304" pitchFamily="18" charset="0"/>
                          <a:cs typeface="Times New Roman" panose="020206030504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800" b="1" i="0" u="sng" strike="noStrike" baseline="0" dirty="0">
                          <a:solidFill>
                            <a:sysClr val="windowText" lastClr="000000"/>
                          </a:solidFill>
                          <a:effectLst/>
                          <a:latin typeface="Times New Roman" panose="02020603050405020304" pitchFamily="18" charset="0"/>
                          <a:cs typeface="Times New Roman" panose="02020603050405020304" pitchFamily="18" charset="0"/>
                        </a:rPr>
                        <a:t>льготы налогоплательщикам-организациям в размере 100 %: </a:t>
                      </a:r>
                    </a:p>
                    <a:p>
                      <a:pPr algn="l" rtl="0" fontAlgn="ctr"/>
                      <a:endParaRPr lang="ru-RU" sz="800" b="0" i="0" u="none" strike="noStrike" dirty="0">
                        <a:solidFill>
                          <a:sysClr val="windowText" lastClr="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34394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59104805"/>
                  </a:ext>
                </a:extLst>
              </a:tr>
              <a:tr h="401662">
                <a:tc vMerge="1">
                  <a:txBody>
                    <a:bodyPr/>
                    <a:lstStyle/>
                    <a:p>
                      <a:endParaRPr lang="ru-RU"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ru-RU" sz="800" b="0" i="0" u="none" strike="noStrike" dirty="0">
                          <a:solidFill>
                            <a:srgbClr val="343947"/>
                          </a:solidFill>
                          <a:effectLst/>
                          <a:latin typeface="Times New Roman" panose="02020603050405020304" pitchFamily="18" charset="0"/>
                          <a:cs typeface="Times New Roman" panose="02020603050405020304" pitchFamily="18" charset="0"/>
                        </a:rPr>
                        <a:t> органы местного самоуправления</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rowSpan="4">
                  <a:txBody>
                    <a:bodyPr/>
                    <a:lstStyle/>
                    <a:p>
                      <a:r>
                        <a:rPr lang="ru-RU" sz="800" b="0" i="0" u="none" strike="noStrike" baseline="0" dirty="0">
                          <a:solidFill>
                            <a:srgbClr val="343947"/>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доп. от  27.01.2021 № 23/2, от 03.02.2022 № 41/2, от 27.05.2022 № 48/2, от 20.06.2022 № 49/2,  от 25.08.2023 №65/2, от 18.10.2023 №67/1, от 21.11.2024 №5/1) п.5</a:t>
                      </a:r>
                      <a:endParaRPr lang="ru-RU" dirty="0">
                        <a:solidFill>
                          <a:srgbClr val="343947"/>
                        </a:solidFill>
                      </a:endParaRPr>
                    </a:p>
                  </a:txBody>
                  <a:tcP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4</a:t>
                      </a:r>
                      <a:endParaRPr lang="ru-RU" sz="700" dirty="0">
                        <a:solidFill>
                          <a:srgbClr val="343947"/>
                        </a:solidFill>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11 565,0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2</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endParaRPr lang="ru-RU" sz="700" b="1" dirty="0">
                        <a:solidFill>
                          <a:srgbClr val="343947"/>
                        </a:solidFill>
                        <a:latin typeface="Times New Roman" panose="02020603050405020304" pitchFamily="18" charset="0"/>
                        <a:cs typeface="Times New Roman" panose="02020603050405020304" pitchFamily="18" charset="0"/>
                      </a:endParaRPr>
                    </a:p>
                    <a:p>
                      <a:r>
                        <a:rPr lang="ru-RU" sz="700" b="1" dirty="0">
                          <a:solidFill>
                            <a:srgbClr val="343947"/>
                          </a:solidFill>
                          <a:latin typeface="Times New Roman" panose="02020603050405020304" pitchFamily="18" charset="0"/>
                          <a:cs typeface="Times New Roman" panose="02020603050405020304" pitchFamily="18" charset="0"/>
                        </a:rPr>
                        <a:t>13 788,0</a:t>
                      </a:r>
                    </a:p>
                    <a:p>
                      <a:endParaRPr lang="ru-RU" sz="700" b="1" dirty="0">
                        <a:solidFill>
                          <a:srgbClr val="343947"/>
                        </a:solidFill>
                        <a:latin typeface="Times New Roman" panose="02020603050405020304" pitchFamily="18" charset="0"/>
                        <a:cs typeface="Times New Roman" panose="02020603050405020304" pitchFamily="18" charset="0"/>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2</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8 837,6</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extLst>
                  <a:ext uri="{0D108BD9-81ED-4DB2-BD59-A6C34878D82A}">
                    <a16:rowId xmlns:a16="http://schemas.microsoft.com/office/drawing/2014/main" val="1009330198"/>
                  </a:ext>
                </a:extLst>
              </a:tr>
              <a:tr h="507420">
                <a:tc vMerge="1">
                  <a:txBody>
                    <a:bodyPr/>
                    <a:lstStyle/>
                    <a:p>
                      <a:endParaRPr lang="ru-RU"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ru-RU" sz="800" b="0" i="0" u="none" strike="noStrike" dirty="0">
                          <a:solidFill>
                            <a:srgbClr val="343947"/>
                          </a:solidFill>
                          <a:effectLst/>
                          <a:latin typeface="Times New Roman" panose="02020603050405020304" pitchFamily="18" charset="0"/>
                          <a:cs typeface="Times New Roman" panose="02020603050405020304" pitchFamily="18" charset="0"/>
                        </a:rPr>
                        <a:t> государственные бюджетные учреждения Московской    области, вид деятельности которых направлен на сопровождение процедур оформления права собственности Московской области на объекты недвижимости, включая земельные участки</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vMerge="1">
                  <a:txBody>
                    <a:bodyPr/>
                    <a:lstStyle/>
                    <a:p>
                      <a:endParaRPr lang="ru-RU"/>
                    </a:p>
                  </a:txBody>
                  <a:tcPr/>
                </a:tc>
                <a:tc>
                  <a:txBody>
                    <a:bodyPr/>
                    <a:lstStyle/>
                    <a:p>
                      <a:r>
                        <a:rPr lang="ru-RU" sz="700" b="1">
                          <a:solidFill>
                            <a:srgbClr val="343947"/>
                          </a:solidFill>
                          <a:latin typeface="Times New Roman" panose="02020603050405020304" pitchFamily="18" charset="0"/>
                          <a:cs typeface="Times New Roman" panose="02020603050405020304" pitchFamily="18" charset="0"/>
                        </a:rPr>
                        <a:t>0</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a:solidFill>
                            <a:srgbClr val="343947"/>
                          </a:solidFill>
                          <a:latin typeface="Times New Roman" panose="02020603050405020304" pitchFamily="18" charset="0"/>
                          <a:cs typeface="Times New Roman" panose="02020603050405020304" pitchFamily="18" charset="0"/>
                        </a:rPr>
                        <a:t>0</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a:solidFill>
                            <a:srgbClr val="343947"/>
                          </a:solidFill>
                          <a:latin typeface="Times New Roman" panose="02020603050405020304" pitchFamily="18" charset="0"/>
                          <a:cs typeface="Times New Roman" panose="02020603050405020304" pitchFamily="18" charset="0"/>
                        </a:rPr>
                        <a:t>0</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extLst>
                  <a:ext uri="{0D108BD9-81ED-4DB2-BD59-A6C34878D82A}">
                    <a16:rowId xmlns:a16="http://schemas.microsoft.com/office/drawing/2014/main" val="1059050367"/>
                  </a:ext>
                </a:extLst>
              </a:tr>
              <a:tr h="193393">
                <a:tc vMerge="1">
                  <a:txBody>
                    <a:bodyPr/>
                    <a:lstStyle/>
                    <a:p>
                      <a:endParaRPr lang="ru-RU"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ru-RU" sz="800" b="0" i="0" u="none" strike="noStrike" dirty="0">
                          <a:solidFill>
                            <a:srgbClr val="343947"/>
                          </a:solidFill>
                          <a:effectLst/>
                          <a:latin typeface="Times New Roman" panose="02020603050405020304" pitchFamily="18" charset="0"/>
                          <a:cs typeface="Times New Roman" panose="02020603050405020304" pitchFamily="18" charset="0"/>
                        </a:rPr>
                        <a:t> налоговые органы</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vMerge="1">
                  <a:txBody>
                    <a:bodyPr/>
                    <a:lstStyle/>
                    <a:p>
                      <a:endParaRPr lang="ru-RU"/>
                    </a:p>
                  </a:txBody>
                  <a:tcPr/>
                </a:tc>
                <a:tc>
                  <a:txBody>
                    <a:bodyPr/>
                    <a:lstStyle/>
                    <a:p>
                      <a:r>
                        <a:rPr lang="ru-RU" sz="700" b="1">
                          <a:solidFill>
                            <a:srgbClr val="343947"/>
                          </a:solidFill>
                          <a:latin typeface="Times New Roman" panose="02020603050405020304" pitchFamily="18" charset="0"/>
                          <a:cs typeface="Times New Roman" panose="02020603050405020304" pitchFamily="18" charset="0"/>
                        </a:rPr>
                        <a:t>1</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a:solidFill>
                            <a:srgbClr val="343947"/>
                          </a:solidFill>
                          <a:latin typeface="Times New Roman" panose="02020603050405020304" pitchFamily="18" charset="0"/>
                          <a:cs typeface="Times New Roman" panose="02020603050405020304" pitchFamily="18" charset="0"/>
                        </a:rPr>
                        <a:t>292,0</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a:solidFill>
                            <a:srgbClr val="343947"/>
                          </a:solidFill>
                          <a:latin typeface="Times New Roman" panose="02020603050405020304" pitchFamily="18" charset="0"/>
                          <a:cs typeface="Times New Roman" panose="02020603050405020304" pitchFamily="18" charset="0"/>
                        </a:rPr>
                        <a:t>1</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292,0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1</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292,0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extLst>
                  <a:ext uri="{0D108BD9-81ED-4DB2-BD59-A6C34878D82A}">
                    <a16:rowId xmlns:a16="http://schemas.microsoft.com/office/drawing/2014/main" val="2656659819"/>
                  </a:ext>
                </a:extLst>
              </a:tr>
              <a:tr h="579083">
                <a:tc vMerge="1">
                  <a:txBody>
                    <a:bodyPr/>
                    <a:lstStyle/>
                    <a:p>
                      <a:endParaRPr lang="ru-RU"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800" b="0" i="0" u="none" strike="noStrike" dirty="0">
                          <a:solidFill>
                            <a:srgbClr val="343947"/>
                          </a:solidFill>
                          <a:effectLst/>
                          <a:latin typeface="Times New Roman" panose="02020603050405020304" pitchFamily="18" charset="0"/>
                          <a:cs typeface="Times New Roman" panose="02020603050405020304" pitchFamily="18" charset="0"/>
                        </a:rPr>
                        <a:t> организации – владельцы земельных участков под автомобильными дорогами общего пользования на территории технопарков (промышленных, индустриальных парков)</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vMerge="1">
                  <a:txBody>
                    <a:bodyPr/>
                    <a:lstStyle/>
                    <a:p>
                      <a:endParaRPr lang="ru-RU"/>
                    </a:p>
                  </a:txBody>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endParaRPr lang="ru-RU" sz="700" dirty="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endParaRPr lang="ru-RU" sz="700" dirty="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endParaRPr lang="ru-RU" sz="700" dirty="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extLst>
                  <a:ext uri="{0D108BD9-81ED-4DB2-BD59-A6C34878D82A}">
                    <a16:rowId xmlns:a16="http://schemas.microsoft.com/office/drawing/2014/main" val="2207581955"/>
                  </a:ext>
                </a:extLst>
              </a:tr>
              <a:tr h="226057">
                <a:tc vMerge="1">
                  <a:txBody>
                    <a:bodyPr/>
                    <a:lstStyle/>
                    <a:p>
                      <a:endParaRPr lang="ru-RU"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700" b="1" i="0" u="sng" strike="noStrike" baseline="0" dirty="0">
                          <a:solidFill>
                            <a:srgbClr val="343947"/>
                          </a:solidFill>
                          <a:effectLst/>
                          <a:latin typeface="Times New Roman" panose="02020603050405020304" pitchFamily="18" charset="0"/>
                          <a:cs typeface="Times New Roman" panose="02020603050405020304" pitchFamily="18" charset="0"/>
                        </a:rPr>
                        <a:t>льготы налогоплательщикам-организациям в размере 50%:</a:t>
                      </a:r>
                    </a:p>
                    <a:p>
                      <a:pPr algn="ctr" rtl="0" fontAlgn="ctr"/>
                      <a:endParaRPr lang="ru-RU" sz="700" b="0" i="0" u="none" strike="noStrike" dirty="0">
                        <a:solidFill>
                          <a:srgbClr val="343947"/>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34394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rgbClr val="343947"/>
                      </a:solidFill>
                      <a:prstDash val="solid"/>
                      <a:round/>
                      <a:headEnd type="none" w="med" len="med"/>
                      <a:tailEnd type="none" w="med" len="med"/>
                    </a:lnT>
                  </a:tcPr>
                </a:tc>
                <a:extLst>
                  <a:ext uri="{0D108BD9-81ED-4DB2-BD59-A6C34878D82A}">
                    <a16:rowId xmlns:a16="http://schemas.microsoft.com/office/drawing/2014/main" val="1522541832"/>
                  </a:ext>
                </a:extLst>
              </a:tr>
              <a:tr h="511447">
                <a:tc vMerge="1">
                  <a:txBody>
                    <a:bodyPr/>
                    <a:lstStyle/>
                    <a:p>
                      <a:endParaRPr lang="ru-RU" dirty="0">
                        <a:latin typeface="+mn-lt"/>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800" b="0" i="0" u="none" strike="noStrike" dirty="0">
                          <a:solidFill>
                            <a:srgbClr val="343947"/>
                          </a:solidFill>
                          <a:effectLst/>
                          <a:latin typeface="Times New Roman" panose="02020603050405020304" pitchFamily="18" charset="0"/>
                          <a:cs typeface="Times New Roman" panose="02020603050405020304" pitchFamily="18" charset="0"/>
                        </a:rPr>
                        <a:t> организации, осуществляющие комплексное обучение, подготовку и повышение квалификации и кадров, учрежденные общественными организациями профессиональных союзов</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rowSpan="2">
                  <a:txBody>
                    <a:bodyPr/>
                    <a:lstStyle/>
                    <a:p>
                      <a:r>
                        <a:rPr lang="ru-RU" sz="800" b="0" i="0" u="none" strike="noStrike" baseline="0">
                          <a:solidFill>
                            <a:srgbClr val="343947"/>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доп. от  27.01.2021 № 23/2, от 03.02.2022 № 41/2, от 27.05.2022 № 48/2, от 20.06.2022 № 49/2, от 25.08.2023 № 65/2, от 18.10.2023 №67/1, от 21.11.2024 №5/1) п.5</a:t>
                      </a:r>
                      <a:endParaRPr lang="ru-RU">
                        <a:solidFill>
                          <a:srgbClr val="343947"/>
                        </a:solidFill>
                      </a:endParaRPr>
                    </a:p>
                  </a:txBody>
                  <a:tcP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a:solidFill>
                            <a:srgbClr val="343947"/>
                          </a:solidFill>
                          <a:latin typeface="Times New Roman" panose="02020603050405020304" pitchFamily="18" charset="0"/>
                          <a:cs typeface="Times New Roman" panose="02020603050405020304" pitchFamily="18" charset="0"/>
                        </a:rPr>
                        <a:t>1</a:t>
                      </a:r>
                      <a:endParaRPr lang="ru-RU" sz="700">
                        <a:solidFill>
                          <a:srgbClr val="343947"/>
                        </a:solidFill>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i="0" u="none" strike="noStrike">
                          <a:solidFill>
                            <a:srgbClr val="343947"/>
                          </a:solidFill>
                          <a:effectLst/>
                          <a:latin typeface="Times New Roman" panose="02020603050405020304" pitchFamily="18" charset="0"/>
                          <a:cs typeface="Times New Roman" panose="02020603050405020304" pitchFamily="18" charset="0"/>
                        </a:rPr>
                        <a:t>1 009,0</a:t>
                      </a:r>
                      <a:endParaRPr lang="ru-RU" sz="700">
                        <a:solidFill>
                          <a:srgbClr val="343947"/>
                        </a:solidFill>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fontAlgn="ctr"/>
                      <a:r>
                        <a:rPr lang="ru-RU" sz="700" b="1" i="0" u="none" strike="noStrike">
                          <a:solidFill>
                            <a:srgbClr val="343947"/>
                          </a:solidFill>
                          <a:effectLst/>
                          <a:latin typeface="Times New Roman" panose="02020603050405020304" pitchFamily="18" charset="0"/>
                          <a:cs typeface="Times New Roman" panose="02020603050405020304" pitchFamily="18" charset="0"/>
                        </a:rPr>
                        <a:t>1</a:t>
                      </a:r>
                      <a:endParaRPr lang="ru-RU" sz="700" b="1" i="0" u="none" strike="noStrike" dirty="0">
                        <a:solidFill>
                          <a:srgbClr val="343947"/>
                        </a:solidFill>
                        <a:effectLst/>
                        <a:latin typeface="Times New Roman" panose="02020603050405020304" pitchFamily="18" charset="0"/>
                        <a:cs typeface="Times New Roman" panose="02020603050405020304" pitchFamily="18" charset="0"/>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fontAlgn="ctr"/>
                      <a:r>
                        <a:rPr lang="ru-RU" sz="700" b="1" i="0" u="none" strike="noStrike" dirty="0">
                          <a:solidFill>
                            <a:srgbClr val="343947"/>
                          </a:solidFill>
                          <a:effectLst/>
                          <a:latin typeface="Times New Roman" panose="02020603050405020304" pitchFamily="18" charset="0"/>
                          <a:cs typeface="Times New Roman" panose="02020603050405020304" pitchFamily="18" charset="0"/>
                        </a:rPr>
                        <a:t>1 009,0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fontAlgn="ctr"/>
                      <a:r>
                        <a:rPr lang="ru-RU" sz="700" b="1">
                          <a:solidFill>
                            <a:srgbClr val="343947"/>
                          </a:solidFill>
                          <a:latin typeface="Times New Roman" panose="02020603050405020304" pitchFamily="18" charset="0"/>
                          <a:cs typeface="Times New Roman" panose="02020603050405020304" pitchFamily="18" charset="0"/>
                        </a:rPr>
                        <a:t>1</a:t>
                      </a:r>
                      <a:endParaRPr lang="ru-RU" sz="700" b="1" i="0" u="none" strike="noStrike" dirty="0">
                        <a:solidFill>
                          <a:srgbClr val="343947"/>
                        </a:solidFill>
                        <a:effectLst/>
                        <a:latin typeface="Times New Roman" panose="02020603050405020304" pitchFamily="18" charset="0"/>
                        <a:cs typeface="Times New Roman" panose="02020603050405020304" pitchFamily="18" charset="0"/>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a:r>
                        <a:rPr lang="ru-RU" sz="700" b="1" dirty="0">
                          <a:solidFill>
                            <a:srgbClr val="343947"/>
                          </a:solidFill>
                          <a:latin typeface="Times New Roman" panose="02020603050405020304" pitchFamily="18" charset="0"/>
                          <a:cs typeface="Times New Roman" panose="02020603050405020304" pitchFamily="18" charset="0"/>
                        </a:rPr>
                        <a:t>1 009,0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extLst>
                  <a:ext uri="{0D108BD9-81ED-4DB2-BD59-A6C34878D82A}">
                    <a16:rowId xmlns:a16="http://schemas.microsoft.com/office/drawing/2014/main" val="1750742964"/>
                  </a:ext>
                </a:extLst>
              </a:tr>
              <a:tr h="529898">
                <a:tc vMerge="1">
                  <a:txBody>
                    <a:bodyPr/>
                    <a:lstStyle/>
                    <a:p>
                      <a:endParaRPr lang="ru-RU" sz="800" dirty="0">
                        <a:solidFill>
                          <a:sysClr val="windowText" lastClr="000000"/>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fontAlgn="ctr"/>
                      <a:r>
                        <a:rPr lang="ru-RU" sz="800" b="0" i="0" u="none" strike="noStrike" dirty="0">
                          <a:solidFill>
                            <a:srgbClr val="343947"/>
                          </a:solidFill>
                          <a:effectLst/>
                          <a:latin typeface="Times New Roman" panose="02020603050405020304" pitchFamily="18" charset="0"/>
                          <a:cs typeface="Times New Roman" panose="02020603050405020304" pitchFamily="18" charset="0"/>
                        </a:rPr>
                        <a:t> благотворительные организации, в отношении земельных участков занятых приютами для животных </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vMerge="1">
                  <a:txBody>
                    <a:bodyPr/>
                    <a:lstStyle/>
                    <a:p>
                      <a:endParaRPr lang="ru-RU"/>
                    </a:p>
                  </a:txBody>
                  <a:tcPr/>
                </a:tc>
                <a:tc>
                  <a:txBody>
                    <a:bodyPr/>
                    <a:lstStyle/>
                    <a:p>
                      <a:r>
                        <a:rPr lang="ru-RU" sz="700" b="1">
                          <a:solidFill>
                            <a:srgbClr val="343947"/>
                          </a:solidFill>
                          <a:latin typeface="Times New Roman" panose="02020603050405020304" pitchFamily="18" charset="0"/>
                          <a:cs typeface="Times New Roman" panose="02020603050405020304" pitchFamily="18" charset="0"/>
                        </a:rPr>
                        <a:t>0</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i="0" u="none" strike="noStrike">
                          <a:solidFill>
                            <a:srgbClr val="343947"/>
                          </a:solidFill>
                          <a:effectLst/>
                          <a:latin typeface="Times New Roman" panose="02020603050405020304" pitchFamily="18" charset="0"/>
                          <a:cs typeface="Times New Roman" panose="02020603050405020304" pitchFamily="18" charset="0"/>
                        </a:rPr>
                        <a:t>0</a:t>
                      </a:r>
                      <a:endParaRPr lang="ru-RU" sz="700"/>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fontAlgn="ctr"/>
                      <a:r>
                        <a:rPr lang="ru-RU" sz="700" b="1" i="0" u="none" strike="noStrike">
                          <a:solidFill>
                            <a:srgbClr val="343947"/>
                          </a:solidFill>
                          <a:effectLst/>
                          <a:latin typeface="Times New Roman" panose="02020603050405020304" pitchFamily="18" charset="0"/>
                          <a:cs typeface="Times New Roman" panose="02020603050405020304" pitchFamily="18" charset="0"/>
                        </a:rPr>
                        <a:t>0</a:t>
                      </a:r>
                      <a:endParaRPr lang="ru-RU" sz="700" b="1" i="0" u="none" strike="noStrike" dirty="0">
                        <a:solidFill>
                          <a:srgbClr val="343947"/>
                        </a:solidFill>
                        <a:effectLst/>
                        <a:latin typeface="Times New Roman" panose="02020603050405020304" pitchFamily="18" charset="0"/>
                        <a:cs typeface="Times New Roman" panose="02020603050405020304" pitchFamily="18" charset="0"/>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fontAlgn="ctr"/>
                      <a:r>
                        <a:rPr lang="ru-RU" sz="700" b="1" i="0" u="none" strike="noStrike" dirty="0">
                          <a:solidFill>
                            <a:srgbClr val="343947"/>
                          </a:solidFill>
                          <a:effectLst/>
                          <a:latin typeface="Times New Roman" panose="02020603050405020304" pitchFamily="18" charset="0"/>
                          <a:cs typeface="Times New Roman" panose="02020603050405020304" pitchFamily="18" charset="0"/>
                        </a:rPr>
                        <a:t>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1</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tc>
                  <a:txBody>
                    <a:bodyPr/>
                    <a:lstStyle/>
                    <a:p>
                      <a:pPr algn="ctr"/>
                      <a:r>
                        <a:rPr lang="ru-RU" sz="700" b="1" dirty="0">
                          <a:solidFill>
                            <a:srgbClr val="343947"/>
                          </a:solidFill>
                          <a:latin typeface="Times New Roman" panose="02020603050405020304" pitchFamily="18" charset="0"/>
                          <a:cs typeface="Times New Roman" panose="02020603050405020304" pitchFamily="18" charset="0"/>
                        </a:rPr>
                        <a:t>274,0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rgbClr val="343947"/>
                      </a:solidFill>
                      <a:prstDash val="solid"/>
                      <a:round/>
                      <a:headEnd type="none" w="med" len="med"/>
                      <a:tailEnd type="none" w="med" len="med"/>
                    </a:lnB>
                    <a:noFill/>
                  </a:tcPr>
                </a:tc>
                <a:extLst>
                  <a:ext uri="{0D108BD9-81ED-4DB2-BD59-A6C34878D82A}">
                    <a16:rowId xmlns:a16="http://schemas.microsoft.com/office/drawing/2014/main" val="4017739"/>
                  </a:ext>
                </a:extLst>
              </a:tr>
              <a:tr h="293839">
                <a:tc>
                  <a:txBody>
                    <a:bodyPr/>
                    <a:lstStyle/>
                    <a:p>
                      <a:endParaRPr lang="ru-RU" sz="800" dirty="0">
                        <a:solidFill>
                          <a:sysClr val="windowText" lastClr="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ru-RU" sz="800" b="1" i="0" u="none" strike="noStrike" dirty="0">
                          <a:solidFill>
                            <a:srgbClr val="343947"/>
                          </a:solidFill>
                          <a:effectLst/>
                          <a:latin typeface="Times New Roman" panose="02020603050405020304" pitchFamily="18" charset="0"/>
                          <a:cs typeface="Times New Roman" panose="02020603050405020304" pitchFamily="18" charset="0"/>
                        </a:rPr>
                        <a:t>                            Итого</a:t>
                      </a:r>
                    </a:p>
                  </a:txBody>
                  <a:tcPr marL="7620" marR="7620" marT="7620" marB="0"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ru-RU" dirty="0">
                        <a:solidFill>
                          <a:srgbClr val="343947"/>
                        </a:solidFill>
                      </a:endParaRPr>
                    </a:p>
                  </a:txBody>
                  <a:tcP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6</a:t>
                      </a:r>
                      <a:endParaRPr lang="ru-RU" sz="700" dirty="0">
                        <a:solidFill>
                          <a:srgbClr val="343947"/>
                        </a:solidFill>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ru-RU" sz="700" b="1" dirty="0">
                          <a:solidFill>
                            <a:srgbClr val="343947"/>
                          </a:solidFill>
                          <a:latin typeface="Times New Roman" panose="02020603050405020304" pitchFamily="18" charset="0"/>
                          <a:cs typeface="Times New Roman" panose="02020603050405020304" pitchFamily="18" charset="0"/>
                        </a:rPr>
                        <a:t>12 866,0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ru-RU" sz="700" b="1" i="0" u="none" strike="noStrike" dirty="0">
                          <a:solidFill>
                            <a:srgbClr val="343947"/>
                          </a:solidFill>
                          <a:effectLst/>
                          <a:latin typeface="Times New Roman" panose="02020603050405020304" pitchFamily="18" charset="0"/>
                          <a:cs typeface="Times New Roman" panose="02020603050405020304" pitchFamily="18" charset="0"/>
                        </a:rPr>
                        <a:t>           4</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ru-RU" sz="700" b="1" i="0" u="none" strike="noStrike" dirty="0">
                          <a:solidFill>
                            <a:srgbClr val="343947"/>
                          </a:solidFill>
                          <a:effectLst/>
                          <a:latin typeface="Times New Roman" panose="02020603050405020304" pitchFamily="18" charset="0"/>
                          <a:cs typeface="Times New Roman" panose="02020603050405020304" pitchFamily="18" charset="0"/>
                        </a:rPr>
                        <a:t>15 089,0</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ru-RU" sz="700" b="1" dirty="0">
                          <a:solidFill>
                            <a:srgbClr val="343947"/>
                          </a:solidFill>
                          <a:latin typeface="Times New Roman" panose="02020603050405020304" pitchFamily="18" charset="0"/>
                          <a:cs typeface="Times New Roman" panose="02020603050405020304" pitchFamily="18" charset="0"/>
                        </a:rPr>
                        <a:t>        5</a:t>
                      </a:r>
                      <a:endParaRPr lang="ru-RU" sz="700" b="1" i="0" u="none" strike="noStrike" dirty="0">
                        <a:solidFill>
                          <a:srgbClr val="343947"/>
                        </a:solidFill>
                        <a:effectLst/>
                        <a:latin typeface="Times New Roman" panose="02020603050405020304" pitchFamily="18" charset="0"/>
                        <a:cs typeface="Times New Roman" panose="02020603050405020304" pitchFamily="18" charset="0"/>
                      </a:endParaRP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700" b="1" dirty="0">
                          <a:solidFill>
                            <a:srgbClr val="343947"/>
                          </a:solidFill>
                          <a:latin typeface="Times New Roman" panose="02020603050405020304" pitchFamily="18" charset="0"/>
                          <a:cs typeface="Times New Roman" panose="02020603050405020304" pitchFamily="18" charset="0"/>
                        </a:rPr>
                        <a:t>10 412,6</a:t>
                      </a:r>
                    </a:p>
                  </a:txBody>
                  <a:tcPr anchor="ctr">
                    <a:lnL w="12700" cap="flat" cmpd="sng" algn="ctr">
                      <a:solidFill>
                        <a:srgbClr val="343947"/>
                      </a:solidFill>
                      <a:prstDash val="solid"/>
                      <a:round/>
                      <a:headEnd type="none" w="med" len="med"/>
                      <a:tailEnd type="none" w="med" len="med"/>
                    </a:lnL>
                    <a:lnR w="12700" cap="flat" cmpd="sng" algn="ctr">
                      <a:solidFill>
                        <a:srgbClr val="343947"/>
                      </a:solidFill>
                      <a:prstDash val="solid"/>
                      <a:round/>
                      <a:headEnd type="none" w="med" len="med"/>
                      <a:tailEnd type="none" w="med" len="med"/>
                    </a:lnR>
                    <a:lnT w="12700" cap="flat" cmpd="sng" algn="ctr">
                      <a:solidFill>
                        <a:srgbClr val="343947"/>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8291391"/>
                  </a:ext>
                </a:extLst>
              </a:tr>
            </a:tbl>
          </a:graphicData>
        </a:graphic>
      </p:graphicFrame>
    </p:spTree>
    <p:extLst>
      <p:ext uri="{BB962C8B-B14F-4D97-AF65-F5344CB8AC3E}">
        <p14:creationId xmlns:p14="http://schemas.microsoft.com/office/powerpoint/2010/main" val="2136369111"/>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6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 y="189674"/>
            <a:ext cx="9083614"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2024 году </a:t>
            </a:r>
            <a:r>
              <a:rPr lang="ru-RU" sz="1400" i="1" dirty="0">
                <a:solidFill>
                  <a:srgbClr val="16E7CF"/>
                </a:solidFill>
              </a:rPr>
              <a:t>(тыс. рублей)</a:t>
            </a:r>
          </a:p>
        </p:txBody>
      </p:sp>
      <p:graphicFrame>
        <p:nvGraphicFramePr>
          <p:cNvPr id="4" name="Таблица 3">
            <a:extLst>
              <a:ext uri="{FF2B5EF4-FFF2-40B4-BE49-F238E27FC236}">
                <a16:creationId xmlns:a16="http://schemas.microsoft.com/office/drawing/2014/main" id="{E04829CC-1B41-4173-866B-F3E27C29FF3B}"/>
              </a:ext>
            </a:extLst>
          </p:cNvPr>
          <p:cNvGraphicFramePr>
            <a:graphicFrameLocks noGrp="1"/>
          </p:cNvGraphicFramePr>
          <p:nvPr>
            <p:extLst>
              <p:ext uri="{D42A27DB-BD31-4B8C-83A1-F6EECF244321}">
                <p14:modId xmlns:p14="http://schemas.microsoft.com/office/powerpoint/2010/main" val="2630060030"/>
              </p:ext>
            </p:extLst>
          </p:nvPr>
        </p:nvGraphicFramePr>
        <p:xfrm>
          <a:off x="1" y="987133"/>
          <a:ext cx="9144001" cy="4138244"/>
        </p:xfrm>
        <a:graphic>
          <a:graphicData uri="http://schemas.openxmlformats.org/drawingml/2006/table">
            <a:tbl>
              <a:tblPr/>
              <a:tblGrid>
                <a:gridCol w="249187">
                  <a:extLst>
                    <a:ext uri="{9D8B030D-6E8A-4147-A177-3AD203B41FA5}">
                      <a16:colId xmlns:a16="http://schemas.microsoft.com/office/drawing/2014/main" val="2843470049"/>
                    </a:ext>
                  </a:extLst>
                </a:gridCol>
                <a:gridCol w="3401021">
                  <a:extLst>
                    <a:ext uri="{9D8B030D-6E8A-4147-A177-3AD203B41FA5}">
                      <a16:colId xmlns:a16="http://schemas.microsoft.com/office/drawing/2014/main" val="1710792632"/>
                    </a:ext>
                  </a:extLst>
                </a:gridCol>
                <a:gridCol w="1182044">
                  <a:extLst>
                    <a:ext uri="{9D8B030D-6E8A-4147-A177-3AD203B41FA5}">
                      <a16:colId xmlns:a16="http://schemas.microsoft.com/office/drawing/2014/main" val="289008544"/>
                    </a:ext>
                  </a:extLst>
                </a:gridCol>
                <a:gridCol w="853838">
                  <a:extLst>
                    <a:ext uri="{9D8B030D-6E8A-4147-A177-3AD203B41FA5}">
                      <a16:colId xmlns:a16="http://schemas.microsoft.com/office/drawing/2014/main" val="3524856757"/>
                    </a:ext>
                  </a:extLst>
                </a:gridCol>
                <a:gridCol w="713411">
                  <a:extLst>
                    <a:ext uri="{9D8B030D-6E8A-4147-A177-3AD203B41FA5}">
                      <a16:colId xmlns:a16="http://schemas.microsoft.com/office/drawing/2014/main" val="4133088681"/>
                    </a:ext>
                  </a:extLst>
                </a:gridCol>
                <a:gridCol w="755790">
                  <a:extLst>
                    <a:ext uri="{9D8B030D-6E8A-4147-A177-3AD203B41FA5}">
                      <a16:colId xmlns:a16="http://schemas.microsoft.com/office/drawing/2014/main" val="893652702"/>
                    </a:ext>
                  </a:extLst>
                </a:gridCol>
                <a:gridCol w="671030">
                  <a:extLst>
                    <a:ext uri="{9D8B030D-6E8A-4147-A177-3AD203B41FA5}">
                      <a16:colId xmlns:a16="http://schemas.microsoft.com/office/drawing/2014/main" val="4037951711"/>
                    </a:ext>
                  </a:extLst>
                </a:gridCol>
                <a:gridCol w="607588">
                  <a:extLst>
                    <a:ext uri="{9D8B030D-6E8A-4147-A177-3AD203B41FA5}">
                      <a16:colId xmlns:a16="http://schemas.microsoft.com/office/drawing/2014/main" val="1724858702"/>
                    </a:ext>
                  </a:extLst>
                </a:gridCol>
                <a:gridCol w="710092">
                  <a:extLst>
                    <a:ext uri="{9D8B030D-6E8A-4147-A177-3AD203B41FA5}">
                      <a16:colId xmlns:a16="http://schemas.microsoft.com/office/drawing/2014/main" val="3605494272"/>
                    </a:ext>
                  </a:extLst>
                </a:gridCol>
              </a:tblGrid>
              <a:tr h="240107">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 п/п</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Наименование налоговой льготы</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Правовое основание</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Факт 2022 год</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lnL w="12700" cap="flat" cmpd="sng" algn="ctr">
                      <a:solidFill>
                        <a:srgbClr val="000000"/>
                      </a:solidFill>
                      <a:prstDash val="solid"/>
                      <a:round/>
                      <a:headEnd type="none" w="med" len="med"/>
                      <a:tailEnd type="none" w="med" len="med"/>
                    </a:lnL>
                  </a:tcPr>
                </a:tc>
                <a:tc gridSpan="2">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Факт 2023 год</a:t>
                      </a:r>
                      <a:endParaRPr lang="ru-RU"/>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marL="0" marR="0" lvl="0" indent="0" algn="ctr" defTabSz="158008" rtl="0" eaLnBrk="1" fontAlgn="auto" latinLnBrk="0" hangingPunct="1">
                        <a:lnSpc>
                          <a:spcPct val="100000"/>
                        </a:lnSpc>
                        <a:spcBef>
                          <a:spcPts val="0"/>
                        </a:spcBef>
                        <a:spcAft>
                          <a:spcPts val="0"/>
                        </a:spcAft>
                        <a:buClrTx/>
                        <a:buSzTx/>
                        <a:buFontTx/>
                        <a:buNone/>
                        <a:tabLst/>
                        <a:defRPr/>
                      </a:pP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Факт 2024 год</a:t>
                      </a:r>
                      <a:endParaRPr lang="ru-RU"/>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extLst>
                  <a:ext uri="{0D108BD9-81ED-4DB2-BD59-A6C34878D82A}">
                    <a16:rowId xmlns:a16="http://schemas.microsoft.com/office/drawing/2014/main" val="1699613936"/>
                  </a:ext>
                </a:extLst>
              </a:tr>
              <a:tr h="170897">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dirty="0"/>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dirty="0"/>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652948492"/>
                  </a:ext>
                </a:extLst>
              </a:tr>
              <a:tr h="121635">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tc gridSpan="8">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Земельный налог</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ru-RU"/>
                    </a:p>
                  </a:txBody>
                  <a:tcPr/>
                </a:tc>
                <a:extLst>
                  <a:ext uri="{0D108BD9-81ED-4DB2-BD59-A6C34878D82A}">
                    <a16:rowId xmlns:a16="http://schemas.microsoft.com/office/drawing/2014/main" val="531532461"/>
                  </a:ext>
                </a:extLst>
              </a:tr>
              <a:tr h="240107">
                <a:tc rowSpan="13">
                  <a:txBody>
                    <a:bodyPr/>
                    <a:lstStyle/>
                    <a:p>
                      <a:pPr algn="ctr" rtl="0"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 1.2</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8">
                  <a:txBody>
                    <a:bodyPr/>
                    <a:lstStyle/>
                    <a:p>
                      <a:pPr algn="ctr" rtl="0" fontAlgn="ctr"/>
                      <a:r>
                        <a:rPr lang="ru-RU" sz="800" b="1" i="0" u="sng" strike="noStrike" dirty="0">
                          <a:solidFill>
                            <a:srgbClr val="000000"/>
                          </a:solidFill>
                          <a:effectLst/>
                          <a:latin typeface="Times New Roman" panose="02020603050405020304" pitchFamily="18" charset="0"/>
                          <a:cs typeface="Times New Roman" panose="02020603050405020304" pitchFamily="18" charset="0"/>
                        </a:rPr>
                        <a:t>льготы налогоплательщикам- физическим лицам в размере 100 % в отношении одного земельного участка по выбору налогоплательщика, расположенного в границах территории Ленинского городского округа</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0000"/>
                      </a:solidFill>
                      <a:prstDash val="solid"/>
                      <a:round/>
                      <a:headEnd type="none" w="med" len="med"/>
                      <a:tailEnd type="none" w="med" len="med"/>
                    </a:lnL>
                  </a:tcPr>
                </a:tc>
                <a:tc hMerge="1">
                  <a:txBody>
                    <a:bodyPr/>
                    <a:lstStyle/>
                    <a:p>
                      <a:endParaRPr lang="ru-RU"/>
                    </a:p>
                  </a:txBody>
                  <a:tcPr>
                    <a:lnL w="12700" cap="flat" cmpd="sng" algn="ctr">
                      <a:solidFill>
                        <a:srgbClr val="000000"/>
                      </a:solidFill>
                      <a:prstDash val="solid"/>
                      <a:round/>
                      <a:headEnd type="none" w="med" len="med"/>
                      <a:tailEnd type="none" w="med" len="med"/>
                    </a:lnL>
                  </a:tcPr>
                </a:tc>
                <a:tc hMerge="1">
                  <a:txBody>
                    <a:bodyPr/>
                    <a:lstStyle/>
                    <a:p>
                      <a:endParaRPr lang="ru-RU"/>
                    </a:p>
                  </a:txBody>
                  <a:tcPr>
                    <a:lnL w="12700" cap="flat" cmpd="sng" algn="ctr">
                      <a:solidFill>
                        <a:srgbClr val="000000"/>
                      </a:solidFill>
                      <a:prstDash val="solid"/>
                      <a:round/>
                      <a:headEnd type="none" w="med" len="med"/>
                      <a:tailEnd type="none" w="med" len="med"/>
                    </a:lnL>
                  </a:tcPr>
                </a:tc>
                <a:tc hMerge="1">
                  <a:txBody>
                    <a:bodyPr/>
                    <a:lstStyle/>
                    <a:p>
                      <a:endParaRPr lang="ru-RU"/>
                    </a:p>
                  </a:txBody>
                  <a:tcPr>
                    <a:lnL w="12700" cap="flat" cmpd="sng" algn="ctr">
                      <a:solidFill>
                        <a:srgbClr val="000000"/>
                      </a:solidFill>
                      <a:prstDash val="solid"/>
                      <a:round/>
                      <a:headEnd type="none" w="med" len="med"/>
                      <a:tailEnd type="none" w="med" len="med"/>
                    </a:lnL>
                  </a:tcPr>
                </a:tc>
                <a:tc hMerge="1">
                  <a:txBody>
                    <a:bodyPr/>
                    <a:lstStyle/>
                    <a:p>
                      <a:endParaRPr lang="ru-RU"/>
                    </a:p>
                  </a:txBody>
                  <a:tcPr/>
                </a:tc>
                <a:extLst>
                  <a:ext uri="{0D108BD9-81ED-4DB2-BD59-A6C34878D82A}">
                    <a16:rowId xmlns:a16="http://schemas.microsoft.com/office/drawing/2014/main" val="1633175239"/>
                  </a:ext>
                </a:extLst>
              </a:tr>
              <a:tr h="220100">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Герои Советского Союза, Герои Российской Федерации, Герои Социалистического труда, полные кавалеры ордена Славы</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доп.</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 от  27.01.2021 № 23/2, </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от 03.02.2022 № 41/2, </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от 27.05.2022 № 48/2, </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от 20.06.2022 № 49/2, </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от 25.08.2023 № 65/2,</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 от 18.10.2023</a:t>
                      </a:r>
                      <a:r>
                        <a:rPr lang="ru-RU" sz="600" b="0" i="0" u="none" strike="noStrike" baseline="0" dirty="0">
                          <a:solidFill>
                            <a:srgbClr val="000000"/>
                          </a:solidFill>
                          <a:effectLst/>
                          <a:latin typeface="Times New Roman" panose="02020603050405020304" pitchFamily="18" charset="0"/>
                          <a:cs typeface="Times New Roman" panose="02020603050405020304" pitchFamily="18" charset="0"/>
                        </a:rPr>
                        <a:t> №</a:t>
                      </a:r>
                      <a:r>
                        <a:rPr lang="ru-RU" sz="600" b="0" i="0" u="none" strike="noStrike" dirty="0">
                          <a:solidFill>
                            <a:srgbClr val="000000"/>
                          </a:solidFill>
                          <a:effectLst/>
                          <a:latin typeface="Times New Roman" panose="02020603050405020304" pitchFamily="18" charset="0"/>
                          <a:cs typeface="Times New Roman" panose="02020603050405020304" pitchFamily="18" charset="0"/>
                        </a:rPr>
                        <a:t> 67/1,</a:t>
                      </a:r>
                    </a:p>
                    <a:p>
                      <a:pPr algn="ctr" rtl="0" fontAlgn="ctr"/>
                      <a:r>
                        <a:rPr lang="ru-RU" sz="600" b="0" i="0" u="none" strike="noStrike" dirty="0">
                          <a:solidFill>
                            <a:srgbClr val="000000"/>
                          </a:solidFill>
                          <a:effectLst/>
                          <a:latin typeface="Times New Roman" panose="02020603050405020304" pitchFamily="18" charset="0"/>
                          <a:cs typeface="Times New Roman" panose="02020603050405020304" pitchFamily="18" charset="0"/>
                        </a:rPr>
                        <a:t>от 21.11.2024 №5/1) п.6</a:t>
                      </a:r>
                      <a:br>
                        <a:rPr lang="ru-RU" sz="600" b="0" i="0" u="none" strike="noStrike" dirty="0">
                          <a:solidFill>
                            <a:srgbClr val="000000"/>
                          </a:solidFill>
                          <a:effectLst/>
                          <a:latin typeface="Times New Roman" panose="02020603050405020304" pitchFamily="18" charset="0"/>
                          <a:cs typeface="Times New Roman" panose="02020603050405020304" pitchFamily="18" charset="0"/>
                        </a:rPr>
                      </a:br>
                      <a:endParaRPr lang="ru-RU" sz="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10991"/>
                  </a:ext>
                </a:extLst>
              </a:tr>
              <a:tr h="210489">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полные кавалеры ордена Трудовой Славы и "За службу Родине в Вооруженных силах СССР"</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5707483"/>
                  </a:ext>
                </a:extLst>
              </a:tr>
              <a:tr h="222580">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ветераны, инвалиды и участники ВОВ, а также граждане, на которых законодательством распространены социальные гарантии и льготы инвалидов и участников ВОВ</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4850673"/>
                  </a:ext>
                </a:extLst>
              </a:tr>
              <a:tr h="210489">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несовершеннолетние узники концлагерей, гетто и других мест принудительного содержания в период ВОВ</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1560018"/>
                  </a:ext>
                </a:extLst>
              </a:tr>
              <a:tr h="121635">
                <a:tc vMerge="1">
                  <a:txBody>
                    <a:bodyPr/>
                    <a:lstStyle/>
                    <a:p>
                      <a:endParaRPr lang="ru-RU"/>
                    </a:p>
                  </a:txBody>
                  <a:tcPr>
                    <a:lnT w="12700" cmpd="sng">
                      <a:noFill/>
                      <a:prstDash val="solid"/>
                    </a:lnT>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ветераны и инвалиды боевых действий</a:t>
                      </a: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0</a:t>
                      </a:r>
                      <a:r>
                        <a:rPr lang="ru-RU" sz="800" b="1" dirty="0">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5912102"/>
                  </a:ext>
                </a:extLst>
              </a:tr>
              <a:tr h="125877">
                <a:tc vMerge="1">
                  <a:txBody>
                    <a:bodyPr/>
                    <a:lstStyle/>
                    <a:p>
                      <a:endParaRPr lang="ru-RU"/>
                    </a:p>
                  </a:txBody>
                  <a:tcPr>
                    <a:lnT w="12700" cmpd="sng">
                      <a:noFill/>
                      <a:prstDash val="solid"/>
                    </a:lnT>
                  </a:tcPr>
                </a:tc>
                <a:tc rowSpan="2">
                  <a:txBody>
                    <a:bodyPr/>
                    <a:lstStyle/>
                    <a:p>
                      <a:pPr 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инвалиды I, II и III групп инвалидности</a:t>
                      </a:r>
                      <a:endParaRPr lang="ru-RU" sz="700" dirty="0">
                        <a:latin typeface="Times New Roman" panose="02020603050405020304" pitchFamily="18" charset="0"/>
                        <a:cs typeface="Times New Roman" panose="02020603050405020304" pitchFamily="18" charset="0"/>
                      </a:endParaRP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r>
                        <a:rPr lang="ru-RU" sz="800" b="1">
                          <a:solidFill>
                            <a:srgbClr val="343947"/>
                          </a:solidFill>
                          <a:latin typeface="Times New Roman" panose="02020603050405020304" pitchFamily="18" charset="0"/>
                          <a:cs typeface="Times New Roman" panose="02020603050405020304" pitchFamily="18" charset="0"/>
                        </a:rPr>
                        <a:t>54</a:t>
                      </a:r>
                      <a:endParaRPr lang="ru-RU"/>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rPr>
                        <a:t>211,8</a:t>
                      </a:r>
                    </a:p>
                  </a:txBody>
                  <a:tcPr marL="7620" marR="7620" marT="7620"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79</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rPr>
                        <a:t>547,0</a:t>
                      </a:r>
                    </a:p>
                  </a:txBody>
                  <a:tcPr marL="7620" marR="7620" marT="7620"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47</a:t>
                      </a: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223,0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7299233"/>
                  </a:ext>
                </a:extLst>
              </a:tr>
              <a:tr h="0">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r>
                        <a:rPr lang="ru-RU" sz="800" b="1">
                          <a:solidFill>
                            <a:srgbClr val="343947"/>
                          </a:solidFill>
                          <a:latin typeface="Times New Roman" panose="02020603050405020304" pitchFamily="18" charset="0"/>
                          <a:cs typeface="Times New Roman" panose="02020603050405020304" pitchFamily="18" charset="0"/>
                        </a:rPr>
                        <a:t>14</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80,2</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14</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73,0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20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r>
                        <a:rPr lang="ru-RU" sz="800" b="1" dirty="0">
                          <a:solidFill>
                            <a:srgbClr val="343947"/>
                          </a:solidFill>
                          <a:latin typeface="Times New Roman" panose="02020603050405020304" pitchFamily="18" charset="0"/>
                          <a:cs typeface="Times New Roman" panose="02020603050405020304" pitchFamily="18" charset="0"/>
                        </a:rPr>
                        <a:t>112,0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0775429"/>
                  </a:ext>
                </a:extLst>
              </a:tr>
              <a:tr h="149257">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инвалиды с детства, дети-инвалиды, а также семьи, имеющие детей-инвалидов</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dirty="0"/>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899359998"/>
                  </a:ext>
                </a:extLst>
              </a:tr>
              <a:tr h="1039794">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физические лица, имеющие право на получение социальной поддержки в соответствии с Законом РФ "О социальной защите граждан, подвергшихся воздействию радиации вследствие катастрофы на Чернобыльской АЭС" (в редакции Закона Российской Федерации от 18 июня 1992 года № 3061-1), в соответствии с Федеральным законом от 26 ноября 1998 года N 175-ФЗ "О социальной защите граждан Российской Федерации, подвергшихся воздействию радиации вследствие аварии в 1957 году на производственном объединении "Маяк" и сбросов радиоактивных отходов в реку </a:t>
                      </a:r>
                      <a:r>
                        <a:rPr lang="ru-RU" sz="700" b="0" i="0" u="none" strike="noStrike" dirty="0" err="1">
                          <a:solidFill>
                            <a:srgbClr val="000000"/>
                          </a:solidFill>
                          <a:effectLst/>
                          <a:latin typeface="Times New Roman" panose="02020603050405020304" pitchFamily="18" charset="0"/>
                          <a:cs typeface="Times New Roman" panose="02020603050405020304" pitchFamily="18" charset="0"/>
                        </a:rPr>
                        <a:t>Теча</a:t>
                      </a:r>
                      <a:r>
                        <a:rPr lang="ru-RU" sz="700" b="0" i="0" u="none" strike="noStrike" dirty="0">
                          <a:solidFill>
                            <a:srgbClr val="000000"/>
                          </a:solidFill>
                          <a:effectLst/>
                          <a:latin typeface="Times New Roman" panose="02020603050405020304" pitchFamily="18" charset="0"/>
                          <a:cs typeface="Times New Roman" panose="02020603050405020304" pitchFamily="18" charset="0"/>
                        </a:rPr>
                        <a:t>" и в соответствии с Федеральным законом от 10.01.2002 года N 2-ФЗ "О социальных гарантиях гражданам, подвергшимся радиационному воздействию вследствие ядерных испытаний  на Семипалатинском полигоне"</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011363"/>
                  </a:ext>
                </a:extLst>
              </a:tr>
              <a:tr h="149257">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женщины, которым в установленном порядке присвоено звание  «Мать-героиня»</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04353"/>
                  </a:ext>
                </a:extLst>
              </a:tr>
              <a:tr h="328701">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физические лица, получившие или перенесшие лучевую болезнь или ставшие инвалидами в результате испытаний, учений и иных работ, связанных с любыми видами ядерных установок, включая ядерное оружие и космическую технику</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1564813"/>
                  </a:ext>
                </a:extLst>
              </a:tr>
              <a:tr h="491432">
                <a:tc vMerge="1">
                  <a:txBody>
                    <a:bodyPr/>
                    <a:lstStyle/>
                    <a:p>
                      <a:endParaRPr lang="ru-RU"/>
                    </a:p>
                  </a:txBody>
                  <a:tcPr/>
                </a:tc>
                <a:tc>
                  <a:txBody>
                    <a:bodyPr/>
                    <a:lstStyle/>
                    <a:p>
                      <a:pPr algn="ctr"/>
                      <a:r>
                        <a:rPr lang="ru-RU" sz="700" kern="1200" dirty="0">
                          <a:solidFill>
                            <a:schemeClr val="bg2">
                              <a:lumMod val="50000"/>
                            </a:schemeClr>
                          </a:solidFill>
                          <a:effectLst/>
                          <a:latin typeface="Times New Roman" panose="02020603050405020304" pitchFamily="18" charset="0"/>
                          <a:ea typeface="+mn-ea"/>
                          <a:cs typeface="Times New Roman" panose="02020603050405020304" pitchFamily="18" charset="0"/>
                        </a:rPr>
                        <a:t>физических лиц, принимавших в составе подразделений особого риска непосредственное участие в испытаниях ядерного и термоядерного оружия, ликвидации аварий ядерных установок на средствах вооружения и военных объектах</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endParaRPr lang="ru-RU" dirty="0"/>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3777436"/>
                  </a:ext>
                </a:extLst>
              </a:tr>
            </a:tbl>
          </a:graphicData>
        </a:graphic>
      </p:graphicFrame>
    </p:spTree>
    <p:extLst>
      <p:ext uri="{BB962C8B-B14F-4D97-AF65-F5344CB8AC3E}">
        <p14:creationId xmlns:p14="http://schemas.microsoft.com/office/powerpoint/2010/main" val="73936495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6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 y="189674"/>
            <a:ext cx="9083614"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2024 году </a:t>
            </a:r>
            <a:r>
              <a:rPr lang="ru-RU" sz="1400" i="1" dirty="0">
                <a:solidFill>
                  <a:srgbClr val="16E7CF"/>
                </a:solidFill>
              </a:rPr>
              <a:t>(тыс. рублей)</a:t>
            </a:r>
          </a:p>
        </p:txBody>
      </p:sp>
      <p:graphicFrame>
        <p:nvGraphicFramePr>
          <p:cNvPr id="4" name="Таблица 3">
            <a:extLst>
              <a:ext uri="{FF2B5EF4-FFF2-40B4-BE49-F238E27FC236}">
                <a16:creationId xmlns:a16="http://schemas.microsoft.com/office/drawing/2014/main" id="{E04829CC-1B41-4173-866B-F3E27C29FF3B}"/>
              </a:ext>
            </a:extLst>
          </p:cNvPr>
          <p:cNvGraphicFramePr>
            <a:graphicFrameLocks noGrp="1"/>
          </p:cNvGraphicFramePr>
          <p:nvPr>
            <p:extLst>
              <p:ext uri="{D42A27DB-BD31-4B8C-83A1-F6EECF244321}">
                <p14:modId xmlns:p14="http://schemas.microsoft.com/office/powerpoint/2010/main" val="3794615014"/>
              </p:ext>
            </p:extLst>
          </p:nvPr>
        </p:nvGraphicFramePr>
        <p:xfrm>
          <a:off x="3" y="976848"/>
          <a:ext cx="9143998" cy="4166649"/>
        </p:xfrm>
        <a:graphic>
          <a:graphicData uri="http://schemas.openxmlformats.org/drawingml/2006/table">
            <a:tbl>
              <a:tblPr/>
              <a:tblGrid>
                <a:gridCol w="248399">
                  <a:extLst>
                    <a:ext uri="{9D8B030D-6E8A-4147-A177-3AD203B41FA5}">
                      <a16:colId xmlns:a16="http://schemas.microsoft.com/office/drawing/2014/main" val="2843470049"/>
                    </a:ext>
                  </a:extLst>
                </a:gridCol>
                <a:gridCol w="3390270">
                  <a:extLst>
                    <a:ext uri="{9D8B030D-6E8A-4147-A177-3AD203B41FA5}">
                      <a16:colId xmlns:a16="http://schemas.microsoft.com/office/drawing/2014/main" val="1710792632"/>
                    </a:ext>
                  </a:extLst>
                </a:gridCol>
                <a:gridCol w="1037441">
                  <a:extLst>
                    <a:ext uri="{9D8B030D-6E8A-4147-A177-3AD203B41FA5}">
                      <a16:colId xmlns:a16="http://schemas.microsoft.com/office/drawing/2014/main" val="289008544"/>
                    </a:ext>
                  </a:extLst>
                </a:gridCol>
                <a:gridCol w="746230">
                  <a:extLst>
                    <a:ext uri="{9D8B030D-6E8A-4147-A177-3AD203B41FA5}">
                      <a16:colId xmlns:a16="http://schemas.microsoft.com/office/drawing/2014/main" val="153664480"/>
                    </a:ext>
                  </a:extLst>
                </a:gridCol>
                <a:gridCol w="746230">
                  <a:extLst>
                    <a:ext uri="{9D8B030D-6E8A-4147-A177-3AD203B41FA5}">
                      <a16:colId xmlns:a16="http://schemas.microsoft.com/office/drawing/2014/main" val="183536239"/>
                    </a:ext>
                  </a:extLst>
                </a:gridCol>
                <a:gridCol w="746230">
                  <a:extLst>
                    <a:ext uri="{9D8B030D-6E8A-4147-A177-3AD203B41FA5}">
                      <a16:colId xmlns:a16="http://schemas.microsoft.com/office/drawing/2014/main" val="2856934309"/>
                    </a:ext>
                  </a:extLst>
                </a:gridCol>
                <a:gridCol w="746230">
                  <a:extLst>
                    <a:ext uri="{9D8B030D-6E8A-4147-A177-3AD203B41FA5}">
                      <a16:colId xmlns:a16="http://schemas.microsoft.com/office/drawing/2014/main" val="70740735"/>
                    </a:ext>
                  </a:extLst>
                </a:gridCol>
                <a:gridCol w="746230">
                  <a:extLst>
                    <a:ext uri="{9D8B030D-6E8A-4147-A177-3AD203B41FA5}">
                      <a16:colId xmlns:a16="http://schemas.microsoft.com/office/drawing/2014/main" val="1089566418"/>
                    </a:ext>
                  </a:extLst>
                </a:gridCol>
                <a:gridCol w="736738">
                  <a:extLst>
                    <a:ext uri="{9D8B030D-6E8A-4147-A177-3AD203B41FA5}">
                      <a16:colId xmlns:a16="http://schemas.microsoft.com/office/drawing/2014/main" val="3605494272"/>
                    </a:ext>
                  </a:extLst>
                </a:gridCol>
              </a:tblGrid>
              <a:tr h="254916">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 п/п</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Наименование налоговой льготы</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Правовое основание</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pPr marL="0" marR="0" lvl="0" indent="0" algn="ctr" defTabSz="158008" rtl="0" eaLnBrk="1" fontAlgn="auto" latinLnBrk="0" hangingPunct="1">
                        <a:lnSpc>
                          <a:spcPct val="100000"/>
                        </a:lnSpc>
                        <a:spcBef>
                          <a:spcPts val="0"/>
                        </a:spcBef>
                        <a:spcAft>
                          <a:spcPts val="0"/>
                        </a:spcAft>
                        <a:buClrTx/>
                        <a:buSzTx/>
                        <a:buFontTx/>
                        <a:buNone/>
                        <a:tabLst/>
                        <a:defRPr/>
                      </a:pPr>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2022 год</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algn="ct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pPr marL="0" marR="0" lvl="0" indent="0" algn="ctr" defTabSz="158008" rtl="0" eaLnBrk="1" fontAlgn="auto" latinLnBrk="0" hangingPunct="1">
                        <a:lnSpc>
                          <a:spcPct val="100000"/>
                        </a:lnSpc>
                        <a:spcBef>
                          <a:spcPts val="0"/>
                        </a:spcBef>
                        <a:spcAft>
                          <a:spcPts val="0"/>
                        </a:spcAft>
                        <a:buClrTx/>
                        <a:buSzTx/>
                        <a:buFontTx/>
                        <a:buNone/>
                        <a:tabLst/>
                        <a:defRPr/>
                      </a:pPr>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2022 год</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algn="ct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2024 год</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extLst>
                  <a:ext uri="{0D108BD9-81ED-4DB2-BD59-A6C34878D82A}">
                    <a16:rowId xmlns:a16="http://schemas.microsoft.com/office/drawing/2014/main" val="1699613936"/>
                  </a:ext>
                </a:extLst>
              </a:tr>
              <a:tr h="133640">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652948492"/>
                  </a:ext>
                </a:extLst>
              </a:tr>
              <a:tr h="129137">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tc gridSpan="8">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Земельный налог</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31532461"/>
                  </a:ext>
                </a:extLst>
              </a:tr>
              <a:tr h="254916">
                <a:tc rowSpan="10">
                  <a:txBody>
                    <a:bodyPr/>
                    <a:lstStyle/>
                    <a:p>
                      <a:pPr algn="ctr" rtl="0"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 1.2</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8">
                  <a:txBody>
                    <a:bodyPr/>
                    <a:lstStyle/>
                    <a:p>
                      <a:pPr algn="ctr" rtl="0" fontAlgn="ctr"/>
                      <a:r>
                        <a:rPr lang="ru-RU" sz="800" b="1" i="0" u="sng" strike="noStrike" dirty="0">
                          <a:solidFill>
                            <a:schemeClr val="bg2">
                              <a:lumMod val="50000"/>
                            </a:schemeClr>
                          </a:solidFill>
                          <a:effectLst/>
                          <a:latin typeface="Times New Roman" panose="02020603050405020304" pitchFamily="18" charset="0"/>
                          <a:cs typeface="Times New Roman" panose="02020603050405020304" pitchFamily="18" charset="0"/>
                        </a:rPr>
                        <a:t>льготы налогоплательщикам- физическим лицам в размере 100 % в отношении одного земельного участка по выбору налогоплательщика, расположенного в границах территории Ленинского городского округа</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633175239"/>
                  </a:ext>
                </a:extLst>
              </a:tr>
              <a:tr h="223471">
                <a:tc vMerge="1">
                  <a:txBody>
                    <a:bodyPr/>
                    <a:lstStyle/>
                    <a:p>
                      <a:endParaRPr lang="ru-RU"/>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ru-RU" sz="700" b="0" i="0" u="none" strike="noStrike" dirty="0">
                          <a:solidFill>
                            <a:srgbClr val="000000"/>
                          </a:solidFill>
                          <a:effectLst/>
                          <a:latin typeface="Times New Roman" panose="02020603050405020304" pitchFamily="18" charset="0"/>
                          <a:cs typeface="Times New Roman" panose="02020603050405020304" pitchFamily="18" charset="0"/>
                        </a:rPr>
                        <a:t>члены многодетных семей (супруги либо одинокая(</a:t>
                      </a:r>
                      <a:r>
                        <a:rPr lang="ru-RU" sz="700" b="0" i="0" u="none" strike="noStrike" dirty="0" err="1">
                          <a:solidFill>
                            <a:srgbClr val="000000"/>
                          </a:solidFill>
                          <a:effectLst/>
                          <a:latin typeface="Times New Roman" panose="02020603050405020304" pitchFamily="18" charset="0"/>
                          <a:cs typeface="Times New Roman" panose="02020603050405020304" pitchFamily="18" charset="0"/>
                        </a:rPr>
                        <a:t>ий</a:t>
                      </a:r>
                      <a:r>
                        <a:rPr lang="ru-RU" sz="700" b="0" i="0" u="none" strike="noStrike" dirty="0">
                          <a:solidFill>
                            <a:srgbClr val="000000"/>
                          </a:solidFill>
                          <a:effectLst/>
                          <a:latin typeface="Times New Roman" panose="02020603050405020304" pitchFamily="18" charset="0"/>
                          <a:cs typeface="Times New Roman" panose="02020603050405020304" pitchFamily="18" charset="0"/>
                        </a:rPr>
                        <a:t>) мать (отец) и их дети в возрасте до 18 лет, в том числе усыновленные, пасынки и падчерицы)</a:t>
                      </a:r>
                    </a:p>
                  </a:txBody>
                  <a:tcPr marL="3255" marR="3255" marT="3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8">
                  <a:txBody>
                    <a:bodyPr/>
                    <a:lstStyle/>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доп. от  27.01.2021 </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 23/2, </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от 03.02.2022  № 41/2,</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 от 27.05.2022 № 48/2,</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 от 20.06.2022 № 49/2,</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 от 25.08.2023 № 65/2</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от 18.10.2023  № 67/1, </a:t>
                      </a:r>
                    </a:p>
                    <a:p>
                      <a:pPr algn="ctr"/>
                      <a:r>
                        <a:rPr lang="ru-RU" sz="700" dirty="0">
                          <a:solidFill>
                            <a:schemeClr val="bg2">
                              <a:lumMod val="50000"/>
                            </a:schemeClr>
                          </a:solidFill>
                          <a:latin typeface="Times New Roman" panose="02020603050405020304" pitchFamily="18" charset="0"/>
                          <a:cs typeface="Times New Roman" panose="02020603050405020304" pitchFamily="18" charset="0"/>
                        </a:rPr>
                        <a:t>от 21.11.2024 №5/1) п.6</a:t>
                      </a:r>
                      <a:br>
                        <a:rPr lang="ru-RU" sz="700" dirty="0">
                          <a:solidFill>
                            <a:schemeClr val="bg2">
                              <a:lumMod val="50000"/>
                            </a:schemeClr>
                          </a:solidFill>
                          <a:latin typeface="Times New Roman" panose="02020603050405020304" pitchFamily="18" charset="0"/>
                          <a:cs typeface="Times New Roman" panose="02020603050405020304" pitchFamily="18" charset="0"/>
                        </a:rPr>
                      </a:br>
                      <a:endParaRPr lang="ru-RU" sz="700" dirty="0">
                        <a:solidFill>
                          <a:schemeClr val="bg2">
                            <a:lumMod val="50000"/>
                          </a:schemeClr>
                        </a:solidFill>
                        <a:latin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2</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5,3</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28</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170,0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52</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173,0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10991"/>
                  </a:ext>
                </a:extLst>
              </a:tr>
              <a:tr h="333528">
                <a:tc vMerge="1">
                  <a:txBody>
                    <a:bodyPr/>
                    <a:lstStyle/>
                    <a:p>
                      <a:endParaRPr lang="ru-RU"/>
                    </a:p>
                  </a:txBody>
                  <a:tcPr/>
                </a:tc>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лица, на которых распространяется действие Федерального закона от 21.12.1996 N 159-ФЗ "О дополнительных гарантиях по социальной защите детей-сирот и детей, оставшихся без попечения родителей"</a:t>
                      </a:r>
                    </a:p>
                  </a:txBody>
                  <a:tcPr marL="3255" marR="3255" marT="3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dirty="0">
                        <a:latin typeface="+mn-lt"/>
                      </a:endParaRPr>
                    </a:p>
                  </a:txBody>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5707483"/>
                  </a:ext>
                </a:extLst>
              </a:tr>
              <a:tr h="333528">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 члены семей военнослужащих и сотрудников органов внутренних дел, потерявших кормильца при исполнении ими служебных обязанностей, а также члены семей погибших в Афганистане и Чечне</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4850673"/>
                  </a:ext>
                </a:extLst>
              </a:tr>
              <a:tr h="223471">
                <a:tc vMerge="1">
                  <a:txBody>
                    <a:bodyPr/>
                    <a:lstStyle/>
                    <a:p>
                      <a:endParaRPr lang="ru-RU"/>
                    </a:p>
                  </a:txBody>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реабилитированные лица и лица, признанные пострадавшими от политических репрессий</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1560018"/>
                  </a:ext>
                </a:extLst>
              </a:tr>
              <a:tr h="333528">
                <a:tc vMerge="1">
                  <a:txBody>
                    <a:bodyPr/>
                    <a:lstStyle/>
                    <a:p>
                      <a:endParaRPr lang="ru-RU"/>
                    </a:p>
                  </a:txBody>
                  <a:tcPr>
                    <a:lnT w="12700" cmpd="sng">
                      <a:noFill/>
                      <a:prstDash val="solid"/>
                    </a:lnT>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почетные граждане Московской области, Ленинского муниципального района, Ленинского городского округа, городских и сельских поселений, входивших в состав Ленинского муниципального района</a:t>
                      </a: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3,0</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a:t>
                      </a: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4,0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5912102"/>
                  </a:ext>
                </a:extLst>
              </a:tr>
              <a:tr h="663698">
                <a:tc vMerge="1">
                  <a:txBody>
                    <a:bodyPr/>
                    <a:lstStyle/>
                    <a:p>
                      <a:endParaRPr lang="ru-RU"/>
                    </a:p>
                  </a:txBody>
                  <a:tcPr>
                    <a:lnT w="12700" cmpd="sng">
                      <a:noFill/>
                      <a:prstDash val="solid"/>
                    </a:lnT>
                  </a:tcP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пенсионеры, получающие пенсии, назначаемые в порядке, установленном пенсионным законодательством, а также лица, достигшие возраста 60 и 55 лет (соответственно мужчин и женщин), которым в соответствии с законодательством Российской Федерации выплачивается ежемесячное пожизненное содержание и физические лица, соответствующие условиям, необходимым для назначения пенсии в соответствии с законодательством Российской Федерации, действовавшим на 31 декабря 2018 года</a:t>
                      </a: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1437</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rPr>
                        <a:t>17 122,0</a:t>
                      </a:r>
                    </a:p>
                  </a:txBody>
                  <a:tcPr marL="7620" marR="7620" marT="7620"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1446</a:t>
                      </a:r>
                    </a:p>
                  </a:txBody>
                  <a:tcPr marL="3255" marR="3255" marT="3255"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rPr>
                        <a:t>11 932,0</a:t>
                      </a:r>
                    </a:p>
                  </a:txBody>
                  <a:tcPr marL="7620" marR="7620" marT="7620" marB="0" anchor="ct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1412</a:t>
                      </a:r>
                    </a:p>
                  </a:txBody>
                  <a:tcPr marL="3255" marR="3255" marT="3255"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11 953,0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7299233"/>
                  </a:ext>
                </a:extLst>
              </a:tr>
              <a:tr h="443585">
                <a:tc vMerge="1">
                  <a:txBody>
                    <a:bodyPr/>
                    <a:lstStyle/>
                    <a:p>
                      <a:endParaRPr lang="ru-RU"/>
                    </a:p>
                  </a:txBody>
                  <a:tcPr/>
                </a:tc>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члены малоимущих семей и малоимущих одиноко проживающих граждан, среднедушевой доход которых ниже прожиточного минимума, установленного в Московской области на душу населения (налоговая льгота предоставляется одному из членов семьи)</a:t>
                      </a:r>
                    </a:p>
                  </a:txBody>
                  <a:tcPr marL="3255" marR="3255" marT="3255" marB="0" anchor="b">
                    <a:lnT w="12700" cap="flat" cmpd="sng" algn="ctr">
                      <a:solidFill>
                        <a:srgbClr val="000000"/>
                      </a:solidFill>
                      <a:prstDash val="solid"/>
                      <a:round/>
                      <a:headEnd type="none" w="med" len="med"/>
                      <a:tailEnd type="none" w="med" len="med"/>
                    </a:lnT>
                  </a:tcPr>
                </a:tc>
                <a:tc vMerge="1">
                  <a:txBody>
                    <a:bodyPr/>
                    <a:lstStyle/>
                    <a:p>
                      <a:endParaRPr lang="ru-RU"/>
                    </a:p>
                  </a:txBody>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0775429"/>
                  </a:ext>
                </a:extLst>
              </a:tr>
              <a:tr h="290942">
                <a:tc vMerge="1">
                  <a:txBody>
                    <a:bodyPr/>
                    <a:lstStyle/>
                    <a:p>
                      <a:endParaRPr lang="ru-RU"/>
                    </a:p>
                  </a:txBody>
                  <a:tcPr/>
                </a:tc>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почетных доноров СССР и РФ</a:t>
                      </a:r>
                    </a:p>
                  </a:txBody>
                  <a:tcPr marL="3255" marR="3255" marT="3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899359998"/>
                  </a:ext>
                </a:extLst>
              </a:tr>
              <a:tr h="548289">
                <a:tc vMerge="1">
                  <a:txBody>
                    <a:bodyPr/>
                    <a:lstStyle/>
                    <a:p>
                      <a:endParaRPr lang="ru-RU"/>
                    </a:p>
                  </a:txBody>
                  <a:tcPr/>
                </a:tc>
                <a:tc gridSpan="2">
                  <a:txBody>
                    <a:bodyPr/>
                    <a:lstStyle/>
                    <a:p>
                      <a:pPr algn="l" rtl="0" fontAlgn="ctr"/>
                      <a:r>
                        <a:rPr lang="ru-RU" sz="700" b="1" i="0" u="none" strike="noStrike" dirty="0">
                          <a:solidFill>
                            <a:srgbClr val="000000"/>
                          </a:solidFill>
                          <a:effectLst/>
                          <a:latin typeface="Times New Roman" panose="02020603050405020304" pitchFamily="18" charset="0"/>
                          <a:cs typeface="Times New Roman" panose="02020603050405020304" pitchFamily="18" charset="0"/>
                        </a:rPr>
                        <a:t>                 Итого</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1507</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rPr>
                        <a:t>17 419,3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1568</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1" i="0" u="none" strike="noStrike" dirty="0">
                          <a:solidFill>
                            <a:srgbClr val="000000"/>
                          </a:solidFill>
                          <a:effectLst/>
                          <a:latin typeface="Times New Roman" panose="02020603050405020304" pitchFamily="18" charset="0"/>
                        </a:rPr>
                        <a:t>12 725,0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1532</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800" b="1" dirty="0">
                          <a:solidFill>
                            <a:schemeClr val="bg2">
                              <a:lumMod val="50000"/>
                            </a:schemeClr>
                          </a:solidFill>
                          <a:latin typeface="Times New Roman" panose="02020603050405020304" pitchFamily="18" charset="0"/>
                          <a:cs typeface="Times New Roman" panose="02020603050405020304" pitchFamily="18" charset="0"/>
                        </a:rPr>
                        <a:t>12 465,0</a:t>
                      </a:r>
                    </a:p>
                  </a:txBody>
                  <a:tcPr marL="3255" marR="3255" marT="32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011363"/>
                  </a:ext>
                </a:extLst>
              </a:tr>
            </a:tbl>
          </a:graphicData>
        </a:graphic>
      </p:graphicFrame>
    </p:spTree>
    <p:extLst>
      <p:ext uri="{BB962C8B-B14F-4D97-AF65-F5344CB8AC3E}">
        <p14:creationId xmlns:p14="http://schemas.microsoft.com/office/powerpoint/2010/main" val="2144431995"/>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0" y="189674"/>
            <a:ext cx="9143999"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2024 году </a:t>
            </a:r>
            <a:r>
              <a:rPr lang="ru-RU" sz="1400" i="1" dirty="0">
                <a:solidFill>
                  <a:srgbClr val="16E7CF"/>
                </a:solidFill>
              </a:rPr>
              <a:t>(тыс. рублей)</a:t>
            </a:r>
          </a:p>
        </p:txBody>
      </p:sp>
      <p:pic>
        <p:nvPicPr>
          <p:cNvPr id="7" name="Рисунок 6">
            <a:extLst>
              <a:ext uri="{FF2B5EF4-FFF2-40B4-BE49-F238E27FC236}">
                <a16:creationId xmlns:a16="http://schemas.microsoft.com/office/drawing/2014/main" id="{A380FAF0-785A-4959-A1D8-DAB818C018D5}"/>
              </a:ext>
            </a:extLst>
          </p:cNvPr>
          <p:cNvPicPr>
            <a:picLocks noChangeAspect="1"/>
          </p:cNvPicPr>
          <p:nvPr/>
        </p:nvPicPr>
        <p:blipFill>
          <a:blip r:embed="rId2"/>
          <a:stretch>
            <a:fillRect/>
          </a:stretch>
        </p:blipFill>
        <p:spPr>
          <a:xfrm>
            <a:off x="5802923" y="3575775"/>
            <a:ext cx="3341076" cy="1567724"/>
          </a:xfrm>
          <a:prstGeom prst="rect">
            <a:avLst/>
          </a:prstGeom>
        </p:spPr>
      </p:pic>
      <p:graphicFrame>
        <p:nvGraphicFramePr>
          <p:cNvPr id="4" name="Таблица 3">
            <a:extLst>
              <a:ext uri="{FF2B5EF4-FFF2-40B4-BE49-F238E27FC236}">
                <a16:creationId xmlns:a16="http://schemas.microsoft.com/office/drawing/2014/main" id="{4BBCB5E8-5C68-4285-B4B9-BF9841F9EDC7}"/>
              </a:ext>
            </a:extLst>
          </p:cNvPr>
          <p:cNvGraphicFramePr>
            <a:graphicFrameLocks noGrp="1"/>
          </p:cNvGraphicFramePr>
          <p:nvPr>
            <p:extLst>
              <p:ext uri="{D42A27DB-BD31-4B8C-83A1-F6EECF244321}">
                <p14:modId xmlns:p14="http://schemas.microsoft.com/office/powerpoint/2010/main" val="2707189933"/>
              </p:ext>
            </p:extLst>
          </p:nvPr>
        </p:nvGraphicFramePr>
        <p:xfrm>
          <a:off x="3" y="948276"/>
          <a:ext cx="9143999" cy="2632375"/>
        </p:xfrm>
        <a:graphic>
          <a:graphicData uri="http://schemas.openxmlformats.org/drawingml/2006/table">
            <a:tbl>
              <a:tblPr/>
              <a:tblGrid>
                <a:gridCol w="432397">
                  <a:extLst>
                    <a:ext uri="{9D8B030D-6E8A-4147-A177-3AD203B41FA5}">
                      <a16:colId xmlns:a16="http://schemas.microsoft.com/office/drawing/2014/main" val="1466549278"/>
                    </a:ext>
                  </a:extLst>
                </a:gridCol>
                <a:gridCol w="2969311">
                  <a:extLst>
                    <a:ext uri="{9D8B030D-6E8A-4147-A177-3AD203B41FA5}">
                      <a16:colId xmlns:a16="http://schemas.microsoft.com/office/drawing/2014/main" val="2750906318"/>
                    </a:ext>
                  </a:extLst>
                </a:gridCol>
                <a:gridCol w="1933998">
                  <a:extLst>
                    <a:ext uri="{9D8B030D-6E8A-4147-A177-3AD203B41FA5}">
                      <a16:colId xmlns:a16="http://schemas.microsoft.com/office/drawing/2014/main" val="3429446922"/>
                    </a:ext>
                  </a:extLst>
                </a:gridCol>
                <a:gridCol w="620193">
                  <a:extLst>
                    <a:ext uri="{9D8B030D-6E8A-4147-A177-3AD203B41FA5}">
                      <a16:colId xmlns:a16="http://schemas.microsoft.com/office/drawing/2014/main" val="370019473"/>
                    </a:ext>
                  </a:extLst>
                </a:gridCol>
                <a:gridCol w="620193">
                  <a:extLst>
                    <a:ext uri="{9D8B030D-6E8A-4147-A177-3AD203B41FA5}">
                      <a16:colId xmlns:a16="http://schemas.microsoft.com/office/drawing/2014/main" val="295388211"/>
                    </a:ext>
                  </a:extLst>
                </a:gridCol>
                <a:gridCol w="620193">
                  <a:extLst>
                    <a:ext uri="{9D8B030D-6E8A-4147-A177-3AD203B41FA5}">
                      <a16:colId xmlns:a16="http://schemas.microsoft.com/office/drawing/2014/main" val="1094050997"/>
                    </a:ext>
                  </a:extLst>
                </a:gridCol>
                <a:gridCol w="620193">
                  <a:extLst>
                    <a:ext uri="{9D8B030D-6E8A-4147-A177-3AD203B41FA5}">
                      <a16:colId xmlns:a16="http://schemas.microsoft.com/office/drawing/2014/main" val="587808384"/>
                    </a:ext>
                  </a:extLst>
                </a:gridCol>
                <a:gridCol w="620193">
                  <a:extLst>
                    <a:ext uri="{9D8B030D-6E8A-4147-A177-3AD203B41FA5}">
                      <a16:colId xmlns:a16="http://schemas.microsoft.com/office/drawing/2014/main" val="505851077"/>
                    </a:ext>
                  </a:extLst>
                </a:gridCol>
                <a:gridCol w="707328">
                  <a:extLst>
                    <a:ext uri="{9D8B030D-6E8A-4147-A177-3AD203B41FA5}">
                      <a16:colId xmlns:a16="http://schemas.microsoft.com/office/drawing/2014/main" val="2005340817"/>
                    </a:ext>
                  </a:extLst>
                </a:gridCol>
              </a:tblGrid>
              <a:tr h="242362">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 п/п</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Наименование налоговой льготы</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Правовое основание</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2022 год</a:t>
                      </a:r>
                      <a:endParaRPr lang="ru-RU" dirty="0"/>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2023 год</a:t>
                      </a:r>
                      <a:endParaRPr lang="ru-RU" dirty="0"/>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r>
                        <a:rPr lang="ru-RU" sz="800" b="1" i="0" u="none" strike="noStrike" dirty="0">
                          <a:solidFill>
                            <a:srgbClr val="000000"/>
                          </a:solidFill>
                          <a:effectLst/>
                          <a:latin typeface="Times New Roman" panose="02020603050405020304" pitchFamily="18" charset="0"/>
                          <a:cs typeface="Times New Roman" panose="02020603050405020304" pitchFamily="18" charset="0"/>
                        </a:rPr>
                        <a:t>Факт 2024 год</a:t>
                      </a:r>
                      <a:endParaRPr lang="ru-RU" dirty="0"/>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072141946"/>
                  </a:ext>
                </a:extLst>
              </a:tr>
              <a:tr h="242362">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Количество</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Сумма</a:t>
                      </a:r>
                      <a:endParaRPr lang="ru-RU" sz="800" dirty="0">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025125999"/>
                  </a:ext>
                </a:extLst>
              </a:tr>
              <a:tr h="200853">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2</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tc gridSpan="8">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Налог на имущество физических лиц</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lgn="ctr"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7E7"/>
                    </a:solidFill>
                  </a:tcPr>
                </a:tc>
                <a:extLst>
                  <a:ext uri="{0D108BD9-81ED-4DB2-BD59-A6C34878D82A}">
                    <a16:rowId xmlns:a16="http://schemas.microsoft.com/office/drawing/2014/main" val="420076048"/>
                  </a:ext>
                </a:extLst>
              </a:tr>
              <a:tr h="173159">
                <a:tc rowSpan="4">
                  <a:txBody>
                    <a:bodyPr/>
                    <a:lstStyle/>
                    <a:p>
                      <a:pPr algn="ctr" rtl="0"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2.1 </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ctr" rtl="0" fontAlgn="ctr"/>
                      <a:r>
                        <a:rPr lang="ru-RU" sz="800" b="1" i="0" u="sng" strike="noStrike" dirty="0">
                          <a:solidFill>
                            <a:srgbClr val="000000"/>
                          </a:solidFill>
                          <a:effectLst/>
                          <a:latin typeface="Times New Roman" panose="02020603050405020304" pitchFamily="18" charset="0"/>
                          <a:cs typeface="Times New Roman" panose="02020603050405020304" pitchFamily="18" charset="0"/>
                        </a:rPr>
                        <a:t>льготы налогоплательщикам- физическим лицам в размере 100 %</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0000"/>
                      </a:solidFill>
                      <a:prstDash val="solid"/>
                      <a:round/>
                      <a:headEnd type="none" w="med" len="med"/>
                      <a:tailEnd type="none" w="med" len="med"/>
                    </a:lnL>
                  </a:tcPr>
                </a:tc>
                <a:tc hMerge="1">
                  <a:txBody>
                    <a:bodyPr/>
                    <a:lstStyle/>
                    <a:p>
                      <a:pPr algn="ctr" rtl="0" fontAlgn="ctr"/>
                      <a:endParaRPr lang="ru-RU" sz="8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514903"/>
                  </a:ext>
                </a:extLst>
              </a:tr>
              <a:tr h="490142">
                <a:tc vMerge="1">
                  <a:txBody>
                    <a:bodyPr/>
                    <a:lstStyle/>
                    <a:p>
                      <a:endParaRPr lang="ru-RU"/>
                    </a:p>
                  </a:txBody>
                  <a:tcPr/>
                </a:tc>
                <a:tc>
                  <a:txBody>
                    <a:bodyPr/>
                    <a:lstStyle/>
                    <a:p>
                      <a:pPr algn="ctr" rtl="0"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Одинокие родители, имеющие детей в возрасте до 18 лет включительно, состоящие на учете в Ленинском управлении социальной защиты населения </a:t>
                      </a:r>
                      <a:r>
                        <a:rPr lang="ru-RU" sz="700" b="0" i="0" u="none" strike="noStrike" dirty="0" err="1">
                          <a:solidFill>
                            <a:srgbClr val="000000"/>
                          </a:solidFill>
                          <a:effectLst/>
                          <a:latin typeface="Times New Roman" panose="02020603050405020304" pitchFamily="18" charset="0"/>
                          <a:cs typeface="Times New Roman" panose="02020603050405020304" pitchFamily="18" charset="0"/>
                        </a:rPr>
                        <a:t>Минсоцразвития</a:t>
                      </a:r>
                      <a:r>
                        <a:rPr lang="ru-RU" sz="700" b="0" i="0" u="none" strike="noStrike" dirty="0">
                          <a:solidFill>
                            <a:srgbClr val="000000"/>
                          </a:solidFill>
                          <a:effectLst/>
                          <a:latin typeface="Times New Roman" panose="02020603050405020304" pitchFamily="18" charset="0"/>
                          <a:cs typeface="Times New Roman" panose="02020603050405020304" pitchFamily="18" charset="0"/>
                        </a:rPr>
                        <a:t> Московской области</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0"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№16/5 «О налоге на имущество физических лиц на территории Ленинского городского округа Московской области» (с изм. и доп. от 21.11.2024 №5/2) п.3</a:t>
                      </a:r>
                      <a:br>
                        <a:rPr lang="ru-RU" sz="700" b="0" i="0" u="none" strike="noStrike" dirty="0">
                          <a:solidFill>
                            <a:srgbClr val="000000"/>
                          </a:solidFill>
                          <a:effectLst/>
                          <a:latin typeface="Times New Roman" panose="02020603050405020304" pitchFamily="18" charset="0"/>
                          <a:cs typeface="Times New Roman" panose="02020603050405020304" pitchFamily="18" charset="0"/>
                        </a:rPr>
                      </a:br>
                      <a:br>
                        <a:rPr lang="ru-RU" sz="700" b="0" i="0" u="none" strike="noStrike" dirty="0">
                          <a:solidFill>
                            <a:srgbClr val="000000"/>
                          </a:solidFill>
                          <a:effectLst/>
                          <a:latin typeface="Times New Roman" panose="02020603050405020304" pitchFamily="18" charset="0"/>
                          <a:cs typeface="Times New Roman" panose="02020603050405020304" pitchFamily="18" charset="0"/>
                        </a:rPr>
                      </a:br>
                      <a:endParaRPr lang="ru-RU"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8348681"/>
                  </a:ext>
                </a:extLst>
              </a:tr>
              <a:tr h="379774">
                <a:tc vMerge="1">
                  <a:txBody>
                    <a:bodyPr/>
                    <a:lstStyle/>
                    <a:p>
                      <a:endParaRPr lang="ru-RU"/>
                    </a:p>
                  </a:txBody>
                  <a:tcPr/>
                </a:tc>
                <a:tc>
                  <a:txBody>
                    <a:bodyPr/>
                    <a:lstStyle/>
                    <a:p>
                      <a:pPr algn="ctr" rtl="0"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Дети из малообеспеченных семей одиноких родителей, получающих пенсию на детей по случаю потери кормильца</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0722539"/>
                  </a:ext>
                </a:extLst>
              </a:tr>
              <a:tr h="393609">
                <a:tc vMerge="1">
                  <a:txBody>
                    <a:bodyPr/>
                    <a:lstStyle/>
                    <a:p>
                      <a:endParaRPr lang="ru-RU"/>
                    </a:p>
                  </a:txBody>
                  <a:tcPr/>
                </a:tc>
                <a:tc>
                  <a:txBody>
                    <a:bodyPr/>
                    <a:lstStyle/>
                    <a:p>
                      <a:pPr algn="ctr" rtl="0"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Дети-сироты и дети, оставшиеся без попечения родителей</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12</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123,0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17</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143,0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2,0</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251329"/>
                  </a:ext>
                </a:extLst>
              </a:tr>
              <a:tr h="505237">
                <a:tc>
                  <a:txBody>
                    <a:bodyPr/>
                    <a:lstStyle/>
                    <a:p>
                      <a:pPr algn="l" fontAlgn="b"/>
                      <a:r>
                        <a:rPr lang="ru-RU" sz="800" b="0" i="0" u="none" strike="noStrike">
                          <a:solidFill>
                            <a:srgbClr val="000000"/>
                          </a:solidFill>
                          <a:effectLst/>
                          <a:latin typeface="Times New Roman" panose="02020603050405020304" pitchFamily="18" charset="0"/>
                          <a:cs typeface="Times New Roman" panose="02020603050405020304" pitchFamily="18" charset="0"/>
                        </a:rPr>
                        <a:t> </a:t>
                      </a:r>
                    </a:p>
                  </a:txBody>
                  <a:tcPr marL="7194" marR="7194" marT="71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rtl="0"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    </a:t>
                      </a:r>
                    </a:p>
                    <a:p>
                      <a:pPr algn="just" rtl="0"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        Итого</a:t>
                      </a:r>
                    </a:p>
                    <a:p>
                      <a:pPr algn="just"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p>
                      <a:pPr algn="just" rtl="0" fontAlgn="ct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12</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123,0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17</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143,0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1</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1" i="0" u="none" strike="noStrike" dirty="0">
                          <a:solidFill>
                            <a:srgbClr val="000000"/>
                          </a:solidFill>
                          <a:effectLst/>
                          <a:latin typeface="Times New Roman" panose="02020603050405020304" pitchFamily="18" charset="0"/>
                          <a:cs typeface="Times New Roman" panose="02020603050405020304" pitchFamily="18" charset="0"/>
                        </a:rPr>
                        <a:t>2,0</a:t>
                      </a:r>
                    </a:p>
                  </a:txBody>
                  <a:tcPr marL="7194" marR="7194" marT="719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8000550"/>
                  </a:ext>
                </a:extLst>
              </a:tr>
            </a:tbl>
          </a:graphicData>
        </a:graphic>
      </p:graphicFrame>
    </p:spTree>
    <p:extLst>
      <p:ext uri="{BB962C8B-B14F-4D97-AF65-F5344CB8AC3E}">
        <p14:creationId xmlns:p14="http://schemas.microsoft.com/office/powerpoint/2010/main" val="3524531594"/>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dirty="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7786"/>
            <a:ext cx="8309234"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2024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по разделам и подразделам классификации расходов бюджета</a:t>
            </a:r>
            <a:r>
              <a:rPr kumimoji="0" lang="en-US" sz="1800" b="0" i="0" u="none" strike="noStrike" kern="0" cap="none" spc="0" normalizeH="0" baseline="0" noProof="0" dirty="0">
                <a:ln>
                  <a:noFill/>
                </a:ln>
                <a:solidFill>
                  <a:srgbClr val="16E7CF"/>
                </a:solidFill>
                <a:effectLst/>
                <a:uLnTx/>
                <a:uFillTx/>
                <a:latin typeface="Proxima Nova"/>
                <a:sym typeface="Proxima Nova"/>
              </a:rPr>
              <a:t>     </a:t>
            </a:r>
            <a:r>
              <a:rPr kumimoji="0" lang="ru-RU" sz="1800" b="0" i="0" u="none" strike="noStrike" kern="0" cap="none" spc="0" normalizeH="0" baseline="0" noProof="0" dirty="0">
                <a:ln>
                  <a:noFill/>
                </a:ln>
                <a:solidFill>
                  <a:srgbClr val="16E7CF"/>
                </a:solidFill>
                <a:effectLst/>
                <a:uLnTx/>
                <a:uFillTx/>
                <a:latin typeface="Proxima Nova"/>
                <a:sym typeface="Proxima Nova"/>
              </a:rPr>
              <a:t>(</a:t>
            </a:r>
            <a:r>
              <a:rPr kumimoji="0" lang="ru-RU" sz="1800" b="0" i="0" u="none" strike="noStrike" kern="0" cap="none" spc="0" normalizeH="0" baseline="0" noProof="0" dirty="0" err="1">
                <a:ln>
                  <a:noFill/>
                </a:ln>
                <a:solidFill>
                  <a:srgbClr val="16E7CF"/>
                </a:solidFill>
                <a:effectLst/>
                <a:uLnTx/>
                <a:uFillTx/>
                <a:latin typeface="Proxima Nova"/>
                <a:sym typeface="Proxima Nova"/>
              </a:rPr>
              <a:t>тыс.руб</a:t>
            </a:r>
            <a:r>
              <a:rPr kumimoji="0" lang="ru-RU" sz="1800" b="0" i="0" u="none" strike="noStrike" kern="0" cap="none" spc="0" normalizeH="0" baseline="0" noProof="0" dirty="0">
                <a:ln>
                  <a:noFill/>
                </a:ln>
                <a:solidFill>
                  <a:srgbClr val="16E7CF"/>
                </a:solidFill>
                <a:effectLst/>
                <a:uLnTx/>
                <a:uFillTx/>
                <a:latin typeface="Proxima Nova"/>
                <a:sym typeface="Proxima Nova"/>
              </a:rPr>
              <a:t>.)</a:t>
            </a:r>
            <a:r>
              <a:rPr kumimoji="0" lang="ru-RU" sz="1200" b="0" i="1" u="none" strike="noStrike" kern="0" cap="none" spc="0" normalizeH="0" baseline="0" noProof="0" dirty="0">
                <a:ln>
                  <a:noFill/>
                </a:ln>
                <a:solidFill>
                  <a:srgbClr val="16E7CF"/>
                </a:solidFill>
                <a:effectLst/>
                <a:uLnTx/>
                <a:uFillTx/>
                <a:latin typeface="Proxima Nova"/>
                <a:sym typeface="Proxima Nova"/>
              </a:rPr>
              <a:t>                              (тыс.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30763630"/>
              </p:ext>
            </p:extLst>
          </p:nvPr>
        </p:nvGraphicFramePr>
        <p:xfrm>
          <a:off x="-1" y="619288"/>
          <a:ext cx="9144000" cy="4524215"/>
        </p:xfrm>
        <a:graphic>
          <a:graphicData uri="http://schemas.openxmlformats.org/drawingml/2006/table">
            <a:tbl>
              <a:tblPr firstRow="1" bandRow="1">
                <a:tableStyleId>{5C22544A-7EE6-4342-B048-85BDC9FD1C3A}</a:tableStyleId>
              </a:tblPr>
              <a:tblGrid>
                <a:gridCol w="665889">
                  <a:extLst>
                    <a:ext uri="{9D8B030D-6E8A-4147-A177-3AD203B41FA5}">
                      <a16:colId xmlns:a16="http://schemas.microsoft.com/office/drawing/2014/main" val="732356789"/>
                    </a:ext>
                  </a:extLst>
                </a:gridCol>
                <a:gridCol w="3499503">
                  <a:extLst>
                    <a:ext uri="{9D8B030D-6E8A-4147-A177-3AD203B41FA5}">
                      <a16:colId xmlns:a16="http://schemas.microsoft.com/office/drawing/2014/main" val="1615201752"/>
                    </a:ext>
                  </a:extLst>
                </a:gridCol>
                <a:gridCol w="1244652">
                  <a:extLst>
                    <a:ext uri="{9D8B030D-6E8A-4147-A177-3AD203B41FA5}">
                      <a16:colId xmlns:a16="http://schemas.microsoft.com/office/drawing/2014/main" val="3487743512"/>
                    </a:ext>
                  </a:extLst>
                </a:gridCol>
                <a:gridCol w="1244652">
                  <a:extLst>
                    <a:ext uri="{9D8B030D-6E8A-4147-A177-3AD203B41FA5}">
                      <a16:colId xmlns:a16="http://schemas.microsoft.com/office/drawing/2014/main" val="3215269142"/>
                    </a:ext>
                  </a:extLst>
                </a:gridCol>
                <a:gridCol w="1244652">
                  <a:extLst>
                    <a:ext uri="{9D8B030D-6E8A-4147-A177-3AD203B41FA5}">
                      <a16:colId xmlns:a16="http://schemas.microsoft.com/office/drawing/2014/main" val="3952834182"/>
                    </a:ext>
                  </a:extLst>
                </a:gridCol>
                <a:gridCol w="1244652">
                  <a:extLst>
                    <a:ext uri="{9D8B030D-6E8A-4147-A177-3AD203B41FA5}">
                      <a16:colId xmlns:a16="http://schemas.microsoft.com/office/drawing/2014/main" val="686100388"/>
                    </a:ext>
                  </a:extLst>
                </a:gridCol>
              </a:tblGrid>
              <a:tr h="451391">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Код</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разделов, подразделов</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2024 год первоначальный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2024 год уточненный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Фактическое исполнение</a:t>
                      </a:r>
                    </a:p>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за 2024 год</a:t>
                      </a:r>
                    </a:p>
                  </a:txBody>
                  <a:tcPr marL="9525" marR="9525" marT="9525" marB="0" anchor="ctr">
                    <a:solidFill>
                      <a:schemeClr val="accent2">
                        <a:lumMod val="75000"/>
                      </a:schemeClr>
                    </a:solidFill>
                  </a:tcPr>
                </a:tc>
                <a:tc>
                  <a:txBody>
                    <a:bodyPr/>
                    <a:lstStyle/>
                    <a:p>
                      <a:pPr algn="ct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 исполнения уточненного плана</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164280">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tc>
                  <a:txBody>
                    <a:bodyPr/>
                    <a:lstStyle/>
                    <a:p>
                      <a:pPr algn="l"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РАСХОДЫ БЮДЖЕТА - ВСЕГО</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17 738 470,2</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19 382 935,7</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18 148 215,5</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93,6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364479886"/>
                  </a:ext>
                </a:extLst>
              </a:tr>
              <a:tr h="166535">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0100</a:t>
                      </a:r>
                    </a:p>
                  </a:txBody>
                  <a:tcPr marL="9525" marR="9525" marT="9525" marB="0" anchor="ctr">
                    <a:solidFill>
                      <a:schemeClr val="accent1">
                        <a:lumMod val="40000"/>
                        <a:lumOff val="60000"/>
                      </a:schemeClr>
                    </a:solidFill>
                  </a:tcPr>
                </a:tc>
                <a:tc>
                  <a:txBody>
                    <a:bodyPr/>
                    <a:lstStyle/>
                    <a:p>
                      <a:pPr algn="l"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Общегосударственные вопросы</a:t>
                      </a:r>
                    </a:p>
                  </a:txBody>
                  <a:tcPr marL="9525" marR="9525" marT="9525" marB="0" anchor="ctr">
                    <a:solidFill>
                      <a:schemeClr val="accent1">
                        <a:lumMod val="40000"/>
                        <a:lumOff val="60000"/>
                      </a:schemeClr>
                    </a:solidFill>
                  </a:tcPr>
                </a:tc>
                <a:tc>
                  <a:txBody>
                    <a:bodyPr/>
                    <a:lstStyle/>
                    <a:p>
                      <a:pPr algn="ctr" fontAlgn="ct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1 412 236,5</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1 806 745,6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1 504 757,0 </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83,3</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92024236"/>
                  </a:ext>
                </a:extLst>
              </a:tr>
              <a:tr h="274316">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0102</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3 662,8</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5 692,0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5 420,1</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95,2</a:t>
                      </a:r>
                    </a:p>
                  </a:txBody>
                  <a:tcPr marL="68580" marR="68580" marT="0" marB="0" anchor="ctr">
                    <a:solidFill>
                      <a:schemeClr val="accent1">
                        <a:lumMod val="40000"/>
                        <a:lumOff val="60000"/>
                      </a:schemeClr>
                    </a:solidFill>
                  </a:tcPr>
                </a:tc>
                <a:extLst>
                  <a:ext uri="{0D108BD9-81ED-4DB2-BD59-A6C34878D82A}">
                    <a16:rowId xmlns:a16="http://schemas.microsoft.com/office/drawing/2014/main" val="1718018213"/>
                  </a:ext>
                </a:extLst>
              </a:tr>
              <a:tr h="407317">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0103</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20 260,8</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21 712,1</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21 418,3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98,7</a:t>
                      </a:r>
                    </a:p>
                  </a:txBody>
                  <a:tcPr marL="68580" marR="68580" marT="0" marB="0" anchor="ctr">
                    <a:solidFill>
                      <a:schemeClr val="accent1">
                        <a:lumMod val="40000"/>
                        <a:lumOff val="60000"/>
                      </a:schemeClr>
                    </a:solidFill>
                  </a:tcPr>
                </a:tc>
                <a:extLst>
                  <a:ext uri="{0D108BD9-81ED-4DB2-BD59-A6C34878D82A}">
                    <a16:rowId xmlns:a16="http://schemas.microsoft.com/office/drawing/2014/main" val="3292069277"/>
                  </a:ext>
                </a:extLst>
              </a:tr>
              <a:tr h="407317">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0104</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Правительства Российской Федерации, высших исполнительных органов субъектов Российской Федерации, местных администраций</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407 996,1</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484 633,3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476 355,6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98,3</a:t>
                      </a:r>
                    </a:p>
                  </a:txBody>
                  <a:tcPr marL="68580" marR="68580" marT="0" marB="0" anchor="ctr">
                    <a:solidFill>
                      <a:schemeClr val="accent1">
                        <a:lumMod val="40000"/>
                        <a:lumOff val="60000"/>
                      </a:schemeClr>
                    </a:solidFill>
                  </a:tcPr>
                </a:tc>
                <a:extLst>
                  <a:ext uri="{0D108BD9-81ED-4DB2-BD59-A6C34878D82A}">
                    <a16:rowId xmlns:a16="http://schemas.microsoft.com/office/drawing/2014/main" val="3855366920"/>
                  </a:ext>
                </a:extLst>
              </a:tr>
              <a:tr h="407317">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0106</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78 694,6</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79 849,5</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74 671,5</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93,5</a:t>
                      </a:r>
                    </a:p>
                  </a:txBody>
                  <a:tcPr marL="68580" marR="68580" marT="0" marB="0" anchor="ctr">
                    <a:solidFill>
                      <a:schemeClr val="accent1">
                        <a:lumMod val="40000"/>
                        <a:lumOff val="60000"/>
                      </a:schemeClr>
                    </a:solidFill>
                  </a:tcPr>
                </a:tc>
                <a:extLst>
                  <a:ext uri="{0D108BD9-81ED-4DB2-BD59-A6C34878D82A}">
                    <a16:rowId xmlns:a16="http://schemas.microsoft.com/office/drawing/2014/main" val="2620764792"/>
                  </a:ext>
                </a:extLst>
              </a:tr>
              <a:tr h="166535">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0107</a:t>
                      </a:r>
                    </a:p>
                  </a:txBody>
                  <a:tcPr marL="9525" marR="9525" marT="9525" marB="0" anchor="ctr">
                    <a:solidFill>
                      <a:schemeClr val="accent1">
                        <a:lumMod val="40000"/>
                        <a:lumOff val="60000"/>
                      </a:schemeClr>
                    </a:solidFill>
                  </a:tcPr>
                </a:tc>
                <a:tc>
                  <a:txBody>
                    <a:bodyPr/>
                    <a:lstStyle/>
                    <a:p>
                      <a:pPr algn="l">
                        <a:lnSpc>
                          <a:spcPct val="115000"/>
                        </a:lnSpc>
                        <a:spcBef>
                          <a:spcPts val="600"/>
                        </a:spcBef>
                        <a:spcAft>
                          <a:spcPts val="0"/>
                        </a:spcAft>
                      </a:pPr>
                      <a:r>
                        <a:rPr lang="ru-RU"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Обеспечение проведения выборов и референдумов</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20 000,0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20 000,0</a:t>
                      </a:r>
                    </a:p>
                  </a:txBody>
                  <a:tcPr marL="68580" marR="68580" marT="0" marB="0">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19 993,1</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2673926210"/>
                  </a:ext>
                </a:extLst>
              </a:tr>
              <a:tr h="166535">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0111</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Резервные фонды</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40 000,0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5 000,0</a:t>
                      </a:r>
                    </a:p>
                  </a:txBody>
                  <a:tcPr marL="68580" marR="68580" marT="0" marB="0">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0,0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4184992369"/>
                  </a:ext>
                </a:extLst>
              </a:tr>
              <a:tr h="166535">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0113</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Другие общегосударственные вопросы</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841 622,2</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1 189 858,8</a:t>
                      </a:r>
                    </a:p>
                  </a:txBody>
                  <a:tcPr marL="68580" marR="68580" marT="0" marB="0">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906 898,5</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76,2</a:t>
                      </a:r>
                    </a:p>
                  </a:txBody>
                  <a:tcPr marL="68580" marR="68580" marT="0" marB="0" anchor="ctr">
                    <a:solidFill>
                      <a:schemeClr val="accent1">
                        <a:lumMod val="40000"/>
                        <a:lumOff val="60000"/>
                      </a:schemeClr>
                    </a:solidFill>
                  </a:tcPr>
                </a:tc>
                <a:extLst>
                  <a:ext uri="{0D108BD9-81ED-4DB2-BD59-A6C34878D82A}">
                    <a16:rowId xmlns:a16="http://schemas.microsoft.com/office/drawing/2014/main" val="363996170"/>
                  </a:ext>
                </a:extLst>
              </a:tr>
              <a:tr h="166535">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0200</a:t>
                      </a:r>
                    </a:p>
                  </a:txBody>
                  <a:tcPr marL="9525" marR="9525" marT="9525" marB="0" anchor="ctr">
                    <a:solidFill>
                      <a:schemeClr val="accent1">
                        <a:lumMod val="40000"/>
                        <a:lumOff val="60000"/>
                      </a:schemeClr>
                    </a:solidFill>
                  </a:tcPr>
                </a:tc>
                <a:tc>
                  <a:txBody>
                    <a:bodyPr/>
                    <a:lstStyle/>
                    <a:p>
                      <a:pPr algn="l"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Национальная оборона</a:t>
                      </a:r>
                    </a:p>
                  </a:txBody>
                  <a:tcPr marL="9525" marR="9525" marT="9525" marB="0" anchor="ctr">
                    <a:solidFill>
                      <a:schemeClr val="accent1">
                        <a:lumMod val="40000"/>
                        <a:lumOff val="60000"/>
                      </a:schemeClr>
                    </a:solidFill>
                  </a:tcPr>
                </a:tc>
                <a:tc>
                  <a:txBody>
                    <a:bodyPr/>
                    <a:lstStyle/>
                    <a:p>
                      <a:pPr algn="ctr" fontAlgn="ct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10 907,6</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11 877,4</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11 719,3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98,7</a:t>
                      </a:r>
                    </a:p>
                  </a:txBody>
                  <a:tcPr marL="68580" marR="68580" marT="0" marB="0" anchor="ctr">
                    <a:solidFill>
                      <a:schemeClr val="accent1">
                        <a:lumMod val="40000"/>
                        <a:lumOff val="60000"/>
                      </a:schemeClr>
                    </a:solidFill>
                  </a:tcPr>
                </a:tc>
                <a:extLst>
                  <a:ext uri="{0D108BD9-81ED-4DB2-BD59-A6C34878D82A}">
                    <a16:rowId xmlns:a16="http://schemas.microsoft.com/office/drawing/2014/main" val="1081179516"/>
                  </a:ext>
                </a:extLst>
              </a:tr>
              <a:tr h="166535">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0203</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Мобилизационная и вневойсковая подготовка</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10 907,6</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11 812,4</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11 719,3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99,2</a:t>
                      </a:r>
                    </a:p>
                  </a:txBody>
                  <a:tcPr marL="68580" marR="68580" marT="0" marB="0" anchor="ctr">
                    <a:solidFill>
                      <a:schemeClr val="accent1">
                        <a:lumMod val="40000"/>
                        <a:lumOff val="60000"/>
                      </a:schemeClr>
                    </a:solidFill>
                  </a:tcPr>
                </a:tc>
                <a:extLst>
                  <a:ext uri="{0D108BD9-81ED-4DB2-BD59-A6C34878D82A}">
                    <a16:rowId xmlns:a16="http://schemas.microsoft.com/office/drawing/2014/main" val="2211053292"/>
                  </a:ext>
                </a:extLst>
              </a:tr>
              <a:tr h="166535">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0204</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Мобилизационная подготовка экономики</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65,0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0,0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414085315"/>
                  </a:ext>
                </a:extLst>
              </a:tr>
              <a:tr h="166535">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0300</a:t>
                      </a:r>
                    </a:p>
                  </a:txBody>
                  <a:tcPr marL="9525" marR="9525" marT="9525" marB="0" anchor="ctr">
                    <a:solidFill>
                      <a:schemeClr val="accent1">
                        <a:lumMod val="40000"/>
                        <a:lumOff val="60000"/>
                      </a:schemeClr>
                    </a:solidFill>
                  </a:tcPr>
                </a:tc>
                <a:tc>
                  <a:txBody>
                    <a:bodyPr/>
                    <a:lstStyle/>
                    <a:p>
                      <a:pPr algn="l"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a:txBody>
                  <a:tcPr marL="9525" marR="9525" marT="9525" marB="0" anchor="ctr">
                    <a:solidFill>
                      <a:schemeClr val="accent1">
                        <a:lumMod val="40000"/>
                        <a:lumOff val="60000"/>
                      </a:schemeClr>
                    </a:solidFill>
                  </a:tcPr>
                </a:tc>
                <a:tc>
                  <a:txBody>
                    <a:bodyPr/>
                    <a:lstStyle/>
                    <a:p>
                      <a:pPr algn="ctr" fontAlgn="ct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130 851,2</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164 554,8 </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155 706,1</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94,6</a:t>
                      </a:r>
                    </a:p>
                  </a:txBody>
                  <a:tcPr marL="68580" marR="68580" marT="0" marB="0" anchor="ctr">
                    <a:solidFill>
                      <a:schemeClr val="accent1">
                        <a:lumMod val="40000"/>
                        <a:lumOff val="60000"/>
                      </a:schemeClr>
                    </a:solidFill>
                  </a:tcPr>
                </a:tc>
                <a:extLst>
                  <a:ext uri="{0D108BD9-81ED-4DB2-BD59-A6C34878D82A}">
                    <a16:rowId xmlns:a16="http://schemas.microsoft.com/office/drawing/2014/main" val="1652400013"/>
                  </a:ext>
                </a:extLst>
              </a:tr>
              <a:tr h="274316">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0309</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Гражданская оборона</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2 327,0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1 785,9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1 718,1</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96,2</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30295293"/>
                  </a:ext>
                </a:extLst>
              </a:tr>
              <a:tr h="274316">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0310</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пожарная безопасность</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44 540,4</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38 998,6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38 409,3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98,5</a:t>
                      </a:r>
                    </a:p>
                  </a:txBody>
                  <a:tcPr marL="68580" marR="68580" marT="0" marB="0" anchor="ctr">
                    <a:solidFill>
                      <a:schemeClr val="accent1">
                        <a:lumMod val="40000"/>
                        <a:lumOff val="60000"/>
                      </a:schemeClr>
                    </a:solidFill>
                  </a:tcPr>
                </a:tc>
                <a:extLst>
                  <a:ext uri="{0D108BD9-81ED-4DB2-BD59-A6C34878D82A}">
                    <a16:rowId xmlns:a16="http://schemas.microsoft.com/office/drawing/2014/main" val="4061098614"/>
                  </a:ext>
                </a:extLst>
              </a:tr>
              <a:tr h="257049">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0314</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национальной безопасности и правоохранительной деятельности</a:t>
                      </a:r>
                    </a:p>
                  </a:txBody>
                  <a:tcPr marL="9525" marR="9525" marT="9525" marB="0" anchor="ctr">
                    <a:solidFill>
                      <a:schemeClr val="accent1">
                        <a:lumMod val="40000"/>
                        <a:lumOff val="60000"/>
                      </a:schemeClr>
                    </a:solidFill>
                  </a:tcPr>
                </a:tc>
                <a:tc>
                  <a:txBody>
                    <a:bodyPr/>
                    <a:lstStyle/>
                    <a:p>
                      <a:pPr algn="ctr" fontAlgn="ct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83 983,8</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123 770,3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115 578,7</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93,4</a:t>
                      </a:r>
                    </a:p>
                  </a:txBody>
                  <a:tcPr marL="68580" marR="68580" marT="0" marB="0" anchor="ctr">
                    <a:solidFill>
                      <a:schemeClr val="accent1">
                        <a:lumMod val="40000"/>
                        <a:lumOff val="60000"/>
                      </a:schemeClr>
                    </a:solidFill>
                  </a:tcPr>
                </a:tc>
                <a:extLst>
                  <a:ext uri="{0D108BD9-81ED-4DB2-BD59-A6C34878D82A}">
                    <a16:rowId xmlns:a16="http://schemas.microsoft.com/office/drawing/2014/main" val="1771156023"/>
                  </a:ext>
                </a:extLst>
              </a:tr>
              <a:tr h="274316">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0400</a:t>
                      </a:r>
                    </a:p>
                  </a:txBody>
                  <a:tcPr marL="9525" marR="9525" marT="9525" marB="0" anchor="ctr">
                    <a:solidFill>
                      <a:schemeClr val="accent1">
                        <a:lumMod val="40000"/>
                        <a:lumOff val="60000"/>
                      </a:schemeClr>
                    </a:solidFill>
                  </a:tcPr>
                </a:tc>
                <a:tc>
                  <a:txBody>
                    <a:bodyPr/>
                    <a:lstStyle/>
                    <a:p>
                      <a:pPr algn="l"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Национальная экономика</a:t>
                      </a:r>
                    </a:p>
                  </a:txBody>
                  <a:tcPr marL="9525" marR="9525" marT="9525" marB="0" anchor="ctr">
                    <a:solidFill>
                      <a:schemeClr val="accent1">
                        <a:lumMod val="40000"/>
                        <a:lumOff val="60000"/>
                      </a:schemeClr>
                    </a:solidFill>
                  </a:tcPr>
                </a:tc>
                <a:tc>
                  <a:txBody>
                    <a:bodyPr/>
                    <a:lstStyle/>
                    <a:p>
                      <a:pPr algn="ctr" fontAlgn="ct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821 272,1</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1 257 396,2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1 199 365,9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8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95,4</a:t>
                      </a:r>
                    </a:p>
                  </a:txBody>
                  <a:tcPr marL="68580" marR="68580" marT="0" marB="0" anchor="ctr">
                    <a:solidFill>
                      <a:schemeClr val="accent1">
                        <a:lumMod val="40000"/>
                        <a:lumOff val="60000"/>
                      </a:schemeClr>
                    </a:solidFill>
                  </a:tcPr>
                </a:tc>
                <a:extLst>
                  <a:ext uri="{0D108BD9-81ED-4DB2-BD59-A6C34878D82A}">
                    <a16:rowId xmlns:a16="http://schemas.microsoft.com/office/drawing/2014/main" val="4065547562"/>
                  </a:ext>
                </a:extLst>
              </a:tr>
            </a:tbl>
          </a:graphicData>
        </a:graphic>
      </p:graphicFrame>
    </p:spTree>
    <p:extLst>
      <p:ext uri="{BB962C8B-B14F-4D97-AF65-F5344CB8AC3E}">
        <p14:creationId xmlns:p14="http://schemas.microsoft.com/office/powerpoint/2010/main" val="418602056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5"/>
            <a:ext cx="8276576"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2024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по разделам и подразделам классификации расходов бюджета</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200" b="0" i="1" u="none" strike="noStrike" kern="0" cap="none" spc="0" normalizeH="0" baseline="0" noProof="0" dirty="0">
                <a:ln>
                  <a:noFill/>
                </a:ln>
                <a:solidFill>
                  <a:srgbClr val="16E7CF"/>
                </a:solidFill>
                <a:effectLst/>
                <a:uLnTx/>
                <a:uFillTx/>
                <a:latin typeface="Proxima Nova"/>
                <a:sym typeface="Proxima Nova"/>
              </a:rPr>
              <a:t>                                                                                                                                      (тыс.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2774308603"/>
              </p:ext>
            </p:extLst>
          </p:nvPr>
        </p:nvGraphicFramePr>
        <p:xfrm>
          <a:off x="59589" y="987136"/>
          <a:ext cx="9024822" cy="4156371"/>
        </p:xfrm>
        <a:graphic>
          <a:graphicData uri="http://schemas.openxmlformats.org/drawingml/2006/table">
            <a:tbl>
              <a:tblPr firstRow="1" bandRow="1">
                <a:tableStyleId>{5C22544A-7EE6-4342-B048-85BDC9FD1C3A}</a:tableStyleId>
              </a:tblPr>
              <a:tblGrid>
                <a:gridCol w="657210">
                  <a:extLst>
                    <a:ext uri="{9D8B030D-6E8A-4147-A177-3AD203B41FA5}">
                      <a16:colId xmlns:a16="http://schemas.microsoft.com/office/drawing/2014/main" val="732356789"/>
                    </a:ext>
                  </a:extLst>
                </a:gridCol>
                <a:gridCol w="3453892">
                  <a:extLst>
                    <a:ext uri="{9D8B030D-6E8A-4147-A177-3AD203B41FA5}">
                      <a16:colId xmlns:a16="http://schemas.microsoft.com/office/drawing/2014/main" val="1615201752"/>
                    </a:ext>
                  </a:extLst>
                </a:gridCol>
                <a:gridCol w="1228430">
                  <a:extLst>
                    <a:ext uri="{9D8B030D-6E8A-4147-A177-3AD203B41FA5}">
                      <a16:colId xmlns:a16="http://schemas.microsoft.com/office/drawing/2014/main" val="3487743512"/>
                    </a:ext>
                  </a:extLst>
                </a:gridCol>
                <a:gridCol w="1228430">
                  <a:extLst>
                    <a:ext uri="{9D8B030D-6E8A-4147-A177-3AD203B41FA5}">
                      <a16:colId xmlns:a16="http://schemas.microsoft.com/office/drawing/2014/main" val="3215269142"/>
                    </a:ext>
                  </a:extLst>
                </a:gridCol>
                <a:gridCol w="1228430">
                  <a:extLst>
                    <a:ext uri="{9D8B030D-6E8A-4147-A177-3AD203B41FA5}">
                      <a16:colId xmlns:a16="http://schemas.microsoft.com/office/drawing/2014/main" val="3952834182"/>
                    </a:ext>
                  </a:extLst>
                </a:gridCol>
                <a:gridCol w="1228430">
                  <a:extLst>
                    <a:ext uri="{9D8B030D-6E8A-4147-A177-3AD203B41FA5}">
                      <a16:colId xmlns:a16="http://schemas.microsoft.com/office/drawing/2014/main" val="686100388"/>
                    </a:ext>
                  </a:extLst>
                </a:gridCol>
              </a:tblGrid>
              <a:tr h="596390">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Код</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разделов, подразделов</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2024 год первоначальный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2024 год уточненный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Фактическое исполнение</a:t>
                      </a:r>
                    </a:p>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за 2024 год</a:t>
                      </a:r>
                    </a:p>
                  </a:txBody>
                  <a:tcPr marL="9525" marR="9525" marT="9525" marB="0" anchor="ctr">
                    <a:solidFill>
                      <a:schemeClr val="accent2">
                        <a:lumMod val="75000"/>
                      </a:schemeClr>
                    </a:solidFill>
                  </a:tcPr>
                </a:tc>
                <a:tc>
                  <a:txBody>
                    <a:bodyPr/>
                    <a:lstStyle/>
                    <a:p>
                      <a:pPr algn="ct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 исполнения уточненного плана</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182903">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0405</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Сельское хозяйство и рыболовство</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7 510,0</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9 726,0</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4 974,2</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51,1</a:t>
                      </a:r>
                    </a:p>
                  </a:txBody>
                  <a:tcPr marL="68580" marR="68580" marT="0" marB="0" anchor="ctr">
                    <a:solidFill>
                      <a:schemeClr val="accent1">
                        <a:lumMod val="40000"/>
                        <a:lumOff val="60000"/>
                      </a:schemeClr>
                    </a:solidFill>
                  </a:tcPr>
                </a:tc>
                <a:extLst>
                  <a:ext uri="{0D108BD9-81ED-4DB2-BD59-A6C34878D82A}">
                    <a16:rowId xmlns:a16="http://schemas.microsoft.com/office/drawing/2014/main" val="3364479886"/>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0408</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Транспорт</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96 943,0</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317 419,6</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280 989,3</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88,5</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92024236"/>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0409</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Дорожное хозяйство (дорожные фонды)</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687 306,5</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891 878,2</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876 726,9</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98,3</a:t>
                      </a:r>
                    </a:p>
                  </a:txBody>
                  <a:tcPr marL="68580" marR="68580" marT="0" marB="0" anchor="ctr">
                    <a:solidFill>
                      <a:schemeClr val="accent1">
                        <a:lumMod val="40000"/>
                        <a:lumOff val="60000"/>
                      </a:schemeClr>
                    </a:solidFill>
                  </a:tcPr>
                </a:tc>
                <a:extLst>
                  <a:ext uri="{0D108BD9-81ED-4DB2-BD59-A6C34878D82A}">
                    <a16:rowId xmlns:a16="http://schemas.microsoft.com/office/drawing/2014/main" val="3292069277"/>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0410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Связь и информатика</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20 469,2</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20 585,0</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19 124,2</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92,9</a:t>
                      </a:r>
                    </a:p>
                  </a:txBody>
                  <a:tcPr marL="68580" marR="68580" marT="0" marB="0" anchor="ctr">
                    <a:solidFill>
                      <a:schemeClr val="accent1">
                        <a:lumMod val="40000"/>
                        <a:lumOff val="60000"/>
                      </a:schemeClr>
                    </a:solidFill>
                  </a:tcPr>
                </a:tc>
                <a:extLst>
                  <a:ext uri="{0D108BD9-81ED-4DB2-BD59-A6C34878D82A}">
                    <a16:rowId xmlns:a16="http://schemas.microsoft.com/office/drawing/2014/main" val="3855366920"/>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0412</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национальной экономики</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9 043,4</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17 787,4</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17 551,3</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98,7</a:t>
                      </a:r>
                    </a:p>
                  </a:txBody>
                  <a:tcPr marL="68580" marR="68580" marT="0" marB="0" anchor="ctr">
                    <a:solidFill>
                      <a:schemeClr val="accent1">
                        <a:lumMod val="40000"/>
                        <a:lumOff val="60000"/>
                      </a:schemeClr>
                    </a:solidFill>
                  </a:tcPr>
                </a:tc>
                <a:extLst>
                  <a:ext uri="{0D108BD9-81ED-4DB2-BD59-A6C34878D82A}">
                    <a16:rowId xmlns:a16="http://schemas.microsoft.com/office/drawing/2014/main" val="2620764792"/>
                  </a:ext>
                </a:extLst>
              </a:tr>
              <a:tr h="182903">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0500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Жилищно-коммунальное хозяйство</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3 065 595,8</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2 744 819,7</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2 637 576,9</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96,1</a:t>
                      </a:r>
                    </a:p>
                  </a:txBody>
                  <a:tcPr marL="68580" marR="68580" marT="0" marB="0" anchor="ctr">
                    <a:solidFill>
                      <a:schemeClr val="accent1">
                        <a:lumMod val="40000"/>
                        <a:lumOff val="60000"/>
                      </a:schemeClr>
                    </a:solidFill>
                  </a:tcPr>
                </a:tc>
                <a:extLst>
                  <a:ext uri="{0D108BD9-81ED-4DB2-BD59-A6C34878D82A}">
                    <a16:rowId xmlns:a16="http://schemas.microsoft.com/office/drawing/2014/main" val="4184992369"/>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Жилищное хозяйство</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66 934,7</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85 845,4</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77 504,8</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90,3</a:t>
                      </a:r>
                    </a:p>
                  </a:txBody>
                  <a:tcPr marL="68580" marR="68580" marT="0" marB="0" anchor="ctr">
                    <a:solidFill>
                      <a:schemeClr val="accent1">
                        <a:lumMod val="40000"/>
                        <a:lumOff val="60000"/>
                      </a:schemeClr>
                    </a:solidFill>
                  </a:tcPr>
                </a:tc>
                <a:extLst>
                  <a:ext uri="{0D108BD9-81ED-4DB2-BD59-A6C34878D82A}">
                    <a16:rowId xmlns:a16="http://schemas.microsoft.com/office/drawing/2014/main" val="363996170"/>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Коммунальное хозяйство</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345 640,6</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333 429,0</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264 654,4</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79,4</a:t>
                      </a:r>
                    </a:p>
                  </a:txBody>
                  <a:tcPr marL="68580" marR="68580" marT="0" marB="0" anchor="ctr">
                    <a:solidFill>
                      <a:schemeClr val="accent1">
                        <a:lumMod val="40000"/>
                        <a:lumOff val="60000"/>
                      </a:schemeClr>
                    </a:solidFill>
                  </a:tcPr>
                </a:tc>
                <a:extLst>
                  <a:ext uri="{0D108BD9-81ED-4DB2-BD59-A6C34878D82A}">
                    <a16:rowId xmlns:a16="http://schemas.microsoft.com/office/drawing/2014/main" val="1081179516"/>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0503</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2 639 237,6</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2 318 092,7</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2 287 965,2</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98,7</a:t>
                      </a:r>
                    </a:p>
                  </a:txBody>
                  <a:tcPr marL="68580" marR="68580" marT="0" marB="0" anchor="ctr">
                    <a:solidFill>
                      <a:schemeClr val="accent1">
                        <a:lumMod val="40000"/>
                        <a:lumOff val="60000"/>
                      </a:schemeClr>
                    </a:solidFill>
                  </a:tcPr>
                </a:tc>
                <a:extLst>
                  <a:ext uri="{0D108BD9-81ED-4DB2-BD59-A6C34878D82A}">
                    <a16:rowId xmlns:a16="http://schemas.microsoft.com/office/drawing/2014/main" val="2211053292"/>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0505</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жилищно-коммунального хозяйства</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13 782,9</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7 452,6</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7 452,6</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414085315"/>
                  </a:ext>
                </a:extLst>
              </a:tr>
              <a:tr h="182903">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0600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Охрана окружающей среды</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5 900,9</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377 373,5</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219 486,1</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58,2</a:t>
                      </a:r>
                    </a:p>
                  </a:txBody>
                  <a:tcPr marL="68580" marR="68580" marT="0" marB="0" anchor="ctr">
                    <a:solidFill>
                      <a:schemeClr val="accent1">
                        <a:lumMod val="40000"/>
                        <a:lumOff val="60000"/>
                      </a:schemeClr>
                    </a:solidFill>
                  </a:tcPr>
                </a:tc>
                <a:extLst>
                  <a:ext uri="{0D108BD9-81ED-4DB2-BD59-A6C34878D82A}">
                    <a16:rowId xmlns:a16="http://schemas.microsoft.com/office/drawing/2014/main" val="1652400013"/>
                  </a:ext>
                </a:extLst>
              </a:tr>
              <a:tr h="22531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0602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Сбор, удаление отходов и очистка сточных вод</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0,0</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374 415,6</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216 658,3</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57,9</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30295293"/>
                  </a:ext>
                </a:extLst>
              </a:tr>
              <a:tr h="22531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0605</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охраны окружающей среды</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5 900,9</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2 957,9</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2 827,8</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95,6</a:t>
                      </a:r>
                    </a:p>
                  </a:txBody>
                  <a:tcPr marL="68580" marR="68580" marT="0" marB="0" anchor="ctr">
                    <a:solidFill>
                      <a:schemeClr val="accent1">
                        <a:lumMod val="40000"/>
                        <a:lumOff val="60000"/>
                      </a:schemeClr>
                    </a:solidFill>
                  </a:tcPr>
                </a:tc>
                <a:extLst>
                  <a:ext uri="{0D108BD9-81ED-4DB2-BD59-A6C34878D82A}">
                    <a16:rowId xmlns:a16="http://schemas.microsoft.com/office/drawing/2014/main" val="4061098614"/>
                  </a:ext>
                </a:extLst>
              </a:tr>
              <a:tr h="182903">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0700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Образование</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11 203 503,7</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11 820 277,7</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11 311 837,4</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95,7</a:t>
                      </a:r>
                    </a:p>
                  </a:txBody>
                  <a:tcPr marL="68580" marR="68580" marT="0" marB="0" anchor="ctr">
                    <a:solidFill>
                      <a:schemeClr val="accent1">
                        <a:lumMod val="40000"/>
                        <a:lumOff val="60000"/>
                      </a:schemeClr>
                    </a:solidFill>
                  </a:tcPr>
                </a:tc>
                <a:extLst>
                  <a:ext uri="{0D108BD9-81ED-4DB2-BD59-A6C34878D82A}">
                    <a16:rowId xmlns:a16="http://schemas.microsoft.com/office/drawing/2014/main" val="1771156023"/>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Дошкольное образование</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2 983 927,9</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2 971 284,4</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2 942 304,2</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99,0</a:t>
                      </a:r>
                    </a:p>
                  </a:txBody>
                  <a:tcPr marL="68580" marR="68580" marT="0" marB="0" anchor="ctr">
                    <a:solidFill>
                      <a:schemeClr val="accent1">
                        <a:lumMod val="40000"/>
                        <a:lumOff val="60000"/>
                      </a:schemeClr>
                    </a:solidFill>
                  </a:tcPr>
                </a:tc>
                <a:extLst>
                  <a:ext uri="{0D108BD9-81ED-4DB2-BD59-A6C34878D82A}">
                    <a16:rowId xmlns:a16="http://schemas.microsoft.com/office/drawing/2014/main" val="4065547562"/>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0702</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Общее образование</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7 648 720,5</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8 266 913,3</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7 801 801,2</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94,4</a:t>
                      </a:r>
                    </a:p>
                  </a:txBody>
                  <a:tcPr marL="68580" marR="68580" marT="0" marB="0" anchor="ctr">
                    <a:solidFill>
                      <a:schemeClr val="accent1">
                        <a:lumMod val="40000"/>
                        <a:lumOff val="60000"/>
                      </a:schemeClr>
                    </a:solidFill>
                  </a:tcPr>
                </a:tc>
                <a:extLst>
                  <a:ext uri="{0D108BD9-81ED-4DB2-BD59-A6C34878D82A}">
                    <a16:rowId xmlns:a16="http://schemas.microsoft.com/office/drawing/2014/main" val="3009545775"/>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0703</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Дополнительное образование детей</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384 946,9</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411 372,9</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399 497,7</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97,1</a:t>
                      </a:r>
                    </a:p>
                  </a:txBody>
                  <a:tcPr marL="68580" marR="68580" marT="0" marB="0" anchor="ctr">
                    <a:solidFill>
                      <a:schemeClr val="accent1">
                        <a:lumMod val="40000"/>
                        <a:lumOff val="60000"/>
                      </a:schemeClr>
                    </a:solidFill>
                  </a:tcPr>
                </a:tc>
                <a:extLst>
                  <a:ext uri="{0D108BD9-81ED-4DB2-BD59-A6C34878D82A}">
                    <a16:rowId xmlns:a16="http://schemas.microsoft.com/office/drawing/2014/main" val="2346420384"/>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0707</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Молодежная политика</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42 958,4</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45 423,1</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45 321,8</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99,8</a:t>
                      </a:r>
                    </a:p>
                  </a:txBody>
                  <a:tcPr marL="68580" marR="68580" marT="0" marB="0" anchor="ctr">
                    <a:solidFill>
                      <a:schemeClr val="accent1">
                        <a:lumMod val="40000"/>
                        <a:lumOff val="60000"/>
                      </a:schemeClr>
                    </a:solidFill>
                  </a:tcPr>
                </a:tc>
                <a:extLst>
                  <a:ext uri="{0D108BD9-81ED-4DB2-BD59-A6C34878D82A}">
                    <a16:rowId xmlns:a16="http://schemas.microsoft.com/office/drawing/2014/main" val="2031671861"/>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0709</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образования</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142 949,9</a:t>
                      </a:r>
                    </a:p>
                  </a:txBody>
                  <a:tcPr marL="9525" marR="9525" marT="9525"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125 284,1</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122 912,5</a:t>
                      </a:r>
                    </a:p>
                  </a:txBody>
                  <a:tcPr marL="68580" marR="68580" marT="0" marB="0" anchor="ctr">
                    <a:solidFill>
                      <a:schemeClr val="accent1">
                        <a:lumMod val="40000"/>
                        <a:lumOff val="60000"/>
                      </a:schemeClr>
                    </a:solidFill>
                  </a:tcPr>
                </a:tc>
                <a:tc>
                  <a:txBody>
                    <a:bodyPr/>
                    <a:lstStyle/>
                    <a:p>
                      <a:pPr marL="0" marR="0" indent="0" algn="ct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98,1</a:t>
                      </a:r>
                    </a:p>
                  </a:txBody>
                  <a:tcPr marL="68580" marR="68580" marT="0" marB="0" anchor="ctr">
                    <a:solidFill>
                      <a:schemeClr val="accent1">
                        <a:lumMod val="40000"/>
                        <a:lumOff val="60000"/>
                      </a:schemeClr>
                    </a:solidFill>
                  </a:tcPr>
                </a:tc>
                <a:extLst>
                  <a:ext uri="{0D108BD9-81ED-4DB2-BD59-A6C34878D82A}">
                    <a16:rowId xmlns:a16="http://schemas.microsoft.com/office/drawing/2014/main" val="1502036088"/>
                  </a:ext>
                </a:extLst>
              </a:tr>
            </a:tbl>
          </a:graphicData>
        </a:graphic>
      </p:graphicFrame>
    </p:spTree>
    <p:extLst>
      <p:ext uri="{BB962C8B-B14F-4D97-AF65-F5344CB8AC3E}">
        <p14:creationId xmlns:p14="http://schemas.microsoft.com/office/powerpoint/2010/main" val="276418320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5"/>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2024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по разделам и подразделам классификации расходов бюджета</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200" b="0" i="1" u="none" strike="noStrike" kern="0" cap="none" spc="0" normalizeH="0" baseline="0" noProof="0" dirty="0">
                <a:ln>
                  <a:noFill/>
                </a:ln>
                <a:solidFill>
                  <a:srgbClr val="16E7CF"/>
                </a:solidFill>
                <a:effectLst/>
                <a:uLnTx/>
                <a:uFillTx/>
                <a:latin typeface="Proxima Nova"/>
                <a:sym typeface="Proxima Nova"/>
              </a:rPr>
              <a:t>                                                                                                                                                 (тыс.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496282342"/>
              </p:ext>
            </p:extLst>
          </p:nvPr>
        </p:nvGraphicFramePr>
        <p:xfrm>
          <a:off x="0" y="987135"/>
          <a:ext cx="9144000" cy="4156361"/>
        </p:xfrm>
        <a:graphic>
          <a:graphicData uri="http://schemas.openxmlformats.org/drawingml/2006/table">
            <a:tbl>
              <a:tblPr firstRow="1" bandRow="1">
                <a:tableStyleId>{5C22544A-7EE6-4342-B048-85BDC9FD1C3A}</a:tableStyleId>
              </a:tblPr>
              <a:tblGrid>
                <a:gridCol w="665888">
                  <a:extLst>
                    <a:ext uri="{9D8B030D-6E8A-4147-A177-3AD203B41FA5}">
                      <a16:colId xmlns:a16="http://schemas.microsoft.com/office/drawing/2014/main" val="732356789"/>
                    </a:ext>
                  </a:extLst>
                </a:gridCol>
                <a:gridCol w="3499504">
                  <a:extLst>
                    <a:ext uri="{9D8B030D-6E8A-4147-A177-3AD203B41FA5}">
                      <a16:colId xmlns:a16="http://schemas.microsoft.com/office/drawing/2014/main" val="1615201752"/>
                    </a:ext>
                  </a:extLst>
                </a:gridCol>
                <a:gridCol w="1244652">
                  <a:extLst>
                    <a:ext uri="{9D8B030D-6E8A-4147-A177-3AD203B41FA5}">
                      <a16:colId xmlns:a16="http://schemas.microsoft.com/office/drawing/2014/main" val="3487743512"/>
                    </a:ext>
                  </a:extLst>
                </a:gridCol>
                <a:gridCol w="1244652">
                  <a:extLst>
                    <a:ext uri="{9D8B030D-6E8A-4147-A177-3AD203B41FA5}">
                      <a16:colId xmlns:a16="http://schemas.microsoft.com/office/drawing/2014/main" val="3215269142"/>
                    </a:ext>
                  </a:extLst>
                </a:gridCol>
                <a:gridCol w="1244652">
                  <a:extLst>
                    <a:ext uri="{9D8B030D-6E8A-4147-A177-3AD203B41FA5}">
                      <a16:colId xmlns:a16="http://schemas.microsoft.com/office/drawing/2014/main" val="3952834182"/>
                    </a:ext>
                  </a:extLst>
                </a:gridCol>
                <a:gridCol w="1244652">
                  <a:extLst>
                    <a:ext uri="{9D8B030D-6E8A-4147-A177-3AD203B41FA5}">
                      <a16:colId xmlns:a16="http://schemas.microsoft.com/office/drawing/2014/main" val="686100388"/>
                    </a:ext>
                  </a:extLst>
                </a:gridCol>
              </a:tblGrid>
              <a:tr h="665961">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Код</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разделов, подразделов</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2024 год первоначальный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2024 год уточненный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Фактическое исполнение</a:t>
                      </a:r>
                    </a:p>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за 2024 год</a:t>
                      </a:r>
                    </a:p>
                  </a:txBody>
                  <a:tcPr marL="9525" marR="9525" marT="9525" marB="0" anchor="ctr">
                    <a:solidFill>
                      <a:schemeClr val="accent2">
                        <a:lumMod val="75000"/>
                      </a:schemeClr>
                    </a:solidFill>
                  </a:tcPr>
                </a:tc>
                <a:tc>
                  <a:txBody>
                    <a:bodyPr/>
                    <a:lstStyle/>
                    <a:p>
                      <a:pPr algn="ct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 исполнения уточненного плана</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191951">
                <a:tc>
                  <a:txBody>
                    <a:bodyPr/>
                    <a:lstStyle/>
                    <a:p>
                      <a:pPr algn="ct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0800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Культура, кинематография</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370 949,0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518 853,9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437 319,8</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84,3</a:t>
                      </a:r>
                    </a:p>
                  </a:txBody>
                  <a:tcPr marL="68580" marR="68580" marT="0" marB="0" anchor="ctr">
                    <a:solidFill>
                      <a:schemeClr val="accent1">
                        <a:lumMod val="40000"/>
                        <a:lumOff val="60000"/>
                      </a:schemeClr>
                    </a:solidFill>
                  </a:tcPr>
                </a:tc>
                <a:extLst>
                  <a:ext uri="{0D108BD9-81ED-4DB2-BD59-A6C34878D82A}">
                    <a16:rowId xmlns:a16="http://schemas.microsoft.com/office/drawing/2014/main" val="3364479886"/>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Культура</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318 776,7</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461 961,9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381 212,5</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82,5</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92024236"/>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Кинематография</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9 482,1</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10 247,2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10 247,1 </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3292069277"/>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0804</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культуры, кинематографии</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42 690,2</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46 644,7</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45 860,2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98,3</a:t>
                      </a:r>
                    </a:p>
                  </a:txBody>
                  <a:tcPr marL="68580" marR="68580" marT="0" marB="0" anchor="ctr">
                    <a:solidFill>
                      <a:schemeClr val="accent1">
                        <a:lumMod val="40000"/>
                        <a:lumOff val="60000"/>
                      </a:schemeClr>
                    </a:solidFill>
                  </a:tcPr>
                </a:tc>
                <a:extLst>
                  <a:ext uri="{0D108BD9-81ED-4DB2-BD59-A6C34878D82A}">
                    <a16:rowId xmlns:a16="http://schemas.microsoft.com/office/drawing/2014/main" val="3855366920"/>
                  </a:ext>
                </a:extLst>
              </a:tr>
              <a:tr h="191951">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1000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Социальная политика</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202 603,3</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237 913,4</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232 809,6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97,9</a:t>
                      </a:r>
                    </a:p>
                  </a:txBody>
                  <a:tcPr marL="68580" marR="68580" marT="0" marB="0" anchor="ctr">
                    <a:solidFill>
                      <a:schemeClr val="accent1">
                        <a:lumMod val="40000"/>
                        <a:lumOff val="60000"/>
                      </a:schemeClr>
                    </a:solidFill>
                  </a:tcPr>
                </a:tc>
                <a:extLst>
                  <a:ext uri="{0D108BD9-81ED-4DB2-BD59-A6C34878D82A}">
                    <a16:rowId xmlns:a16="http://schemas.microsoft.com/office/drawing/2014/main" val="2620764792"/>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Пенсионное обеспечение</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13 414,2</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13 414,2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13 366,0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99,6</a:t>
                      </a:r>
                    </a:p>
                  </a:txBody>
                  <a:tcPr marL="68580" marR="68580" marT="0" marB="0" anchor="ctr">
                    <a:solidFill>
                      <a:schemeClr val="accent1">
                        <a:lumMod val="40000"/>
                        <a:lumOff val="60000"/>
                      </a:schemeClr>
                    </a:solidFill>
                  </a:tcPr>
                </a:tc>
                <a:extLst>
                  <a:ext uri="{0D108BD9-81ED-4DB2-BD59-A6C34878D82A}">
                    <a16:rowId xmlns:a16="http://schemas.microsoft.com/office/drawing/2014/main" val="4184992369"/>
                  </a:ext>
                </a:extLst>
              </a:tr>
              <a:tr h="191951">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1004</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Охрана семьи и детства</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155 320,0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194 325,0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189 552,3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97,5</a:t>
                      </a:r>
                    </a:p>
                  </a:txBody>
                  <a:tcPr marL="68580" marR="68580" marT="0" marB="0" anchor="ctr">
                    <a:solidFill>
                      <a:schemeClr val="accent1">
                        <a:lumMod val="40000"/>
                        <a:lumOff val="60000"/>
                      </a:schemeClr>
                    </a:solidFill>
                  </a:tcPr>
                </a:tc>
                <a:extLst>
                  <a:ext uri="{0D108BD9-81ED-4DB2-BD59-A6C34878D82A}">
                    <a16:rowId xmlns:a16="http://schemas.microsoft.com/office/drawing/2014/main" val="1081179516"/>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1006</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социальной политики</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33 869,1</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30 174,2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29 891,2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99,1</a:t>
                      </a:r>
                    </a:p>
                  </a:txBody>
                  <a:tcPr marL="68580" marR="68580" marT="0" marB="0" anchor="ctr">
                    <a:solidFill>
                      <a:schemeClr val="accent1">
                        <a:lumMod val="40000"/>
                        <a:lumOff val="60000"/>
                      </a:schemeClr>
                    </a:solidFill>
                  </a:tcPr>
                </a:tc>
                <a:extLst>
                  <a:ext uri="{0D108BD9-81ED-4DB2-BD59-A6C34878D82A}">
                    <a16:rowId xmlns:a16="http://schemas.microsoft.com/office/drawing/2014/main" val="2211053292"/>
                  </a:ext>
                </a:extLst>
              </a:tr>
              <a:tr h="191951">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1100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Физическая культура и спорт</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389 837,9</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372 055,4</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366 605,7</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98,5</a:t>
                      </a:r>
                    </a:p>
                  </a:txBody>
                  <a:tcPr marL="68580" marR="68580" marT="0" marB="0" anchor="ctr">
                    <a:solidFill>
                      <a:schemeClr val="accent1">
                        <a:lumMod val="40000"/>
                        <a:lumOff val="60000"/>
                      </a:schemeClr>
                    </a:solidFill>
                  </a:tcPr>
                </a:tc>
                <a:extLst>
                  <a:ext uri="{0D108BD9-81ED-4DB2-BD59-A6C34878D82A}">
                    <a16:rowId xmlns:a16="http://schemas.microsoft.com/office/drawing/2014/main" val="414085315"/>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1101</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Физическая культура</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279 810,0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250 317,9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245 276,4</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98,0</a:t>
                      </a:r>
                    </a:p>
                  </a:txBody>
                  <a:tcPr marL="68580" marR="68580" marT="0" marB="0" anchor="ctr">
                    <a:solidFill>
                      <a:schemeClr val="accent1">
                        <a:lumMod val="40000"/>
                        <a:lumOff val="60000"/>
                      </a:schemeClr>
                    </a:solidFill>
                  </a:tcPr>
                </a:tc>
                <a:extLst>
                  <a:ext uri="{0D108BD9-81ED-4DB2-BD59-A6C34878D82A}">
                    <a16:rowId xmlns:a16="http://schemas.microsoft.com/office/drawing/2014/main" val="1652400013"/>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1102</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Массовый спорт</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9 646,2</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12 188,8</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11 782,7</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96,7</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30295293"/>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1103</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Спорт высших достижений</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100 381,7</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109 548,8</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109 546,6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4061098614"/>
                  </a:ext>
                </a:extLst>
              </a:tr>
              <a:tr h="191951">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1200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Средства массовой информации</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58 562,3</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60 534,8</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60 534,8</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1771156023"/>
                  </a:ext>
                </a:extLst>
              </a:tr>
              <a:tr h="191951">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1201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Телевидение и радиовещание</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24 485,4</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25 013,6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25 013,6</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4065547562"/>
                  </a:ext>
                </a:extLst>
              </a:tr>
              <a:tr h="1726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1202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Периодическая печать и издательства</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27 496,9</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28 329,2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28 329,2</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3167247790"/>
                  </a:ext>
                </a:extLst>
              </a:tr>
              <a:tr h="172678">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1204</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средств массовой информации</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6 580,0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7 192,0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7 192,0</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a:t>
                      </a:r>
                    </a:p>
                  </a:txBody>
                  <a:tcPr marL="68580" marR="68580" marT="0" marB="0" anchor="ctr">
                    <a:solidFill>
                      <a:schemeClr val="accent1">
                        <a:lumMod val="40000"/>
                        <a:lumOff val="60000"/>
                      </a:schemeClr>
                    </a:solidFill>
                  </a:tcPr>
                </a:tc>
                <a:extLst>
                  <a:ext uri="{0D108BD9-81ED-4DB2-BD59-A6C34878D82A}">
                    <a16:rowId xmlns:a16="http://schemas.microsoft.com/office/drawing/2014/main" val="3810106407"/>
                  </a:ext>
                </a:extLst>
              </a:tr>
              <a:tr h="155951">
                <a:tc>
                  <a:txBody>
                    <a:bodyPr/>
                    <a:lstStyle/>
                    <a:p>
                      <a:pPr algn="ct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1300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Обслуживание государственного (муниципального) долга</a:t>
                      </a:r>
                    </a:p>
                  </a:txBody>
                  <a:tcPr marL="9525" marR="9525" marT="9525" marB="0" anchor="ctr">
                    <a:solidFill>
                      <a:schemeClr val="accent1">
                        <a:lumMod val="40000"/>
                        <a:lumOff val="60000"/>
                      </a:schemeClr>
                    </a:solidFill>
                  </a:tcPr>
                </a:tc>
                <a:tc>
                  <a:txBody>
                    <a:bodyPr/>
                    <a:lstStyle/>
                    <a:p>
                      <a:pPr algn="ctr" fontAlgn="ct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66 250,0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10 533,3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1"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10 496,9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99,7</a:t>
                      </a:r>
                    </a:p>
                  </a:txBody>
                  <a:tcPr marL="68580" marR="68580" marT="0" marB="0" anchor="ctr">
                    <a:solidFill>
                      <a:schemeClr val="accent1">
                        <a:lumMod val="40000"/>
                        <a:lumOff val="60000"/>
                      </a:schemeClr>
                    </a:solidFill>
                  </a:tcPr>
                </a:tc>
                <a:extLst>
                  <a:ext uri="{0D108BD9-81ED-4DB2-BD59-A6C34878D82A}">
                    <a16:rowId xmlns:a16="http://schemas.microsoft.com/office/drawing/2014/main" val="2249672894"/>
                  </a:ext>
                </a:extLst>
              </a:tr>
              <a:tr h="301779">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1301</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Обслуживание государственного (муниципального) внутреннего долга</a:t>
                      </a:r>
                    </a:p>
                  </a:txBody>
                  <a:tcPr marL="9525" marR="9525" marT="9525" marB="0" anchor="ctr">
                    <a:solidFill>
                      <a:schemeClr val="accent1">
                        <a:lumMod val="40000"/>
                        <a:lumOff val="60000"/>
                      </a:schemeClr>
                    </a:solidFill>
                  </a:tcPr>
                </a:tc>
                <a:tc>
                  <a:txBody>
                    <a:bodyPr/>
                    <a:lstStyle/>
                    <a:p>
                      <a:pPr algn="ctr" fontAlgn="ct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66 250,0</a:t>
                      </a:r>
                    </a:p>
                  </a:txBody>
                  <a:tcPr marL="9525" marR="9525" marT="9525" marB="0" anchor="ctr">
                    <a:solidFill>
                      <a:schemeClr val="accent1">
                        <a:lumMod val="40000"/>
                        <a:lumOff val="60000"/>
                      </a:schemeClr>
                    </a:solidFill>
                  </a:tcPr>
                </a:tc>
                <a:tc>
                  <a:txBody>
                    <a:bodyPr/>
                    <a:lstStyle/>
                    <a:p>
                      <a:pPr algn="ctr">
                        <a:lnSpc>
                          <a:spcPct val="115000"/>
                        </a:lnSpc>
                        <a:spcBef>
                          <a:spcPts val="600"/>
                        </a:spcBef>
                        <a:spcAft>
                          <a:spcPts val="100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10 533,3</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10 496,9</a:t>
                      </a:r>
                    </a:p>
                  </a:txBody>
                  <a:tcPr marL="68580" marR="68580" marT="0" marB="0" anchor="ctr">
                    <a:solidFill>
                      <a:schemeClr val="accent1">
                        <a:lumMod val="40000"/>
                        <a:lumOff val="60000"/>
                      </a:schemeClr>
                    </a:solidFill>
                  </a:tcPr>
                </a:tc>
                <a:tc>
                  <a:txBody>
                    <a:bodyPr/>
                    <a:lstStyle/>
                    <a:p>
                      <a:pPr algn="ctr">
                        <a:lnSpc>
                          <a:spcPct val="115000"/>
                        </a:lnSpc>
                        <a:spcBef>
                          <a:spcPts val="600"/>
                        </a:spcBef>
                        <a:spcAft>
                          <a:spcPts val="0"/>
                        </a:spcAf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99,7</a:t>
                      </a:r>
                    </a:p>
                  </a:txBody>
                  <a:tcPr marL="68580" marR="68580" marT="0" marB="0" anchor="ctr">
                    <a:solidFill>
                      <a:schemeClr val="accent1">
                        <a:lumMod val="40000"/>
                        <a:lumOff val="60000"/>
                      </a:schemeClr>
                    </a:solidFill>
                  </a:tcPr>
                </a:tc>
                <a:extLst>
                  <a:ext uri="{0D108BD9-81ED-4DB2-BD59-A6C34878D82A}">
                    <a16:rowId xmlns:a16="http://schemas.microsoft.com/office/drawing/2014/main" val="564555552"/>
                  </a:ext>
                </a:extLst>
              </a:tr>
            </a:tbl>
          </a:graphicData>
        </a:graphic>
      </p:graphicFrame>
    </p:spTree>
    <p:extLst>
      <p:ext uri="{BB962C8B-B14F-4D97-AF65-F5344CB8AC3E}">
        <p14:creationId xmlns:p14="http://schemas.microsoft.com/office/powerpoint/2010/main" val="85584272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845" y="0"/>
            <a:ext cx="9072155" cy="718458"/>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49119"/>
            <a:ext cx="827893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800" dirty="0">
                <a:solidFill>
                  <a:srgbClr val="16E7CF"/>
                </a:solidFill>
              </a:rPr>
              <a:t>Структура расходов бюджета Ленинского городского округа в 2024 году в разрезе муниципальных программ</a:t>
            </a:r>
          </a:p>
        </p:txBody>
      </p:sp>
      <p:graphicFrame>
        <p:nvGraphicFramePr>
          <p:cNvPr id="7" name="Диаграмма 6">
            <a:extLst>
              <a:ext uri="{FF2B5EF4-FFF2-40B4-BE49-F238E27FC236}">
                <a16:creationId xmlns:a16="http://schemas.microsoft.com/office/drawing/2014/main" id="{B6CF9A4D-0F05-45E0-9BD7-D441E9FF04DE}"/>
              </a:ext>
            </a:extLst>
          </p:cNvPr>
          <p:cNvGraphicFramePr/>
          <p:nvPr>
            <p:extLst>
              <p:ext uri="{D42A27DB-BD31-4B8C-83A1-F6EECF244321}">
                <p14:modId xmlns:p14="http://schemas.microsoft.com/office/powerpoint/2010/main" val="1488545815"/>
              </p:ext>
            </p:extLst>
          </p:nvPr>
        </p:nvGraphicFramePr>
        <p:xfrm>
          <a:off x="71845" y="625798"/>
          <a:ext cx="9000309" cy="45177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30114373"/>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343947"/>
            </a:gs>
            <a:gs pos="10000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2024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6E7CF"/>
                </a:solidFill>
                <a:effectLst/>
                <a:uLnTx/>
                <a:uFillTx/>
                <a:latin typeface="Proxima Nova"/>
                <a:sym typeface="Proxima Nova"/>
              </a:rPr>
              <a:t>             </a:t>
            </a:r>
            <a:r>
              <a:rPr kumimoji="0" lang="ru-RU" sz="1800" b="0" i="0" u="none" strike="noStrike" kern="0" cap="none" spc="0" normalizeH="0" baseline="0" noProof="0" dirty="0">
                <a:ln>
                  <a:noFill/>
                </a:ln>
                <a:solidFill>
                  <a:srgbClr val="16E7CF"/>
                </a:solidFill>
                <a:effectLst/>
                <a:uLnTx/>
                <a:uFillTx/>
                <a:latin typeface="Proxima Nova"/>
                <a:sym typeface="Proxima Nova"/>
              </a:rPr>
              <a:t>в разрезе муниципальных программ	(</a:t>
            </a:r>
            <a:r>
              <a:rPr kumimoji="0" lang="ru-RU" sz="1800" b="0" i="0" u="none" strike="noStrike" kern="0" cap="none" spc="0" normalizeH="0" baseline="0" noProof="0" dirty="0" err="1">
                <a:ln>
                  <a:noFill/>
                </a:ln>
                <a:solidFill>
                  <a:srgbClr val="16E7CF"/>
                </a:solidFill>
                <a:effectLst/>
                <a:uLnTx/>
                <a:uFillTx/>
                <a:latin typeface="Proxima Nova"/>
                <a:sym typeface="Proxima Nova"/>
              </a:rPr>
              <a:t>тыс.руб</a:t>
            </a:r>
            <a:r>
              <a:rPr kumimoji="0" lang="ru-RU" sz="1800" b="0" i="0" u="none" strike="noStrike" kern="0" cap="none" spc="0" normalizeH="0" baseline="0" noProof="0" dirty="0">
                <a:ln>
                  <a:noFill/>
                </a:ln>
                <a:solidFill>
                  <a:srgbClr val="16E7CF"/>
                </a:solidFill>
                <a:effectLst/>
                <a:uLnTx/>
                <a:uFillTx/>
                <a:latin typeface="Proxima Nova"/>
                <a:sym typeface="Proxima Nova"/>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309401142"/>
              </p:ext>
            </p:extLst>
          </p:nvPr>
        </p:nvGraphicFramePr>
        <p:xfrm>
          <a:off x="1" y="939762"/>
          <a:ext cx="9143999" cy="4203740"/>
        </p:xfrm>
        <a:graphic>
          <a:graphicData uri="http://schemas.openxmlformats.org/drawingml/2006/table">
            <a:tbl>
              <a:tblPr>
                <a:tableStyleId>{5C22544A-7EE6-4342-B048-85BDC9FD1C3A}</a:tableStyleId>
              </a:tblPr>
              <a:tblGrid>
                <a:gridCol w="842183">
                  <a:extLst>
                    <a:ext uri="{9D8B030D-6E8A-4147-A177-3AD203B41FA5}">
                      <a16:colId xmlns:a16="http://schemas.microsoft.com/office/drawing/2014/main" val="3324974806"/>
                    </a:ext>
                  </a:extLst>
                </a:gridCol>
                <a:gridCol w="2897281">
                  <a:extLst>
                    <a:ext uri="{9D8B030D-6E8A-4147-A177-3AD203B41FA5}">
                      <a16:colId xmlns:a16="http://schemas.microsoft.com/office/drawing/2014/main" val="1436082716"/>
                    </a:ext>
                  </a:extLst>
                </a:gridCol>
                <a:gridCol w="1521894">
                  <a:extLst>
                    <a:ext uri="{9D8B030D-6E8A-4147-A177-3AD203B41FA5}">
                      <a16:colId xmlns:a16="http://schemas.microsoft.com/office/drawing/2014/main" val="2820251906"/>
                    </a:ext>
                  </a:extLst>
                </a:gridCol>
                <a:gridCol w="1499994">
                  <a:extLst>
                    <a:ext uri="{9D8B030D-6E8A-4147-A177-3AD203B41FA5}">
                      <a16:colId xmlns:a16="http://schemas.microsoft.com/office/drawing/2014/main" val="1769459956"/>
                    </a:ext>
                  </a:extLst>
                </a:gridCol>
                <a:gridCol w="1293323">
                  <a:extLst>
                    <a:ext uri="{9D8B030D-6E8A-4147-A177-3AD203B41FA5}">
                      <a16:colId xmlns:a16="http://schemas.microsoft.com/office/drawing/2014/main" val="2922132950"/>
                    </a:ext>
                  </a:extLst>
                </a:gridCol>
                <a:gridCol w="1089324">
                  <a:extLst>
                    <a:ext uri="{9D8B030D-6E8A-4147-A177-3AD203B41FA5}">
                      <a16:colId xmlns:a16="http://schemas.microsoft.com/office/drawing/2014/main" val="3998988918"/>
                    </a:ext>
                  </a:extLst>
                </a:gridCol>
              </a:tblGrid>
              <a:tr h="741613">
                <a:tc>
                  <a:txBody>
                    <a:bodyPr/>
                    <a:lstStyle/>
                    <a:p>
                      <a:pPr algn="ctr" fontAlgn="ctr"/>
                      <a:r>
                        <a:rPr lang="ru-RU" sz="1000" b="1" i="0" u="none" strike="noStrike">
                          <a:solidFill>
                            <a:srgbClr val="000000"/>
                          </a:solidFill>
                          <a:effectLst/>
                          <a:latin typeface="Times New Roman" panose="02020603050405020304" pitchFamily="18" charset="0"/>
                        </a:rPr>
                        <a:t>Код целевой статьи</a:t>
                      </a:r>
                    </a:p>
                  </a:txBody>
                  <a:tcPr marL="9525" marR="9525" marT="9525" marB="0" anchor="ctr">
                    <a:solidFill>
                      <a:schemeClr val="accent2">
                        <a:lumMod val="75000"/>
                      </a:schemeClr>
                    </a:solidFill>
                  </a:tcPr>
                </a:tc>
                <a:tc>
                  <a:txBody>
                    <a:bodyPr/>
                    <a:lstStyle/>
                    <a:p>
                      <a:pPr algn="ctr" fontAlgn="ctr"/>
                      <a:r>
                        <a:rPr lang="ru-RU" sz="1000" b="1" i="0" u="none" strike="noStrike">
                          <a:solidFill>
                            <a:srgbClr val="000000"/>
                          </a:solidFill>
                          <a:effectLst/>
                          <a:latin typeface="Times New Roman" panose="02020603050405020304" pitchFamily="18" charset="0"/>
                        </a:rPr>
                        <a:t>Наименование программ</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2024 год первоначальный</a:t>
                      </a:r>
                    </a:p>
                    <a:p>
                      <a:pPr algn="ctr" fontAlgn="ct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2024</a:t>
                      </a:r>
                      <a:r>
                        <a:rPr lang="ru-RU" sz="1000" b="1" i="0" u="none" strike="noStrike" baseline="0" dirty="0">
                          <a:solidFill>
                            <a:srgbClr val="000000"/>
                          </a:solidFill>
                          <a:effectLst/>
                          <a:latin typeface="Times New Roman" panose="02020603050405020304" pitchFamily="18" charset="0"/>
                        </a:rPr>
                        <a:t> год </a:t>
                      </a:r>
                      <a:r>
                        <a:rPr lang="ru-RU" sz="1000" b="1" i="0" u="none" strike="noStrike" dirty="0">
                          <a:solidFill>
                            <a:srgbClr val="000000"/>
                          </a:solidFill>
                          <a:effectLst/>
                          <a:latin typeface="Times New Roman" panose="02020603050405020304" pitchFamily="18" charset="0"/>
                        </a:rPr>
                        <a:t>уточненный</a:t>
                      </a:r>
                    </a:p>
                    <a:p>
                      <a:pPr marL="0" marR="0" indent="0" algn="ctr" defTabSz="158008" rtl="0" eaLnBrk="1" fontAlgn="ctr"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Фактическое исполнение</a:t>
                      </a:r>
                    </a:p>
                    <a:p>
                      <a:pPr algn="ctr" fontAlgn="ctr"/>
                      <a:r>
                        <a:rPr lang="ru-RU" sz="1000" b="1" i="0" u="none" strike="noStrike" dirty="0">
                          <a:solidFill>
                            <a:srgbClr val="000000"/>
                          </a:solidFill>
                          <a:effectLst/>
                          <a:latin typeface="Times New Roman" panose="02020603050405020304" pitchFamily="18" charset="0"/>
                        </a:rPr>
                        <a:t>за 2024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 исполнения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90285">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0100000000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"Здравоохранение"</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8 400,0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8 316,0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8 293,9</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99,73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290285">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0200000000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"Культура и туризм"</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523 898,1</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598 985,1</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597 450,4</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99,74</a:t>
                      </a:r>
                    </a:p>
                  </a:txBody>
                  <a:tcPr marL="9525" marR="9525" marT="9525" marB="0" anchor="ctr"/>
                </a:tc>
                <a:extLst>
                  <a:ext uri="{0D108BD9-81ED-4DB2-BD59-A6C34878D82A}">
                    <a16:rowId xmlns:a16="http://schemas.microsoft.com/office/drawing/2014/main" val="790770980"/>
                  </a:ext>
                </a:extLst>
              </a:tr>
              <a:tr h="29028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0300000000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"Образование"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7 212 282,0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7 381 857,6</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7 314 695,4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99,09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935054030"/>
                  </a:ext>
                </a:extLst>
              </a:tr>
              <a:tr h="351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0400000000</a:t>
                      </a:r>
                    </a:p>
                  </a:txBody>
                  <a:tcPr marL="9525" marR="9525" marT="9525" marB="0" anchor="ct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"Социальная защита населения"</a:t>
                      </a:r>
                    </a:p>
                  </a:txBody>
                  <a:tcPr marL="9525" marR="9525" marT="9525" marB="0" anchor="ct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93 290,7</a:t>
                      </a:r>
                    </a:p>
                  </a:txBody>
                  <a:tcPr marL="9525" marR="9525" marT="9525" marB="0" anchor="ct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90 302,9</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88 013,9</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97,47</a:t>
                      </a:r>
                    </a:p>
                  </a:txBody>
                  <a:tcPr marL="9525" marR="9525" marT="9525" marB="0" anchor="ctr"/>
                </a:tc>
                <a:extLst>
                  <a:ext uri="{0D108BD9-81ED-4DB2-BD59-A6C34878D82A}">
                    <a16:rowId xmlns:a16="http://schemas.microsoft.com/office/drawing/2014/main" val="835731138"/>
                  </a:ext>
                </a:extLst>
              </a:tr>
              <a:tr h="29028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0500000000</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"Спорт"</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389 837,9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372 055,4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366 605,7</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98,54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91188601"/>
                  </a:ext>
                </a:extLst>
              </a:tr>
              <a:tr h="378442">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0600000000</a:t>
                      </a:r>
                    </a:p>
                  </a:txBody>
                  <a:tcPr marL="9525" marR="9525" marT="9525" marB="0" anchor="ctr">
                    <a:solidFill>
                      <a:srgbClr val="E7F0FF"/>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сельского хозяйства"</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8 446,2</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10 625,7</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5 873,9</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55,28</a:t>
                      </a:r>
                    </a:p>
                  </a:txBody>
                  <a:tcPr marL="9525" marR="9525" marT="9525" marB="0" anchor="ctr">
                    <a:solidFill>
                      <a:srgbClr val="E7F0FF"/>
                    </a:solidFill>
                  </a:tcPr>
                </a:tc>
                <a:extLst>
                  <a:ext uri="{0D108BD9-81ED-4DB2-BD59-A6C34878D82A}">
                    <a16:rowId xmlns:a16="http://schemas.microsoft.com/office/drawing/2014/main" val="3096842172"/>
                  </a:ext>
                </a:extLst>
              </a:tr>
              <a:tr h="428006">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0700000000</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"Экология и окружающая среда"</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5 900,9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2 957,9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2 827,8</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95,60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43296312"/>
                  </a:ext>
                </a:extLst>
              </a:tr>
              <a:tr h="428006">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0800000000</a:t>
                      </a:r>
                    </a:p>
                  </a:txBody>
                  <a:tcPr marL="9525" marR="9525" marT="9525" marB="0" anchor="ctr">
                    <a:solidFill>
                      <a:srgbClr val="E7F0FF"/>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"Безопасность и обеспечение безопасности жизнедеятельности населения"</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156 336,3</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192 836,2</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183 986,0</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95,41</a:t>
                      </a:r>
                    </a:p>
                  </a:txBody>
                  <a:tcPr marL="9525" marR="9525" marT="9525" marB="0" anchor="ctr">
                    <a:solidFill>
                      <a:srgbClr val="E7F0FF"/>
                    </a:solidFill>
                  </a:tcPr>
                </a:tc>
                <a:extLst>
                  <a:ext uri="{0D108BD9-81ED-4DB2-BD59-A6C34878D82A}">
                    <a16:rowId xmlns:a16="http://schemas.microsoft.com/office/drawing/2014/main" val="2504783921"/>
                  </a:ext>
                </a:extLst>
              </a:tr>
              <a:tr h="29028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0900000000</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"Жилище"</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53 827,5</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89 332,5</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88 551,4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99,13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372357964"/>
                  </a:ext>
                </a:extLst>
              </a:tr>
              <a:tr h="42434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инженерной инфраструктуры, энергоэффективности и отрасли обращения с отходами"</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346 249,6</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698 515,7</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472 499,0</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67,64</a:t>
                      </a:r>
                    </a:p>
                  </a:txBody>
                  <a:tcPr marL="9525" marR="9525" marT="9525" marB="0" anchor="ctr">
                    <a:solidFill>
                      <a:srgbClr val="E7F0FF"/>
                    </a:solidFill>
                  </a:tcPr>
                </a:tc>
                <a:extLst>
                  <a:ext uri="{0D108BD9-81ED-4DB2-BD59-A6C34878D82A}">
                    <a16:rowId xmlns:a16="http://schemas.microsoft.com/office/drawing/2014/main" val="2549251296"/>
                  </a:ext>
                </a:extLst>
              </a:tr>
            </a:tbl>
          </a:graphicData>
        </a:graphic>
      </p:graphicFrame>
    </p:spTree>
    <p:extLst>
      <p:ext uri="{BB962C8B-B14F-4D97-AF65-F5344CB8AC3E}">
        <p14:creationId xmlns:p14="http://schemas.microsoft.com/office/powerpoint/2010/main" val="260690912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343947"/>
        </a:soli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24214"/>
            <a:ext cx="7983415" cy="54622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2024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6E7CF"/>
                </a:solidFill>
                <a:effectLst/>
                <a:uLnTx/>
                <a:uFillTx/>
                <a:latin typeface="Proxima Nova"/>
                <a:sym typeface="Proxima Nova"/>
              </a:rPr>
              <a:t>                             </a:t>
            </a:r>
            <a:r>
              <a:rPr kumimoji="0" lang="ru-RU" sz="1400" b="0" i="0" u="none" strike="noStrike" kern="0" cap="none" spc="0" normalizeH="0" baseline="0" noProof="0" dirty="0">
                <a:ln>
                  <a:noFill/>
                </a:ln>
                <a:solidFill>
                  <a:srgbClr val="16E7CF"/>
                </a:solidFill>
                <a:effectLst/>
                <a:uLnTx/>
                <a:uFillTx/>
                <a:latin typeface="Proxima Nova"/>
                <a:sym typeface="Proxima Nova"/>
              </a:rPr>
              <a:t>в разрезе муниципальных программ	(</a:t>
            </a:r>
            <a:r>
              <a:rPr kumimoji="0" lang="ru-RU" sz="1400" b="0" i="0" u="none" strike="noStrike" kern="0" cap="none" spc="0" normalizeH="0" baseline="0" noProof="0" dirty="0" err="1">
                <a:ln>
                  <a:noFill/>
                </a:ln>
                <a:solidFill>
                  <a:srgbClr val="16E7CF"/>
                </a:solidFill>
                <a:effectLst/>
                <a:uLnTx/>
                <a:uFillTx/>
                <a:latin typeface="Proxima Nova"/>
                <a:sym typeface="Proxima Nova"/>
              </a:rPr>
              <a:t>тыс.руб</a:t>
            </a:r>
            <a:r>
              <a:rPr kumimoji="0" lang="ru-RU" sz="1400" b="0" i="0" u="none" strike="noStrike" kern="0" cap="none" spc="0" normalizeH="0" baseline="0" noProof="0" dirty="0">
                <a:ln>
                  <a:noFill/>
                </a:ln>
                <a:solidFill>
                  <a:srgbClr val="16E7CF"/>
                </a:solidFill>
                <a:effectLst/>
                <a:uLnTx/>
                <a:uFillTx/>
                <a:latin typeface="Proxima Nova"/>
                <a:sym typeface="Proxima Nova"/>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3731582596"/>
              </p:ext>
            </p:extLst>
          </p:nvPr>
        </p:nvGraphicFramePr>
        <p:xfrm>
          <a:off x="1" y="594657"/>
          <a:ext cx="9144000" cy="4548840"/>
        </p:xfrm>
        <a:graphic>
          <a:graphicData uri="http://schemas.openxmlformats.org/drawingml/2006/table">
            <a:tbl>
              <a:tblPr>
                <a:tableStyleId>{5C22544A-7EE6-4342-B048-85BDC9FD1C3A}</a:tableStyleId>
              </a:tblPr>
              <a:tblGrid>
                <a:gridCol w="842184">
                  <a:extLst>
                    <a:ext uri="{9D8B030D-6E8A-4147-A177-3AD203B41FA5}">
                      <a16:colId xmlns:a16="http://schemas.microsoft.com/office/drawing/2014/main" val="3324974806"/>
                    </a:ext>
                  </a:extLst>
                </a:gridCol>
                <a:gridCol w="2897281">
                  <a:extLst>
                    <a:ext uri="{9D8B030D-6E8A-4147-A177-3AD203B41FA5}">
                      <a16:colId xmlns:a16="http://schemas.microsoft.com/office/drawing/2014/main" val="1436082716"/>
                    </a:ext>
                  </a:extLst>
                </a:gridCol>
                <a:gridCol w="1521894">
                  <a:extLst>
                    <a:ext uri="{9D8B030D-6E8A-4147-A177-3AD203B41FA5}">
                      <a16:colId xmlns:a16="http://schemas.microsoft.com/office/drawing/2014/main" val="2820251906"/>
                    </a:ext>
                  </a:extLst>
                </a:gridCol>
                <a:gridCol w="1499995">
                  <a:extLst>
                    <a:ext uri="{9D8B030D-6E8A-4147-A177-3AD203B41FA5}">
                      <a16:colId xmlns:a16="http://schemas.microsoft.com/office/drawing/2014/main" val="1769459956"/>
                    </a:ext>
                  </a:extLst>
                </a:gridCol>
                <a:gridCol w="1293323">
                  <a:extLst>
                    <a:ext uri="{9D8B030D-6E8A-4147-A177-3AD203B41FA5}">
                      <a16:colId xmlns:a16="http://schemas.microsoft.com/office/drawing/2014/main" val="2922132950"/>
                    </a:ext>
                  </a:extLst>
                </a:gridCol>
                <a:gridCol w="1089323">
                  <a:extLst>
                    <a:ext uri="{9D8B030D-6E8A-4147-A177-3AD203B41FA5}">
                      <a16:colId xmlns:a16="http://schemas.microsoft.com/office/drawing/2014/main" val="3998988918"/>
                    </a:ext>
                  </a:extLst>
                </a:gridCol>
              </a:tblGrid>
              <a:tr h="713837">
                <a:tc>
                  <a:txBody>
                    <a:bodyPr/>
                    <a:lstStyle/>
                    <a:p>
                      <a:pPr algn="ctr" fontAlgn="ctr"/>
                      <a:r>
                        <a:rPr lang="ru-RU" sz="1000" b="1" i="0" u="none" strike="noStrike">
                          <a:solidFill>
                            <a:srgbClr val="000000"/>
                          </a:solidFill>
                          <a:effectLst/>
                          <a:latin typeface="Times New Roman" panose="02020603050405020304" pitchFamily="18" charset="0"/>
                        </a:rPr>
                        <a:t>Код целевой статьи</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Наименование программ</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2024 год первоначальный</a:t>
                      </a:r>
                    </a:p>
                    <a:p>
                      <a:pPr algn="ctr" fontAlgn="ct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2024</a:t>
                      </a:r>
                      <a:r>
                        <a:rPr lang="ru-RU" sz="1000" b="1" i="0" u="none" strike="noStrike" baseline="0" dirty="0">
                          <a:solidFill>
                            <a:srgbClr val="000000"/>
                          </a:solidFill>
                          <a:effectLst/>
                          <a:latin typeface="Times New Roman" panose="02020603050405020304" pitchFamily="18" charset="0"/>
                        </a:rPr>
                        <a:t> год </a:t>
                      </a:r>
                      <a:r>
                        <a:rPr lang="ru-RU" sz="1000" b="1" i="0" u="none" strike="noStrike" dirty="0">
                          <a:solidFill>
                            <a:srgbClr val="000000"/>
                          </a:solidFill>
                          <a:effectLst/>
                          <a:latin typeface="Times New Roman" panose="02020603050405020304" pitchFamily="18" charset="0"/>
                        </a:rPr>
                        <a:t>уточненный</a:t>
                      </a:r>
                    </a:p>
                    <a:p>
                      <a:pPr marL="0" marR="0" indent="0" algn="ctr" defTabSz="158008" rtl="0" eaLnBrk="1" fontAlgn="ctr"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Фактическое исполнение</a:t>
                      </a:r>
                    </a:p>
                    <a:p>
                      <a:pPr algn="ctr" fontAlgn="ctr"/>
                      <a:r>
                        <a:rPr lang="ru-RU" sz="1000" b="1" i="0" u="none" strike="noStrike" dirty="0">
                          <a:solidFill>
                            <a:srgbClr val="000000"/>
                          </a:solidFill>
                          <a:effectLst/>
                          <a:latin typeface="Times New Roman" panose="02020603050405020304" pitchFamily="18" charset="0"/>
                        </a:rPr>
                        <a:t>за 2024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 исполнения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79413">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1100000000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"Предпринимательство"</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2 000,0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9 806,0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9 806,0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286452">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"Управление имуществом и муниципальными финансами"</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1 083 118,6</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1 185 751,5</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1 164 454,9</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98,20</a:t>
                      </a:r>
                    </a:p>
                  </a:txBody>
                  <a:tcPr marL="9525" marR="9525" marT="9525" marB="0" anchor="ctr"/>
                </a:tc>
                <a:extLst>
                  <a:ext uri="{0D108BD9-81ED-4DB2-BD59-A6C34878D82A}">
                    <a16:rowId xmlns:a16="http://schemas.microsoft.com/office/drawing/2014/main" val="790770980"/>
                  </a:ext>
                </a:extLst>
              </a:tr>
              <a:tr h="563292">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1300000000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институтов гражданского общества, повышение эффективности местного самоуправления и реализации молодежной политики"</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108 783,1</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117 170,3</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116 976,0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99,83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935054030"/>
                  </a:ext>
                </a:extLst>
              </a:tr>
              <a:tr h="372999">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1400000000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 функционирование дорожно-транспортного комплекса"</a:t>
                      </a:r>
                    </a:p>
                  </a:txBody>
                  <a:tcPr marL="9525" marR="9525" marT="9525" marB="0" anchor="ct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722 725,0</a:t>
                      </a:r>
                    </a:p>
                  </a:txBody>
                  <a:tcPr marL="9525" marR="9525" marT="9525" marB="0" anchor="ct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1 066 685,7</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1 018 392,7</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95,47</a:t>
                      </a:r>
                    </a:p>
                  </a:txBody>
                  <a:tcPr marL="9525" marR="9525" marT="9525" marB="0" anchor="ctr"/>
                </a:tc>
                <a:extLst>
                  <a:ext uri="{0D108BD9-81ED-4DB2-BD59-A6C34878D82A}">
                    <a16:rowId xmlns:a16="http://schemas.microsoft.com/office/drawing/2014/main" val="835731138"/>
                  </a:ext>
                </a:extLst>
              </a:tr>
              <a:tr h="286452">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1500000000</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"Цифровое муниципальное образование"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279 841,8</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286 462,0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285 000,3</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99,49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91188601"/>
                  </a:ext>
                </a:extLst>
              </a:tr>
              <a:tr h="364269">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1600000000</a:t>
                      </a:r>
                    </a:p>
                  </a:txBody>
                  <a:tcPr marL="9525" marR="9525" marT="9525" marB="0" anchor="ctr">
                    <a:solidFill>
                      <a:srgbClr val="E7F0FF"/>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"Архитектура и градостроительство"</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3 500,0</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5 815,5</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5 815,5</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rgbClr val="E7F0FF"/>
                    </a:solidFill>
                  </a:tcPr>
                </a:tc>
                <a:extLst>
                  <a:ext uri="{0D108BD9-81ED-4DB2-BD59-A6C34878D82A}">
                    <a16:rowId xmlns:a16="http://schemas.microsoft.com/office/drawing/2014/main" val="3096842172"/>
                  </a:ext>
                </a:extLst>
              </a:tr>
              <a:tr h="411976">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1700000000</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"Формирование современной комфортной городской среды"</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2 681 575,4</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2 435 166,2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2 398 910,8</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98,51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43296312"/>
                  </a:ext>
                </a:extLst>
              </a:tr>
              <a:tr h="424872">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1800000000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"Строительство и капитальный ремонт объектов социальной инфраструктуры"</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3 893 311,5</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4 404 140,5</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3 878 050,8</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88,05</a:t>
                      </a:r>
                    </a:p>
                  </a:txBody>
                  <a:tcPr marL="9525" marR="9525" marT="9525" marB="0" anchor="ctr">
                    <a:solidFill>
                      <a:srgbClr val="E7F0FF"/>
                    </a:solidFill>
                  </a:tcPr>
                </a:tc>
                <a:extLst>
                  <a:ext uri="{0D108BD9-81ED-4DB2-BD59-A6C34878D82A}">
                    <a16:rowId xmlns:a16="http://schemas.microsoft.com/office/drawing/2014/main" val="2504783921"/>
                  </a:ext>
                </a:extLst>
              </a:tr>
              <a:tr h="286452">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900" b="0" i="0" u="none" strike="noStrike" dirty="0">
                          <a:solidFill>
                            <a:srgbClr val="000000"/>
                          </a:solidFill>
                          <a:effectLst/>
                          <a:latin typeface="Times New Roman" panose="02020603050405020304" pitchFamily="18" charset="0"/>
                          <a:cs typeface="Times New Roman" panose="02020603050405020304" pitchFamily="18" charset="0"/>
                        </a:rPr>
                        <a:t>1900000000</a:t>
                      </a:r>
                    </a:p>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"Переселение граждан из аварийного жилищного фонда"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7 579,4</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669245061"/>
                  </a:ext>
                </a:extLst>
              </a:tr>
              <a:tr h="279413">
                <a:tc>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Непрограммные расходы</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157 566,1</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426 152,8</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142 011,3</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33,32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372357964"/>
                  </a:ext>
                </a:extLst>
              </a:tr>
              <a:tr h="279413">
                <a:tc>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ВСЕГО РАСХОДОВ</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17 738 470,2</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19 382 935,7</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18 148 215,5</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93,63</a:t>
                      </a:r>
                    </a:p>
                  </a:txBody>
                  <a:tcPr marL="9525" marR="9525" marT="9525" marB="0" anchor="ctr">
                    <a:solidFill>
                      <a:srgbClr val="E7F0FF"/>
                    </a:solidFill>
                  </a:tcPr>
                </a:tc>
                <a:extLst>
                  <a:ext uri="{0D108BD9-81ED-4DB2-BD59-A6C34878D82A}">
                    <a16:rowId xmlns:a16="http://schemas.microsoft.com/office/drawing/2014/main" val="3690837233"/>
                  </a:ext>
                </a:extLst>
              </a:tr>
            </a:tbl>
          </a:graphicData>
        </a:graphic>
      </p:graphicFrame>
    </p:spTree>
    <p:extLst>
      <p:ext uri="{BB962C8B-B14F-4D97-AF65-F5344CB8AC3E}">
        <p14:creationId xmlns:p14="http://schemas.microsoft.com/office/powerpoint/2010/main" val="650965282"/>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80293" y="9483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877671112"/>
              </p:ext>
            </p:extLst>
          </p:nvPr>
        </p:nvGraphicFramePr>
        <p:xfrm>
          <a:off x="1" y="865307"/>
          <a:ext cx="9144002" cy="4278195"/>
        </p:xfrm>
        <a:graphic>
          <a:graphicData uri="http://schemas.openxmlformats.org/drawingml/2006/table">
            <a:tbl>
              <a:tblPr firstRow="1" bandRow="1">
                <a:tableStyleId>{5C22544A-7EE6-4342-B048-85BDC9FD1C3A}</a:tableStyleId>
              </a:tblPr>
              <a:tblGrid>
                <a:gridCol w="3082833">
                  <a:extLst>
                    <a:ext uri="{9D8B030D-6E8A-4147-A177-3AD203B41FA5}">
                      <a16:colId xmlns:a16="http://schemas.microsoft.com/office/drawing/2014/main" val="732356789"/>
                    </a:ext>
                  </a:extLst>
                </a:gridCol>
                <a:gridCol w="997133">
                  <a:extLst>
                    <a:ext uri="{9D8B030D-6E8A-4147-A177-3AD203B41FA5}">
                      <a16:colId xmlns:a16="http://schemas.microsoft.com/office/drawing/2014/main" val="66501309"/>
                    </a:ext>
                  </a:extLst>
                </a:gridCol>
                <a:gridCol w="988422">
                  <a:extLst>
                    <a:ext uri="{9D8B030D-6E8A-4147-A177-3AD203B41FA5}">
                      <a16:colId xmlns:a16="http://schemas.microsoft.com/office/drawing/2014/main" val="3487743512"/>
                    </a:ext>
                  </a:extLst>
                </a:gridCol>
                <a:gridCol w="1001485">
                  <a:extLst>
                    <a:ext uri="{9D8B030D-6E8A-4147-A177-3AD203B41FA5}">
                      <a16:colId xmlns:a16="http://schemas.microsoft.com/office/drawing/2014/main" val="2139065087"/>
                    </a:ext>
                  </a:extLst>
                </a:gridCol>
                <a:gridCol w="1123406">
                  <a:extLst>
                    <a:ext uri="{9D8B030D-6E8A-4147-A177-3AD203B41FA5}">
                      <a16:colId xmlns:a16="http://schemas.microsoft.com/office/drawing/2014/main" val="3770452872"/>
                    </a:ext>
                  </a:extLst>
                </a:gridCol>
                <a:gridCol w="1950723">
                  <a:extLst>
                    <a:ext uri="{9D8B030D-6E8A-4147-A177-3AD203B41FA5}">
                      <a16:colId xmlns:a16="http://schemas.microsoft.com/office/drawing/2014/main" val="1290668951"/>
                    </a:ext>
                  </a:extLst>
                </a:gridCol>
              </a:tblGrid>
              <a:tr h="749310">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a:t>
                      </a:r>
                      <a:r>
                        <a:rPr lang="ru-RU" sz="1200" b="0" i="0" u="none" strike="noStrike" baseline="0" dirty="0">
                          <a:solidFill>
                            <a:srgbClr val="000000"/>
                          </a:solidFill>
                          <a:effectLst/>
                          <a:latin typeface="Times New Roman" panose="02020603050405020304" pitchFamily="18" charset="0"/>
                          <a:cs typeface="Times New Roman" panose="02020603050405020304" pitchFamily="18" charset="0"/>
                        </a:rPr>
                        <a:t> </a:t>
                      </a:r>
                      <a:r>
                        <a:rPr lang="ru-RU" sz="1200" b="0" i="0" u="none" strike="noStrike" dirty="0">
                          <a:solidFill>
                            <a:srgbClr val="000000"/>
                          </a:solidFill>
                          <a:effectLst/>
                          <a:latin typeface="Times New Roman" panose="02020603050405020304" pitchFamily="18" charset="0"/>
                          <a:cs typeface="Times New Roman" panose="02020603050405020304" pitchFamily="18" charset="0"/>
                        </a:rPr>
                        <a:t>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94551">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a:solidFill>
                            <a:srgbClr val="000000"/>
                          </a:solidFill>
                          <a:effectLst/>
                          <a:latin typeface="Times New Roman" panose="02020603050405020304" pitchFamily="18" charset="0"/>
                          <a:cs typeface="Times New Roman" panose="02020603050405020304" pitchFamily="18" charset="0"/>
                        </a:rPr>
                        <a:t> программа «Здравоохранение»</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pPr algn="r" fontAlgn="ct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64479886"/>
                  </a:ext>
                </a:extLst>
              </a:tr>
              <a:tr h="31783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Диспансеризация определенных групп взрослого населения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endParaRPr lang="ru-RU" dirty="0"/>
                    </a:p>
                  </a:txBody>
                  <a:tcPr marL="9525" marR="9525" marT="9525" marB="0" anchor="ctr">
                    <a:solidFill>
                      <a:schemeClr val="accent1">
                        <a:lumMod val="40000"/>
                        <a:lumOff val="60000"/>
                      </a:schemeClr>
                    </a:solidFill>
                  </a:tcPr>
                </a:tc>
                <a:extLst>
                  <a:ext uri="{0D108BD9-81ED-4DB2-BD59-A6C34878D82A}">
                    <a16:rowId xmlns:a16="http://schemas.microsoft.com/office/drawing/2014/main" val="3192024236"/>
                  </a:ext>
                </a:extLst>
              </a:tr>
              <a:tr h="31783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Жилье – медикам, нуждающихся в обеспечении жильем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endParaRPr lang="ru-RU"/>
                    </a:p>
                  </a:txBody>
                  <a:tcPr marL="9525" marR="9525" marT="9525" marB="0" anchor="ctr">
                    <a:solidFill>
                      <a:schemeClr val="accent1">
                        <a:lumMod val="40000"/>
                        <a:lumOff val="60000"/>
                      </a:schemeClr>
                    </a:solidFill>
                  </a:tcPr>
                </a:tc>
                <a:extLst>
                  <a:ext uri="{0D108BD9-81ED-4DB2-BD59-A6C34878D82A}">
                    <a16:rowId xmlns:a16="http://schemas.microsoft.com/office/drawing/2014/main" val="3292069277"/>
                  </a:ext>
                </a:extLst>
              </a:tr>
              <a:tr h="194551">
                <a:tc gridSpan="6">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a:solidFill>
                            <a:srgbClr val="000000"/>
                          </a:solidFill>
                          <a:effectLst/>
                          <a:latin typeface="Times New Roman" panose="02020603050405020304" pitchFamily="18" charset="0"/>
                          <a:cs typeface="Times New Roman" panose="02020603050405020304" pitchFamily="18" charset="0"/>
                        </a:rPr>
                        <a:t> программа «Спорт»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55366920"/>
                  </a:ext>
                </a:extLst>
              </a:tr>
              <a:tr h="31783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78013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жителей муниципального образования, выполнивших нормативы испытаний (тестов) Всероссийского комплекса «Готов к труду  и обороне» (ГТО), в общей численности населения, принявшего участие в испытаниях (тестах)</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31,4</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84992369"/>
                  </a:ext>
                </a:extLst>
              </a:tr>
              <a:tr h="780130">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лиц с ограниченными возможностями здоровья и инвалидов, систематически занимающихся физической культурой  и спортом, в общей численности указанной категории населения, проживающего  в муниципальном образовании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626030">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Сохранена сеть организаций, реализующих дополнительные образовательные программы спортивной подготовки, в ведении органов управления в сфере физической культуры  и спорта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081179516"/>
                  </a:ext>
                </a:extLst>
              </a:tr>
            </a:tbl>
          </a:graphicData>
        </a:graphic>
      </p:graphicFrame>
    </p:spTree>
    <p:extLst>
      <p:ext uri="{BB962C8B-B14F-4D97-AF65-F5344CB8AC3E}">
        <p14:creationId xmlns:p14="http://schemas.microsoft.com/office/powerpoint/2010/main" val="4010355362"/>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156293361"/>
              </p:ext>
            </p:extLst>
          </p:nvPr>
        </p:nvGraphicFramePr>
        <p:xfrm>
          <a:off x="1" y="976604"/>
          <a:ext cx="9144002" cy="4166896"/>
        </p:xfrm>
        <a:graphic>
          <a:graphicData uri="http://schemas.openxmlformats.org/drawingml/2006/table">
            <a:tbl>
              <a:tblPr firstRow="1" bandRow="1">
                <a:tableStyleId>{5C22544A-7EE6-4342-B048-85BDC9FD1C3A}</a:tableStyleId>
              </a:tblPr>
              <a:tblGrid>
                <a:gridCol w="3065416">
                  <a:extLst>
                    <a:ext uri="{9D8B030D-6E8A-4147-A177-3AD203B41FA5}">
                      <a16:colId xmlns:a16="http://schemas.microsoft.com/office/drawing/2014/main" val="732356789"/>
                    </a:ext>
                  </a:extLst>
                </a:gridCol>
                <a:gridCol w="1014550">
                  <a:extLst>
                    <a:ext uri="{9D8B030D-6E8A-4147-A177-3AD203B41FA5}">
                      <a16:colId xmlns:a16="http://schemas.microsoft.com/office/drawing/2014/main" val="2720746910"/>
                    </a:ext>
                  </a:extLst>
                </a:gridCol>
                <a:gridCol w="997130">
                  <a:extLst>
                    <a:ext uri="{9D8B030D-6E8A-4147-A177-3AD203B41FA5}">
                      <a16:colId xmlns:a16="http://schemas.microsoft.com/office/drawing/2014/main" val="3487743512"/>
                    </a:ext>
                  </a:extLst>
                </a:gridCol>
                <a:gridCol w="1140823">
                  <a:extLst>
                    <a:ext uri="{9D8B030D-6E8A-4147-A177-3AD203B41FA5}">
                      <a16:colId xmlns:a16="http://schemas.microsoft.com/office/drawing/2014/main" val="3332921722"/>
                    </a:ext>
                  </a:extLst>
                </a:gridCol>
                <a:gridCol w="1053737">
                  <a:extLst>
                    <a:ext uri="{9D8B030D-6E8A-4147-A177-3AD203B41FA5}">
                      <a16:colId xmlns:a16="http://schemas.microsoft.com/office/drawing/2014/main" val="4111184139"/>
                    </a:ext>
                  </a:extLst>
                </a:gridCol>
                <a:gridCol w="1872346">
                  <a:extLst>
                    <a:ext uri="{9D8B030D-6E8A-4147-A177-3AD203B41FA5}">
                      <a16:colId xmlns:a16="http://schemas.microsoft.com/office/drawing/2014/main" val="3526430066"/>
                    </a:ext>
                  </a:extLst>
                </a:gridCol>
              </a:tblGrid>
              <a:tr h="766394">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48269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Уровень обеспеченности граждан спортивными сооружениями исходя  из единовременной пропускной способности объектов спорта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640303">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Эффективность использования существующих объектов спорта (отношение фактической посещаемости к нормативной пропускной способности)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98987">
                <a:tc gridSpan="6">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a:solidFill>
                            <a:srgbClr val="000000"/>
                          </a:solidFill>
                          <a:effectLst/>
                          <a:latin typeface="Times New Roman" panose="02020603050405020304" pitchFamily="18" charset="0"/>
                          <a:cs typeface="Times New Roman" panose="02020603050405020304" pitchFamily="18" charset="0"/>
                        </a:rPr>
                        <a:t> программа «Образование»</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55366920"/>
                  </a:ext>
                </a:extLst>
              </a:tr>
              <a:tr h="79791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общеобразовательных организациях, расположенных в сельской местности и малых городах, обновлена материально- техническая база для занятий детей физической культурой и спортом (нарастающим итогом)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64030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общеобразовательных организациях, расположенных в сельской местности и малых городах, созданы и функционируют центры образования естественно-научной и технологической направленностей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84992369"/>
                  </a:ext>
                </a:extLst>
              </a:tr>
              <a:tr h="64030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выпускников текущего года, набравших 250 баллов и более по 3 предметам, к общему количеству выпускников текущего года, сдававших ЕГЭ по 3 и более предметам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11,41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11,41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bl>
          </a:graphicData>
        </a:graphic>
      </p:graphicFrame>
    </p:spTree>
    <p:extLst>
      <p:ext uri="{BB962C8B-B14F-4D97-AF65-F5344CB8AC3E}">
        <p14:creationId xmlns:p14="http://schemas.microsoft.com/office/powerpoint/2010/main" val="109675973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248091613"/>
              </p:ext>
            </p:extLst>
          </p:nvPr>
        </p:nvGraphicFramePr>
        <p:xfrm>
          <a:off x="1" y="840105"/>
          <a:ext cx="9144002" cy="4303394"/>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900495">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38195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307917">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обучающихся, получающих начальное общее образование в государственных и муниципальных образовательных организациях, получающих бесплатное горячее питание, к общему количеству обучающихся, получающих начальное общее образование в государственных и муниципальных образовательных организациях</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38195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Доступность дошкольного образования для детей в возрасте до 3-х лет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38195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Доступность дошкольного образования для детей в возрасте от трех до семи лет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56715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объектов, в которых в полном объеме выполнены мероприятия по капитальному ремонту общеобразовательных организаций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38195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отремонтированных дошкольных образовательных организаций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35464946"/>
                  </a:ext>
                </a:extLst>
              </a:tr>
            </a:tbl>
          </a:graphicData>
        </a:graphic>
      </p:graphicFrame>
    </p:spTree>
    <p:extLst>
      <p:ext uri="{BB962C8B-B14F-4D97-AF65-F5344CB8AC3E}">
        <p14:creationId xmlns:p14="http://schemas.microsoft.com/office/powerpoint/2010/main" val="3812191568"/>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048658813"/>
              </p:ext>
            </p:extLst>
          </p:nvPr>
        </p:nvGraphicFramePr>
        <p:xfrm>
          <a:off x="1" y="987136"/>
          <a:ext cx="9144002" cy="4156364"/>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80279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34051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Количество отремонтированных общеобразовательных организаций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67071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Отношение средней заработной платы педагогических работников дошкольных образовательных организаций к средней заработной плате в общеобразовательных организациях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118,2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118,2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accent1">
                        <a:lumMod val="40000"/>
                        <a:lumOff val="60000"/>
                      </a:schemeClr>
                    </a:solidFill>
                  </a:tcPr>
                </a:tc>
                <a:extLst>
                  <a:ext uri="{0D108BD9-81ED-4DB2-BD59-A6C34878D82A}">
                    <a16:rowId xmlns:a16="http://schemas.microsoft.com/office/drawing/2014/main" val="3292069277"/>
                  </a:ext>
                </a:extLst>
              </a:tr>
              <a:tr h="67071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Отношение средней заработной платы педагогических работников общеобразовательных организаций общего образования к среднемесячному доходу от трудовой деятельности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128,8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128,8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67071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Отношение средней заработной платы педагогических работников организаций дополнительного образования детей к средней заработной плате учителей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00091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Поддержка образования для детей с ограниченными возможностями здоровья. Обновление материально - технической базы в организациях, осуществляющих образовательную деятельность исключительно по адаптированным основным общеобразовательным программам (нарастающим итогом)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bl>
          </a:graphicData>
        </a:graphic>
      </p:graphicFrame>
    </p:spTree>
    <p:extLst>
      <p:ext uri="{BB962C8B-B14F-4D97-AF65-F5344CB8AC3E}">
        <p14:creationId xmlns:p14="http://schemas.microsoft.com/office/powerpoint/2010/main" val="3980815475"/>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189676"/>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a:t>
            </a:r>
            <a:r>
              <a:rPr kumimoji="0" lang="ru-RU" sz="1400" b="0" i="0" u="none" strike="noStrike" kern="0" cap="none" spc="0" normalizeH="0" baseline="0" noProof="0" dirty="0">
                <a:ln>
                  <a:noFill/>
                </a:ln>
                <a:solidFill>
                  <a:srgbClr val="16E7CF"/>
                </a:solidFill>
                <a:effectLst/>
                <a:uLnTx/>
                <a:uFillTx/>
                <a:latin typeface="Proxima Nova"/>
                <a:sym typeface="Proxima Nova"/>
              </a:rPr>
              <a:t>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243665141"/>
              </p:ext>
            </p:extLst>
          </p:nvPr>
        </p:nvGraphicFramePr>
        <p:xfrm>
          <a:off x="-2" y="987136"/>
          <a:ext cx="9144002" cy="4156362"/>
        </p:xfrm>
        <a:graphic>
          <a:graphicData uri="http://schemas.openxmlformats.org/drawingml/2006/table">
            <a:tbl>
              <a:tblPr firstRow="1" bandRow="1">
                <a:tableStyleId>{5C22544A-7EE6-4342-B048-85BDC9FD1C3A}</a:tableStyleId>
              </a:tblPr>
              <a:tblGrid>
                <a:gridCol w="3431176">
                  <a:extLst>
                    <a:ext uri="{9D8B030D-6E8A-4147-A177-3AD203B41FA5}">
                      <a16:colId xmlns:a16="http://schemas.microsoft.com/office/drawing/2014/main" val="732356789"/>
                    </a:ext>
                  </a:extLst>
                </a:gridCol>
                <a:gridCol w="783772">
                  <a:extLst>
                    <a:ext uri="{9D8B030D-6E8A-4147-A177-3AD203B41FA5}">
                      <a16:colId xmlns:a16="http://schemas.microsoft.com/office/drawing/2014/main" val="1615201752"/>
                    </a:ext>
                  </a:extLst>
                </a:gridCol>
                <a:gridCol w="949234">
                  <a:extLst>
                    <a:ext uri="{9D8B030D-6E8A-4147-A177-3AD203B41FA5}">
                      <a16:colId xmlns:a16="http://schemas.microsoft.com/office/drawing/2014/main" val="3487743512"/>
                    </a:ext>
                  </a:extLst>
                </a:gridCol>
                <a:gridCol w="975360">
                  <a:extLst>
                    <a:ext uri="{9D8B030D-6E8A-4147-A177-3AD203B41FA5}">
                      <a16:colId xmlns:a16="http://schemas.microsoft.com/office/drawing/2014/main" val="3215269142"/>
                    </a:ext>
                  </a:extLst>
                </a:gridCol>
                <a:gridCol w="957943">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60873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Созданы дополнительные места в субъектах Российской Федерации для детей в возрасте от 1,5 до 3 лет любой направленности в организациях, осуществляющих образовательную деятельность (за исключением государственных и муниципальных), и у индивидуальных предпринимателей, осуществляющих образовательную деятельность по образовательным программам дошкольного образования, в том числе адаптированным, и присмотр и уход за детьми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Место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endParaRPr lang="en-US"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42893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Созданы центры цифрового образования детей «IT-куб» (нарастающим итогом)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63690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детей-инвалидов в возрасте от 1,5 года до 7 лет, охваченных дошкольным образованием, в общей численности детей-инвалидов такого возраста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63690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детей-инвалидов в возрасте от 5 до 18 лет, получающих дополнительное образование, в общей численности детей-инвалидов такого возраста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8448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детей-инвалидов, которым созданы условия для получения качественного начального общего, основного общего, среднего общего образования, в общей численности детей- инвалидов школьного возраста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316494722"/>
                  </a:ext>
                </a:extLst>
              </a:tr>
            </a:tbl>
          </a:graphicData>
        </a:graphic>
      </p:graphicFrame>
    </p:spTree>
    <p:extLst>
      <p:ext uri="{BB962C8B-B14F-4D97-AF65-F5344CB8AC3E}">
        <p14:creationId xmlns:p14="http://schemas.microsoft.com/office/powerpoint/2010/main" val="1982939322"/>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19856737"/>
              </p:ext>
            </p:extLst>
          </p:nvPr>
        </p:nvGraphicFramePr>
        <p:xfrm>
          <a:off x="1" y="981494"/>
          <a:ext cx="9144002" cy="4162005"/>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745109">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93460">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«Культура и туризм»</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4054896709"/>
                  </a:ext>
                </a:extLst>
              </a:tr>
              <a:tr h="39815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 сферы культуры </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4,14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4,14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t"/>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accent1">
                        <a:lumMod val="40000"/>
                        <a:lumOff val="60000"/>
                      </a:schemeClr>
                    </a:solidFill>
                  </a:tcPr>
                </a:tc>
                <a:extLst>
                  <a:ext uri="{0D108BD9-81ED-4DB2-BD59-A6C34878D82A}">
                    <a16:rowId xmlns:a16="http://schemas.microsoft.com/office/drawing/2014/main" val="3459041941"/>
                  </a:ext>
                </a:extLst>
              </a:tr>
              <a:tr h="77575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133,3</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46928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Достижение соотношения средней заработной платы работников учреждений культуры без учета внешних совместителей и среднемесячной </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31604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переоснащенных муниципальных библиотек по модельному стандарту</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63996170"/>
                  </a:ext>
                </a:extLst>
              </a:tr>
              <a:tr h="46928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посещений организаций культуры по отношению к уровню 2017 года (в части посещения библиотек)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508452299"/>
                  </a:ext>
                </a:extLst>
              </a:tr>
              <a:tr h="31604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роста числа пользователей муниципальных библиотек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33,1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33,1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665004016"/>
                  </a:ext>
                </a:extLst>
              </a:tr>
              <a:tr h="31604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Сохранение достигнутого уровня заработной платы работников муниципальных учреждений культуры</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80235356"/>
                  </a:ext>
                </a:extLst>
              </a:tr>
              <a:tr h="16281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Число посещений культурных мероприятий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Тысяча 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711,992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783,69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1943236"/>
                  </a:ext>
                </a:extLst>
              </a:tr>
            </a:tbl>
          </a:graphicData>
        </a:graphic>
      </p:graphicFrame>
    </p:spTree>
    <p:extLst>
      <p:ext uri="{BB962C8B-B14F-4D97-AF65-F5344CB8AC3E}">
        <p14:creationId xmlns:p14="http://schemas.microsoft.com/office/powerpoint/2010/main" val="3276603466"/>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nvPr>
        </p:nvGraphicFramePr>
        <p:xfrm>
          <a:off x="1" y="952500"/>
          <a:ext cx="9144002" cy="419100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«Социальная защита населения»</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 находящихся в трудной жизненной ситуации, охваченных отдыхом и оздоровлением, в общей численности детей в возрасте от 7 до 15 лет, находящихся в трудной жизненной ситуации, подлежащих оздоровлению</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62,15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109</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 охваченных отдыхом и оздоровлением, в общей численности детей в возрасте от 7 до 15 лет, подлежащих оздоровлению</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63,92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101,5</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Увеличение числа граждан старшего возраста, ведущих активный образ жизни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5066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5300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муниципальных объектов инфраструктуры в общем количестве муниципальных объектов</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83,8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не предусмотрено</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финансирование на 2024 год</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расходов бюджета муниципального образования Московской области в сфере образования, направляемых на предоставление субсидий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133</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расходов бюджета муниципального образования Московской области в сфере социальной защиты населения, направляемых на предоставление субсидий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64,9</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Уменьшение средств предоставляемой субсидии СОНКО по сравнению с 2023г.</a:t>
                      </a:r>
                    </a:p>
                  </a:txBody>
                  <a:tcPr marL="9525" marR="9525" marT="9525" marB="0">
                    <a:solidFill>
                      <a:schemeClr val="accent1">
                        <a:lumMod val="40000"/>
                        <a:lumOff val="60000"/>
                      </a:schemeClr>
                    </a:solidFill>
                  </a:tcPr>
                </a:tc>
                <a:extLst>
                  <a:ext uri="{0D108BD9-81ED-4DB2-BD59-A6C34878D82A}">
                    <a16:rowId xmlns:a16="http://schemas.microsoft.com/office/drawing/2014/main" val="3768755780"/>
                  </a:ext>
                </a:extLst>
              </a:tr>
            </a:tbl>
          </a:graphicData>
        </a:graphic>
      </p:graphicFrame>
    </p:spTree>
    <p:extLst>
      <p:ext uri="{BB962C8B-B14F-4D97-AF65-F5344CB8AC3E}">
        <p14:creationId xmlns:p14="http://schemas.microsoft.com/office/powerpoint/2010/main" val="2521925616"/>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nvPr>
        </p:nvGraphicFramePr>
        <p:xfrm>
          <a:off x="1" y="952500"/>
          <a:ext cx="9144002" cy="433197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расходов бюджета муниципального образования Московской области на социальную сферу, направляемых на предоставление субсидий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133,3</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СОНКО в сфере образования, которым оказана поддержка органами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СОНКО в сфере социальной защиты населения, которым оказана поддержка органами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75</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две организации прекратили свою деятельность</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СОНКО, которым оказана поддержка органами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имущественная поддержка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имущественная поддержка СОНКО в сфере социальной защиты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marL="0" marR="0" indent="0" algn="l" defTabSz="158008" rtl="0" eaLnBrk="1" fontAlgn="b"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две организации прекратили свою деятельность</a:t>
                      </a:r>
                    </a:p>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консультативная поддержка СО 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90269074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финансовая поддержка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marL="0" marR="0" indent="0" algn="l" defTabSz="158008" rtl="0" eaLnBrk="1" fontAlgn="b"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две организации прекратили свою деятельность</a:t>
                      </a:r>
                    </a:p>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15378699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предоставлены площади на льготных условиях или в безвозмездное пользование СО 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Квадратный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765,67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765,67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95789183"/>
                  </a:ext>
                </a:extLst>
              </a:tr>
            </a:tbl>
          </a:graphicData>
        </a:graphic>
      </p:graphicFrame>
    </p:spTree>
    <p:extLst>
      <p:ext uri="{BB962C8B-B14F-4D97-AF65-F5344CB8AC3E}">
        <p14:creationId xmlns:p14="http://schemas.microsoft.com/office/powerpoint/2010/main" val="3522210366"/>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nvPr>
        </p:nvGraphicFramePr>
        <p:xfrm>
          <a:off x="1" y="689732"/>
          <a:ext cx="9144002" cy="4550317"/>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808556">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67552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Органами местного самоуправления предоставлены площади на льготных условиях или в безвозмездное пользование СО НКО в сфере социальной защиты населения      </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Квадратный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513,77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513,77</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509245">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Численность получателей пенсии за выслугу лет лицам, замещающим муниципальные должности и должности муниципальной службы, в связи с выходом на пенсию</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164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675529">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Численность пострадавших в результате несчастных случаев, связанных с производством со смертельным исходом (по кругу организаций муниципальной собственности)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209934">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сельского хозяйства» </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509245">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 к предыдущему году</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100,5</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34296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сельского населения в общей численности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35,6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35,6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34296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Площадь земель, обработанных от борщевика Сосновского</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Гектар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70,53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67,29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95,4</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площадь обработанных земель</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в соответствии с фактическим выявлением локаций борщевика Сосновского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153786997"/>
                  </a:ext>
                </a:extLst>
              </a:tr>
              <a:tr h="200193">
                <a:tc>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95789183"/>
                  </a:ext>
                </a:extLst>
              </a:tr>
            </a:tbl>
          </a:graphicData>
        </a:graphic>
      </p:graphicFrame>
    </p:spTree>
    <p:extLst>
      <p:ext uri="{BB962C8B-B14F-4D97-AF65-F5344CB8AC3E}">
        <p14:creationId xmlns:p14="http://schemas.microsoft.com/office/powerpoint/2010/main" val="2494045803"/>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17078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677834904"/>
              </p:ext>
            </p:extLst>
          </p:nvPr>
        </p:nvGraphicFramePr>
        <p:xfrm>
          <a:off x="1" y="900492"/>
          <a:ext cx="9144002" cy="4243007"/>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757015">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56657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Ввод мощностей животноводческих комплексов молочного направления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скотомест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На территории Ленинского городского округа единственным сельскохозяйственным предприятием - АО "Совхоз имени Ленина" в предыдущие  годы уже реализован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инвест</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-проект по вводу роботизированной фермы на 480 голов, в связи с чем плановое значение показателя не может быть достигнуто.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09952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Инвестиции в основной капитал по видам экономической деятельности: Растениеводство и животноводство, охота и предоставление соответствующих услуг в этих областях, производство пищевых продуктов, производство напитков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Миллион рублей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182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Агропромышленный комплекс округа представлен, в основном, малыми предприятиями, в</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связи с чем инвестировать в основной капитал объем запланированных денежных средств не представляется возможным.</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63246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отловленных собак без владельцев</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Голова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216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60,70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отловленных животных соответствует их фактическому выявлению на территории Ленинского городского округа.</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743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Производство молока в хозяйствах всех категорий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Тысяча тонн</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bl>
          </a:graphicData>
        </a:graphic>
      </p:graphicFrame>
    </p:spTree>
    <p:extLst>
      <p:ext uri="{BB962C8B-B14F-4D97-AF65-F5344CB8AC3E}">
        <p14:creationId xmlns:p14="http://schemas.microsoft.com/office/powerpoint/2010/main" val="1556950461"/>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655139949"/>
              </p:ext>
            </p:extLst>
          </p:nvPr>
        </p:nvGraphicFramePr>
        <p:xfrm>
          <a:off x="1" y="1053422"/>
          <a:ext cx="9144002" cy="409007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86095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223538">
                <a:tc gridSpan="6">
                  <a:txBody>
                    <a:bodyPr/>
                    <a:lstStyle/>
                    <a:p>
                      <a:pPr marL="0" marR="0" indent="0" algn="ctr" defTabSz="158008" rtl="0" eaLnBrk="1" fontAlgn="b"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«Экология и окружающая среда»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790128">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Доля ликвидированных отходов, в том числе бытового мусора, на лесных участках, не предоставленных гражданам и юридическим лицам в общем объеме обнаруженных отходов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436009">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Количество высаженных саженцев зеленых насаждений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890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замена по </a:t>
                      </a:r>
                      <a:r>
                        <a:rPr lang="ru-RU" sz="1200" b="0" i="0" u="none" strike="noStrike" dirty="0" err="1">
                          <a:solidFill>
                            <a:srgbClr val="000000"/>
                          </a:solidFill>
                          <a:effectLst/>
                          <a:latin typeface="Times New Roman" panose="02020603050405020304" pitchFamily="18" charset="0"/>
                          <a:cs typeface="Times New Roman" panose="02020603050405020304" pitchFamily="18" charset="0"/>
                        </a:rPr>
                        <a:t>тз</a:t>
                      </a:r>
                      <a:r>
                        <a:rPr lang="ru-RU" sz="1200" b="0" i="0" u="none" strike="noStrike" dirty="0">
                          <a:solidFill>
                            <a:srgbClr val="000000"/>
                          </a:solidFill>
                          <a:effectLst/>
                          <a:latin typeface="Times New Roman" panose="02020603050405020304" pitchFamily="18" charset="0"/>
                          <a:cs typeface="Times New Roman" panose="02020603050405020304" pitchFamily="18" charset="0"/>
                        </a:rPr>
                        <a:t> саженцев</a:t>
                      </a:r>
                      <a:r>
                        <a:rPr lang="ru-RU" sz="1200" b="0" i="0" u="none" strike="noStrike" baseline="0" dirty="0">
                          <a:solidFill>
                            <a:srgbClr val="000000"/>
                          </a:solidFill>
                          <a:effectLst/>
                          <a:latin typeface="Times New Roman" panose="02020603050405020304" pitchFamily="18" charset="0"/>
                          <a:cs typeface="Times New Roman" panose="02020603050405020304" pitchFamily="18" charset="0"/>
                        </a:rPr>
                        <a:t> кустарника на </a:t>
                      </a:r>
                      <a:r>
                        <a:rPr lang="ru-RU" sz="1200" b="0" i="0" u="none" strike="noStrike" baseline="0" dirty="0" err="1">
                          <a:solidFill>
                            <a:srgbClr val="000000"/>
                          </a:solidFill>
                          <a:effectLst/>
                          <a:latin typeface="Times New Roman" panose="02020603050405020304" pitchFamily="18" charset="0"/>
                          <a:cs typeface="Times New Roman" panose="02020603050405020304" pitchFamily="18" charset="0"/>
                        </a:rPr>
                        <a:t>крупномеры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400598">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Количество обследованных гидротехнических сооружений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790128">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Численность населения,  участвующего в  мероприятиях по  формированию  экологической культуры и  образования в сфере  защиты окружающей среды</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52840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52840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7472487"/>
                  </a:ext>
                </a:extLst>
              </a:tr>
              <a:tr h="223538">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«Безопасность и обеспечение безопасности жизнедеятельности населения» </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36518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кладбищ, соответствующих требованиям Регионального стандарта</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66,67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66,67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bl>
          </a:graphicData>
        </a:graphic>
      </p:graphicFrame>
    </p:spTree>
    <p:extLst>
      <p:ext uri="{BB962C8B-B14F-4D97-AF65-F5344CB8AC3E}">
        <p14:creationId xmlns:p14="http://schemas.microsoft.com/office/powerpoint/2010/main" val="3911717836"/>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nvPr>
        </p:nvGraphicFramePr>
        <p:xfrm>
          <a:off x="1" y="782143"/>
          <a:ext cx="9144002" cy="431292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Снижение общего количества преступлений, совершенных на территории муниципального образования, не менее чем на 3% ежегодно</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1506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1510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100,3</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Увеличение общего количества видеокамер, введенных в эксплуатацию в систему технологического обеспечения региональной общественной безопасности и оперативного управления "Безопасный регион", не менее чем на 5% ежегодно</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7004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8139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116,2</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населения, проживающего или осуществляющего хозяйственную деятельность в границах зоны действия технических средств оповещения (электрических, электронных сирен и мощных акустических систем) муниципальной автоматизированной системы централизованного повещения </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Обеспеченность населения защитными сооружениями гражданской обороны</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747248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населения средствами индивидуальной зашиты, медицинскими средствами индивидуальной защиты</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Снижение уровня вовлеченности населения в незаконный оборот наркотиков на 100 тыс. человек</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51,7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101,6</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Снижение уровня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криминогенности</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наркомании на 100 тыс. человек</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14,86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14,86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433144043"/>
                  </a:ext>
                </a:extLst>
              </a:tr>
            </a:tbl>
          </a:graphicData>
        </a:graphic>
      </p:graphicFrame>
    </p:spTree>
    <p:extLst>
      <p:ext uri="{BB962C8B-B14F-4D97-AF65-F5344CB8AC3E}">
        <p14:creationId xmlns:p14="http://schemas.microsoft.com/office/powerpoint/2010/main" val="746140379"/>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33290003"/>
              </p:ext>
            </p:extLst>
          </p:nvPr>
        </p:nvGraphicFramePr>
        <p:xfrm>
          <a:off x="1" y="782142"/>
          <a:ext cx="9144002" cy="4361359"/>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855716">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211870">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Снижение числа погибших при пожаре</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b">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111</a:t>
                      </a:r>
                    </a:p>
                  </a:txBody>
                  <a:tcPr marL="9525" marR="9525" marT="9525" marB="0" anchor="b">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890914">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Сокращение среднего времени совместного реагирования нескольких экстренных оперативных служб на обращения населения по единому номеру «112» на территории муниципального образования Московской области</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минут</a:t>
                      </a:r>
                    </a:p>
                  </a:txBody>
                  <a:tcPr marL="9525" marR="9525" marT="9525" marB="0" anchor="b">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38,5</a:t>
                      </a: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38,5</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b">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53894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Укомплектованность резервного фонда материальных ресурсов для ликвидации чрезвычайных ситуаций муниципального характера</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b">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65</a:t>
                      </a: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65</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b">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222179">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«Жилище»</a:t>
                      </a: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67472487"/>
                  </a:ext>
                </a:extLst>
              </a:tr>
              <a:tr h="89091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инвалидов и ветеранов боевых действий, членов семей погибших (умерших) инвалидов и ветеранов боевых действий, получивших государственную поддержку по обеспечению жилыми помещениями за счет средств федерального бюджета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21187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семей, улучшивших жилищные условия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Семья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680</a:t>
                      </a:r>
                    </a:p>
                  </a:txBody>
                  <a:tcPr marL="9525" marR="9525" marT="9525" marB="0" anchor="ctr">
                    <a:solidFill>
                      <a:schemeClr val="accent1">
                        <a:lumMod val="40000"/>
                        <a:lumOff val="60000"/>
                      </a:schemeClr>
                    </a:solidFill>
                  </a:tcPr>
                </a:tc>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53894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Объем жилищного строительства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Тысяча квадратных метров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675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926,4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137,2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433144043"/>
                  </a:ext>
                </a:extLst>
              </a:tr>
            </a:tbl>
          </a:graphicData>
        </a:graphic>
      </p:graphicFrame>
    </p:spTree>
    <p:extLst>
      <p:ext uri="{BB962C8B-B14F-4D97-AF65-F5344CB8AC3E}">
        <p14:creationId xmlns:p14="http://schemas.microsoft.com/office/powerpoint/2010/main" val="3608713374"/>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187354911"/>
              </p:ext>
            </p:extLst>
          </p:nvPr>
        </p:nvGraphicFramePr>
        <p:xfrm>
          <a:off x="1" y="935086"/>
          <a:ext cx="9144002" cy="420841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775864">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44601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уведомлений о соответствии (несоответствии) указанных в уведомлении о планируемом строительстве параметров объекта индивидуального жилищного строительства (далее – ИЖС) или садового дома установленным параметрам и допустимости размещения объекта ИЖС или садового дома на земельном участке, уведомлений о соответствии (несоответствии) построенных или реконструированных объектов ИЖС или садового дома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80777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Численность детей-сирот и детей, оставшихся без попечения родителей, лиц из числа детей-сирот и детей, оставшихся без попечения родителей, обеспеченных благоустроенными жилыми помещениями в отчетном финансовом году</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201446">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инженерной инфраструктуры, </a:t>
                      </a:r>
                      <a:r>
                        <a:rPr lang="ru-RU" sz="1200" b="1" i="1" u="none" strike="noStrike" dirty="0" err="1">
                          <a:solidFill>
                            <a:srgbClr val="000000"/>
                          </a:solidFill>
                          <a:effectLst/>
                          <a:latin typeface="Times New Roman" panose="02020603050405020304" pitchFamily="18" charset="0"/>
                          <a:cs typeface="Times New Roman" panose="02020603050405020304" pitchFamily="18" charset="0"/>
                        </a:rPr>
                        <a:t>энергоэффективности</a:t>
                      </a:r>
                      <a:r>
                        <a:rPr lang="ru-RU" sz="1200" b="1" i="1" u="none" strike="noStrike" dirty="0">
                          <a:solidFill>
                            <a:srgbClr val="000000"/>
                          </a:solidFill>
                          <a:effectLst/>
                          <a:latin typeface="Times New Roman" panose="02020603050405020304" pitchFamily="18" charset="0"/>
                          <a:cs typeface="Times New Roman" panose="02020603050405020304" pitchFamily="18" charset="0"/>
                        </a:rPr>
                        <a:t> и отрасли обращения с отходами"</a:t>
                      </a: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tc hMerge="1">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32909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Бережливый учет - оснащенность многоквартирных домов общедомовыми приборами учета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648215">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актуальных схем теплоснабжения, водоснабжения и водоотведения, программ комплексного развития систем коммунальной инфраструктуры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66,7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bl>
          </a:graphicData>
        </a:graphic>
      </p:graphicFrame>
    </p:spTree>
    <p:extLst>
      <p:ext uri="{BB962C8B-B14F-4D97-AF65-F5344CB8AC3E}">
        <p14:creationId xmlns:p14="http://schemas.microsoft.com/office/powerpoint/2010/main" val="1517435147"/>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738744428"/>
              </p:ext>
            </p:extLst>
          </p:nvPr>
        </p:nvGraphicFramePr>
        <p:xfrm>
          <a:off x="-26379" y="904634"/>
          <a:ext cx="9144002" cy="4238864"/>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841285">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52985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зданий, строений, сооружений муниципальной собственности, соответствующих нормальному уровню энергетической эффективности и выше (А, B, C, D).</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61,95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61,95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70287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зданий, строений, сооружений органов местного самоуправления и муниципальных учреждений, оснащенных приборами учета потребляемых энергетических ресурсов</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95,39</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95,39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35684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многоквартирных домов с присвоенными классами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энергоэффективности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40,04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40,04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35684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отремонтированных</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шахтных колодцев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218431">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«Предпринимательство»</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1722286461"/>
                  </a:ext>
                </a:extLst>
              </a:tr>
              <a:tr h="35684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обращений по вопросу защиты прав потребителей от общего количества поступивших обращений</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104,2</a:t>
                      </a:r>
                    </a:p>
                  </a:txBody>
                  <a:tcPr marL="9525" marR="9525" marT="9525" marB="0" anchor="b">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87588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38,58</a:t>
                      </a:r>
                    </a:p>
                  </a:txBody>
                  <a:tcPr marL="9525" marR="9525" marT="9525" marB="0" anchor="ctr">
                    <a:solidFill>
                      <a:schemeClr val="accent1">
                        <a:lumMod val="40000"/>
                        <a:lumOff val="60000"/>
                      </a:schemeClr>
                    </a:solidFill>
                  </a:tcPr>
                </a:tc>
                <a:tc>
                  <a:txBody>
                    <a:bodyPr/>
                    <a:lstStyle/>
                    <a:p>
                      <a:pPr algn="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38,58</a:t>
                      </a:r>
                    </a:p>
                  </a:txBody>
                  <a:tcPr marL="9525" marR="9525" marT="9525" marB="0" anchor="ctr">
                    <a:solidFill>
                      <a:schemeClr val="accent1">
                        <a:lumMod val="40000"/>
                        <a:lumOff val="60000"/>
                      </a:schemeClr>
                    </a:solidFill>
                  </a:tcPr>
                </a:tc>
                <a:tc>
                  <a:txBody>
                    <a:bodyPr/>
                    <a:lstStyle/>
                    <a:p>
                      <a:pPr algn="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b">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bl>
          </a:graphicData>
        </a:graphic>
      </p:graphicFrame>
    </p:spTree>
    <p:extLst>
      <p:ext uri="{BB962C8B-B14F-4D97-AF65-F5344CB8AC3E}">
        <p14:creationId xmlns:p14="http://schemas.microsoft.com/office/powerpoint/2010/main" val="3529259824"/>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208798046"/>
              </p:ext>
            </p:extLst>
          </p:nvPr>
        </p:nvGraphicFramePr>
        <p:xfrm>
          <a:off x="1" y="771680"/>
          <a:ext cx="9144002" cy="437181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093437">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46379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Индекс совокупной результативности реализации мероприятий, направленных на развитие конкуренции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46379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вновь созданных субъектов малого и среднего бизнеса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3161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4090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261,87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27072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Количество созданных рабочих мест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2505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100,2</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46379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населения площадью торговых объектов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 м. /на 1000 жителей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2173,4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2291,3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105,4</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46379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населения предприятиями бытового обслуживания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раб. мест /на 1000 жителей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5,82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6,14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105,5</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463797">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населения предприятиями общественного питания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Пос. мест /на 1000 жите­лей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22,29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25,53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114,5</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68866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Объем инвестиций, привлеченных в основной капитал (без учета бюджетных инвестиций), на душу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Тысяча рублей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204,7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210,87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103,0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780507276"/>
                  </a:ext>
                </a:extLst>
              </a:tr>
            </a:tbl>
          </a:graphicData>
        </a:graphic>
      </p:graphicFrame>
    </p:spTree>
    <p:extLst>
      <p:ext uri="{BB962C8B-B14F-4D97-AF65-F5344CB8AC3E}">
        <p14:creationId xmlns:p14="http://schemas.microsoft.com/office/powerpoint/2010/main" val="3414980936"/>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987533347"/>
              </p:ext>
            </p:extLst>
          </p:nvPr>
        </p:nvGraphicFramePr>
        <p:xfrm>
          <a:off x="1" y="598143"/>
          <a:ext cx="9144002" cy="454535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55433">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50257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Увеличение среднемесячной заработной платы работников организаций, не относящихся к субъектам малого предпринимательства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103,8</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33846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Число субъектов МСП в расчете на 10 тыс. человек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565,36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586,78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103,7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33846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деятельности органов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207182">
                <a:tc gridSpan="6">
                  <a:txBody>
                    <a:bodyPr/>
                    <a:lstStyle/>
                    <a:p>
                      <a:pPr algn="ctr" fontAlgn="b"/>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«Управление муниципальным имуществом и муниципальными финансами»</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50257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Доля незарегистрированных объектов недвижимого имущества, вовлеченных в налоговый оборот по результатам МЗК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226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66667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Поступления доходов в бюджет муниципального образования от распоряжения земельными участками, государственная собственность на которые не разграничена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53539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Поступления доходов в бюджет муниципального образования от распоряжения муниципальным имуществом и землей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88,26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88,2</a:t>
                      </a:r>
                    </a:p>
                  </a:txBody>
                  <a:tcPr marL="9525" marR="9525" marT="9525" marB="0" anchor="ctr">
                    <a:solidFill>
                      <a:schemeClr val="accent1">
                        <a:lumMod val="40000"/>
                        <a:lumOff val="60000"/>
                      </a:schemeClr>
                    </a:solidFill>
                  </a:tcPr>
                </a:tc>
                <a:tc>
                  <a:txBody>
                    <a:bodyPr/>
                    <a:lstStyle/>
                    <a:p>
                      <a:pPr algn="l"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 По результатам торгов</a:t>
                      </a:r>
                      <a:r>
                        <a:rPr lang="ru-RU" sz="800" b="0" i="0" u="none" strike="noStrike" baseline="0" dirty="0">
                          <a:solidFill>
                            <a:srgbClr val="000000"/>
                          </a:solidFill>
                          <a:effectLst/>
                          <a:latin typeface="Times New Roman" panose="02020603050405020304" pitchFamily="18" charset="0"/>
                          <a:cs typeface="Times New Roman" panose="02020603050405020304" pitchFamily="18" charset="0"/>
                        </a:rPr>
                        <a:t> заключен ДКП недвижимого имущества, оплата по которому производится в течение 20 рабочих дней с даты подписания договора (январь 2025 года)</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60103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Предоставление земельных участков многодетным семьям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63</a:t>
                      </a:r>
                    </a:p>
                  </a:txBody>
                  <a:tcPr marL="9525" marR="9525" marT="9525" marB="0" anchor="ctr">
                    <a:solidFill>
                      <a:schemeClr val="accent1">
                        <a:lumMod val="40000"/>
                        <a:lumOff val="60000"/>
                      </a:schemeClr>
                    </a:solidFill>
                  </a:tcPr>
                </a:tc>
                <a:tc>
                  <a:txBody>
                    <a:bodyPr/>
                    <a:lstStyle/>
                    <a:p>
                      <a:pPr algn="l"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В</a:t>
                      </a:r>
                      <a:r>
                        <a:rPr lang="ru-RU" sz="800" b="0" i="0" u="none" strike="noStrike" baseline="0" dirty="0">
                          <a:solidFill>
                            <a:srgbClr val="000000"/>
                          </a:solidFill>
                          <a:effectLst/>
                          <a:latin typeface="Times New Roman" panose="02020603050405020304" pitchFamily="18" charset="0"/>
                          <a:cs typeface="Times New Roman" panose="02020603050405020304" pitchFamily="18" charset="0"/>
                        </a:rPr>
                        <a:t> связи с тем, что не поступали обращения от многодетных семей на выделение земельных участков (в связи с ожиданием изменения законодательства)</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780507276"/>
                  </a:ext>
                </a:extLst>
              </a:tr>
              <a:tr h="19756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Прирост земельного налога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77007257"/>
                  </a:ext>
                </a:extLst>
              </a:tr>
            </a:tbl>
          </a:graphicData>
        </a:graphic>
      </p:graphicFrame>
    </p:spTree>
    <p:extLst>
      <p:ext uri="{BB962C8B-B14F-4D97-AF65-F5344CB8AC3E}">
        <p14:creationId xmlns:p14="http://schemas.microsoft.com/office/powerpoint/2010/main" val="1667556597"/>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71637019"/>
              </p:ext>
            </p:extLst>
          </p:nvPr>
        </p:nvGraphicFramePr>
        <p:xfrm>
          <a:off x="1" y="771680"/>
          <a:ext cx="9144002" cy="437182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628964">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02595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Эффективность работы по взысканию задолженности по арендной плате за земельные участки, государственная собственность на которые не разграничена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124,9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124,9</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69094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Эффективность работы по взысканию задолженности по арендной плате за муниципальное имущество и землю</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02595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Эффективность работы по расторжению договоров аренды земельных участков и размещению на Инвестиционном портале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68</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Судебный процесс по расторжению договора с ООО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Касторама</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рус»</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bl>
          </a:graphicData>
        </a:graphic>
      </p:graphicFrame>
    </p:spTree>
    <p:extLst>
      <p:ext uri="{BB962C8B-B14F-4D97-AF65-F5344CB8AC3E}">
        <p14:creationId xmlns:p14="http://schemas.microsoft.com/office/powerpoint/2010/main" val="3396221899"/>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30214"/>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682356646"/>
              </p:ext>
            </p:extLst>
          </p:nvPr>
        </p:nvGraphicFramePr>
        <p:xfrm>
          <a:off x="2" y="690940"/>
          <a:ext cx="9143999" cy="4452560"/>
        </p:xfrm>
        <a:graphic>
          <a:graphicData uri="http://schemas.openxmlformats.org/drawingml/2006/table">
            <a:tbl>
              <a:tblPr firstRow="1" bandRow="1">
                <a:tableStyleId>{5C22544A-7EE6-4342-B048-85BDC9FD1C3A}</a:tableStyleId>
              </a:tblPr>
              <a:tblGrid>
                <a:gridCol w="3204891">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1023303">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71334">
                  <a:extLst>
                    <a:ext uri="{9D8B030D-6E8A-4147-A177-3AD203B41FA5}">
                      <a16:colId xmlns:a16="http://schemas.microsoft.com/office/drawing/2014/main" val="3952834182"/>
                    </a:ext>
                  </a:extLst>
                </a:gridCol>
                <a:gridCol w="1906813">
                  <a:extLst>
                    <a:ext uri="{9D8B030D-6E8A-4147-A177-3AD203B41FA5}">
                      <a16:colId xmlns:a16="http://schemas.microsoft.com/office/drawing/2014/main" val="686100388"/>
                    </a:ext>
                  </a:extLst>
                </a:gridCol>
              </a:tblGrid>
              <a:tr h="781504">
                <a:tc>
                  <a:txBody>
                    <a:bodyPr/>
                    <a:lstStyle/>
                    <a:p>
                      <a:pPr algn="l"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Обеспечение поступлений налоговых и неналоговых доходов в бюджет Ленинского городского округа на уровне утвержденных плановых назначений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100,6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100,6</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FF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52631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Проведение мероприятий по кадастровым работам, утверждение карты-планов территорий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03669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Проведение мероприятий по оценке рыночной/арендной стоимости имущества, технической инвентаризации и постановке на кадастровый учет, его содержание и ремонт </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1055409">
                <a:tc gridSpan="6">
                  <a:txBody>
                    <a:bodyPr/>
                    <a:lstStyle/>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a:t>
                      </a:r>
                      <a:r>
                        <a:rPr lang="ru-RU" sz="1200" b="1" i="1" u="none" strike="noStrike" baseline="0" dirty="0">
                          <a:solidFill>
                            <a:srgbClr val="000000"/>
                          </a:solidFill>
                          <a:effectLst/>
                          <a:latin typeface="Times New Roman" panose="02020603050405020304" pitchFamily="18" charset="0"/>
                          <a:cs typeface="Times New Roman" panose="02020603050405020304" pitchFamily="18" charset="0"/>
                        </a:rPr>
                        <a:t> «</a:t>
                      </a:r>
                      <a:r>
                        <a:rPr lang="ru-RU" sz="1200" b="1" i="1" u="none" strike="noStrike" dirty="0">
                          <a:solidFill>
                            <a:srgbClr val="000000"/>
                          </a:solidFill>
                          <a:effectLst/>
                          <a:latin typeface="Times New Roman" panose="02020603050405020304" pitchFamily="18" charset="0"/>
                          <a:cs typeface="Times New Roman" panose="02020603050405020304" pitchFamily="18" charset="0"/>
                        </a:rPr>
                        <a:t>Развитие институтов гражданского общества, повышение эффективности </a:t>
                      </a:r>
                    </a:p>
                    <a:p>
                      <a:pPr algn="ctr" fontAlgn="ctr"/>
                      <a:r>
                        <a:rPr lang="ru-RU" sz="1200" b="1" i="1" u="none" strike="noStrike" dirty="0">
                          <a:solidFill>
                            <a:srgbClr val="000000"/>
                          </a:solidFill>
                          <a:effectLst/>
                          <a:latin typeface="Times New Roman" panose="02020603050405020304" pitchFamily="18" charset="0"/>
                          <a:cs typeface="Times New Roman" panose="02020603050405020304" pitchFamily="18" charset="0"/>
                        </a:rPr>
                        <a:t>местного самоуправления и реализации молодежной политики»</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75458720"/>
                  </a:ext>
                </a:extLst>
              </a:tr>
              <a:tr h="52631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молодежи, задействованной в мероприятиях по вовлечению в творческую деятельность</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25311484"/>
                  </a:ext>
                </a:extLst>
              </a:tr>
              <a:tr h="52631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Информирование населения в средствах массовой информации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911956257"/>
                  </a:ext>
                </a:extLst>
              </a:tr>
            </a:tbl>
          </a:graphicData>
        </a:graphic>
      </p:graphicFrame>
    </p:spTree>
    <p:extLst>
      <p:ext uri="{BB962C8B-B14F-4D97-AF65-F5344CB8AC3E}">
        <p14:creationId xmlns:p14="http://schemas.microsoft.com/office/powerpoint/2010/main" val="1143253974"/>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833617559"/>
              </p:ext>
            </p:extLst>
          </p:nvPr>
        </p:nvGraphicFramePr>
        <p:xfrm>
          <a:off x="1" y="760094"/>
          <a:ext cx="9144002" cy="4383404"/>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796970">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744272">
                <a:tc gridSpan="6">
                  <a:txBody>
                    <a:bodyPr/>
                    <a:lstStyle/>
                    <a:p>
                      <a:pPr algn="ctr" fontAlgn="b"/>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 функционирование дорожно-транспортного комплекса»</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33804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автомобильных дорог местного значения, соответствующих нормативным требованиям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338046">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погибших в дорожно-транспортных происшествиях, человек на 100 тысяч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 на 100 тыс.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200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50194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объектов</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на которых реализуется мероприятия по обеспечению транспортной безопасности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670470">
                <a:tc gridSpan="6">
                  <a:txBody>
                    <a:bodyPr/>
                    <a:lstStyle/>
                    <a:p>
                      <a:pPr algn="ctr" fontAlgn="b"/>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«Цифровое муниципальное образование»</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99365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Быстро/качественно решаем - Доля сообщений, отправленных на портал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Добродел</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пользователями с подтвержденной учётной записью ЕСИА, которые имеют признак повторной отправки, повторного переноса сроков решения, нарушения срока предоставления ответа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26550215"/>
                  </a:ext>
                </a:extLst>
              </a:tr>
            </a:tbl>
          </a:graphicData>
        </a:graphic>
      </p:graphicFrame>
    </p:spTree>
    <p:extLst>
      <p:ext uri="{BB962C8B-B14F-4D97-AF65-F5344CB8AC3E}">
        <p14:creationId xmlns:p14="http://schemas.microsoft.com/office/powerpoint/2010/main" val="1100828344"/>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261574737"/>
              </p:ext>
            </p:extLst>
          </p:nvPr>
        </p:nvGraphicFramePr>
        <p:xfrm>
          <a:off x="1" y="760092"/>
          <a:ext cx="9144002" cy="438340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73056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муниципальных (государственных) услуг, предоставленных без нарушения регламентного срока при оказании услуг в электронном виде на региональном портале государственных услуг</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91040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обращений за получением муниципальных (государственных)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103,4</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73056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работников ОМСУ муниципального образования Московской области, обеспеченных средствами электронной подписи в соответствии с установленными требованиями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26550215"/>
                  </a:ext>
                </a:extLst>
              </a:tr>
              <a:tr h="73056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рабочих мест, обеспеченных необходимым компьютерным оборудованием и услугами связи в соответствии с требованиями нормативных правовых актов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73056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электронного юридически значимого документооборота в органах местного самоуправления и подведомственных им учреждениях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14690736"/>
                  </a:ext>
                </a:extLst>
              </a:tr>
              <a:tr h="55073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Образовательные организации обеспечены материально-технической базой для внедрения цифровой образовательной среды</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028201614"/>
                  </a:ext>
                </a:extLst>
              </a:tr>
            </a:tbl>
          </a:graphicData>
        </a:graphic>
      </p:graphicFrame>
    </p:spTree>
    <p:extLst>
      <p:ext uri="{BB962C8B-B14F-4D97-AF65-F5344CB8AC3E}">
        <p14:creationId xmlns:p14="http://schemas.microsoft.com/office/powerpoint/2010/main" val="193549899"/>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498539610"/>
              </p:ext>
            </p:extLst>
          </p:nvPr>
        </p:nvGraphicFramePr>
        <p:xfrm>
          <a:off x="1" y="733099"/>
          <a:ext cx="9144002" cy="441040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50706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Стоимостная доля закупаемого и (или) арендуемого ОМСУ муниципального образования Московской области отечественного программного обеспечения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500489">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Увеличение доли защищенных по требованиям безопасности информации информационных систем, используемых ОМСУ муниципального образования Московской области, в соответствии с категорией обрабатываемой информации, а также персональных компьютеров, используемых на рабочих местах работников, обеспеченных антивирусным программным обеспечением с регулярным обновлением соответствующих баз</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50706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Уровень удовлетворенности граждан качеством предоставления государственных и муниципальных услуг</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98,39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99,01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209034">
                <a:tc gridSpan="6">
                  <a:txBody>
                    <a:bodyPr/>
                    <a:lstStyle/>
                    <a:p>
                      <a:pPr algn="ctr" fontAlgn="b"/>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a:t>
                      </a:r>
                      <a:r>
                        <a:rPr lang="ru-RU" sz="1200" b="1" i="1" u="none" strike="noStrike" baseline="0" dirty="0">
                          <a:solidFill>
                            <a:srgbClr val="000000"/>
                          </a:solidFill>
                          <a:effectLst/>
                          <a:latin typeface="Times New Roman" panose="02020603050405020304" pitchFamily="18" charset="0"/>
                          <a:cs typeface="Times New Roman" panose="02020603050405020304" pitchFamily="18" charset="0"/>
                        </a:rPr>
                        <a:t> «</a:t>
                      </a:r>
                      <a:r>
                        <a:rPr lang="ru-RU" sz="1200" b="1" i="1" u="none" strike="noStrike" dirty="0">
                          <a:solidFill>
                            <a:srgbClr val="000000"/>
                          </a:solidFill>
                          <a:effectLst/>
                          <a:latin typeface="Times New Roman" panose="02020603050405020304" pitchFamily="18" charset="0"/>
                          <a:cs typeface="Times New Roman" panose="02020603050405020304" pitchFamily="18" charset="0"/>
                        </a:rPr>
                        <a:t>Архитектура и градостроительство»</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507061">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ликвидированных самовольных, недостроенных и аварийных объектов на территории муниципального образования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14690736"/>
                  </a:ext>
                </a:extLst>
              </a:tr>
              <a:tr h="67263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решений по вопросам присвоения (аннулирования) адресов, согласования переустройства и (или) перепланировки помещений в многоквартирном доме, 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3300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3300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028201614"/>
                  </a:ext>
                </a:extLst>
              </a:tr>
              <a:tr h="50706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актуальными документами территориального планирования и градостроительного зонирования городского округа Московской области </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034283359"/>
                  </a:ext>
                </a:extLst>
              </a:tr>
            </a:tbl>
          </a:graphicData>
        </a:graphic>
      </p:graphicFrame>
    </p:spTree>
    <p:extLst>
      <p:ext uri="{BB962C8B-B14F-4D97-AF65-F5344CB8AC3E}">
        <p14:creationId xmlns:p14="http://schemas.microsoft.com/office/powerpoint/2010/main" val="3640460974"/>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625139035"/>
              </p:ext>
            </p:extLst>
          </p:nvPr>
        </p:nvGraphicFramePr>
        <p:xfrm>
          <a:off x="1" y="852506"/>
          <a:ext cx="9144002" cy="429099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25852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326764">
                <a:tc gridSpan="6">
                  <a:txBody>
                    <a:bodyPr/>
                    <a:lstStyle/>
                    <a:p>
                      <a:pPr algn="ctr" fontAlgn="b"/>
                      <a:r>
                        <a:rPr lang="ru-RU" sz="1200" b="1" i="1"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«Формирование современной комфортной городской среды»</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31160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Замена детских игровых площадок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27499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благоустроенных общественных территорий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53382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созданных и отремонтированных пешеходных коммуникаций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79264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адресов на территории городского округа в рамках реализации проекта "Светлый город"</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40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рамках Государственной программы предусмотрены 2</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адреса</a:t>
                      </a:r>
                    </a:p>
                  </a:txBody>
                  <a:tcPr marL="9525" marR="9525" marT="9525" marB="0" anchor="b">
                    <a:solidFill>
                      <a:schemeClr val="accent1">
                        <a:lumMod val="40000"/>
                        <a:lumOff val="60000"/>
                      </a:schemeClr>
                    </a:solidFill>
                  </a:tcPr>
                </a:tc>
                <a:extLst>
                  <a:ext uri="{0D108BD9-81ED-4DB2-BD59-A6C34878D82A}">
                    <a16:rowId xmlns:a16="http://schemas.microsoft.com/office/drawing/2014/main" val="1890139431"/>
                  </a:ext>
                </a:extLst>
              </a:tr>
              <a:tr h="792643">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благоустроенных дворовых территорий за счет средств муниципального образования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116,7</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660922402"/>
                  </a:ext>
                </a:extLst>
              </a:tr>
            </a:tbl>
          </a:graphicData>
        </a:graphic>
      </p:graphicFrame>
    </p:spTree>
    <p:extLst>
      <p:ext uri="{BB962C8B-B14F-4D97-AF65-F5344CB8AC3E}">
        <p14:creationId xmlns:p14="http://schemas.microsoft.com/office/powerpoint/2010/main" val="906466097"/>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4071685728"/>
              </p:ext>
            </p:extLst>
          </p:nvPr>
        </p:nvGraphicFramePr>
        <p:xfrm>
          <a:off x="1" y="994922"/>
          <a:ext cx="9144002" cy="4148577"/>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032181">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2024 году</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2024 год</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rgbClr val="10AD9B"/>
                    </a:solidFill>
                  </a:tcPr>
                </a:tc>
                <a:extLst>
                  <a:ext uri="{0D108BD9-81ED-4DB2-BD59-A6C34878D82A}">
                    <a16:rowId xmlns:a16="http://schemas.microsoft.com/office/drawing/2014/main" val="2665004016"/>
                  </a:ext>
                </a:extLst>
              </a:tr>
              <a:tr h="437815">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подъездов в многоквартирных домах приведенных в надлежащее состояние</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25556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созданных административных комиссий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34064931"/>
                  </a:ext>
                </a:extLst>
              </a:tr>
              <a:tr h="437815">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Объем ликвидированных несанкционированных навалов мусора, свалок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Кубический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58750,82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58750,82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1177903374"/>
                  </a:ext>
                </a:extLst>
              </a:tr>
              <a:tr h="546394">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Модернизация</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детских, игровых площадок установленных ранее с привлечением средств московской области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289328550"/>
                  </a:ext>
                </a:extLst>
              </a:tr>
              <a:tr h="57644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Установка шкафов управления наружным освежением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4283358783"/>
                  </a:ext>
                </a:extLst>
              </a:tr>
              <a:tr h="862362">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Уровень освещенности территорий общественного</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пользования </a:t>
                      </a:r>
                      <a:r>
                        <a:rPr lang="ru-RU" sz="1000" b="0" i="0" u="none" strike="noStrike" baseline="0" dirty="0" err="1">
                          <a:solidFill>
                            <a:srgbClr val="000000"/>
                          </a:solidFill>
                          <a:effectLst/>
                          <a:latin typeface="Times New Roman" panose="02020603050405020304" pitchFamily="18" charset="0"/>
                          <a:cs typeface="Times New Roman" panose="02020603050405020304" pitchFamily="18" charset="0"/>
                        </a:rPr>
                        <a:t>внепределов</a:t>
                      </a:r>
                      <a:r>
                        <a:rPr lang="ru-RU" sz="1000" b="0" i="0" u="none" strike="noStrike" baseline="0" dirty="0">
                          <a:solidFill>
                            <a:srgbClr val="000000"/>
                          </a:solidFill>
                          <a:effectLst/>
                          <a:latin typeface="Times New Roman" panose="02020603050405020304" pitchFamily="18" charset="0"/>
                          <a:cs typeface="Times New Roman" panose="02020603050405020304" pitchFamily="18" charset="0"/>
                        </a:rPr>
                        <a:t> городской черты на конец года, не менее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95,09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95,09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1569646230"/>
                  </a:ext>
                </a:extLst>
              </a:tr>
            </a:tbl>
          </a:graphicData>
        </a:graphic>
      </p:graphicFrame>
    </p:spTree>
    <p:extLst>
      <p:ext uri="{BB962C8B-B14F-4D97-AF65-F5344CB8AC3E}">
        <p14:creationId xmlns:p14="http://schemas.microsoft.com/office/powerpoint/2010/main" val="881359087"/>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2024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987564620"/>
              </p:ext>
            </p:extLst>
          </p:nvPr>
        </p:nvGraphicFramePr>
        <p:xfrm>
          <a:off x="1" y="987136"/>
          <a:ext cx="9143998" cy="4156365"/>
        </p:xfrm>
        <a:graphic>
          <a:graphicData uri="http://schemas.openxmlformats.org/drawingml/2006/table">
            <a:tbl>
              <a:tblPr firstRow="1" bandRow="1">
                <a:tableStyleId>{284E427A-3D55-4303-BF80-6455036E1DE7}</a:tableStyleId>
              </a:tblPr>
              <a:tblGrid>
                <a:gridCol w="326635">
                  <a:extLst>
                    <a:ext uri="{9D8B030D-6E8A-4147-A177-3AD203B41FA5}">
                      <a16:colId xmlns:a16="http://schemas.microsoft.com/office/drawing/2014/main" val="1896745567"/>
                    </a:ext>
                  </a:extLst>
                </a:gridCol>
                <a:gridCol w="919762">
                  <a:extLst>
                    <a:ext uri="{9D8B030D-6E8A-4147-A177-3AD203B41FA5}">
                      <a16:colId xmlns:a16="http://schemas.microsoft.com/office/drawing/2014/main" val="1700334431"/>
                    </a:ext>
                  </a:extLst>
                </a:gridCol>
                <a:gridCol w="1291723">
                  <a:extLst>
                    <a:ext uri="{9D8B030D-6E8A-4147-A177-3AD203B41FA5}">
                      <a16:colId xmlns:a16="http://schemas.microsoft.com/office/drawing/2014/main" val="3668459220"/>
                    </a:ext>
                  </a:extLst>
                </a:gridCol>
                <a:gridCol w="865657">
                  <a:extLst>
                    <a:ext uri="{9D8B030D-6E8A-4147-A177-3AD203B41FA5}">
                      <a16:colId xmlns:a16="http://schemas.microsoft.com/office/drawing/2014/main" val="3536513871"/>
                    </a:ext>
                  </a:extLst>
                </a:gridCol>
                <a:gridCol w="2387322">
                  <a:extLst>
                    <a:ext uri="{9D8B030D-6E8A-4147-A177-3AD203B41FA5}">
                      <a16:colId xmlns:a16="http://schemas.microsoft.com/office/drawing/2014/main" val="695297001"/>
                    </a:ext>
                  </a:extLst>
                </a:gridCol>
                <a:gridCol w="1379642">
                  <a:extLst>
                    <a:ext uri="{9D8B030D-6E8A-4147-A177-3AD203B41FA5}">
                      <a16:colId xmlns:a16="http://schemas.microsoft.com/office/drawing/2014/main" val="3226530757"/>
                    </a:ext>
                  </a:extLst>
                </a:gridCol>
                <a:gridCol w="635717">
                  <a:extLst>
                    <a:ext uri="{9D8B030D-6E8A-4147-A177-3AD203B41FA5}">
                      <a16:colId xmlns:a16="http://schemas.microsoft.com/office/drawing/2014/main" val="2725757417"/>
                    </a:ext>
                  </a:extLst>
                </a:gridCol>
                <a:gridCol w="662769">
                  <a:extLst>
                    <a:ext uri="{9D8B030D-6E8A-4147-A177-3AD203B41FA5}">
                      <a16:colId xmlns:a16="http://schemas.microsoft.com/office/drawing/2014/main" val="4147236604"/>
                    </a:ext>
                  </a:extLst>
                </a:gridCol>
                <a:gridCol w="674771">
                  <a:extLst>
                    <a:ext uri="{9D8B030D-6E8A-4147-A177-3AD203B41FA5}">
                      <a16:colId xmlns:a16="http://schemas.microsoft.com/office/drawing/2014/main" val="3452393916"/>
                    </a:ext>
                  </a:extLst>
                </a:gridCol>
              </a:tblGrid>
              <a:tr h="550882">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2024 год (тыс. рублей) </a:t>
                      </a:r>
                    </a:p>
                  </a:txBody>
                  <a:tcPr marL="9525" marR="9525" marT="9525" marB="0" anchor="ctr"/>
                </a:tc>
                <a:extLst>
                  <a:ext uri="{0D108BD9-81ED-4DB2-BD59-A6C34878D82A}">
                    <a16:rowId xmlns:a16="http://schemas.microsoft.com/office/drawing/2014/main" val="526769728"/>
                  </a:ext>
                </a:extLst>
              </a:tr>
              <a:tr h="1330279">
                <a:tc>
                  <a:txBody>
                    <a:bodyPr/>
                    <a:lstStyle/>
                    <a:p>
                      <a:pPr algn="ctr" fontAlgn="ctr"/>
                      <a:r>
                        <a:rPr lang="ru-RU" sz="800" b="0" i="0" u="none" strike="noStrike" dirty="0">
                          <a:solidFill>
                            <a:srgbClr val="000000"/>
                          </a:solidFill>
                          <a:effectLst/>
                          <a:latin typeface="Times New Roman" panose="02020603050405020304" pitchFamily="18" charset="0"/>
                        </a:rPr>
                        <a:t>1</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"Жилище"</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 </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Обеспечение жильем детей-сирот и детей, оставшихся без попечения родителей, лиц из числа детей-сирот и детей, оставшихся без попечения родителей</a:t>
                      </a:r>
                    </a:p>
                  </a:txBody>
                  <a:tcPr marL="9525" marR="9525" marT="9525" marB="0" anchor="ct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effectLst/>
                          <a:latin typeface="Times New Roman" panose="02020603050405020304" pitchFamily="18" charset="0"/>
                        </a:rPr>
                        <a:t>Дети-сироты и дети, оставшиеся без попечения родителей, лица из числа детей-сирот и детей, оставшихся без попечения родителей</a:t>
                      </a:r>
                    </a:p>
                    <a:p>
                      <a:pPr algn="ctr" fontAlgn="ctr"/>
                      <a:endParaRPr lang="ru-RU" sz="800" b="0" i="0" u="none" strike="noStrike" dirty="0">
                        <a:solidFill>
                          <a:srgbClr val="000000"/>
                        </a:solidFill>
                        <a:effectLst/>
                        <a:highlight>
                          <a:srgbClr val="FFFF00"/>
                        </a:highlight>
                        <a:latin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Федеральный закон от 21.12.1996 № 159-ФЗ "О дополнительных гарантиях по социальной поддержке детей-сирот и детей, оставшихся без попечения родителей«;</a:t>
                      </a:r>
                      <a:br>
                        <a:rPr lang="ru-RU" sz="800" b="0"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br>
                      <a:r>
                        <a:rPr lang="ru-RU" sz="800" b="0"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Закон Московской области от 29.12.2007 № 248/2007-ОЗ «О предоставлении полного государственного обеспечения и дополнительных гарантий по социальной поддержке детям-сиротам и детям, оставшимся без попечения родителей» </a:t>
                      </a:r>
                      <a:endParaRPr lang="ru-RU" sz="800" b="0"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343947"/>
                          </a:solidFill>
                          <a:effectLst/>
                          <a:latin typeface="Times New Roman" panose="02020603050405020304" pitchFamily="18" charset="0"/>
                        </a:rPr>
                        <a:t>Обеспечение детей-сирот и детей, оставшихся без попечения родителей</a:t>
                      </a:r>
                      <a:r>
                        <a:rPr lang="ru-RU" sz="800" b="0" i="0" u="none" strike="noStrike" baseline="0" dirty="0">
                          <a:solidFill>
                            <a:srgbClr val="343947"/>
                          </a:solidFill>
                          <a:effectLst/>
                          <a:latin typeface="Times New Roman" panose="02020603050405020304" pitchFamily="18" charset="0"/>
                        </a:rPr>
                        <a:t> жилыми </a:t>
                      </a:r>
                      <a:r>
                        <a:rPr lang="ru-RU" sz="800" b="0" i="0" u="none" strike="noStrike" cap="none" spc="0" baseline="0" dirty="0">
                          <a:solidFill>
                            <a:srgbClr val="343947"/>
                          </a:solidFill>
                          <a:effectLst/>
                          <a:uFillTx/>
                          <a:latin typeface="Times New Roman" panose="02020603050405020304" pitchFamily="18" charset="0"/>
                          <a:ea typeface="+mn-ea"/>
                          <a:cs typeface="+mn-cs"/>
                          <a:sym typeface="Proxima Nova"/>
                        </a:rPr>
                        <a:t>помещениями по договорам найма специализированных</a:t>
                      </a:r>
                      <a:r>
                        <a:rPr lang="ru-RU" sz="800" b="0" i="0" u="none" strike="noStrike" baseline="0" dirty="0">
                          <a:solidFill>
                            <a:srgbClr val="343947"/>
                          </a:solidFill>
                          <a:effectLst/>
                          <a:latin typeface="Times New Roman" panose="02020603050405020304" pitchFamily="18" charset="0"/>
                        </a:rPr>
                        <a:t> жилых помещений;</a:t>
                      </a:r>
                      <a:br>
                        <a:rPr lang="ru-RU" sz="800" b="0" i="0" u="none" strike="noStrike" baseline="0" dirty="0">
                          <a:solidFill>
                            <a:srgbClr val="343947"/>
                          </a:solidFill>
                          <a:effectLst/>
                          <a:latin typeface="Times New Roman" panose="02020603050405020304" pitchFamily="18" charset="0"/>
                        </a:rPr>
                      </a:br>
                      <a:r>
                        <a:rPr lang="ru-RU" sz="800" b="0" i="0" u="none" strike="noStrike" baseline="0" dirty="0">
                          <a:solidFill>
                            <a:srgbClr val="343947"/>
                          </a:solidFill>
                          <a:effectLst/>
                          <a:latin typeface="Times New Roman" panose="02020603050405020304" pitchFamily="18" charset="0"/>
                        </a:rPr>
                        <a:t>Предоставление социальных выплат на приобретение жилых помещений  </a:t>
                      </a:r>
                      <a:endParaRPr lang="ru-RU" sz="800" b="0" i="0" u="none" strike="noStrike" dirty="0">
                        <a:solidFill>
                          <a:srgbClr val="343947"/>
                        </a:solidFill>
                        <a:effectLst/>
                        <a:latin typeface="Times New Roman" panose="02020603050405020304" pitchFamily="18" charset="0"/>
                      </a:endParaRPr>
                    </a:p>
                    <a:p>
                      <a:pPr algn="ctr" fontAlgn="ctr"/>
                      <a:endParaRPr lang="ru-RU" sz="800" b="0" i="0" u="none" strike="noStrike" dirty="0">
                        <a:solidFill>
                          <a:srgbClr val="343947"/>
                        </a:solidFill>
                        <a:effectLst/>
                        <a:latin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343947"/>
                          </a:solidFill>
                          <a:effectLst/>
                          <a:latin typeface="Times New Roman" panose="02020603050405020304" pitchFamily="18" charset="0"/>
                        </a:rPr>
                        <a:t>5803,1</a:t>
                      </a:r>
                    </a:p>
                  </a:txBody>
                  <a:tcPr marL="9525" marR="9525" marT="9525" marB="0" anchor="ctr"/>
                </a:tc>
                <a:tc>
                  <a:txBody>
                    <a:bodyPr/>
                    <a:lstStyle/>
                    <a:p>
                      <a:pPr algn="ctr" fontAlgn="ctr"/>
                      <a:r>
                        <a:rPr lang="ru-RU" sz="800" b="0" i="0" u="none" strike="noStrike" dirty="0">
                          <a:solidFill>
                            <a:srgbClr val="343947"/>
                          </a:solidFill>
                          <a:effectLst/>
                          <a:latin typeface="Times New Roman" panose="02020603050405020304" pitchFamily="18" charset="0"/>
                        </a:rPr>
                        <a:t>14</a:t>
                      </a:r>
                    </a:p>
                  </a:txBody>
                  <a:tcPr marL="9525" marR="9525" marT="9525" marB="0" anchor="ct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effectLst/>
                          <a:latin typeface="Times New Roman" panose="02020603050405020304" pitchFamily="18" charset="0"/>
                        </a:rPr>
                        <a:t>81 244,0</a:t>
                      </a:r>
                    </a:p>
                  </a:txBody>
                  <a:tcPr marL="9525" marR="9525" marT="9525" marB="0" anchor="ctr"/>
                </a:tc>
                <a:extLst>
                  <a:ext uri="{0D108BD9-81ED-4DB2-BD59-A6C34878D82A}">
                    <a16:rowId xmlns:a16="http://schemas.microsoft.com/office/drawing/2014/main" val="434914729"/>
                  </a:ext>
                </a:extLst>
              </a:tr>
              <a:tr h="2275204">
                <a:tc>
                  <a:txBody>
                    <a:bodyPr/>
                    <a:lstStyle/>
                    <a:p>
                      <a:pPr algn="ctr" fontAlgn="ctr"/>
                      <a:r>
                        <a:rPr lang="ru-RU" sz="800" b="0" i="0" u="none" strike="noStrike" dirty="0">
                          <a:solidFill>
                            <a:srgbClr val="000000"/>
                          </a:solidFill>
                          <a:effectLst/>
                          <a:latin typeface="Times New Roman" panose="02020603050405020304" pitchFamily="18" charset="0"/>
                        </a:rPr>
                        <a:t>2</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"Жилище"</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 </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Оказание государственной поддержки молодым семьям в виде социальных выплат на приобретение жилого помещения или создание объекта индивидуального жилищного строительства</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Молодые семьи в возрасте до 35 лет</a:t>
                      </a:r>
                    </a:p>
                    <a:p>
                      <a:pPr algn="ctr" fontAlgn="ctr"/>
                      <a:endParaRPr lang="ru-RU" sz="8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Федеральный проект «Содействие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жилищно-коммунальных услуг» государственной программы Российской Федерации «Обеспечение доступным и  комфортным жильем и коммунальными услугами граждан Российской Федерации», утвержденная постановлением Правительства Российской Федерации от 30.12.2017 № 1710;</a:t>
                      </a:r>
                      <a:br>
                        <a:rPr lang="ru-RU" sz="800" b="0"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br>
                      <a:r>
                        <a:rPr lang="ru-RU" sz="800" b="0"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Подпрограмма 2 «Обеспечение жильем молодых семей» государственной программы Московской области «Жилище»  на 2023-2033 годы, утвержденная постановлением Правительства Московской области от 04.10.2022 № 1072/35</a:t>
                      </a:r>
                      <a:endParaRPr lang="ru-RU" sz="800" b="0" i="0" u="none" strike="noStrike" dirty="0">
                        <a:solidFill>
                          <a:srgbClr val="343947"/>
                        </a:solidFill>
                        <a:effectLst/>
                        <a:latin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baseline="0" dirty="0">
                          <a:solidFill>
                            <a:srgbClr val="343947"/>
                          </a:solidFill>
                          <a:effectLst/>
                          <a:latin typeface="Times New Roman" panose="02020603050405020304" pitchFamily="18" charset="0"/>
                        </a:rPr>
                        <a:t>Предоставление молодым семьям социальных выплат на приобретение жилых помещений </a:t>
                      </a:r>
                      <a:endParaRPr lang="ru-RU" sz="800" b="0" i="0" u="none" strike="noStrike" dirty="0">
                        <a:solidFill>
                          <a:srgbClr val="343947"/>
                        </a:solidFill>
                        <a:effectLst/>
                        <a:latin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343947"/>
                          </a:solidFill>
                          <a:effectLst/>
                          <a:latin typeface="Times New Roman" panose="02020603050405020304" pitchFamily="18" charset="0"/>
                        </a:rPr>
                        <a:t>2435,8</a:t>
                      </a:r>
                    </a:p>
                    <a:p>
                      <a:pPr algn="ctr" fontAlgn="ctr"/>
                      <a:endParaRPr lang="ru-RU" sz="800" b="0" i="0" u="none" strike="noStrike" dirty="0">
                        <a:solidFill>
                          <a:srgbClr val="343947"/>
                        </a:solidFill>
                        <a:effectLst/>
                        <a:latin typeface="Times New Roman" panose="02020603050405020304" pitchFamily="18" charset="0"/>
                      </a:endParaRPr>
                    </a:p>
                  </a:txBody>
                  <a:tcPr marL="9525" marR="9525" marT="9525" marB="0" anchor="ctr"/>
                </a:tc>
                <a:tc>
                  <a:txBody>
                    <a:bodyPr/>
                    <a:lstStyle/>
                    <a:p>
                      <a:pPr marL="0" marR="0" lvl="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343947"/>
                          </a:solidFill>
                          <a:effectLst/>
                          <a:latin typeface="Times New Roman" panose="02020603050405020304" pitchFamily="18" charset="0"/>
                        </a:rPr>
                        <a:t>3</a:t>
                      </a:r>
                    </a:p>
                    <a:p>
                      <a:pPr algn="ctr" fontAlgn="ctr"/>
                      <a:endParaRPr lang="ru-RU" sz="800" b="0" i="0" u="none" strike="noStrike" dirty="0">
                        <a:solidFill>
                          <a:srgbClr val="343947"/>
                        </a:solidFill>
                        <a:effectLst/>
                        <a:latin typeface="Times New Roman" panose="02020603050405020304" pitchFamily="18" charset="0"/>
                      </a:endParaRPr>
                    </a:p>
                  </a:txBody>
                  <a:tcPr marL="9525" marR="9525" marT="9525" marB="0" anchor="ct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effectLst/>
                          <a:latin typeface="Times New Roman" panose="02020603050405020304" pitchFamily="18" charset="0"/>
                        </a:rPr>
                        <a:t>7 307,4</a:t>
                      </a:r>
                    </a:p>
                    <a:p>
                      <a:pPr algn="ctr" fontAlgn="ctr"/>
                      <a:endParaRPr lang="ru-RU" sz="8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4155190715"/>
                  </a:ext>
                </a:extLst>
              </a:tr>
            </a:tbl>
          </a:graphicData>
        </a:graphic>
      </p:graphicFrame>
    </p:spTree>
    <p:extLst>
      <p:ext uri="{BB962C8B-B14F-4D97-AF65-F5344CB8AC3E}">
        <p14:creationId xmlns:p14="http://schemas.microsoft.com/office/powerpoint/2010/main" val="590206291"/>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2024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2615062932"/>
              </p:ext>
            </p:extLst>
          </p:nvPr>
        </p:nvGraphicFramePr>
        <p:xfrm>
          <a:off x="148278" y="1054443"/>
          <a:ext cx="8830964" cy="3814119"/>
        </p:xfrm>
        <a:graphic>
          <a:graphicData uri="http://schemas.openxmlformats.org/drawingml/2006/table">
            <a:tbl>
              <a:tblPr firstRow="1" bandRow="1">
                <a:tableStyleId>{284E427A-3D55-4303-BF80-6455036E1DE7}</a:tableStyleId>
              </a:tblPr>
              <a:tblGrid>
                <a:gridCol w="420133">
                  <a:extLst>
                    <a:ext uri="{9D8B030D-6E8A-4147-A177-3AD203B41FA5}">
                      <a16:colId xmlns:a16="http://schemas.microsoft.com/office/drawing/2014/main" val="1896745567"/>
                    </a:ext>
                  </a:extLst>
                </a:gridCol>
                <a:gridCol w="1220848">
                  <a:extLst>
                    <a:ext uri="{9D8B030D-6E8A-4147-A177-3AD203B41FA5}">
                      <a16:colId xmlns:a16="http://schemas.microsoft.com/office/drawing/2014/main" val="1700334431"/>
                    </a:ext>
                  </a:extLst>
                </a:gridCol>
                <a:gridCol w="934347">
                  <a:extLst>
                    <a:ext uri="{9D8B030D-6E8A-4147-A177-3AD203B41FA5}">
                      <a16:colId xmlns:a16="http://schemas.microsoft.com/office/drawing/2014/main" val="3668459220"/>
                    </a:ext>
                  </a:extLst>
                </a:gridCol>
                <a:gridCol w="1143000">
                  <a:extLst>
                    <a:ext uri="{9D8B030D-6E8A-4147-A177-3AD203B41FA5}">
                      <a16:colId xmlns:a16="http://schemas.microsoft.com/office/drawing/2014/main" val="3536513871"/>
                    </a:ext>
                  </a:extLst>
                </a:gridCol>
                <a:gridCol w="1585197">
                  <a:extLst>
                    <a:ext uri="{9D8B030D-6E8A-4147-A177-3AD203B41FA5}">
                      <a16:colId xmlns:a16="http://schemas.microsoft.com/office/drawing/2014/main" val="695297001"/>
                    </a:ext>
                  </a:extLst>
                </a:gridCol>
                <a:gridCol w="1220848">
                  <a:extLst>
                    <a:ext uri="{9D8B030D-6E8A-4147-A177-3AD203B41FA5}">
                      <a16:colId xmlns:a16="http://schemas.microsoft.com/office/drawing/2014/main" val="3226530757"/>
                    </a:ext>
                  </a:extLst>
                </a:gridCol>
                <a:gridCol w="840259">
                  <a:extLst>
                    <a:ext uri="{9D8B030D-6E8A-4147-A177-3AD203B41FA5}">
                      <a16:colId xmlns:a16="http://schemas.microsoft.com/office/drawing/2014/main" val="2725757417"/>
                    </a:ext>
                  </a:extLst>
                </a:gridCol>
                <a:gridCol w="782595">
                  <a:extLst>
                    <a:ext uri="{9D8B030D-6E8A-4147-A177-3AD203B41FA5}">
                      <a16:colId xmlns:a16="http://schemas.microsoft.com/office/drawing/2014/main" val="4147236604"/>
                    </a:ext>
                  </a:extLst>
                </a:gridCol>
                <a:gridCol w="683737">
                  <a:extLst>
                    <a:ext uri="{9D8B030D-6E8A-4147-A177-3AD203B41FA5}">
                      <a16:colId xmlns:a16="http://schemas.microsoft.com/office/drawing/2014/main" val="3452393916"/>
                    </a:ext>
                  </a:extLst>
                </a:gridCol>
              </a:tblGrid>
              <a:tr h="710780">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2024 год (тыс. рублей) </a:t>
                      </a:r>
                    </a:p>
                  </a:txBody>
                  <a:tcPr marL="9525" marR="9525" marT="9525" marB="0" anchor="ctr"/>
                </a:tc>
                <a:extLst>
                  <a:ext uri="{0D108BD9-81ED-4DB2-BD59-A6C34878D82A}">
                    <a16:rowId xmlns:a16="http://schemas.microsoft.com/office/drawing/2014/main" val="526769728"/>
                  </a:ext>
                </a:extLst>
              </a:tr>
              <a:tr h="3103339">
                <a:tc>
                  <a:txBody>
                    <a:bodyPr/>
                    <a:lstStyle/>
                    <a:p>
                      <a:pPr algn="ctr" fontAlgn="ctr"/>
                      <a:r>
                        <a:rPr lang="ru-RU" sz="800" b="0" i="0" u="none" strike="noStrike" dirty="0">
                          <a:solidFill>
                            <a:srgbClr val="000000"/>
                          </a:solidFill>
                          <a:effectLst/>
                          <a:latin typeface="Times New Roman" panose="02020603050405020304" pitchFamily="18" charset="0"/>
                        </a:rPr>
                        <a:t>3</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"Образование"</a:t>
                      </a:r>
                      <a:br>
                        <a:rPr lang="ru-RU" sz="800" b="0" i="0" u="none" strike="noStrike" dirty="0">
                          <a:solidFill>
                            <a:srgbClr val="000000"/>
                          </a:solidFill>
                          <a:effectLst/>
                          <a:latin typeface="Times New Roman" panose="02020603050405020304" pitchFamily="18" charset="0"/>
                        </a:rPr>
                      </a:br>
                      <a:endParaRPr lang="ru-RU" sz="8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Дошкольное образование</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Один из родителей (законных представителей ) ребенка, посещающего дошкольную</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образовательную организацию Московской области,</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реализующую образовательную программу  дошкольного образования, внесшему родительскую плату за присмотр и уход за ребенком.</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Постановлением  администрации  Ленинского городского округа Московской  области  от 15.03.2023  № 905   «Об утверждении Порядка обращения за компенсацией родительской платы</a:t>
                      </a:r>
                    </a:p>
                    <a:p>
                      <a:pPr algn="ctr" fontAlgn="ctr"/>
                      <a:r>
                        <a:rPr lang="ru-RU" sz="800" b="0" i="0" u="none" strike="noStrike" dirty="0">
                          <a:solidFill>
                            <a:srgbClr val="000000"/>
                          </a:solidFill>
                          <a:effectLst/>
                          <a:latin typeface="Times New Roman" panose="02020603050405020304" pitchFamily="18" charset="0"/>
                        </a:rPr>
                        <a:t>за присмотр и уход за детьми, осваивающими образовательные программы дошкольного образования в организациях Ленинского городского округа</a:t>
                      </a:r>
                    </a:p>
                    <a:p>
                      <a:pPr algn="ctr" fontAlgn="ctr"/>
                      <a:r>
                        <a:rPr lang="ru-RU" sz="800" b="0" i="0" u="none" strike="noStrike" dirty="0">
                          <a:solidFill>
                            <a:srgbClr val="000000"/>
                          </a:solidFill>
                          <a:effectLst/>
                          <a:latin typeface="Times New Roman" panose="02020603050405020304" pitchFamily="18" charset="0"/>
                        </a:rPr>
                        <a:t>Московской области, осуществляющих образовательную деятельность,</a:t>
                      </a:r>
                    </a:p>
                    <a:p>
                      <a:pPr algn="ctr" fontAlgn="ctr"/>
                      <a:r>
                        <a:rPr lang="ru-RU" sz="800" b="0" i="0" u="none" strike="noStrike" dirty="0">
                          <a:solidFill>
                            <a:srgbClr val="000000"/>
                          </a:solidFill>
                          <a:effectLst/>
                          <a:latin typeface="Times New Roman" panose="02020603050405020304" pitchFamily="18" charset="0"/>
                        </a:rPr>
                        <a:t>и порядка ее выплаты». </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Выплата компенсации родительской платы за</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присмотр и уход за детьми, осваивающими</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образовательные программы дошкольного образования в организациях Московской</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области, осуществляющих образовательную деятельность</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20% на первого ребенка,</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50% на второго ребенка,</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70% на третьего и последующих детей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15 868 </a:t>
                      </a:r>
                      <a:r>
                        <a:rPr lang="ru-RU" sz="800" b="0" i="0" u="none" strike="noStrike" dirty="0">
                          <a:solidFill>
                            <a:srgbClr val="000000"/>
                          </a:solidFill>
                          <a:effectLst/>
                          <a:latin typeface="Times New Roman" panose="02020603050405020304" pitchFamily="18" charset="0"/>
                        </a:rPr>
                        <a:t>человек</a:t>
                      </a:r>
                    </a:p>
                  </a:txBody>
                  <a:tcPr marL="9525" marR="9525" marT="9525" marB="0" anchor="ctr"/>
                </a:tc>
                <a:tc>
                  <a:txBody>
                    <a:bodyPr/>
                    <a:lstStyle/>
                    <a:p>
                      <a:pPr algn="r" fontAlgn="ctr"/>
                      <a:r>
                        <a:rPr lang="ru-RU" sz="800" b="0" i="0" u="none" strike="noStrike" dirty="0">
                          <a:solidFill>
                            <a:srgbClr val="000000"/>
                          </a:solidFill>
                          <a:effectLst/>
                          <a:latin typeface="Times New Roman" panose="02020603050405020304" pitchFamily="18" charset="0"/>
                        </a:rPr>
                        <a:t>105 388,6</a:t>
                      </a:r>
                    </a:p>
                  </a:txBody>
                  <a:tcPr marL="9525" marR="9525" marT="9525" marB="0" anchor="ctr"/>
                </a:tc>
                <a:extLst>
                  <a:ext uri="{0D108BD9-81ED-4DB2-BD59-A6C34878D82A}">
                    <a16:rowId xmlns:a16="http://schemas.microsoft.com/office/drawing/2014/main" val="2580760989"/>
                  </a:ext>
                </a:extLst>
              </a:tr>
            </a:tbl>
          </a:graphicData>
        </a:graphic>
      </p:graphicFrame>
    </p:spTree>
    <p:extLst>
      <p:ext uri="{BB962C8B-B14F-4D97-AF65-F5344CB8AC3E}">
        <p14:creationId xmlns:p14="http://schemas.microsoft.com/office/powerpoint/2010/main" val="3692743872"/>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2024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3123065270"/>
              </p:ext>
            </p:extLst>
          </p:nvPr>
        </p:nvGraphicFramePr>
        <p:xfrm>
          <a:off x="-2" y="987137"/>
          <a:ext cx="9144000" cy="4156363"/>
        </p:xfrm>
        <a:graphic>
          <a:graphicData uri="http://schemas.openxmlformats.org/drawingml/2006/table">
            <a:tbl>
              <a:tblPr firstRow="1" bandRow="1">
                <a:tableStyleId>{284E427A-3D55-4303-BF80-6455036E1DE7}</a:tableStyleId>
              </a:tblPr>
              <a:tblGrid>
                <a:gridCol w="195945">
                  <a:extLst>
                    <a:ext uri="{9D8B030D-6E8A-4147-A177-3AD203B41FA5}">
                      <a16:colId xmlns:a16="http://schemas.microsoft.com/office/drawing/2014/main" val="1896745567"/>
                    </a:ext>
                  </a:extLst>
                </a:gridCol>
                <a:gridCol w="764177">
                  <a:extLst>
                    <a:ext uri="{9D8B030D-6E8A-4147-A177-3AD203B41FA5}">
                      <a16:colId xmlns:a16="http://schemas.microsoft.com/office/drawing/2014/main" val="1700334431"/>
                    </a:ext>
                  </a:extLst>
                </a:gridCol>
                <a:gridCol w="731520">
                  <a:extLst>
                    <a:ext uri="{9D8B030D-6E8A-4147-A177-3AD203B41FA5}">
                      <a16:colId xmlns:a16="http://schemas.microsoft.com/office/drawing/2014/main" val="3668459220"/>
                    </a:ext>
                  </a:extLst>
                </a:gridCol>
                <a:gridCol w="2717074">
                  <a:extLst>
                    <a:ext uri="{9D8B030D-6E8A-4147-A177-3AD203B41FA5}">
                      <a16:colId xmlns:a16="http://schemas.microsoft.com/office/drawing/2014/main" val="3536513871"/>
                    </a:ext>
                  </a:extLst>
                </a:gridCol>
                <a:gridCol w="1495697">
                  <a:extLst>
                    <a:ext uri="{9D8B030D-6E8A-4147-A177-3AD203B41FA5}">
                      <a16:colId xmlns:a16="http://schemas.microsoft.com/office/drawing/2014/main" val="695297001"/>
                    </a:ext>
                  </a:extLst>
                </a:gridCol>
                <a:gridCol w="1031966">
                  <a:extLst>
                    <a:ext uri="{9D8B030D-6E8A-4147-A177-3AD203B41FA5}">
                      <a16:colId xmlns:a16="http://schemas.microsoft.com/office/drawing/2014/main" val="3226530757"/>
                    </a:ext>
                  </a:extLst>
                </a:gridCol>
                <a:gridCol w="816429">
                  <a:extLst>
                    <a:ext uri="{9D8B030D-6E8A-4147-A177-3AD203B41FA5}">
                      <a16:colId xmlns:a16="http://schemas.microsoft.com/office/drawing/2014/main" val="2725757417"/>
                    </a:ext>
                  </a:extLst>
                </a:gridCol>
                <a:gridCol w="683218">
                  <a:extLst>
                    <a:ext uri="{9D8B030D-6E8A-4147-A177-3AD203B41FA5}">
                      <a16:colId xmlns:a16="http://schemas.microsoft.com/office/drawing/2014/main" val="4147236604"/>
                    </a:ext>
                  </a:extLst>
                </a:gridCol>
                <a:gridCol w="707974">
                  <a:extLst>
                    <a:ext uri="{9D8B030D-6E8A-4147-A177-3AD203B41FA5}">
                      <a16:colId xmlns:a16="http://schemas.microsoft.com/office/drawing/2014/main" val="3452393916"/>
                    </a:ext>
                  </a:extLst>
                </a:gridCol>
              </a:tblGrid>
              <a:tr h="455380">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2024 год (тыс. рублей) </a:t>
                      </a:r>
                    </a:p>
                  </a:txBody>
                  <a:tcPr marL="9525" marR="9525" marT="9525" marB="0" anchor="ctr"/>
                </a:tc>
                <a:extLst>
                  <a:ext uri="{0D108BD9-81ED-4DB2-BD59-A6C34878D82A}">
                    <a16:rowId xmlns:a16="http://schemas.microsoft.com/office/drawing/2014/main" val="526769728"/>
                  </a:ext>
                </a:extLst>
              </a:tr>
              <a:tr h="1746293">
                <a:tc>
                  <a:txBody>
                    <a:bodyPr/>
                    <a:lstStyle/>
                    <a:p>
                      <a:pPr algn="ctr" fontAlgn="ctr"/>
                      <a:r>
                        <a:rPr lang="ru-RU" sz="800" b="0" i="0" u="none" strike="noStrike" dirty="0">
                          <a:solidFill>
                            <a:srgbClr val="000000"/>
                          </a:solidFill>
                          <a:effectLst/>
                          <a:latin typeface="Times New Roman" panose="02020603050405020304" pitchFamily="18" charset="0"/>
                        </a:rPr>
                        <a:t>4</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"Социальная защита населения" </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Социальная поддержка граждан</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Малообеспеченные многодетные и неполные семьи, малообеспеченные граждане, оказавшиеся в трудной жизненной ситуации</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a:t>
                      </a:r>
                    </a:p>
                  </a:txBody>
                  <a:tcPr marL="9525" marR="9525" marT="9525" marB="0" anchor="ctr"/>
                </a:tc>
                <a:tc>
                  <a:txBody>
                    <a:bodyPr/>
                    <a:lstStyle/>
                    <a:p>
                      <a:pPr algn="ctr" fontAlgn="ctr"/>
                      <a:r>
                        <a:rPr lang="ru-RU" sz="75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4739 от 01.11.2022 "Об утверждении муниципальной программы Ленинского городского округа</a:t>
                      </a:r>
                      <a:r>
                        <a:rPr lang="en-US" sz="750" b="0" i="0" u="none" strike="noStrike" dirty="0">
                          <a:solidFill>
                            <a:schemeClr val="tx2">
                              <a:lumMod val="10000"/>
                            </a:schemeClr>
                          </a:solidFill>
                          <a:effectLst/>
                          <a:latin typeface="Times New Roman" panose="02020603050405020304" pitchFamily="18" charset="0"/>
                        </a:rPr>
                        <a:t> </a:t>
                      </a:r>
                      <a:r>
                        <a:rPr lang="ru-RU" sz="750" b="0" i="0" u="none" strike="noStrike" dirty="0">
                          <a:solidFill>
                            <a:schemeClr val="tx2">
                              <a:lumMod val="10000"/>
                            </a:schemeClr>
                          </a:solidFill>
                          <a:effectLst/>
                          <a:latin typeface="Times New Roman" panose="02020603050405020304" pitchFamily="18" charset="0"/>
                        </a:rPr>
                        <a:t>"Социальная защита населения"</a:t>
                      </a:r>
                      <a:br>
                        <a:rPr lang="ru-RU" sz="750" b="0" i="0" u="none" strike="noStrike" dirty="0">
                          <a:solidFill>
                            <a:schemeClr val="tx2">
                              <a:lumMod val="10000"/>
                            </a:schemeClr>
                          </a:solidFill>
                          <a:effectLst/>
                          <a:latin typeface="Times New Roman" panose="02020603050405020304" pitchFamily="18" charset="0"/>
                        </a:rPr>
                      </a:br>
                      <a:r>
                        <a:rPr lang="ru-RU" sz="750" b="0" i="0" u="none" strike="noStrike" dirty="0">
                          <a:solidFill>
                            <a:schemeClr val="tx2">
                              <a:lumMod val="10000"/>
                            </a:schemeClr>
                          </a:solidFill>
                          <a:effectLst/>
                          <a:latin typeface="Times New Roman" panose="02020603050405020304" pitchFamily="18" charset="0"/>
                        </a:rPr>
                        <a:t>Решение СД от 23.11.2023 № 70/3 "Об утверждении Положения о дополнительных мерах социальной поддержки отдельным категориям граждан, зарегистрированных по месту жительства в Ленинском городском округе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Ежеквартальная доплата до прожиточного минимума малообеспеченным гражданам, материальная помощь отдельным категориям граждан, малообеспеченным семьям, оказавшимся в трудной жизненной ситуации </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от 1 000,0 до</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10 000,0 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861 человек</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3 967,1</a:t>
                      </a:r>
                    </a:p>
                  </a:txBody>
                  <a:tcPr marL="9525" marR="9525" marT="9525" marB="0" anchor="ctr"/>
                </a:tc>
                <a:extLst>
                  <a:ext uri="{0D108BD9-81ED-4DB2-BD59-A6C34878D82A}">
                    <a16:rowId xmlns:a16="http://schemas.microsoft.com/office/drawing/2014/main" val="434914729"/>
                  </a:ext>
                </a:extLst>
              </a:tr>
              <a:tr h="1954690">
                <a:tc>
                  <a:txBody>
                    <a:bodyPr/>
                    <a:lstStyle/>
                    <a:p>
                      <a:pPr algn="ctr" fontAlgn="ctr"/>
                      <a:r>
                        <a:rPr lang="ru-RU" sz="700" b="0" i="0" u="none" strike="noStrike" dirty="0">
                          <a:solidFill>
                            <a:srgbClr val="000000"/>
                          </a:solidFill>
                          <a:effectLst/>
                          <a:latin typeface="Times New Roman" panose="02020603050405020304" pitchFamily="18" charset="0"/>
                        </a:rPr>
                        <a:t>5</a:t>
                      </a:r>
                    </a:p>
                  </a:txBody>
                  <a:tcPr marL="9525" marR="9525" marT="9525" marB="0" anchor="ctr"/>
                </a:tc>
                <a:tc>
                  <a:txBody>
                    <a:bodyPr/>
                    <a:lstStyle/>
                    <a:p>
                      <a:pPr algn="l" fontAlgn="ctr"/>
                      <a:r>
                        <a:rPr lang="ru-RU" sz="700" b="0" i="0" u="none" strike="noStrike" dirty="0">
                          <a:solidFill>
                            <a:schemeClr val="tx2">
                              <a:lumMod val="10000"/>
                            </a:schemeClr>
                          </a:solidFill>
                          <a:effectLst/>
                          <a:latin typeface="Times New Roman" panose="02020603050405020304" pitchFamily="18" charset="0"/>
                        </a:rPr>
                        <a:t>"Социальная защита населения" </a:t>
                      </a:r>
                      <a:br>
                        <a:rPr lang="ru-RU" sz="700" b="0" i="0" u="none" strike="noStrike" dirty="0">
                          <a:solidFill>
                            <a:schemeClr val="tx2">
                              <a:lumMod val="10000"/>
                            </a:schemeClr>
                          </a:solidFill>
                          <a:effectLst/>
                          <a:latin typeface="Times New Roman" panose="02020603050405020304" pitchFamily="18" charset="0"/>
                        </a:rPr>
                      </a:br>
                      <a:endParaRPr lang="ru-RU" sz="7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700" b="0" i="0" u="none" strike="noStrike" dirty="0">
                          <a:solidFill>
                            <a:schemeClr val="tx2">
                              <a:lumMod val="10000"/>
                            </a:schemeClr>
                          </a:solidFill>
                          <a:effectLst/>
                          <a:latin typeface="Times New Roman" panose="02020603050405020304" pitchFamily="18" charset="0"/>
                        </a:rPr>
                        <a:t>Социальная поддержка граждан</a:t>
                      </a:r>
                    </a:p>
                  </a:txBody>
                  <a:tcPr marL="9525" marR="9525" marT="9525" marB="0" anchor="ctr"/>
                </a:tc>
                <a:tc>
                  <a:txBody>
                    <a:bodyPr/>
                    <a:lstStyle/>
                    <a:p>
                      <a:pPr algn="l" fontAlgn="ctr"/>
                      <a:r>
                        <a:rPr lang="ru-RU" sz="700" b="0" i="0" u="none" strike="noStrike" dirty="0">
                          <a:solidFill>
                            <a:schemeClr val="tx2">
                              <a:lumMod val="10000"/>
                            </a:schemeClr>
                          </a:solidFill>
                          <a:effectLst/>
                          <a:latin typeface="Times New Roman" panose="02020603050405020304" pitchFamily="18" charset="0"/>
                        </a:rPr>
                        <a:t>Участники и инвалиды Великой Отечественной войны, граждане, проработавшие в тылу в период с 22 июня 1941 года по 9 мая 1945 года не менее шести месяцев, исключая период работы на временно оккупированных территориях СССР, либо награжденные орденами и медалями СССР за самоотверженный труд в период Великой Отечественной войны, вдовы (вдовцы) участников, инвалидов Великой Отечественной войны, бывшие несовершеннолетние узники фашистских концлагерей, гетто и других мест принудительного содержания, созданных фашистами и их союзниками во время Второй мировой войны, граждане, награжденные медалью «За оборону Москвы», медалью «За оборону Сталинграда», участники Курской битвы, граждане, награжденные знаком «Жителю блокадного Ленинграда», «Житель осажденного Сталинграда», граждане, рожденные в период с 04.09.1927 года по 03.09.1945 год, ликвидаторы последствий радиационных катастроф, ветераны подразделений особого риска, вдовы участников ликвидаций последствий радиационных катастроф, ветераны боевых действий, получающие пенсию по старости или имеющие инвалидность. </a:t>
                      </a:r>
                    </a:p>
                  </a:txBody>
                  <a:tcPr marL="9525" marR="9525" marT="9525" marB="0" anchor="ctr"/>
                </a:tc>
                <a:tc>
                  <a:txBody>
                    <a:bodyPr/>
                    <a:lstStyle/>
                    <a:p>
                      <a:pPr algn="ctr" fontAlgn="ctr"/>
                      <a:r>
                        <a:rPr lang="ru-RU" sz="7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4739 от 01.11.2022 "Об утверждении муниципальной программы Ленинского городского округа</a:t>
                      </a:r>
                      <a:r>
                        <a:rPr lang="en-US" sz="700" b="0" i="0" u="none" strike="noStrike" dirty="0">
                          <a:solidFill>
                            <a:schemeClr val="tx2">
                              <a:lumMod val="10000"/>
                            </a:schemeClr>
                          </a:solidFill>
                          <a:effectLst/>
                          <a:latin typeface="Times New Roman" panose="02020603050405020304" pitchFamily="18" charset="0"/>
                        </a:rPr>
                        <a:t> </a:t>
                      </a:r>
                      <a:r>
                        <a:rPr lang="ru-RU" sz="700" b="0" i="0" u="none" strike="noStrike" dirty="0">
                          <a:solidFill>
                            <a:schemeClr val="tx2">
                              <a:lumMod val="10000"/>
                            </a:schemeClr>
                          </a:solidFill>
                          <a:effectLst/>
                          <a:latin typeface="Times New Roman" panose="02020603050405020304" pitchFamily="18" charset="0"/>
                        </a:rPr>
                        <a:t>"Социальная защита населения"</a:t>
                      </a:r>
                      <a:br>
                        <a:rPr lang="ru-RU" sz="700" b="0" i="0" u="none" strike="noStrike" dirty="0">
                          <a:solidFill>
                            <a:schemeClr val="tx2">
                              <a:lumMod val="10000"/>
                            </a:schemeClr>
                          </a:solidFill>
                          <a:effectLst/>
                          <a:latin typeface="Times New Roman" panose="02020603050405020304" pitchFamily="18" charset="0"/>
                        </a:rPr>
                      </a:br>
                      <a:r>
                        <a:rPr lang="ru-RU" sz="70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23.11.2023 № 70/3 "Об утверждении Положения о дополнительных мерах социальной поддержки отдельным категориям граждан, зарегистрированных по месту жительства в Ленинском городском округе Московской области"</a:t>
                      </a:r>
                    </a:p>
                  </a:txBody>
                  <a:tcPr marL="9525" marR="9525" marT="9525" marB="0" anchor="ctr"/>
                </a:tc>
                <a:tc>
                  <a:txBody>
                    <a:bodyPr/>
                    <a:lstStyle/>
                    <a:p>
                      <a:pPr algn="l" fontAlgn="ctr"/>
                      <a:r>
                        <a:rPr lang="ru-RU" sz="700" b="0" i="0" u="none" strike="noStrike" dirty="0">
                          <a:solidFill>
                            <a:schemeClr val="tx2">
                              <a:lumMod val="10000"/>
                            </a:schemeClr>
                          </a:solidFill>
                          <a:effectLst/>
                          <a:latin typeface="Times New Roman" panose="02020603050405020304" pitchFamily="18" charset="0"/>
                        </a:rPr>
                        <a:t>Единовременная материальная помощь в связи с памятными датами </a:t>
                      </a:r>
                    </a:p>
                  </a:txBody>
                  <a:tcPr marL="9525" marR="9525" marT="9525" marB="0" anchor="ctr"/>
                </a:tc>
                <a:tc>
                  <a:txBody>
                    <a:bodyPr/>
                    <a:lstStyle/>
                    <a:p>
                      <a:pPr algn="ctr" fontAlgn="ctr"/>
                      <a:r>
                        <a:rPr lang="ru-RU" sz="700" b="0" i="0" u="none" strike="noStrike" dirty="0">
                          <a:solidFill>
                            <a:schemeClr val="tx2">
                              <a:lumMod val="10000"/>
                            </a:schemeClr>
                          </a:solidFill>
                          <a:effectLst/>
                          <a:latin typeface="Times New Roman" panose="02020603050405020304" pitchFamily="18" charset="0"/>
                        </a:rPr>
                        <a:t>от 3 000,0 до</a:t>
                      </a:r>
                      <a:br>
                        <a:rPr lang="ru-RU" sz="700" b="0" i="0" u="none" strike="noStrike" dirty="0">
                          <a:solidFill>
                            <a:schemeClr val="tx2">
                              <a:lumMod val="10000"/>
                            </a:schemeClr>
                          </a:solidFill>
                          <a:effectLst/>
                          <a:latin typeface="Times New Roman" panose="02020603050405020304" pitchFamily="18" charset="0"/>
                        </a:rPr>
                      </a:br>
                      <a:r>
                        <a:rPr lang="ru-RU" sz="700" b="0" i="0" u="none" strike="noStrike" dirty="0">
                          <a:solidFill>
                            <a:schemeClr val="tx2">
                              <a:lumMod val="10000"/>
                            </a:schemeClr>
                          </a:solidFill>
                          <a:effectLst/>
                          <a:latin typeface="Times New Roman" panose="02020603050405020304" pitchFamily="18" charset="0"/>
                        </a:rPr>
                        <a:t> 20 000,0 рублей</a:t>
                      </a:r>
                    </a:p>
                  </a:txBody>
                  <a:tcPr marL="9525" marR="9525" marT="9525" marB="0" anchor="ctr"/>
                </a:tc>
                <a:tc>
                  <a:txBody>
                    <a:bodyPr/>
                    <a:lstStyle/>
                    <a:p>
                      <a:pPr algn="ctr" fontAlgn="ctr"/>
                      <a:r>
                        <a:rPr lang="ru-RU" sz="700" b="0" i="0" u="none" strike="noStrike" dirty="0">
                          <a:solidFill>
                            <a:schemeClr val="tx2">
                              <a:lumMod val="10000"/>
                            </a:schemeClr>
                          </a:solidFill>
                          <a:effectLst/>
                          <a:latin typeface="Times New Roman" panose="02020603050405020304" pitchFamily="18" charset="0"/>
                        </a:rPr>
                        <a:t>2 931 человек</a:t>
                      </a:r>
                    </a:p>
                  </a:txBody>
                  <a:tcPr marL="9525" marR="9525" marT="9525" marB="0" anchor="ctr"/>
                </a:tc>
                <a:tc>
                  <a:txBody>
                    <a:bodyPr/>
                    <a:lstStyle/>
                    <a:p>
                      <a:pPr algn="ctr" fontAlgn="ctr"/>
                      <a:r>
                        <a:rPr lang="ru-RU" sz="700" b="0" i="0" u="none" strike="noStrike" dirty="0">
                          <a:solidFill>
                            <a:schemeClr val="tx2">
                              <a:lumMod val="10000"/>
                            </a:schemeClr>
                          </a:solidFill>
                          <a:effectLst/>
                          <a:latin typeface="Times New Roman" panose="02020603050405020304" pitchFamily="18" charset="0"/>
                        </a:rPr>
                        <a:t>10 086,8</a:t>
                      </a:r>
                    </a:p>
                  </a:txBody>
                  <a:tcPr marL="9525" marR="9525" marT="9525" marB="0" anchor="ctr"/>
                </a:tc>
                <a:extLst>
                  <a:ext uri="{0D108BD9-81ED-4DB2-BD59-A6C34878D82A}">
                    <a16:rowId xmlns:a16="http://schemas.microsoft.com/office/drawing/2014/main" val="66578270"/>
                  </a:ext>
                </a:extLst>
              </a:tr>
            </a:tbl>
          </a:graphicData>
        </a:graphic>
      </p:graphicFrame>
    </p:spTree>
    <p:extLst>
      <p:ext uri="{BB962C8B-B14F-4D97-AF65-F5344CB8AC3E}">
        <p14:creationId xmlns:p14="http://schemas.microsoft.com/office/powerpoint/2010/main" val="3696695658"/>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2024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2088221345"/>
              </p:ext>
            </p:extLst>
          </p:nvPr>
        </p:nvGraphicFramePr>
        <p:xfrm>
          <a:off x="1" y="987136"/>
          <a:ext cx="9143999" cy="4156363"/>
        </p:xfrm>
        <a:graphic>
          <a:graphicData uri="http://schemas.openxmlformats.org/drawingml/2006/table">
            <a:tbl>
              <a:tblPr firstRow="1" bandRow="1">
                <a:tableStyleId>{284E427A-3D55-4303-BF80-6455036E1DE7}</a:tableStyleId>
              </a:tblPr>
              <a:tblGrid>
                <a:gridCol w="435025">
                  <a:extLst>
                    <a:ext uri="{9D8B030D-6E8A-4147-A177-3AD203B41FA5}">
                      <a16:colId xmlns:a16="http://schemas.microsoft.com/office/drawing/2014/main" val="1896745567"/>
                    </a:ext>
                  </a:extLst>
                </a:gridCol>
                <a:gridCol w="1083290">
                  <a:extLst>
                    <a:ext uri="{9D8B030D-6E8A-4147-A177-3AD203B41FA5}">
                      <a16:colId xmlns:a16="http://schemas.microsoft.com/office/drawing/2014/main" val="1700334431"/>
                    </a:ext>
                  </a:extLst>
                </a:gridCol>
                <a:gridCol w="1134470">
                  <a:extLst>
                    <a:ext uri="{9D8B030D-6E8A-4147-A177-3AD203B41FA5}">
                      <a16:colId xmlns:a16="http://schemas.microsoft.com/office/drawing/2014/main" val="3668459220"/>
                    </a:ext>
                  </a:extLst>
                </a:gridCol>
                <a:gridCol w="1194179">
                  <a:extLst>
                    <a:ext uri="{9D8B030D-6E8A-4147-A177-3AD203B41FA5}">
                      <a16:colId xmlns:a16="http://schemas.microsoft.com/office/drawing/2014/main" val="3536513871"/>
                    </a:ext>
                  </a:extLst>
                </a:gridCol>
                <a:gridCol w="1644557">
                  <a:extLst>
                    <a:ext uri="{9D8B030D-6E8A-4147-A177-3AD203B41FA5}">
                      <a16:colId xmlns:a16="http://schemas.microsoft.com/office/drawing/2014/main" val="695297001"/>
                    </a:ext>
                  </a:extLst>
                </a:gridCol>
                <a:gridCol w="1264124">
                  <a:extLst>
                    <a:ext uri="{9D8B030D-6E8A-4147-A177-3AD203B41FA5}">
                      <a16:colId xmlns:a16="http://schemas.microsoft.com/office/drawing/2014/main" val="3226530757"/>
                    </a:ext>
                  </a:extLst>
                </a:gridCol>
                <a:gridCol w="870044">
                  <a:extLst>
                    <a:ext uri="{9D8B030D-6E8A-4147-A177-3AD203B41FA5}">
                      <a16:colId xmlns:a16="http://schemas.microsoft.com/office/drawing/2014/main" val="2725757417"/>
                    </a:ext>
                  </a:extLst>
                </a:gridCol>
                <a:gridCol w="810336">
                  <a:extLst>
                    <a:ext uri="{9D8B030D-6E8A-4147-A177-3AD203B41FA5}">
                      <a16:colId xmlns:a16="http://schemas.microsoft.com/office/drawing/2014/main" val="4147236604"/>
                    </a:ext>
                  </a:extLst>
                </a:gridCol>
                <a:gridCol w="707974">
                  <a:extLst>
                    <a:ext uri="{9D8B030D-6E8A-4147-A177-3AD203B41FA5}">
                      <a16:colId xmlns:a16="http://schemas.microsoft.com/office/drawing/2014/main" val="3452393916"/>
                    </a:ext>
                  </a:extLst>
                </a:gridCol>
              </a:tblGrid>
              <a:tr h="1013515">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2024 год (тыс. рублей) </a:t>
                      </a:r>
                    </a:p>
                  </a:txBody>
                  <a:tcPr marL="9525" marR="9525" marT="9525" marB="0" anchor="ctr"/>
                </a:tc>
                <a:extLst>
                  <a:ext uri="{0D108BD9-81ED-4DB2-BD59-A6C34878D82A}">
                    <a16:rowId xmlns:a16="http://schemas.microsoft.com/office/drawing/2014/main" val="526769728"/>
                  </a:ext>
                </a:extLst>
              </a:tr>
              <a:tr h="3142848">
                <a:tc>
                  <a:txBody>
                    <a:bodyPr/>
                    <a:lstStyle/>
                    <a:p>
                      <a:pPr algn="ctr" fontAlgn="ctr"/>
                      <a:r>
                        <a:rPr lang="ru-RU" sz="800" b="0" i="0" u="none" strike="noStrike" dirty="0">
                          <a:solidFill>
                            <a:srgbClr val="000000"/>
                          </a:solidFill>
                          <a:effectLst/>
                          <a:latin typeface="Times New Roman" panose="02020603050405020304" pitchFamily="18" charset="0"/>
                        </a:rPr>
                        <a:t>5</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"Социальная защита" </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Социальная поддержка граждан</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Семьи при рождении третьего и последующих детей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4739 от 01.11.2022 "Об утверждении муниципальной программы Ленинского городского округа« Социальная защита населения" </a:t>
                      </a:r>
                      <a:br>
                        <a:rPr lang="ru-RU" sz="800" b="0" i="0" u="none" strike="noStrike" dirty="0">
                          <a:solidFill>
                            <a:schemeClr val="tx2">
                              <a:lumMod val="10000"/>
                            </a:schemeClr>
                          </a:solidFill>
                          <a:effectLst/>
                          <a:latin typeface="Times New Roman" panose="02020603050405020304" pitchFamily="18" charset="0"/>
                        </a:rPr>
                      </a:b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23.11.2023 № 70/3 "Об утверждении Положения о дополнительных мерах социальной поддержки отдельным категориям граждан, зарегистрированных по месту жительства в Ленинском городском округе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Материальная помощь, в связи с рождением третьего и последующих детей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10 000,0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85 семей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853,3</a:t>
                      </a:r>
                    </a:p>
                  </a:txBody>
                  <a:tcPr marL="9525" marR="9525" marT="9525" marB="0" anchor="ctr"/>
                </a:tc>
                <a:extLst>
                  <a:ext uri="{0D108BD9-81ED-4DB2-BD59-A6C34878D82A}">
                    <a16:rowId xmlns:a16="http://schemas.microsoft.com/office/drawing/2014/main" val="4155190715"/>
                  </a:ext>
                </a:extLst>
              </a:tr>
            </a:tbl>
          </a:graphicData>
        </a:graphic>
      </p:graphicFrame>
    </p:spTree>
    <p:extLst>
      <p:ext uri="{BB962C8B-B14F-4D97-AF65-F5344CB8AC3E}">
        <p14:creationId xmlns:p14="http://schemas.microsoft.com/office/powerpoint/2010/main" val="2299651777"/>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2024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178517209"/>
              </p:ext>
            </p:extLst>
          </p:nvPr>
        </p:nvGraphicFramePr>
        <p:xfrm>
          <a:off x="0" y="987136"/>
          <a:ext cx="9143998" cy="4156363"/>
        </p:xfrm>
        <a:graphic>
          <a:graphicData uri="http://schemas.openxmlformats.org/drawingml/2006/table">
            <a:tbl>
              <a:tblPr firstRow="1" bandRow="1">
                <a:tableStyleId>{284E427A-3D55-4303-BF80-6455036E1DE7}</a:tableStyleId>
              </a:tblPr>
              <a:tblGrid>
                <a:gridCol w="435025">
                  <a:extLst>
                    <a:ext uri="{9D8B030D-6E8A-4147-A177-3AD203B41FA5}">
                      <a16:colId xmlns:a16="http://schemas.microsoft.com/office/drawing/2014/main" val="1896745567"/>
                    </a:ext>
                  </a:extLst>
                </a:gridCol>
                <a:gridCol w="1264124">
                  <a:extLst>
                    <a:ext uri="{9D8B030D-6E8A-4147-A177-3AD203B41FA5}">
                      <a16:colId xmlns:a16="http://schemas.microsoft.com/office/drawing/2014/main" val="1700334431"/>
                    </a:ext>
                  </a:extLst>
                </a:gridCol>
                <a:gridCol w="1264124">
                  <a:extLst>
                    <a:ext uri="{9D8B030D-6E8A-4147-A177-3AD203B41FA5}">
                      <a16:colId xmlns:a16="http://schemas.microsoft.com/office/drawing/2014/main" val="3668459220"/>
                    </a:ext>
                  </a:extLst>
                </a:gridCol>
                <a:gridCol w="909280">
                  <a:extLst>
                    <a:ext uri="{9D8B030D-6E8A-4147-A177-3AD203B41FA5}">
                      <a16:colId xmlns:a16="http://schemas.microsoft.com/office/drawing/2014/main" val="3536513871"/>
                    </a:ext>
                  </a:extLst>
                </a:gridCol>
                <a:gridCol w="1876567">
                  <a:extLst>
                    <a:ext uri="{9D8B030D-6E8A-4147-A177-3AD203B41FA5}">
                      <a16:colId xmlns:a16="http://schemas.microsoft.com/office/drawing/2014/main" val="695297001"/>
                    </a:ext>
                  </a:extLst>
                </a:gridCol>
                <a:gridCol w="1006525">
                  <a:extLst>
                    <a:ext uri="{9D8B030D-6E8A-4147-A177-3AD203B41FA5}">
                      <a16:colId xmlns:a16="http://schemas.microsoft.com/office/drawing/2014/main" val="3226530757"/>
                    </a:ext>
                  </a:extLst>
                </a:gridCol>
                <a:gridCol w="870044">
                  <a:extLst>
                    <a:ext uri="{9D8B030D-6E8A-4147-A177-3AD203B41FA5}">
                      <a16:colId xmlns:a16="http://schemas.microsoft.com/office/drawing/2014/main" val="2725757417"/>
                    </a:ext>
                  </a:extLst>
                </a:gridCol>
                <a:gridCol w="810336">
                  <a:extLst>
                    <a:ext uri="{9D8B030D-6E8A-4147-A177-3AD203B41FA5}">
                      <a16:colId xmlns:a16="http://schemas.microsoft.com/office/drawing/2014/main" val="4147236604"/>
                    </a:ext>
                  </a:extLst>
                </a:gridCol>
                <a:gridCol w="707973">
                  <a:extLst>
                    <a:ext uri="{9D8B030D-6E8A-4147-A177-3AD203B41FA5}">
                      <a16:colId xmlns:a16="http://schemas.microsoft.com/office/drawing/2014/main" val="3452393916"/>
                    </a:ext>
                  </a:extLst>
                </a:gridCol>
              </a:tblGrid>
              <a:tr h="654346">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a:solidFill>
                            <a:srgbClr val="000000"/>
                          </a:solidFill>
                          <a:effectLst/>
                          <a:latin typeface="Times New Roman" panose="02020603050405020304" pitchFamily="18" charset="0"/>
                        </a:rPr>
                      </a:br>
                      <a:r>
                        <a:rPr lang="ru-RU" sz="800" b="1" i="0" u="none" strike="noStrike">
                          <a:solidFill>
                            <a:srgbClr val="000000"/>
                          </a:solidFill>
                          <a:effectLst/>
                          <a:latin typeface="Times New Roman" panose="02020603050405020304" pitchFamily="18" charset="0"/>
                        </a:rPr>
                        <a:t>2024 </a:t>
                      </a:r>
                      <a:r>
                        <a:rPr lang="ru-RU" sz="800" b="1" i="0" u="none" strike="noStrike" dirty="0">
                          <a:solidFill>
                            <a:srgbClr val="000000"/>
                          </a:solidFill>
                          <a:effectLst/>
                          <a:latin typeface="Times New Roman" panose="02020603050405020304" pitchFamily="18" charset="0"/>
                        </a:rPr>
                        <a:t>год (тыс. рублей) </a:t>
                      </a:r>
                    </a:p>
                  </a:txBody>
                  <a:tcPr marL="9525" marR="9525" marT="9525" marB="0" anchor="ctr"/>
                </a:tc>
                <a:extLst>
                  <a:ext uri="{0D108BD9-81ED-4DB2-BD59-A6C34878D82A}">
                    <a16:rowId xmlns:a16="http://schemas.microsoft.com/office/drawing/2014/main" val="526769728"/>
                  </a:ext>
                </a:extLst>
              </a:tr>
              <a:tr h="1402725">
                <a:tc>
                  <a:txBody>
                    <a:bodyPr/>
                    <a:lstStyle/>
                    <a:p>
                      <a:pPr algn="ctr" fontAlgn="ctr"/>
                      <a:r>
                        <a:rPr lang="ru-RU" sz="800" b="0" i="0" u="none" strike="noStrike" dirty="0">
                          <a:solidFill>
                            <a:srgbClr val="000000"/>
                          </a:solidFill>
                          <a:effectLst/>
                          <a:latin typeface="Times New Roman" panose="02020603050405020304" pitchFamily="18" charset="0"/>
                        </a:rPr>
                        <a:t>6</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"Здравоохранение"</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Профилактика заболеваний и формирование здорового образа жизни. Развитие первичной медико-санитарной помощи</a:t>
                      </a:r>
                    </a:p>
                  </a:txBody>
                  <a:tcPr marL="9525" marR="9525" marT="9525" marB="0" anchor="ctr"/>
                </a:tc>
                <a:tc>
                  <a:txBody>
                    <a:bodyPr/>
                    <a:lstStyle/>
                    <a:p>
                      <a:pPr algn="l" fontAlgn="ctr"/>
                      <a:r>
                        <a:rPr lang="ru-RU" sz="800" b="0" i="0" u="none" strike="noStrike">
                          <a:solidFill>
                            <a:schemeClr val="tx2">
                              <a:lumMod val="10000"/>
                            </a:schemeClr>
                          </a:solidFill>
                          <a:effectLst/>
                          <a:latin typeface="Times New Roman" panose="02020603050405020304" pitchFamily="18" charset="0"/>
                        </a:rPr>
                        <a:t>Граждане, имеющие социально-значимые заболевания, не обеспеченные льготными лекарственными препаратами</a:t>
                      </a: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4738 от 01.11.2022 "Об утверждении муниципальной программы Ленинского городского округа "Здравоохранение"</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p>
                      <a:pPr algn="ctr" fontAlgn="ct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Материальная помощь гражданам, имеющим социально-значимые заболевания</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Единовременная материальная помощь в размере фактически понесенных расходов за приобретенные лекарственные препараты</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137 человек</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3 528,7</a:t>
                      </a:r>
                    </a:p>
                  </a:txBody>
                  <a:tcPr marL="9525" marR="9525" marT="9525" marB="0" anchor="ctr"/>
                </a:tc>
                <a:extLst>
                  <a:ext uri="{0D108BD9-81ED-4DB2-BD59-A6C34878D82A}">
                    <a16:rowId xmlns:a16="http://schemas.microsoft.com/office/drawing/2014/main" val="434914729"/>
                  </a:ext>
                </a:extLst>
              </a:tr>
              <a:tr h="2099292">
                <a:tc>
                  <a:txBody>
                    <a:bodyPr/>
                    <a:lstStyle/>
                    <a:p>
                      <a:pPr algn="ctr" fontAlgn="ctr"/>
                      <a:r>
                        <a:rPr lang="ru-RU" sz="800" b="0" i="0" u="none" strike="noStrike" dirty="0">
                          <a:solidFill>
                            <a:srgbClr val="000000"/>
                          </a:solidFill>
                          <a:effectLst/>
                          <a:latin typeface="Times New Roman" panose="02020603050405020304" pitchFamily="18" charset="0"/>
                        </a:rPr>
                        <a:t>7</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"Здравоохранение"</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Финансовое обеспечение системы организации медицинской помощи</a:t>
                      </a:r>
                    </a:p>
                  </a:txBody>
                  <a:tcPr marL="9525" marR="9525" marT="9525" marB="0" anchor="ctr"/>
                </a:tc>
                <a:tc>
                  <a:txBody>
                    <a:bodyPr/>
                    <a:lstStyle/>
                    <a:p>
                      <a:pPr algn="l" fontAlgn="ctr"/>
                      <a:br>
                        <a:rPr lang="ru-RU" sz="800" b="0" i="0" u="none" strike="noStrike">
                          <a:solidFill>
                            <a:schemeClr val="tx2">
                              <a:lumMod val="10000"/>
                            </a:schemeClr>
                          </a:solidFill>
                          <a:effectLst/>
                          <a:latin typeface="Times New Roman" panose="02020603050405020304" pitchFamily="18" charset="0"/>
                        </a:rPr>
                      </a:br>
                      <a:r>
                        <a:rPr lang="ru-RU" sz="800" b="0" i="0" u="none" strike="noStrike">
                          <a:solidFill>
                            <a:schemeClr val="tx2">
                              <a:lumMod val="10000"/>
                            </a:schemeClr>
                          </a:solidFill>
                          <a:effectLst/>
                          <a:latin typeface="Times New Roman" panose="02020603050405020304" pitchFamily="18" charset="0"/>
                        </a:rPr>
                        <a:t>Молодые специалистам государственных учреждений здравоохранения,  </a:t>
                      </a: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4738 от 01.11.2022 "Об утверждении муниципальной программы Ленинского городского округа "Здравоохранение"</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p>
                      <a:pPr algn="ctr" fontAlgn="ct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01.12.2021 № 39/4 "Об утверждении Положения о мерах социальной поддержки отдельных категорий работников государственных учреждений здравоохранения, расположенных на территории Ленинского городского округа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Выплата молодым специалистам</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врачам- 5 000,0 рублей,</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среднему </a:t>
                      </a:r>
                      <a:r>
                        <a:rPr lang="ru-RU" sz="800" b="0" i="0" u="none" strike="noStrike" dirty="0" err="1">
                          <a:solidFill>
                            <a:schemeClr val="tx2">
                              <a:lumMod val="10000"/>
                            </a:schemeClr>
                          </a:solidFill>
                          <a:effectLst/>
                          <a:latin typeface="Times New Roman" panose="02020603050405020304" pitchFamily="18" charset="0"/>
                        </a:rPr>
                        <a:t>мед.персоналу</a:t>
                      </a:r>
                      <a:r>
                        <a:rPr lang="ru-RU" sz="800" b="0" i="0" u="none" strike="noStrike" dirty="0">
                          <a:solidFill>
                            <a:schemeClr val="tx2">
                              <a:lumMod val="10000"/>
                            </a:schemeClr>
                          </a:solidFill>
                          <a:effectLst/>
                          <a:latin typeface="Times New Roman" panose="02020603050405020304" pitchFamily="18" charset="0"/>
                        </a:rPr>
                        <a:t>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3 000,0 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80 человек</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2 014,0</a:t>
                      </a:r>
                    </a:p>
                  </a:txBody>
                  <a:tcPr marL="9525" marR="9525" marT="9525" marB="0" anchor="ctr"/>
                </a:tc>
                <a:extLst>
                  <a:ext uri="{0D108BD9-81ED-4DB2-BD59-A6C34878D82A}">
                    <a16:rowId xmlns:a16="http://schemas.microsoft.com/office/drawing/2014/main" val="3935713098"/>
                  </a:ext>
                </a:extLst>
              </a:tr>
            </a:tbl>
          </a:graphicData>
        </a:graphic>
      </p:graphicFrame>
    </p:spTree>
    <p:extLst>
      <p:ext uri="{BB962C8B-B14F-4D97-AF65-F5344CB8AC3E}">
        <p14:creationId xmlns:p14="http://schemas.microsoft.com/office/powerpoint/2010/main" val="2067398082"/>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Rounded Rectangle">
            <a:extLst>
              <a:ext uri="{FF2B5EF4-FFF2-40B4-BE49-F238E27FC236}">
                <a16:creationId xmlns:a16="http://schemas.microsoft.com/office/drawing/2014/main" id="{8A1179DD-6EBD-6F4E-B2DA-A09AFF33B6E0}"/>
              </a:ext>
            </a:extLst>
          </p:cNvPr>
          <p:cNvSpPr/>
          <p:nvPr/>
        </p:nvSpPr>
        <p:spPr>
          <a:xfrm>
            <a:off x="609981" y="37054"/>
            <a:ext cx="7931346"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6" name="TextBox 5"/>
          <p:cNvSpPr txBox="1"/>
          <p:nvPr/>
        </p:nvSpPr>
        <p:spPr>
          <a:xfrm>
            <a:off x="693420" y="282009"/>
            <a:ext cx="762762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2605410" rtl="0" fontAlgn="auto" latinLnBrk="0" hangingPunct="0">
              <a:lnSpc>
                <a:spcPct val="100000"/>
              </a:lnSpc>
              <a:spcBef>
                <a:spcPts val="0"/>
              </a:spcBef>
              <a:spcAft>
                <a:spcPts val="0"/>
              </a:spcAft>
              <a:buClrTx/>
              <a:buSzTx/>
              <a:buFontTx/>
              <a:buNone/>
              <a:tabLst/>
            </a:pPr>
            <a:r>
              <a:rPr lang="ru-RU" sz="2000" dirty="0">
                <a:solidFill>
                  <a:schemeClr val="tx1"/>
                </a:solidFill>
              </a:rPr>
              <a:t>Расходы на реализацию национальных проектов в 2024 году</a:t>
            </a:r>
            <a:endParaRPr kumimoji="0" lang="ru-RU" sz="2000" b="0" i="0" u="none" strike="noStrike" cap="none" spc="0" normalizeH="0" baseline="0" dirty="0">
              <a:ln>
                <a:noFill/>
              </a:ln>
              <a:solidFill>
                <a:schemeClr val="tx1"/>
              </a:solidFill>
              <a:effectLst/>
              <a:uFillTx/>
              <a:sym typeface="Proxima Nova"/>
            </a:endParaRPr>
          </a:p>
        </p:txBody>
      </p:sp>
      <p:graphicFrame>
        <p:nvGraphicFramePr>
          <p:cNvPr id="8" name="Таблица 7">
            <a:extLst>
              <a:ext uri="{FF2B5EF4-FFF2-40B4-BE49-F238E27FC236}">
                <a16:creationId xmlns:a16="http://schemas.microsoft.com/office/drawing/2014/main" id="{6CE9B11F-B332-4C4F-A266-E5B749EA08AD}"/>
              </a:ext>
            </a:extLst>
          </p:cNvPr>
          <p:cNvGraphicFramePr>
            <a:graphicFrameLocks noGrp="1"/>
          </p:cNvGraphicFramePr>
          <p:nvPr>
            <p:extLst>
              <p:ext uri="{D42A27DB-BD31-4B8C-83A1-F6EECF244321}">
                <p14:modId xmlns:p14="http://schemas.microsoft.com/office/powerpoint/2010/main" val="2626775277"/>
              </p:ext>
            </p:extLst>
          </p:nvPr>
        </p:nvGraphicFramePr>
        <p:xfrm>
          <a:off x="281940" y="1362709"/>
          <a:ext cx="3901440" cy="2281828"/>
        </p:xfrm>
        <a:graphic>
          <a:graphicData uri="http://schemas.openxmlformats.org/drawingml/2006/table">
            <a:tbl>
              <a:tblPr firstRow="1" bandRow="1">
                <a:tableStyleId>{284E427A-3D55-4303-BF80-6455036E1DE7}</a:tableStyleId>
              </a:tblPr>
              <a:tblGrid>
                <a:gridCol w="2720340">
                  <a:extLst>
                    <a:ext uri="{9D8B030D-6E8A-4147-A177-3AD203B41FA5}">
                      <a16:colId xmlns:a16="http://schemas.microsoft.com/office/drawing/2014/main" val="3964998014"/>
                    </a:ext>
                  </a:extLst>
                </a:gridCol>
                <a:gridCol w="1181100">
                  <a:extLst>
                    <a:ext uri="{9D8B030D-6E8A-4147-A177-3AD203B41FA5}">
                      <a16:colId xmlns:a16="http://schemas.microsoft.com/office/drawing/2014/main" val="2352237612"/>
                    </a:ext>
                  </a:extLst>
                </a:gridCol>
              </a:tblGrid>
              <a:tr h="570457">
                <a:tc>
                  <a:txBody>
                    <a:bodyPr/>
                    <a:lstStyle/>
                    <a:p>
                      <a:r>
                        <a:rPr lang="ru-RU" sz="1000" dirty="0"/>
                        <a:t>НАЦИОНАЛЬНЫЙ ПРОЕКТ</a:t>
                      </a:r>
                    </a:p>
                  </a:txBody>
                  <a:tcPr>
                    <a:solidFill>
                      <a:srgbClr val="009393"/>
                    </a:solidFill>
                  </a:tcPr>
                </a:tc>
                <a:tc>
                  <a:txBody>
                    <a:bodyPr/>
                    <a:lstStyle/>
                    <a:p>
                      <a:r>
                        <a:rPr lang="ru-RU" sz="1000" dirty="0" err="1"/>
                        <a:t>тыс.рублей</a:t>
                      </a:r>
                      <a:endParaRPr lang="ru-RU" sz="1000" dirty="0"/>
                    </a:p>
                  </a:txBody>
                  <a:tcPr>
                    <a:solidFill>
                      <a:srgbClr val="009393"/>
                    </a:solidFill>
                  </a:tcPr>
                </a:tc>
                <a:extLst>
                  <a:ext uri="{0D108BD9-81ED-4DB2-BD59-A6C34878D82A}">
                    <a16:rowId xmlns:a16="http://schemas.microsoft.com/office/drawing/2014/main" val="3287377477"/>
                  </a:ext>
                </a:extLst>
              </a:tr>
              <a:tr h="570457">
                <a:tc>
                  <a:txBody>
                    <a:bodyPr/>
                    <a:lstStyle/>
                    <a:p>
                      <a:pPr algn="l"/>
                      <a:r>
                        <a:rPr lang="ru-RU" sz="1200" b="1" dirty="0">
                          <a:solidFill>
                            <a:srgbClr val="343947"/>
                          </a:solidFill>
                        </a:rPr>
                        <a:t>ЖИЛЬЕ И ГОРОДСКАЯ СРЕДА </a:t>
                      </a:r>
                    </a:p>
                  </a:txBody>
                  <a:tcPr anchor="ctr"/>
                </a:tc>
                <a:tc>
                  <a:txBody>
                    <a:bodyPr/>
                    <a:lstStyle/>
                    <a:p>
                      <a:pPr marL="0" marR="0" lvl="0" indent="0" algn="ctr" defTabSz="158008" rtl="0" eaLnBrk="1" fontAlgn="auto" latinLnBrk="0" hangingPunct="1">
                        <a:lnSpc>
                          <a:spcPct val="100000"/>
                        </a:lnSpc>
                        <a:spcBef>
                          <a:spcPts val="0"/>
                        </a:spcBef>
                        <a:spcAft>
                          <a:spcPts val="0"/>
                        </a:spcAft>
                        <a:buClrTx/>
                        <a:buSzTx/>
                        <a:buFontTx/>
                        <a:buNone/>
                        <a:tabLst/>
                        <a:defRPr/>
                      </a:pPr>
                      <a:r>
                        <a:rPr lang="ru-RU" sz="1200" b="1" dirty="0">
                          <a:solidFill>
                            <a:schemeClr val="tx1"/>
                          </a:solidFill>
                        </a:rPr>
                        <a:t>139 869,3 </a:t>
                      </a:r>
                    </a:p>
                  </a:txBody>
                  <a:tcPr anchor="ctr">
                    <a:solidFill>
                      <a:srgbClr val="009393"/>
                    </a:solidFill>
                  </a:tcPr>
                </a:tc>
                <a:extLst>
                  <a:ext uri="{0D108BD9-81ED-4DB2-BD59-A6C34878D82A}">
                    <a16:rowId xmlns:a16="http://schemas.microsoft.com/office/drawing/2014/main" val="2481220210"/>
                  </a:ext>
                </a:extLst>
              </a:tr>
              <a:tr h="570457">
                <a:tc>
                  <a:txBody>
                    <a:bodyPr/>
                    <a:lstStyle/>
                    <a:p>
                      <a:pPr algn="l"/>
                      <a:r>
                        <a:rPr lang="ru-RU" sz="1200" b="1" dirty="0">
                          <a:solidFill>
                            <a:srgbClr val="343947"/>
                          </a:solidFill>
                        </a:rPr>
                        <a:t>ОБРАЗОВАНИЕ</a:t>
                      </a:r>
                    </a:p>
                  </a:txBody>
                  <a:tcPr anchor="ctr"/>
                </a:tc>
                <a:tc>
                  <a:txBody>
                    <a:bodyPr/>
                    <a:lstStyle/>
                    <a:p>
                      <a:pPr algn="ctr"/>
                      <a:r>
                        <a:rPr lang="ru-RU" sz="1200" b="1" dirty="0">
                          <a:solidFill>
                            <a:schemeClr val="tx1"/>
                          </a:solidFill>
                        </a:rPr>
                        <a:t>1 592 123,4</a:t>
                      </a:r>
                    </a:p>
                  </a:txBody>
                  <a:tcPr anchor="ctr">
                    <a:solidFill>
                      <a:srgbClr val="009393"/>
                    </a:solidFill>
                  </a:tcPr>
                </a:tc>
                <a:extLst>
                  <a:ext uri="{0D108BD9-81ED-4DB2-BD59-A6C34878D82A}">
                    <a16:rowId xmlns:a16="http://schemas.microsoft.com/office/drawing/2014/main" val="563171643"/>
                  </a:ext>
                </a:extLst>
              </a:tr>
              <a:tr h="570457">
                <a:tc>
                  <a:txBody>
                    <a:bodyPr/>
                    <a:lstStyle/>
                    <a:p>
                      <a:pPr algn="l"/>
                      <a:r>
                        <a:rPr lang="ru-RU" sz="1200" b="1" dirty="0">
                          <a:solidFill>
                            <a:srgbClr val="343947"/>
                          </a:solidFill>
                        </a:rPr>
                        <a:t>ДЕМОГРАФИЯ</a:t>
                      </a:r>
                    </a:p>
                  </a:txBody>
                  <a:tcPr anchor="ctr"/>
                </a:tc>
                <a:tc>
                  <a:txBody>
                    <a:bodyPr/>
                    <a:lstStyle/>
                    <a:p>
                      <a:pPr algn="ctr"/>
                      <a:r>
                        <a:rPr lang="ru-RU" sz="1200" b="1" dirty="0">
                          <a:solidFill>
                            <a:schemeClr val="tx1"/>
                          </a:solidFill>
                        </a:rPr>
                        <a:t>59 183,0 </a:t>
                      </a:r>
                    </a:p>
                  </a:txBody>
                  <a:tcPr anchor="ctr">
                    <a:solidFill>
                      <a:srgbClr val="009393"/>
                    </a:solidFill>
                  </a:tcPr>
                </a:tc>
                <a:extLst>
                  <a:ext uri="{0D108BD9-81ED-4DB2-BD59-A6C34878D82A}">
                    <a16:rowId xmlns:a16="http://schemas.microsoft.com/office/drawing/2014/main" val="39533170"/>
                  </a:ext>
                </a:extLst>
              </a:tr>
            </a:tbl>
          </a:graphicData>
        </a:graphic>
      </p:graphicFrame>
      <p:graphicFrame>
        <p:nvGraphicFramePr>
          <p:cNvPr id="12" name="Диаграмма 11">
            <a:extLst>
              <a:ext uri="{FF2B5EF4-FFF2-40B4-BE49-F238E27FC236}">
                <a16:creationId xmlns:a16="http://schemas.microsoft.com/office/drawing/2014/main" id="{6056A882-2EA2-4C2C-B8A4-35179C82F828}"/>
              </a:ext>
            </a:extLst>
          </p:cNvPr>
          <p:cNvGraphicFramePr/>
          <p:nvPr>
            <p:extLst>
              <p:ext uri="{D42A27DB-BD31-4B8C-83A1-F6EECF244321}">
                <p14:modId xmlns:p14="http://schemas.microsoft.com/office/powerpoint/2010/main" val="1696565211"/>
              </p:ext>
            </p:extLst>
          </p:nvPr>
        </p:nvGraphicFramePr>
        <p:xfrm>
          <a:off x="4507230" y="1280160"/>
          <a:ext cx="4453890" cy="3467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5067172"/>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rgbClr val="72FDEA"/>
            </a:gs>
          </a:gsLst>
          <a:lin ang="681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Rounded Rectangle">
            <a:extLst>
              <a:ext uri="{FF2B5EF4-FFF2-40B4-BE49-F238E27FC236}">
                <a16:creationId xmlns:a16="http://schemas.microsoft.com/office/drawing/2014/main" id="{8A1179DD-6EBD-6F4E-B2DA-A09AFF33B6E0}"/>
              </a:ext>
            </a:extLst>
          </p:cNvPr>
          <p:cNvSpPr/>
          <p:nvPr/>
        </p:nvSpPr>
        <p:spPr>
          <a:xfrm>
            <a:off x="609981" y="-2402"/>
            <a:ext cx="7931346"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6" name="TextBox 5"/>
          <p:cNvSpPr txBox="1"/>
          <p:nvPr/>
        </p:nvSpPr>
        <p:spPr>
          <a:xfrm>
            <a:off x="693420" y="282009"/>
            <a:ext cx="762762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2605410" rtl="0" fontAlgn="auto" latinLnBrk="0" hangingPunct="0">
              <a:lnSpc>
                <a:spcPct val="100000"/>
              </a:lnSpc>
              <a:spcBef>
                <a:spcPts val="0"/>
              </a:spcBef>
              <a:spcAft>
                <a:spcPts val="0"/>
              </a:spcAft>
              <a:buClrTx/>
              <a:buSzTx/>
              <a:buFontTx/>
              <a:buNone/>
              <a:tabLst/>
            </a:pPr>
            <a:r>
              <a:rPr lang="ru-RU" sz="2000" dirty="0">
                <a:solidFill>
                  <a:schemeClr val="tx1"/>
                </a:solidFill>
              </a:rPr>
              <a:t>Расходы на реализацию национальных проектов в 2024 году</a:t>
            </a:r>
            <a:endParaRPr kumimoji="0" lang="ru-RU" sz="2000" b="0" i="0" u="none" strike="noStrike" cap="none" spc="0" normalizeH="0" baseline="0" dirty="0">
              <a:ln>
                <a:noFill/>
              </a:ln>
              <a:solidFill>
                <a:schemeClr val="tx1"/>
              </a:solidFill>
              <a:effectLst/>
              <a:uFillTx/>
              <a:sym typeface="Proxima Nova"/>
            </a:endParaRPr>
          </a:p>
        </p:txBody>
      </p:sp>
      <p:graphicFrame>
        <p:nvGraphicFramePr>
          <p:cNvPr id="9" name="Таблица 8">
            <a:extLst>
              <a:ext uri="{FF2B5EF4-FFF2-40B4-BE49-F238E27FC236}">
                <a16:creationId xmlns:a16="http://schemas.microsoft.com/office/drawing/2014/main" id="{0516050C-A3E3-472C-95CB-3F69E90498D3}"/>
              </a:ext>
            </a:extLst>
          </p:cNvPr>
          <p:cNvGraphicFramePr>
            <a:graphicFrameLocks noGrp="1"/>
          </p:cNvGraphicFramePr>
          <p:nvPr>
            <p:extLst>
              <p:ext uri="{D42A27DB-BD31-4B8C-83A1-F6EECF244321}">
                <p14:modId xmlns:p14="http://schemas.microsoft.com/office/powerpoint/2010/main" val="1981775085"/>
              </p:ext>
            </p:extLst>
          </p:nvPr>
        </p:nvGraphicFramePr>
        <p:xfrm>
          <a:off x="248194" y="990203"/>
          <a:ext cx="8730344" cy="4229100"/>
        </p:xfrm>
        <a:graphic>
          <a:graphicData uri="http://schemas.openxmlformats.org/drawingml/2006/table">
            <a:tbl>
              <a:tblPr firstRow="1" bandRow="1">
                <a:tableStyleId>{5940675A-B579-460E-94D1-54222C63F5DA}</a:tableStyleId>
              </a:tblPr>
              <a:tblGrid>
                <a:gridCol w="8730344">
                  <a:extLst>
                    <a:ext uri="{9D8B030D-6E8A-4147-A177-3AD203B41FA5}">
                      <a16:colId xmlns:a16="http://schemas.microsoft.com/office/drawing/2014/main" val="3767522125"/>
                    </a:ext>
                  </a:extLst>
                </a:gridCol>
              </a:tblGrid>
              <a:tr h="3889664">
                <a:tc>
                  <a:txBody>
                    <a:bodyPr/>
                    <a:lstStyle/>
                    <a:p>
                      <a:pPr algn="l"/>
                      <a:endParaRPr lang="ru-RU" sz="1050" b="1" i="0" u="none" strike="noStrike" cap="none" spc="0" baseline="0" dirty="0">
                        <a:solidFill>
                          <a:srgbClr val="343947"/>
                        </a:solidFill>
                        <a:effectLst/>
                        <a:uFillTx/>
                        <a:latin typeface="+mn-lt"/>
                        <a:ea typeface="+mn-ea"/>
                        <a:cs typeface="+mn-cs"/>
                        <a:sym typeface="Proxima Nova"/>
                      </a:endParaRPr>
                    </a:p>
                    <a:p>
                      <a:pPr algn="l"/>
                      <a:endParaRPr lang="ru-RU" sz="1050" b="1" i="0" u="none" strike="noStrike" cap="none" spc="0" baseline="0" dirty="0">
                        <a:solidFill>
                          <a:srgbClr val="343947"/>
                        </a:solidFill>
                        <a:effectLst/>
                        <a:uFillTx/>
                        <a:latin typeface="+mn-lt"/>
                        <a:ea typeface="+mn-ea"/>
                        <a:cs typeface="+mn-cs"/>
                        <a:sym typeface="Proxima Nova"/>
                      </a:endParaRPr>
                    </a:p>
                    <a:p>
                      <a:pPr algn="l"/>
                      <a:r>
                        <a:rPr lang="ru-RU" sz="1050" b="1" i="0" u="none" strike="noStrike" cap="none" spc="0" baseline="0" dirty="0">
                          <a:solidFill>
                            <a:srgbClr val="343947"/>
                          </a:solidFill>
                          <a:effectLst/>
                          <a:uFillTx/>
                          <a:latin typeface="+mn-lt"/>
                          <a:ea typeface="+mn-ea"/>
                          <a:cs typeface="+mn-cs"/>
                          <a:sym typeface="Proxima Nova"/>
                        </a:rPr>
                        <a:t>НАЦИОНАЛЬНЫЙ ПРОЕКТ «ОБРАЗОВАНИЕ» - </a:t>
                      </a:r>
                      <a:r>
                        <a:rPr lang="en-US" sz="1050" b="1" i="0" u="none" strike="noStrike" cap="none" spc="0" baseline="0" dirty="0">
                          <a:solidFill>
                            <a:srgbClr val="343947"/>
                          </a:solidFill>
                          <a:effectLst/>
                          <a:uFillTx/>
                          <a:latin typeface="+mn-lt"/>
                          <a:ea typeface="+mn-ea"/>
                          <a:cs typeface="+mn-cs"/>
                          <a:sym typeface="Proxima Nova"/>
                        </a:rPr>
                        <a:t>1 </a:t>
                      </a:r>
                      <a:r>
                        <a:rPr lang="ru-RU" sz="1050" b="1" i="0" u="none" strike="noStrike" cap="none" spc="0" baseline="0" dirty="0">
                          <a:solidFill>
                            <a:srgbClr val="343947"/>
                          </a:solidFill>
                          <a:effectLst/>
                          <a:uFillTx/>
                          <a:latin typeface="+mn-lt"/>
                          <a:ea typeface="+mn-ea"/>
                          <a:cs typeface="+mn-cs"/>
                          <a:sym typeface="Proxima Nova"/>
                        </a:rPr>
                        <a:t>592 123,4</a:t>
                      </a:r>
                      <a:r>
                        <a:rPr lang="en-US" sz="1050" b="1" i="0" u="none" strike="noStrike" cap="none" spc="0" baseline="0" dirty="0">
                          <a:solidFill>
                            <a:srgbClr val="343947"/>
                          </a:solidFill>
                          <a:effectLst/>
                          <a:uFillTx/>
                          <a:latin typeface="+mn-lt"/>
                          <a:ea typeface="+mn-ea"/>
                          <a:cs typeface="+mn-cs"/>
                          <a:sym typeface="Proxima Nova"/>
                        </a:rPr>
                        <a:t> </a:t>
                      </a:r>
                      <a:r>
                        <a:rPr lang="ru-RU" sz="1050" b="1" i="0" u="none" strike="noStrike" cap="none" spc="0" baseline="0" dirty="0">
                          <a:solidFill>
                            <a:srgbClr val="343947"/>
                          </a:solidFill>
                          <a:effectLst/>
                          <a:uFillTx/>
                          <a:latin typeface="+mn-lt"/>
                          <a:ea typeface="+mn-ea"/>
                          <a:cs typeface="+mn-cs"/>
                          <a:sym typeface="Proxima Nova"/>
                        </a:rPr>
                        <a:t>тыс. рублей</a:t>
                      </a:r>
                    </a:p>
                    <a:p>
                      <a:pPr algn="l"/>
                      <a:endParaRPr lang="ru-RU" sz="1050" b="1" i="0" u="none" strike="noStrike" cap="none" spc="0" baseline="0" dirty="0">
                        <a:solidFill>
                          <a:srgbClr val="343947"/>
                        </a:solidFill>
                        <a:effectLst/>
                        <a:uFillTx/>
                        <a:latin typeface="+mn-lt"/>
                        <a:ea typeface="+mn-ea"/>
                        <a:cs typeface="+mn-cs"/>
                        <a:sym typeface="Proxima Nova"/>
                      </a:endParaRPr>
                    </a:p>
                    <a:p>
                      <a:pPr marL="228600" marR="0" lvl="0" indent="-228600" algn="l" defTabSz="158008" rtl="0" eaLnBrk="1" fontAlgn="auto" latinLnBrk="0" hangingPunct="1">
                        <a:lnSpc>
                          <a:spcPct val="100000"/>
                        </a:lnSpc>
                        <a:spcBef>
                          <a:spcPts val="0"/>
                        </a:spcBef>
                        <a:spcAft>
                          <a:spcPts val="0"/>
                        </a:spcAft>
                        <a:buClrTx/>
                        <a:buSzTx/>
                        <a:buFontTx/>
                        <a:buAutoNum type="arabicPeriod"/>
                        <a:tabLst/>
                        <a:defRPr/>
                      </a:pPr>
                      <a:r>
                        <a:rPr lang="ru-RU" sz="1050" b="1" i="1" dirty="0">
                          <a:solidFill>
                            <a:schemeClr val="bg2">
                              <a:lumMod val="50000"/>
                            </a:schemeClr>
                          </a:solidFill>
                        </a:rPr>
                        <a:t>Федеральный проект «Современная школа»</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u="none" strike="noStrike" cap="none" spc="0" baseline="0" dirty="0">
                          <a:solidFill>
                            <a:srgbClr val="343947"/>
                          </a:solidFill>
                          <a:effectLst/>
                          <a:uFillTx/>
                          <a:latin typeface="+mn-lt"/>
                          <a:ea typeface="+mn-ea"/>
                          <a:cs typeface="+mn-cs"/>
                          <a:sym typeface="Proxima Nova"/>
                        </a:rPr>
                        <a:t>Созданы центры образования естественно-научной и технологической направленностей «Точка Роста» на базе МБОУ </a:t>
                      </a:r>
                      <a:r>
                        <a:rPr lang="ru-RU" sz="1050" b="0" i="0" u="none" strike="noStrike" cap="none" spc="0" baseline="0" dirty="0" err="1">
                          <a:solidFill>
                            <a:srgbClr val="343947"/>
                          </a:solidFill>
                          <a:effectLst/>
                          <a:uFillTx/>
                          <a:latin typeface="+mn-lt"/>
                          <a:ea typeface="+mn-ea"/>
                          <a:cs typeface="+mn-cs"/>
                          <a:sym typeface="Proxima Nova"/>
                        </a:rPr>
                        <a:t>Развилковской</a:t>
                      </a:r>
                      <a:r>
                        <a:rPr lang="ru-RU" sz="1050" b="0" i="0" u="none" strike="noStrike" cap="none" spc="0" baseline="0" dirty="0">
                          <a:solidFill>
                            <a:srgbClr val="343947"/>
                          </a:solidFill>
                          <a:effectLst/>
                          <a:uFillTx/>
                          <a:latin typeface="+mn-lt"/>
                          <a:ea typeface="+mn-ea"/>
                          <a:cs typeface="+mn-cs"/>
                          <a:sym typeface="Proxima Nova"/>
                        </a:rPr>
                        <a:t> СОШ с УИОП, МБОУ «</a:t>
                      </a:r>
                      <a:r>
                        <a:rPr lang="ru-RU" sz="1050" b="0" i="0" u="none" strike="noStrike" cap="none" spc="0" baseline="0" dirty="0" err="1">
                          <a:solidFill>
                            <a:srgbClr val="343947"/>
                          </a:solidFill>
                          <a:effectLst/>
                          <a:uFillTx/>
                          <a:latin typeface="+mn-lt"/>
                          <a:ea typeface="+mn-ea"/>
                          <a:cs typeface="+mn-cs"/>
                          <a:sym typeface="Proxima Nova"/>
                        </a:rPr>
                        <a:t>Мисайловская</a:t>
                      </a:r>
                      <a:r>
                        <a:rPr lang="ru-RU" sz="1050" b="0" i="0" u="none" strike="noStrike" cap="none" spc="0" baseline="0" dirty="0">
                          <a:solidFill>
                            <a:srgbClr val="343947"/>
                          </a:solidFill>
                          <a:effectLst/>
                          <a:uFillTx/>
                          <a:latin typeface="+mn-lt"/>
                          <a:ea typeface="+mn-ea"/>
                          <a:cs typeface="+mn-cs"/>
                          <a:sym typeface="Proxima Nova"/>
                        </a:rPr>
                        <a:t> СОШ №1», МАОУ «Образовательный центр «Успех» </a:t>
                      </a:r>
                      <a:r>
                        <a:rPr lang="ru-RU" sz="1050" dirty="0">
                          <a:solidFill>
                            <a:srgbClr val="343947"/>
                          </a:solidFill>
                        </a:rPr>
                        <a:t>(проведены ремонты помещений, приобретено оборудование, средства обучения и воспитания, мебель)</a:t>
                      </a:r>
                      <a:endParaRPr lang="en-US" sz="1050" b="0" i="0" u="none" strike="noStrike" cap="none" spc="0" baseline="0" dirty="0">
                        <a:solidFill>
                          <a:srgbClr val="343947"/>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50" b="1" i="1" dirty="0">
                        <a:solidFill>
                          <a:schemeClr val="bg2">
                            <a:lumMod val="50000"/>
                          </a:schemeClr>
                        </a:solidFill>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1" i="1" dirty="0">
                          <a:solidFill>
                            <a:schemeClr val="bg2">
                              <a:lumMod val="50000"/>
                            </a:schemeClr>
                          </a:solidFill>
                        </a:rPr>
                        <a:t>2. Федеральный </a:t>
                      </a:r>
                      <a:r>
                        <a:rPr lang="ru-RU" sz="1050" b="1" i="1" dirty="0">
                          <a:solidFill>
                            <a:srgbClr val="343947"/>
                          </a:solidFill>
                        </a:rPr>
                        <a:t>проект «</a:t>
                      </a:r>
                      <a:r>
                        <a:rPr lang="ru-RU" sz="1050" b="1" i="1" u="none" strike="noStrike" cap="none" spc="0" baseline="0" dirty="0">
                          <a:solidFill>
                            <a:srgbClr val="343947"/>
                          </a:solidFill>
                          <a:effectLst/>
                          <a:uFillTx/>
                          <a:latin typeface="+mn-lt"/>
                          <a:ea typeface="+mn-ea"/>
                          <a:cs typeface="+mn-cs"/>
                          <a:sym typeface="Proxima Nova"/>
                        </a:rPr>
                        <a:t>Патриотическое воспитание граждан Российской Федерации</a:t>
                      </a:r>
                      <a:r>
                        <a:rPr lang="ru-RU" sz="1050" b="1" i="1" dirty="0">
                          <a:solidFill>
                            <a:srgbClr val="343947"/>
                          </a:solidFill>
                        </a:rPr>
                        <a:t>»</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u="none" strike="noStrike" cap="none" spc="0" baseline="0" dirty="0">
                          <a:solidFill>
                            <a:srgbClr val="343947"/>
                          </a:solidFill>
                          <a:effectLst/>
                          <a:uFillTx/>
                          <a:latin typeface="+mn-lt"/>
                          <a:ea typeface="+mn-ea"/>
                          <a:cs typeface="+mn-cs"/>
                          <a:sym typeface="Proxima Nova"/>
                        </a:rPr>
                        <a:t>Учащиеся школ вовлечены в мероприятия патриотической направленности (обеспечена деятельность советников во всех муниципальных общеобразовательных организациях городского округа, приобретена символика Российской Федерации)</a:t>
                      </a: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50" b="0" i="0" u="none" strike="noStrike" cap="none" spc="0" baseline="0" dirty="0">
                        <a:solidFill>
                          <a:srgbClr val="343947"/>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1" i="1" u="none" strike="noStrike" cap="none" spc="0" baseline="0" dirty="0">
                          <a:solidFill>
                            <a:srgbClr val="343947"/>
                          </a:solidFill>
                          <a:effectLst/>
                          <a:uFillTx/>
                          <a:latin typeface="+mn-lt"/>
                          <a:ea typeface="+mn-ea"/>
                          <a:cs typeface="+mn-cs"/>
                          <a:sym typeface="Proxima Nova"/>
                        </a:rPr>
                        <a:t>3. Федеральный проект "Успех каждого ребенка"</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u="none" strike="noStrike" cap="none" spc="0" baseline="0" dirty="0">
                          <a:solidFill>
                            <a:srgbClr val="343947"/>
                          </a:solidFill>
                          <a:effectLst/>
                          <a:uFillTx/>
                          <a:latin typeface="+mn-lt"/>
                          <a:ea typeface="+mn-ea"/>
                          <a:cs typeface="+mn-cs"/>
                          <a:sym typeface="Proxima Nova"/>
                        </a:rPr>
                        <a:t>Во всех общеобразовательных организациях городского округа созданы новые места для реализации дополнительных образовательных программ широкого спектра направленностей, обеспечена закупка и поставка оборудования для реализации образовательных программ дополнительного образования, с  использованием оборудования проведены мероприятия развивающего и воспитательного характера</a:t>
                      </a:r>
                    </a:p>
                    <a:p>
                      <a:pPr algn="l"/>
                      <a:endParaRPr lang="ru-RU" sz="1050" b="1" i="1" u="none" strike="noStrike" cap="none" spc="0" baseline="0" dirty="0">
                        <a:solidFill>
                          <a:srgbClr val="343947"/>
                        </a:solidFill>
                        <a:effectLst/>
                        <a:uFillTx/>
                        <a:latin typeface="+mn-lt"/>
                        <a:ea typeface="+mn-ea"/>
                        <a:cs typeface="+mn-cs"/>
                        <a:sym typeface="Proxima Nova"/>
                      </a:endParaRPr>
                    </a:p>
                    <a:p>
                      <a:pPr algn="l"/>
                      <a:r>
                        <a:rPr lang="ru-RU" sz="1050" b="1" i="1" u="none" strike="noStrike" cap="none" spc="0" baseline="0" dirty="0">
                          <a:solidFill>
                            <a:srgbClr val="343947"/>
                          </a:solidFill>
                          <a:effectLst/>
                          <a:uFillTx/>
                          <a:latin typeface="+mn-lt"/>
                          <a:ea typeface="+mn-ea"/>
                          <a:cs typeface="+mn-cs"/>
                          <a:sym typeface="Proxima Nova"/>
                        </a:rPr>
                        <a:t>4. Федеральный проект "Цифровая образовательная среда"</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u="none" strike="noStrike" cap="none" spc="0" baseline="0" dirty="0">
                          <a:solidFill>
                            <a:srgbClr val="343947"/>
                          </a:solidFill>
                          <a:effectLst/>
                          <a:uFillTx/>
                          <a:latin typeface="+mn-lt"/>
                          <a:ea typeface="+mn-ea"/>
                          <a:cs typeface="+mn-cs"/>
                          <a:sym typeface="Proxima Nova"/>
                        </a:rPr>
                        <a:t>На базе МАОУ «</a:t>
                      </a:r>
                      <a:r>
                        <a:rPr lang="ru-RU" sz="1050" b="0" i="0" u="none" strike="noStrike" cap="none" spc="0" baseline="0" dirty="0" err="1">
                          <a:solidFill>
                            <a:srgbClr val="343947"/>
                          </a:solidFill>
                          <a:effectLst/>
                          <a:uFillTx/>
                          <a:latin typeface="+mn-lt"/>
                          <a:ea typeface="+mn-ea"/>
                          <a:cs typeface="+mn-cs"/>
                          <a:sym typeface="Proxima Nova"/>
                        </a:rPr>
                        <a:t>Видновская</a:t>
                      </a:r>
                      <a:r>
                        <a:rPr lang="ru-RU" sz="1050" b="0" i="0" u="none" strike="noStrike" cap="none" spc="0" baseline="0" dirty="0">
                          <a:solidFill>
                            <a:srgbClr val="343947"/>
                          </a:solidFill>
                          <a:effectLst/>
                          <a:uFillTx/>
                          <a:latin typeface="+mn-lt"/>
                          <a:ea typeface="+mn-ea"/>
                          <a:cs typeface="+mn-cs"/>
                          <a:sym typeface="Proxima Nova"/>
                        </a:rPr>
                        <a:t> гимназия» обеспечено внедрение в образовательные программы целевой модели развития навыков и компетенция в сфере информационно-коммуникационных технологий, раннего выявления способностей, развития информационной грамотности</a:t>
                      </a:r>
                    </a:p>
                    <a:p>
                      <a:pPr algn="l"/>
                      <a:endParaRPr lang="ru-RU" sz="1050" b="1" i="0" u="none" strike="noStrike" cap="none" spc="0" baseline="0" dirty="0">
                        <a:solidFill>
                          <a:srgbClr val="343947"/>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dirty="0">
                        <a:solidFill>
                          <a:srgbClr val="343947"/>
                        </a:solidFill>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dirty="0">
                        <a:solidFill>
                          <a:srgbClr val="343947"/>
                        </a:solidFill>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dirty="0">
                        <a:solidFill>
                          <a:srgbClr val="343947"/>
                        </a:solidFill>
                      </a:endParaRPr>
                    </a:p>
                  </a:txBody>
                  <a:tcPr/>
                </a:tc>
                <a:extLst>
                  <a:ext uri="{0D108BD9-81ED-4DB2-BD59-A6C34878D82A}">
                    <a16:rowId xmlns:a16="http://schemas.microsoft.com/office/drawing/2014/main" val="188645332"/>
                  </a:ext>
                </a:extLst>
              </a:tr>
            </a:tbl>
          </a:graphicData>
        </a:graphic>
      </p:graphicFrame>
    </p:spTree>
    <p:extLst>
      <p:ext uri="{BB962C8B-B14F-4D97-AF65-F5344CB8AC3E}">
        <p14:creationId xmlns:p14="http://schemas.microsoft.com/office/powerpoint/2010/main" val="1534680449"/>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rgbClr val="72FDEA"/>
            </a:gs>
          </a:gsLst>
          <a:lin ang="681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Rounded Rectangle">
            <a:extLst>
              <a:ext uri="{FF2B5EF4-FFF2-40B4-BE49-F238E27FC236}">
                <a16:creationId xmlns:a16="http://schemas.microsoft.com/office/drawing/2014/main" id="{8A1179DD-6EBD-6F4E-B2DA-A09AFF33B6E0}"/>
              </a:ext>
            </a:extLst>
          </p:cNvPr>
          <p:cNvSpPr/>
          <p:nvPr/>
        </p:nvSpPr>
        <p:spPr>
          <a:xfrm>
            <a:off x="609981" y="37054"/>
            <a:ext cx="7931346"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6" name="TextBox 5"/>
          <p:cNvSpPr txBox="1"/>
          <p:nvPr/>
        </p:nvSpPr>
        <p:spPr>
          <a:xfrm>
            <a:off x="693420" y="282009"/>
            <a:ext cx="762762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2605410" rtl="0" fontAlgn="auto" latinLnBrk="0" hangingPunct="0">
              <a:lnSpc>
                <a:spcPct val="100000"/>
              </a:lnSpc>
              <a:spcBef>
                <a:spcPts val="0"/>
              </a:spcBef>
              <a:spcAft>
                <a:spcPts val="0"/>
              </a:spcAft>
              <a:buClrTx/>
              <a:buSzTx/>
              <a:buFontTx/>
              <a:buNone/>
              <a:tabLst/>
            </a:pPr>
            <a:r>
              <a:rPr lang="ru-RU" sz="2000" dirty="0">
                <a:solidFill>
                  <a:schemeClr val="tx1"/>
                </a:solidFill>
              </a:rPr>
              <a:t>Расходы на реализацию национальных проектов в 2024 году</a:t>
            </a:r>
            <a:endParaRPr kumimoji="0" lang="ru-RU" sz="2000" b="0" i="0" u="none" strike="noStrike" cap="none" spc="0" normalizeH="0" baseline="0" dirty="0">
              <a:ln>
                <a:noFill/>
              </a:ln>
              <a:solidFill>
                <a:schemeClr val="tx1"/>
              </a:solidFill>
              <a:effectLst/>
              <a:uFillTx/>
              <a:sym typeface="Proxima Nova"/>
            </a:endParaRPr>
          </a:p>
        </p:txBody>
      </p:sp>
      <p:graphicFrame>
        <p:nvGraphicFramePr>
          <p:cNvPr id="9" name="Таблица 8">
            <a:extLst>
              <a:ext uri="{FF2B5EF4-FFF2-40B4-BE49-F238E27FC236}">
                <a16:creationId xmlns:a16="http://schemas.microsoft.com/office/drawing/2014/main" id="{0516050C-A3E3-472C-95CB-3F69E90498D3}"/>
              </a:ext>
            </a:extLst>
          </p:cNvPr>
          <p:cNvGraphicFramePr>
            <a:graphicFrameLocks noGrp="1"/>
          </p:cNvGraphicFramePr>
          <p:nvPr>
            <p:extLst>
              <p:ext uri="{D42A27DB-BD31-4B8C-83A1-F6EECF244321}">
                <p14:modId xmlns:p14="http://schemas.microsoft.com/office/powerpoint/2010/main" val="897118560"/>
              </p:ext>
            </p:extLst>
          </p:nvPr>
        </p:nvGraphicFramePr>
        <p:xfrm>
          <a:off x="163286" y="1103810"/>
          <a:ext cx="8823960" cy="3814355"/>
        </p:xfrm>
        <a:graphic>
          <a:graphicData uri="http://schemas.openxmlformats.org/drawingml/2006/table">
            <a:tbl>
              <a:tblPr firstRow="1" bandRow="1">
                <a:tableStyleId>{5940675A-B579-460E-94D1-54222C63F5DA}</a:tableStyleId>
              </a:tblPr>
              <a:tblGrid>
                <a:gridCol w="8823960">
                  <a:extLst>
                    <a:ext uri="{9D8B030D-6E8A-4147-A177-3AD203B41FA5}">
                      <a16:colId xmlns:a16="http://schemas.microsoft.com/office/drawing/2014/main" val="3767522125"/>
                    </a:ext>
                  </a:extLst>
                </a:gridCol>
              </a:tblGrid>
              <a:tr h="3814355">
                <a:tc>
                  <a:txBody>
                    <a:bodyPr/>
                    <a:lstStyle/>
                    <a:p>
                      <a:pPr algn="l"/>
                      <a:endParaRPr lang="en-US" sz="800" b="1" i="0" u="none" strike="noStrike" cap="none" spc="0" baseline="0" dirty="0">
                        <a:solidFill>
                          <a:srgbClr val="343947"/>
                        </a:solidFill>
                        <a:effectLst/>
                        <a:uFillTx/>
                        <a:latin typeface="+mn-lt"/>
                        <a:ea typeface="+mn-ea"/>
                        <a:cs typeface="+mn-cs"/>
                        <a:sym typeface="Proxima Nova"/>
                      </a:endParaRPr>
                    </a:p>
                    <a:p>
                      <a:pPr algn="l"/>
                      <a:r>
                        <a:rPr lang="ru-RU" sz="1000" b="1" i="0" u="none" strike="noStrike" cap="none" spc="0" baseline="0" dirty="0">
                          <a:solidFill>
                            <a:srgbClr val="343947"/>
                          </a:solidFill>
                          <a:effectLst/>
                          <a:uFillTx/>
                          <a:latin typeface="+mn-lt"/>
                          <a:ea typeface="+mn-ea"/>
                          <a:cs typeface="+mn-cs"/>
                          <a:sym typeface="Proxima Nova"/>
                        </a:rPr>
                        <a:t>НАЦИОНАЛЬНЫЙ ПРОЕКТ «ДЕМОГРАФИЯ» - 59 183,0 тыс. рублей</a:t>
                      </a:r>
                    </a:p>
                    <a:p>
                      <a:pPr algn="l"/>
                      <a:endParaRPr lang="en-US" sz="1000" b="1" i="0" u="none" strike="noStrike" cap="none" spc="0" baseline="0" dirty="0">
                        <a:solidFill>
                          <a:srgbClr val="343947"/>
                        </a:solidFill>
                        <a:effectLst/>
                        <a:uFillTx/>
                        <a:latin typeface="+mn-lt"/>
                        <a:ea typeface="+mn-ea"/>
                        <a:cs typeface="+mn-cs"/>
                        <a:sym typeface="Proxima Nova"/>
                      </a:endParaRPr>
                    </a:p>
                    <a:p>
                      <a:pPr marL="228600" marR="0" lvl="0" indent="-228600" algn="l" defTabSz="158008" rtl="0" eaLnBrk="1" fontAlgn="auto" latinLnBrk="0" hangingPunct="1">
                        <a:lnSpc>
                          <a:spcPct val="100000"/>
                        </a:lnSpc>
                        <a:spcBef>
                          <a:spcPts val="0"/>
                        </a:spcBef>
                        <a:spcAft>
                          <a:spcPts val="0"/>
                        </a:spcAft>
                        <a:buClrTx/>
                        <a:buSzTx/>
                        <a:buFontTx/>
                        <a:buAutoNum type="arabicPeriod"/>
                        <a:tabLst/>
                        <a:defRPr/>
                      </a:pPr>
                      <a:r>
                        <a:rPr lang="ru-RU" sz="1000" b="1" i="1" dirty="0">
                          <a:solidFill>
                            <a:schemeClr val="bg2">
                              <a:lumMod val="50000"/>
                            </a:schemeClr>
                          </a:solidFill>
                        </a:rPr>
                        <a:t>Федеральный </a:t>
                      </a:r>
                      <a:r>
                        <a:rPr lang="ru-RU" sz="1000" b="1" i="1" dirty="0">
                          <a:solidFill>
                            <a:srgbClr val="343947"/>
                          </a:solidFill>
                        </a:rPr>
                        <a:t>проект «Содействие занятости»</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00" b="0" i="0" dirty="0">
                          <a:solidFill>
                            <a:srgbClr val="343947"/>
                          </a:solidFill>
                        </a:rPr>
                        <a:t>Осуществлена государственная поддержка </a:t>
                      </a:r>
                      <a:r>
                        <a:rPr lang="ru-RU" sz="1000" b="0" i="0" u="none" strike="noStrike" cap="none" spc="0" baseline="0" dirty="0">
                          <a:solidFill>
                            <a:srgbClr val="343947"/>
                          </a:solidFill>
                          <a:effectLst/>
                          <a:uFillTx/>
                          <a:latin typeface="+mn-lt"/>
                          <a:ea typeface="+mn-ea"/>
                          <a:cs typeface="+mn-cs"/>
                          <a:sym typeface="Proxima Nova"/>
                        </a:rPr>
                        <a:t>частных организациях дошкольного образования Детский сад «Гулливер - </a:t>
                      </a:r>
                      <a:r>
                        <a:rPr lang="ru-RU" sz="1000" b="0" i="0" u="none" strike="noStrike" cap="none" spc="0" baseline="0" dirty="0" err="1">
                          <a:solidFill>
                            <a:srgbClr val="343947"/>
                          </a:solidFill>
                          <a:effectLst/>
                          <a:uFillTx/>
                          <a:latin typeface="+mn-lt"/>
                          <a:ea typeface="+mn-ea"/>
                          <a:cs typeface="+mn-cs"/>
                          <a:sym typeface="Proxima Nova"/>
                        </a:rPr>
                        <a:t>Суханово</a:t>
                      </a:r>
                      <a:r>
                        <a:rPr lang="ru-RU" sz="1000" b="0" i="0" u="none" strike="noStrike" cap="none" spc="0" baseline="0" dirty="0">
                          <a:solidFill>
                            <a:srgbClr val="343947"/>
                          </a:solidFill>
                          <a:effectLst/>
                          <a:uFillTx/>
                          <a:latin typeface="+mn-lt"/>
                          <a:ea typeface="+mn-ea"/>
                          <a:cs typeface="+mn-cs"/>
                          <a:sym typeface="Proxima Nova"/>
                        </a:rPr>
                        <a:t>», «Детский сад «Замок Детства», «Мозаика на Березовой», «Счастливые дети Молоково» осуществляющих присмотр и уход за детьми (осуществлено возмещение расходов на присмотр и уход, содержание имущества и арендную плату за использование помещений)</a:t>
                      </a:r>
                    </a:p>
                    <a:p>
                      <a:pPr algn="l"/>
                      <a:endParaRPr lang="ru-RU" sz="1000" b="1" i="0" u="none" strike="noStrike" cap="none" spc="0" baseline="0" dirty="0">
                        <a:solidFill>
                          <a:schemeClr val="bg2">
                            <a:lumMod val="50000"/>
                          </a:schemeClr>
                        </a:solidFill>
                        <a:effectLst/>
                        <a:uFillTx/>
                        <a:latin typeface="+mn-lt"/>
                        <a:ea typeface="+mn-ea"/>
                        <a:cs typeface="+mn-cs"/>
                        <a:sym typeface="Proxima Nova"/>
                      </a:endParaRPr>
                    </a:p>
                    <a:p>
                      <a:pPr algn="l"/>
                      <a:r>
                        <a:rPr lang="ru-RU" sz="1000" b="1" i="0" u="none" strike="noStrike" cap="none" spc="0" baseline="0" dirty="0">
                          <a:solidFill>
                            <a:schemeClr val="bg2">
                              <a:lumMod val="50000"/>
                            </a:schemeClr>
                          </a:solidFill>
                          <a:effectLst/>
                          <a:uFillTx/>
                          <a:latin typeface="+mn-lt"/>
                          <a:ea typeface="+mn-ea"/>
                          <a:cs typeface="+mn-cs"/>
                          <a:sym typeface="Proxima Nova"/>
                        </a:rPr>
                        <a:t>НАЦИОНАЛЬНЫЙ ПРОЕКТ «ЖИЛЬЕ И ГОРОДСКАЯ СРЕДА» - 139 869,3 тыс. рублей</a:t>
                      </a:r>
                    </a:p>
                    <a:p>
                      <a:pPr algn="l"/>
                      <a:endParaRPr lang="ru-RU" sz="1000" b="1" i="0" u="none" strike="noStrike" cap="none" spc="0" baseline="0" dirty="0">
                        <a:solidFill>
                          <a:schemeClr val="bg2">
                            <a:lumMod val="50000"/>
                          </a:schemeClr>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00" b="1" i="0" u="none" strike="noStrike" cap="none" spc="0" baseline="0" dirty="0">
                          <a:solidFill>
                            <a:schemeClr val="bg2">
                              <a:lumMod val="50000"/>
                            </a:schemeClr>
                          </a:solidFill>
                          <a:effectLst/>
                          <a:uFillTx/>
                          <a:latin typeface="+mn-lt"/>
                          <a:ea typeface="+mn-ea"/>
                          <a:cs typeface="+mn-cs"/>
                          <a:sym typeface="Proxima Nova"/>
                        </a:rPr>
                        <a:t>1. </a:t>
                      </a:r>
                      <a:r>
                        <a:rPr lang="ru-RU" sz="1000" b="1" i="1" dirty="0">
                          <a:solidFill>
                            <a:srgbClr val="343947"/>
                          </a:solidFill>
                        </a:rPr>
                        <a:t>Федеральный проект «</a:t>
                      </a:r>
                      <a:r>
                        <a:rPr lang="ru-RU" sz="1000" b="1" i="1" u="none" strike="noStrike" cap="none" spc="0" baseline="0" dirty="0">
                          <a:solidFill>
                            <a:srgbClr val="343947"/>
                          </a:solidFill>
                          <a:effectLst/>
                          <a:uFillTx/>
                          <a:latin typeface="+mn-lt"/>
                          <a:ea typeface="+mn-ea"/>
                          <a:cs typeface="+mn-cs"/>
                          <a:sym typeface="Proxima Nova"/>
                        </a:rPr>
                        <a:t>Формирование комфортной городской среды</a:t>
                      </a:r>
                      <a:r>
                        <a:rPr lang="ru-RU" sz="1000" b="1" i="1" dirty="0">
                          <a:solidFill>
                            <a:srgbClr val="343947"/>
                          </a:solidFill>
                        </a:rPr>
                        <a:t>»</a:t>
                      </a:r>
                    </a:p>
                    <a:p>
                      <a:pPr algn="l"/>
                      <a:r>
                        <a:rPr lang="ru-RU" sz="1000" dirty="0">
                          <a:solidFill>
                            <a:schemeClr val="bg2">
                              <a:lumMod val="50000"/>
                            </a:schemeClr>
                          </a:solidFill>
                          <a:latin typeface="+mn-lt"/>
                        </a:rPr>
                        <a:t>Проведены работы по ремонту дворовых территорий:  </a:t>
                      </a:r>
                    </a:p>
                    <a:p>
                      <a:pPr marL="171450" indent="-171450" algn="l">
                        <a:buFontTx/>
                        <a:buChar char="-"/>
                      </a:pPr>
                      <a:r>
                        <a:rPr lang="ru-RU" sz="1000" dirty="0">
                          <a:solidFill>
                            <a:schemeClr val="bg2">
                              <a:lumMod val="50000"/>
                            </a:schemeClr>
                          </a:solidFill>
                          <a:latin typeface="+mn-lt"/>
                        </a:rPr>
                        <a:t>1. п. Развилка, д. 22,29	</a:t>
                      </a:r>
                    </a:p>
                    <a:p>
                      <a:pPr marL="171450" indent="-171450" algn="l">
                        <a:buFontTx/>
                        <a:buChar char="-"/>
                      </a:pPr>
                      <a:r>
                        <a:rPr lang="ru-RU" sz="1000" dirty="0">
                          <a:solidFill>
                            <a:schemeClr val="bg2">
                              <a:lumMod val="50000"/>
                            </a:schemeClr>
                          </a:solidFill>
                          <a:latin typeface="+mn-lt"/>
                        </a:rPr>
                        <a:t>2. г. Видное, </a:t>
                      </a:r>
                      <a:r>
                        <a:rPr lang="ru-RU" sz="1000" dirty="0" err="1">
                          <a:solidFill>
                            <a:schemeClr val="bg2">
                              <a:lumMod val="50000"/>
                            </a:schemeClr>
                          </a:solidFill>
                          <a:latin typeface="+mn-lt"/>
                        </a:rPr>
                        <a:t>пр-кт</a:t>
                      </a:r>
                      <a:r>
                        <a:rPr lang="ru-RU" sz="1000" dirty="0">
                          <a:solidFill>
                            <a:schemeClr val="bg2">
                              <a:lumMod val="50000"/>
                            </a:schemeClr>
                          </a:solidFill>
                          <a:latin typeface="+mn-lt"/>
                        </a:rPr>
                        <a:t> Ленинского Комсомола, д. 17к1, д. 17к2, д. 35	</a:t>
                      </a:r>
                    </a:p>
                    <a:p>
                      <a:pPr marL="171450" indent="-171450" algn="l">
                        <a:buFontTx/>
                        <a:buChar char="-"/>
                      </a:pPr>
                      <a:r>
                        <a:rPr lang="ru-RU" sz="1000" dirty="0">
                          <a:solidFill>
                            <a:schemeClr val="bg2">
                              <a:lumMod val="50000"/>
                            </a:schemeClr>
                          </a:solidFill>
                          <a:latin typeface="+mn-lt"/>
                        </a:rPr>
                        <a:t>3. г. Видное, </a:t>
                      </a:r>
                      <a:r>
                        <a:rPr lang="ru-RU" sz="1000" dirty="0" err="1">
                          <a:solidFill>
                            <a:schemeClr val="bg2">
                              <a:lumMod val="50000"/>
                            </a:schemeClr>
                          </a:solidFill>
                          <a:latin typeface="+mn-lt"/>
                        </a:rPr>
                        <a:t>пр</a:t>
                      </a:r>
                      <a:r>
                        <a:rPr lang="ru-RU" sz="1000" dirty="0">
                          <a:solidFill>
                            <a:schemeClr val="bg2">
                              <a:lumMod val="50000"/>
                            </a:schemeClr>
                          </a:solidFill>
                          <a:latin typeface="+mn-lt"/>
                        </a:rPr>
                        <a:t>-д Петровский, д. 12, д. 14, д. 16, д. 18, д. 20, д. 22	</a:t>
                      </a:r>
                    </a:p>
                    <a:p>
                      <a:pPr marL="171450" indent="-171450" algn="l">
                        <a:buFontTx/>
                        <a:buChar char="-"/>
                      </a:pPr>
                      <a:r>
                        <a:rPr lang="ru-RU" sz="1000" dirty="0">
                          <a:solidFill>
                            <a:schemeClr val="bg2">
                              <a:lumMod val="50000"/>
                            </a:schemeClr>
                          </a:solidFill>
                          <a:latin typeface="+mn-lt"/>
                        </a:rPr>
                        <a:t>4. г. Видное, </a:t>
                      </a:r>
                      <a:r>
                        <a:rPr lang="ru-RU" sz="1000" dirty="0" err="1">
                          <a:solidFill>
                            <a:schemeClr val="bg2">
                              <a:lumMod val="50000"/>
                            </a:schemeClr>
                          </a:solidFill>
                          <a:latin typeface="+mn-lt"/>
                        </a:rPr>
                        <a:t>пр-кт</a:t>
                      </a:r>
                      <a:r>
                        <a:rPr lang="ru-RU" sz="1000" dirty="0">
                          <a:solidFill>
                            <a:schemeClr val="bg2">
                              <a:lumMod val="50000"/>
                            </a:schemeClr>
                          </a:solidFill>
                          <a:latin typeface="+mn-lt"/>
                        </a:rPr>
                        <a:t> Ленинского Комсомола, д. 23к1, д. 23к2, д. 25	</a:t>
                      </a:r>
                    </a:p>
                    <a:p>
                      <a:pPr marL="171450" indent="-171450" algn="l">
                        <a:buFontTx/>
                        <a:buChar char="-"/>
                      </a:pPr>
                      <a:r>
                        <a:rPr lang="ru-RU" sz="1000" dirty="0">
                          <a:solidFill>
                            <a:schemeClr val="bg2">
                              <a:lumMod val="50000"/>
                            </a:schemeClr>
                          </a:solidFill>
                          <a:latin typeface="+mn-lt"/>
                        </a:rPr>
                        <a:t>5. г. Видное, </a:t>
                      </a:r>
                      <a:r>
                        <a:rPr lang="ru-RU" sz="1000" dirty="0" err="1">
                          <a:solidFill>
                            <a:schemeClr val="bg2">
                              <a:lumMod val="50000"/>
                            </a:schemeClr>
                          </a:solidFill>
                          <a:latin typeface="+mn-lt"/>
                        </a:rPr>
                        <a:t>пр-кт</a:t>
                      </a:r>
                      <a:r>
                        <a:rPr lang="ru-RU" sz="1000" dirty="0">
                          <a:solidFill>
                            <a:schemeClr val="bg2">
                              <a:lumMod val="50000"/>
                            </a:schemeClr>
                          </a:solidFill>
                          <a:latin typeface="+mn-lt"/>
                        </a:rPr>
                        <a:t> Ленинского Комсомола, д. 15к1, д. 15к2, д. 19к/1, д. 19к2	</a:t>
                      </a:r>
                    </a:p>
                    <a:p>
                      <a:pPr marL="171450" indent="-171450" algn="l">
                        <a:buFontTx/>
                        <a:buChar char="-"/>
                      </a:pPr>
                      <a:r>
                        <a:rPr lang="ru-RU" sz="1000" dirty="0">
                          <a:solidFill>
                            <a:schemeClr val="bg2">
                              <a:lumMod val="50000"/>
                            </a:schemeClr>
                          </a:solidFill>
                          <a:latin typeface="+mn-lt"/>
                        </a:rPr>
                        <a:t>6. п. Володарского,  ул. Зеленая, д. 31, д. 32, д. 33, д. 34, д. 35, д. 36, д. 37	</a:t>
                      </a:r>
                    </a:p>
                    <a:p>
                      <a:pPr marL="171450" indent="-171450" algn="l">
                        <a:buFontTx/>
                        <a:buChar char="-"/>
                      </a:pPr>
                      <a:r>
                        <a:rPr lang="ru-RU" sz="1000" dirty="0">
                          <a:solidFill>
                            <a:schemeClr val="bg2">
                              <a:lumMod val="50000"/>
                            </a:schemeClr>
                          </a:solidFill>
                          <a:latin typeface="+mn-lt"/>
                        </a:rPr>
                        <a:t>7. п. Володарского, ул. Зеленая, д.38	</a:t>
                      </a:r>
                    </a:p>
                    <a:p>
                      <a:pPr marL="0" indent="0" algn="l">
                        <a:buFontTx/>
                        <a:buNone/>
                      </a:pPr>
                      <a:r>
                        <a:rPr lang="ru-RU" sz="1000" dirty="0">
                          <a:solidFill>
                            <a:schemeClr val="bg2">
                              <a:lumMod val="50000"/>
                            </a:schemeClr>
                          </a:solidFill>
                          <a:latin typeface="+mn-lt"/>
                        </a:rPr>
                        <a:t>Благоустроен «Сквер 80-летия Ленинского района»</a:t>
                      </a:r>
                    </a:p>
                    <a:p>
                      <a:pPr marL="0" indent="0" algn="l">
                        <a:buFontTx/>
                        <a:buNone/>
                      </a:pPr>
                      <a:endParaRPr lang="ru-RU" sz="1000" dirty="0">
                        <a:solidFill>
                          <a:schemeClr val="bg2">
                            <a:lumMod val="50000"/>
                          </a:schemeClr>
                        </a:solidFill>
                        <a:latin typeface="+mn-lt"/>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00" b="1" i="0" u="none" strike="noStrike" cap="none" spc="0" baseline="0" dirty="0">
                          <a:solidFill>
                            <a:schemeClr val="bg2">
                              <a:lumMod val="50000"/>
                            </a:schemeClr>
                          </a:solidFill>
                          <a:effectLst/>
                          <a:uFillTx/>
                          <a:latin typeface="+mn-lt"/>
                          <a:ea typeface="+mn-ea"/>
                          <a:cs typeface="+mn-cs"/>
                          <a:sym typeface="Proxima Nova"/>
                        </a:rPr>
                        <a:t>2. </a:t>
                      </a:r>
                      <a:r>
                        <a:rPr lang="ru-RU" sz="1000" b="1" i="1" dirty="0">
                          <a:solidFill>
                            <a:srgbClr val="343947"/>
                          </a:solidFill>
                        </a:rPr>
                        <a:t>Федеральный проект «</a:t>
                      </a:r>
                      <a:r>
                        <a:rPr lang="ru-RU" sz="1000" b="1" i="1" u="none" strike="noStrike" cap="none" spc="0" baseline="0" dirty="0">
                          <a:solidFill>
                            <a:srgbClr val="343947"/>
                          </a:solidFill>
                          <a:effectLst/>
                          <a:uFillTx/>
                          <a:latin typeface="+mn-lt"/>
                          <a:ea typeface="+mn-ea"/>
                          <a:cs typeface="+mn-cs"/>
                          <a:sym typeface="Proxima Nova"/>
                        </a:rPr>
                        <a:t>Чистая вода</a:t>
                      </a:r>
                      <a:r>
                        <a:rPr lang="ru-RU" sz="1000" b="1" i="1" dirty="0">
                          <a:solidFill>
                            <a:srgbClr val="343947"/>
                          </a:solidFill>
                        </a:rPr>
                        <a:t>»</a:t>
                      </a:r>
                    </a:p>
                    <a:p>
                      <a:pPr algn="just">
                        <a:lnSpc>
                          <a:spcPct val="115000"/>
                        </a:lnSpc>
                        <a:spcAft>
                          <a:spcPts val="0"/>
                        </a:spcAft>
                      </a:pPr>
                      <a:r>
                        <a:rPr lang="ru-RU" sz="1000" b="0" i="0" u="none" strike="noStrike" cap="none" spc="0" baseline="0" dirty="0">
                          <a:solidFill>
                            <a:srgbClr val="343947"/>
                          </a:solidFill>
                          <a:effectLst/>
                          <a:uFillTx/>
                          <a:latin typeface="+mn-lt"/>
                          <a:ea typeface="+mn-ea"/>
                          <a:cs typeface="+mn-cs"/>
                          <a:sym typeface="Proxima Nova"/>
                        </a:rPr>
                        <a:t>Продолжается реконструкция водозаборного узла № 8 в п. Горки Ленинские. Срок окончания работ 2025 год.</a:t>
                      </a:r>
                    </a:p>
                  </a:txBody>
                  <a:tcPr/>
                </a:tc>
                <a:extLst>
                  <a:ext uri="{0D108BD9-81ED-4DB2-BD59-A6C34878D82A}">
                    <a16:rowId xmlns:a16="http://schemas.microsoft.com/office/drawing/2014/main" val="188645332"/>
                  </a:ext>
                </a:extLst>
              </a:tr>
            </a:tbl>
          </a:graphicData>
        </a:graphic>
      </p:graphicFrame>
    </p:spTree>
    <p:extLst>
      <p:ext uri="{BB962C8B-B14F-4D97-AF65-F5344CB8AC3E}">
        <p14:creationId xmlns:p14="http://schemas.microsoft.com/office/powerpoint/2010/main" val="2052145125"/>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43649"/>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fontAlgn="b"/>
            <a:r>
              <a:rPr lang="ru-RU" sz="1800" dirty="0">
                <a:solidFill>
                  <a:srgbClr val="16E7CF"/>
                </a:solidFill>
              </a:rPr>
              <a:t>Информация об общественно значимых проектах, реализуемых на территории Ленинского городского округа</a:t>
            </a:r>
            <a:r>
              <a:rPr lang="en-US" sz="1800" dirty="0">
                <a:solidFill>
                  <a:srgbClr val="16E7CF"/>
                </a:solidFill>
              </a:rPr>
              <a:t> </a:t>
            </a:r>
            <a:r>
              <a:rPr lang="ru-RU" sz="1800" dirty="0">
                <a:solidFill>
                  <a:srgbClr val="16E7CF"/>
                </a:solidFill>
              </a:rPr>
              <a:t>в 2024 году</a:t>
            </a:r>
            <a:endParaRPr lang="ru-RU" sz="1800" b="1" dirty="0">
              <a:solidFill>
                <a:srgbClr val="16E7CF"/>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025837807"/>
              </p:ext>
            </p:extLst>
          </p:nvPr>
        </p:nvGraphicFramePr>
        <p:xfrm>
          <a:off x="2" y="987136"/>
          <a:ext cx="9143999" cy="4156364"/>
        </p:xfrm>
        <a:graphic>
          <a:graphicData uri="http://schemas.openxmlformats.org/drawingml/2006/table">
            <a:tbl>
              <a:tblPr>
                <a:tableStyleId>{5C22544A-7EE6-4342-B048-85BDC9FD1C3A}</a:tableStyleId>
              </a:tblPr>
              <a:tblGrid>
                <a:gridCol w="510363">
                  <a:extLst>
                    <a:ext uri="{9D8B030D-6E8A-4147-A177-3AD203B41FA5}">
                      <a16:colId xmlns:a16="http://schemas.microsoft.com/office/drawing/2014/main" val="3324974806"/>
                    </a:ext>
                  </a:extLst>
                </a:gridCol>
                <a:gridCol w="4145912">
                  <a:extLst>
                    <a:ext uri="{9D8B030D-6E8A-4147-A177-3AD203B41FA5}">
                      <a16:colId xmlns:a16="http://schemas.microsoft.com/office/drawing/2014/main" val="1436082716"/>
                    </a:ext>
                  </a:extLst>
                </a:gridCol>
                <a:gridCol w="1337890">
                  <a:extLst>
                    <a:ext uri="{9D8B030D-6E8A-4147-A177-3AD203B41FA5}">
                      <a16:colId xmlns:a16="http://schemas.microsoft.com/office/drawing/2014/main" val="2820251906"/>
                    </a:ext>
                  </a:extLst>
                </a:gridCol>
                <a:gridCol w="1016233">
                  <a:extLst>
                    <a:ext uri="{9D8B030D-6E8A-4147-A177-3AD203B41FA5}">
                      <a16:colId xmlns:a16="http://schemas.microsoft.com/office/drawing/2014/main" val="2922132950"/>
                    </a:ext>
                  </a:extLst>
                </a:gridCol>
                <a:gridCol w="2133601">
                  <a:extLst>
                    <a:ext uri="{9D8B030D-6E8A-4147-A177-3AD203B41FA5}">
                      <a16:colId xmlns:a16="http://schemas.microsoft.com/office/drawing/2014/main" val="3998988918"/>
                    </a:ext>
                  </a:extLst>
                </a:gridCol>
              </a:tblGrid>
              <a:tr h="765875">
                <a:tc>
                  <a:txBody>
                    <a:bodyPr/>
                    <a:lstStyle/>
                    <a:p>
                      <a:pPr algn="ctr" fontAlgn="ctr"/>
                      <a:r>
                        <a:rPr lang="ru-RU" sz="1100" b="1" i="0" u="none" strike="noStrike">
                          <a:solidFill>
                            <a:srgbClr val="000000"/>
                          </a:solidFill>
                          <a:effectLst/>
                          <a:latin typeface="Times New Roman" panose="02020603050405020304" pitchFamily="18" charset="0"/>
                        </a:rPr>
                        <a:t>№ п/п</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Наименование проекта, место реализации проекта (адрес)</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Профинансировано в 2024 году </a:t>
                      </a:r>
                    </a:p>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(тыс. рублей)</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1" i="0" u="none" strike="noStrike">
                          <a:solidFill>
                            <a:srgbClr val="000000"/>
                          </a:solidFill>
                          <a:effectLst/>
                          <a:latin typeface="Times New Roman" panose="02020603050405020304" pitchFamily="18" charset="0"/>
                        </a:rPr>
                        <a:t>Срок ввода</a:t>
                      </a:r>
                      <a:br>
                        <a:rPr lang="ru-RU" sz="1100" b="1" i="0" u="none" strike="noStrike">
                          <a:solidFill>
                            <a:srgbClr val="000000"/>
                          </a:solidFill>
                          <a:effectLst/>
                          <a:latin typeface="Times New Roman" panose="02020603050405020304" pitchFamily="18" charset="0"/>
                        </a:rPr>
                      </a:br>
                      <a:r>
                        <a:rPr lang="ru-RU" sz="1100" b="1" i="0" u="none" strike="noStrike">
                          <a:solidFill>
                            <a:srgbClr val="000000"/>
                          </a:solidFill>
                          <a:effectLst/>
                          <a:latin typeface="Times New Roman" panose="02020603050405020304" pitchFamily="18" charset="0"/>
                        </a:rPr>
                        <a:t>объекта</a:t>
                      </a:r>
                      <a:br>
                        <a:rPr lang="ru-RU" sz="1100" b="1" i="0" u="none" strike="noStrike">
                          <a:solidFill>
                            <a:srgbClr val="000000"/>
                          </a:solidFill>
                          <a:effectLst/>
                          <a:latin typeface="Times New Roman" panose="02020603050405020304" pitchFamily="18" charset="0"/>
                        </a:rPr>
                      </a:br>
                      <a:r>
                        <a:rPr lang="ru-RU" sz="1100" b="1" i="0" u="none" strike="noStrike">
                          <a:solidFill>
                            <a:srgbClr val="000000"/>
                          </a:solidFill>
                          <a:effectLst/>
                          <a:latin typeface="Times New Roman" panose="02020603050405020304" pitchFamily="18" charset="0"/>
                        </a:rPr>
                        <a:t>(год)</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Результаты от реализации проекта</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2034801270"/>
                  </a:ext>
                </a:extLst>
              </a:tr>
              <a:tr h="959610">
                <a:tc>
                  <a:txBody>
                    <a:bodyPr/>
                    <a:lstStyle/>
                    <a:p>
                      <a:pPr algn="ctr" fontAlgn="ctr"/>
                      <a:r>
                        <a:rPr lang="ru-RU" sz="1000" b="0" i="0" u="none" strike="noStrike" dirty="0">
                          <a:solidFill>
                            <a:srgbClr val="000000"/>
                          </a:solidFill>
                          <a:effectLst/>
                          <a:latin typeface="Times New Roman" panose="02020603050405020304" pitchFamily="18" charset="0"/>
                        </a:rPr>
                        <a:t>1</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Строительство разноуровневого пешеходного перехода у ст. Расторгуево в Ленинском городском округе Московской области</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177 344,13</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2024</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Количество введенных</a:t>
                      </a:r>
                      <a:r>
                        <a:rPr lang="ru-RU" sz="1200" b="0" i="0" u="none" strike="noStrike" baseline="0" dirty="0">
                          <a:solidFill>
                            <a:srgbClr val="000000"/>
                          </a:solidFill>
                          <a:effectLst/>
                          <a:latin typeface="Times New Roman" panose="02020603050405020304" pitchFamily="18" charset="0"/>
                        </a:rPr>
                        <a:t> в эксплуатацию объектов за счет бюджетных средств -1 объект.</a:t>
                      </a:r>
                      <a:endParaRPr lang="ru-RU" sz="12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557902470"/>
                  </a:ext>
                </a:extLst>
              </a:tr>
              <a:tr h="1200465">
                <a:tc>
                  <a:txBody>
                    <a:bodyPr/>
                    <a:lstStyle/>
                    <a:p>
                      <a:pPr algn="ctr" fontAlgn="ctr"/>
                      <a:r>
                        <a:rPr lang="ru-RU" sz="1100" b="0" i="0" u="none" strike="noStrike" dirty="0">
                          <a:solidFill>
                            <a:srgbClr val="000000"/>
                          </a:solidFill>
                          <a:effectLst/>
                          <a:latin typeface="Times New Roman" panose="02020603050405020304" pitchFamily="18" charset="0"/>
                        </a:rPr>
                        <a:t>2</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Реконструкция водозаборного узла № 8 в </a:t>
                      </a:r>
                      <a:r>
                        <a:rPr lang="ru-RU" sz="1200" b="0" i="0" u="none" strike="noStrike" dirty="0" err="1">
                          <a:solidFill>
                            <a:srgbClr val="000000"/>
                          </a:solidFill>
                          <a:effectLst/>
                          <a:latin typeface="Times New Roman" panose="02020603050405020304" pitchFamily="18" charset="0"/>
                        </a:rPr>
                        <a:t>п.Горки</a:t>
                      </a:r>
                      <a:r>
                        <a:rPr lang="ru-RU" sz="1200" b="0" i="0" u="none" strike="noStrike" dirty="0">
                          <a:solidFill>
                            <a:srgbClr val="000000"/>
                          </a:solidFill>
                          <a:effectLst/>
                          <a:latin typeface="Times New Roman" panose="02020603050405020304" pitchFamily="18" charset="0"/>
                        </a:rPr>
                        <a:t> Ленинские городского поселения Горки Ленинские Ленинского городского округа Московской области</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56 543,66</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en-US" sz="1100" b="0" i="0" u="none" strike="noStrike" dirty="0">
                          <a:solidFill>
                            <a:srgbClr val="000000"/>
                          </a:solidFill>
                          <a:effectLst/>
                          <a:latin typeface="Times New Roman" panose="02020603050405020304" pitchFamily="18" charset="0"/>
                        </a:rPr>
                        <a:t>202</a:t>
                      </a:r>
                      <a:r>
                        <a:rPr lang="ru-RU" sz="1100" b="0" i="0" u="none" strike="noStrike" dirty="0">
                          <a:solidFill>
                            <a:srgbClr val="000000"/>
                          </a:solidFill>
                          <a:effectLst/>
                          <a:latin typeface="Times New Roman" panose="02020603050405020304" pitchFamily="18" charset="0"/>
                        </a:rPr>
                        <a:t>5</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Обеспечение населения водой увеличится с 3000 до 6400 чел.</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1462752707"/>
                  </a:ext>
                </a:extLst>
              </a:tr>
              <a:tr h="1230414">
                <a:tc>
                  <a:txBody>
                    <a:bodyPr/>
                    <a:lstStyle/>
                    <a:p>
                      <a:pPr algn="ctr" fontAlgn="ctr"/>
                      <a:r>
                        <a:rPr lang="ru-RU" sz="1100" b="0" i="0" u="none" strike="noStrike" dirty="0">
                          <a:solidFill>
                            <a:srgbClr val="000000"/>
                          </a:solidFill>
                          <a:effectLst/>
                          <a:latin typeface="Times New Roman" panose="02020603050405020304" pitchFamily="18" charset="0"/>
                        </a:rPr>
                        <a:t>3</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Реконструкция очистных сооружений хозяйственно-бытовой канализации в п. Горки Ленинские Ленинского городского округа Московской области"</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216 658,29</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2027</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Обеспечение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населения централизованным водоотведением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p>
                      <a:pPr marL="0" marR="0" lvl="0" indent="0" algn="l" defTabSz="158008" rtl="0" eaLnBrk="1" fontAlgn="ctr" latinLnBrk="0" hangingPunct="1">
                        <a:lnSpc>
                          <a:spcPct val="100000"/>
                        </a:lnSpc>
                        <a:spcBef>
                          <a:spcPts val="0"/>
                        </a:spcBef>
                        <a:spcAft>
                          <a:spcPts val="0"/>
                        </a:spcAft>
                        <a:buClrTx/>
                        <a:buSzTx/>
                        <a:buFontTx/>
                        <a:buNone/>
                        <a:tabLst/>
                        <a:defRPr/>
                      </a:pPr>
                      <a:endPar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sym typeface="Proxima Nova"/>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1931399684"/>
                  </a:ext>
                </a:extLst>
              </a:tr>
            </a:tbl>
          </a:graphicData>
        </a:graphic>
      </p:graphicFrame>
    </p:spTree>
    <p:extLst>
      <p:ext uri="{BB962C8B-B14F-4D97-AF65-F5344CB8AC3E}">
        <p14:creationId xmlns:p14="http://schemas.microsoft.com/office/powerpoint/2010/main" val="2324266519"/>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57711"/>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fontAlgn="b"/>
            <a:r>
              <a:rPr lang="ru-RU" sz="1800" dirty="0">
                <a:solidFill>
                  <a:srgbClr val="16E7CF"/>
                </a:solidFill>
              </a:rPr>
              <a:t>Информация об общественно значимых проектах, реализуемых на территории Ленинского городского округа</a:t>
            </a:r>
            <a:r>
              <a:rPr lang="en-US" sz="1800" dirty="0">
                <a:solidFill>
                  <a:srgbClr val="16E7CF"/>
                </a:solidFill>
              </a:rPr>
              <a:t> </a:t>
            </a:r>
            <a:r>
              <a:rPr lang="ru-RU" sz="1800" dirty="0">
                <a:solidFill>
                  <a:srgbClr val="16E7CF"/>
                </a:solidFill>
              </a:rPr>
              <a:t>в 2024 году</a:t>
            </a:r>
            <a:endParaRPr lang="ru-RU" sz="1800" b="1" dirty="0">
              <a:solidFill>
                <a:srgbClr val="16E7CF"/>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984362665"/>
              </p:ext>
            </p:extLst>
          </p:nvPr>
        </p:nvGraphicFramePr>
        <p:xfrm>
          <a:off x="0" y="936269"/>
          <a:ext cx="9144002" cy="4198506"/>
        </p:xfrm>
        <a:graphic>
          <a:graphicData uri="http://schemas.openxmlformats.org/drawingml/2006/table">
            <a:tbl>
              <a:tblPr>
                <a:tableStyleId>{5C22544A-7EE6-4342-B048-85BDC9FD1C3A}</a:tableStyleId>
              </a:tblPr>
              <a:tblGrid>
                <a:gridCol w="444491">
                  <a:extLst>
                    <a:ext uri="{9D8B030D-6E8A-4147-A177-3AD203B41FA5}">
                      <a16:colId xmlns:a16="http://schemas.microsoft.com/office/drawing/2014/main" val="3324974806"/>
                    </a:ext>
                  </a:extLst>
                </a:gridCol>
                <a:gridCol w="4177545">
                  <a:extLst>
                    <a:ext uri="{9D8B030D-6E8A-4147-A177-3AD203B41FA5}">
                      <a16:colId xmlns:a16="http://schemas.microsoft.com/office/drawing/2014/main" val="1436082716"/>
                    </a:ext>
                  </a:extLst>
                </a:gridCol>
                <a:gridCol w="1348098">
                  <a:extLst>
                    <a:ext uri="{9D8B030D-6E8A-4147-A177-3AD203B41FA5}">
                      <a16:colId xmlns:a16="http://schemas.microsoft.com/office/drawing/2014/main" val="2820251906"/>
                    </a:ext>
                  </a:extLst>
                </a:gridCol>
                <a:gridCol w="1324664">
                  <a:extLst>
                    <a:ext uri="{9D8B030D-6E8A-4147-A177-3AD203B41FA5}">
                      <a16:colId xmlns:a16="http://schemas.microsoft.com/office/drawing/2014/main" val="2922132950"/>
                    </a:ext>
                  </a:extLst>
                </a:gridCol>
                <a:gridCol w="1849204">
                  <a:extLst>
                    <a:ext uri="{9D8B030D-6E8A-4147-A177-3AD203B41FA5}">
                      <a16:colId xmlns:a16="http://schemas.microsoft.com/office/drawing/2014/main" val="3998988918"/>
                    </a:ext>
                  </a:extLst>
                </a:gridCol>
              </a:tblGrid>
              <a:tr h="934419">
                <a:tc>
                  <a:txBody>
                    <a:bodyPr/>
                    <a:lstStyle/>
                    <a:p>
                      <a:pPr algn="ctr" fontAlgn="ctr"/>
                      <a:r>
                        <a:rPr lang="ru-RU" sz="1100" b="1" i="0" u="none" strike="noStrike">
                          <a:solidFill>
                            <a:srgbClr val="000000"/>
                          </a:solidFill>
                          <a:effectLst/>
                          <a:latin typeface="Times New Roman" panose="02020603050405020304" pitchFamily="18" charset="0"/>
                        </a:rPr>
                        <a:t>№ п/п</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Наименование проекта, место реализации проекта (адрес)</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Профинансировано в 2024 году </a:t>
                      </a:r>
                    </a:p>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(тыс. рублей)</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Срок ввода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объекта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(год)</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Результаты от реализации проекта</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034801270"/>
                  </a:ext>
                </a:extLst>
              </a:tr>
              <a:tr h="1120010">
                <a:tc>
                  <a:txBody>
                    <a:bodyPr/>
                    <a:lstStyle/>
                    <a:p>
                      <a:pPr algn="ctr" fontAlgn="ctr"/>
                      <a:r>
                        <a:rPr lang="ru-RU" sz="1100" b="0" i="0" u="none" strike="noStrike" dirty="0">
                          <a:solidFill>
                            <a:srgbClr val="000000"/>
                          </a:solidFill>
                          <a:effectLst/>
                          <a:latin typeface="Times New Roman" panose="02020603050405020304" pitchFamily="18" charset="0"/>
                        </a:rPr>
                        <a:t>4</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1550 мест по адресу: Московская область, Ленинский городской округ, п. Битца. (ПИР и строительство)</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1 574 913,87</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2024</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Увеличение количества обучающихся детей на 1550 </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3595998790"/>
                  </a:ext>
                </a:extLst>
              </a:tr>
              <a:tr h="949380">
                <a:tc>
                  <a:txBody>
                    <a:bodyPr/>
                    <a:lstStyle/>
                    <a:p>
                      <a:pPr algn="ctr" fontAlgn="ctr"/>
                      <a:r>
                        <a:rPr lang="ru-RU" sz="1100" b="0" i="0" u="none" strike="noStrike" dirty="0">
                          <a:solidFill>
                            <a:srgbClr val="000000"/>
                          </a:solidFill>
                          <a:effectLst/>
                          <a:latin typeface="Times New Roman" panose="02020603050405020304" pitchFamily="18" charset="0"/>
                        </a:rPr>
                        <a:t>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1100 мест по адресу: Московская область, Ленинский городской округ, восточнее с. Ермолино</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1 715 355,06</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2024</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Увеличение количества обучающихся детей на 1100 </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1617235269"/>
                  </a:ext>
                </a:extLst>
              </a:tr>
              <a:tr h="1194697">
                <a:tc>
                  <a:txBody>
                    <a:bodyPr/>
                    <a:lstStyle/>
                    <a:p>
                      <a:pPr algn="ctr" fontAlgn="ctr"/>
                      <a:r>
                        <a:rPr lang="ru-RU" sz="1100" b="0" i="0" u="none" strike="noStrike" dirty="0">
                          <a:solidFill>
                            <a:srgbClr val="000000"/>
                          </a:solidFill>
                          <a:effectLst/>
                          <a:latin typeface="Times New Roman" panose="02020603050405020304" pitchFamily="18" charset="0"/>
                        </a:rPr>
                        <a:t>6</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1350 мест по адресу: Московская область, Ленинский городской округ, п. Развилка, квартал "Римский" (ПИР и строительство)</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553 969,07</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Увеличение количества обучающихся детей на 1350 </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194094474"/>
                  </a:ext>
                </a:extLst>
              </a:tr>
            </a:tbl>
          </a:graphicData>
        </a:graphic>
      </p:graphicFrame>
    </p:spTree>
    <p:extLst>
      <p:ext uri="{BB962C8B-B14F-4D97-AF65-F5344CB8AC3E}">
        <p14:creationId xmlns:p14="http://schemas.microsoft.com/office/powerpoint/2010/main" val="872561039"/>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57711"/>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fontAlgn="b"/>
            <a:r>
              <a:rPr lang="ru-RU" sz="1800" dirty="0">
                <a:solidFill>
                  <a:srgbClr val="16E7CF"/>
                </a:solidFill>
              </a:rPr>
              <a:t>Информация об общественно значимых проектах, реализуемых на территории Ленинского городского округа</a:t>
            </a:r>
            <a:r>
              <a:rPr lang="en-US" sz="1800" dirty="0">
                <a:solidFill>
                  <a:srgbClr val="16E7CF"/>
                </a:solidFill>
              </a:rPr>
              <a:t> </a:t>
            </a:r>
            <a:r>
              <a:rPr lang="ru-RU" sz="1800" dirty="0">
                <a:solidFill>
                  <a:srgbClr val="16E7CF"/>
                </a:solidFill>
              </a:rPr>
              <a:t>в 2024 году</a:t>
            </a:r>
            <a:endParaRPr lang="ru-RU" sz="1800" b="1" dirty="0">
              <a:solidFill>
                <a:srgbClr val="16E7CF"/>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54954814"/>
              </p:ext>
            </p:extLst>
          </p:nvPr>
        </p:nvGraphicFramePr>
        <p:xfrm>
          <a:off x="0" y="936270"/>
          <a:ext cx="9144002" cy="4149517"/>
        </p:xfrm>
        <a:graphic>
          <a:graphicData uri="http://schemas.openxmlformats.org/drawingml/2006/table">
            <a:tbl>
              <a:tblPr>
                <a:tableStyleId>{5C22544A-7EE6-4342-B048-85BDC9FD1C3A}</a:tableStyleId>
              </a:tblPr>
              <a:tblGrid>
                <a:gridCol w="444491">
                  <a:extLst>
                    <a:ext uri="{9D8B030D-6E8A-4147-A177-3AD203B41FA5}">
                      <a16:colId xmlns:a16="http://schemas.microsoft.com/office/drawing/2014/main" val="3324974806"/>
                    </a:ext>
                  </a:extLst>
                </a:gridCol>
                <a:gridCol w="4177545">
                  <a:extLst>
                    <a:ext uri="{9D8B030D-6E8A-4147-A177-3AD203B41FA5}">
                      <a16:colId xmlns:a16="http://schemas.microsoft.com/office/drawing/2014/main" val="1436082716"/>
                    </a:ext>
                  </a:extLst>
                </a:gridCol>
                <a:gridCol w="1348098">
                  <a:extLst>
                    <a:ext uri="{9D8B030D-6E8A-4147-A177-3AD203B41FA5}">
                      <a16:colId xmlns:a16="http://schemas.microsoft.com/office/drawing/2014/main" val="2820251906"/>
                    </a:ext>
                  </a:extLst>
                </a:gridCol>
                <a:gridCol w="1324664">
                  <a:extLst>
                    <a:ext uri="{9D8B030D-6E8A-4147-A177-3AD203B41FA5}">
                      <a16:colId xmlns:a16="http://schemas.microsoft.com/office/drawing/2014/main" val="2922132950"/>
                    </a:ext>
                  </a:extLst>
                </a:gridCol>
                <a:gridCol w="1849204">
                  <a:extLst>
                    <a:ext uri="{9D8B030D-6E8A-4147-A177-3AD203B41FA5}">
                      <a16:colId xmlns:a16="http://schemas.microsoft.com/office/drawing/2014/main" val="3998988918"/>
                    </a:ext>
                  </a:extLst>
                </a:gridCol>
              </a:tblGrid>
              <a:tr h="519343">
                <a:tc>
                  <a:txBody>
                    <a:bodyPr/>
                    <a:lstStyle/>
                    <a:p>
                      <a:pPr algn="ctr" fontAlgn="ctr"/>
                      <a:r>
                        <a:rPr lang="ru-RU" sz="1100" b="1" i="0" u="none" strike="noStrike" dirty="0">
                          <a:solidFill>
                            <a:srgbClr val="000000"/>
                          </a:solidFill>
                          <a:effectLst/>
                          <a:latin typeface="Times New Roman" panose="02020603050405020304" pitchFamily="18" charset="0"/>
                        </a:rPr>
                        <a:t>№ п/п</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Наименование проекта, место реализации проекта (адрес)</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Профинансировано в 2024 году </a:t>
                      </a:r>
                    </a:p>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(тыс. рублей)</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Срок ввода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объекта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(год)</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Результаты от реализации проекта</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034801270"/>
                  </a:ext>
                </a:extLst>
              </a:tr>
              <a:tr h="605029">
                <a:tc>
                  <a:txBody>
                    <a:bodyPr/>
                    <a:lstStyle/>
                    <a:p>
                      <a:pPr algn="ctr" fontAlgn="ctr"/>
                      <a:r>
                        <a:rPr lang="ru-RU" sz="1100" b="0" i="0" u="none" strike="noStrike" dirty="0">
                          <a:solidFill>
                            <a:srgbClr val="000000"/>
                          </a:solidFill>
                          <a:effectLst/>
                          <a:latin typeface="Times New Roman" panose="02020603050405020304" pitchFamily="18" charset="0"/>
                        </a:rPr>
                        <a:t>7</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100" b="0" i="0" u="none" strike="noStrike" dirty="0">
                          <a:solidFill>
                            <a:srgbClr val="000000"/>
                          </a:solidFill>
                          <a:effectLst/>
                          <a:latin typeface="Times New Roman" panose="02020603050405020304" pitchFamily="18" charset="0"/>
                        </a:rPr>
                        <a:t>Строительство участков тепловых сетей (</a:t>
                      </a:r>
                      <a:r>
                        <a:rPr lang="ru-RU" sz="1100" b="0" i="0" u="none" strike="noStrike" dirty="0" err="1">
                          <a:solidFill>
                            <a:srgbClr val="000000"/>
                          </a:solidFill>
                          <a:effectLst/>
                          <a:latin typeface="Times New Roman" panose="02020603050405020304" pitchFamily="18" charset="0"/>
                        </a:rPr>
                        <a:t>закольцовка</a:t>
                      </a:r>
                      <a:r>
                        <a:rPr lang="ru-RU" sz="1100" b="0" i="0" u="none" strike="noStrike" dirty="0">
                          <a:solidFill>
                            <a:srgbClr val="000000"/>
                          </a:solidFill>
                          <a:effectLst/>
                          <a:latin typeface="Times New Roman" panose="02020603050405020304" pitchFamily="18" charset="0"/>
                        </a:rPr>
                        <a:t>) от магистральной тепловой сети мкр.6 до тепловых сетей по ул. Березовая д.3 в </a:t>
                      </a:r>
                      <a:r>
                        <a:rPr lang="ru-RU" sz="1100" b="0" i="0" u="none" strike="noStrike" dirty="0" err="1">
                          <a:solidFill>
                            <a:srgbClr val="000000"/>
                          </a:solidFill>
                          <a:effectLst/>
                          <a:latin typeface="Times New Roman" panose="02020603050405020304" pitchFamily="18" charset="0"/>
                        </a:rPr>
                        <a:t>г.о</a:t>
                      </a:r>
                      <a:r>
                        <a:rPr lang="ru-RU" sz="1100" b="0" i="0" u="none" strike="noStrike" dirty="0">
                          <a:solidFill>
                            <a:srgbClr val="000000"/>
                          </a:solidFill>
                          <a:effectLst/>
                          <a:latin typeface="Times New Roman" panose="02020603050405020304" pitchFamily="18" charset="0"/>
                        </a:rPr>
                        <a:t>. Ленинский (в т.ч. ПИР)</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11 297,40</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Построено сетей теплоснабжения муниципальной собственности</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3595998790"/>
                  </a:ext>
                </a:extLst>
              </a:tr>
              <a:tr h="605029">
                <a:tc>
                  <a:txBody>
                    <a:bodyPr/>
                    <a:lstStyle/>
                    <a:p>
                      <a:pPr algn="ctr" fontAlgn="ctr"/>
                      <a:r>
                        <a:rPr lang="ru-RU" sz="1100" b="0" i="0" u="none" strike="noStrike" dirty="0">
                          <a:solidFill>
                            <a:srgbClr val="000000"/>
                          </a:solidFill>
                          <a:effectLst/>
                          <a:latin typeface="Times New Roman" panose="02020603050405020304" pitchFamily="18" charset="0"/>
                        </a:rPr>
                        <a:t>8</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100" b="0" i="0" u="none" strike="noStrike" dirty="0">
                          <a:solidFill>
                            <a:srgbClr val="000000"/>
                          </a:solidFill>
                          <a:effectLst/>
                          <a:latin typeface="Times New Roman" panose="02020603050405020304" pitchFamily="18" charset="0"/>
                        </a:rPr>
                        <a:t>Строительство участков тепловых сетей (</a:t>
                      </a:r>
                      <a:r>
                        <a:rPr lang="ru-RU" sz="1100" b="0" i="0" u="none" strike="noStrike" dirty="0" err="1">
                          <a:solidFill>
                            <a:srgbClr val="000000"/>
                          </a:solidFill>
                          <a:effectLst/>
                          <a:latin typeface="Times New Roman" panose="02020603050405020304" pitchFamily="18" charset="0"/>
                        </a:rPr>
                        <a:t>закольцовка</a:t>
                      </a:r>
                      <a:r>
                        <a:rPr lang="ru-RU" sz="1100" b="0" i="0" u="none" strike="noStrike" dirty="0">
                          <a:solidFill>
                            <a:srgbClr val="000000"/>
                          </a:solidFill>
                          <a:effectLst/>
                          <a:latin typeface="Times New Roman" panose="02020603050405020304" pitchFamily="18" charset="0"/>
                        </a:rPr>
                        <a:t>) от котельной от ул. Березовая д.8 до тепловых сетей в 6-й микрорайон в </a:t>
                      </a:r>
                      <a:r>
                        <a:rPr lang="ru-RU" sz="1100" b="0" i="0" u="none" strike="noStrike" dirty="0" err="1">
                          <a:solidFill>
                            <a:srgbClr val="000000"/>
                          </a:solidFill>
                          <a:effectLst/>
                          <a:latin typeface="Times New Roman" panose="02020603050405020304" pitchFamily="18" charset="0"/>
                        </a:rPr>
                        <a:t>г.о</a:t>
                      </a:r>
                      <a:r>
                        <a:rPr lang="ru-RU" sz="1100" b="0" i="0" u="none" strike="noStrike" dirty="0">
                          <a:solidFill>
                            <a:srgbClr val="000000"/>
                          </a:solidFill>
                          <a:effectLst/>
                          <a:latin typeface="Times New Roman" panose="02020603050405020304" pitchFamily="18" charset="0"/>
                        </a:rPr>
                        <a:t>. Ленинский (в т.ч. ПИР)</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1 117,79</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Построено сетей теплоснабжения муниципальной собственности</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658199338"/>
                  </a:ext>
                </a:extLst>
              </a:tr>
              <a:tr h="605029">
                <a:tc>
                  <a:txBody>
                    <a:bodyPr/>
                    <a:lstStyle/>
                    <a:p>
                      <a:pPr algn="ctr" fontAlgn="ctr"/>
                      <a:r>
                        <a:rPr lang="ru-RU" sz="1100" b="0" i="0" u="none" strike="noStrike" dirty="0">
                          <a:solidFill>
                            <a:srgbClr val="000000"/>
                          </a:solidFill>
                          <a:effectLst/>
                          <a:latin typeface="Times New Roman" panose="02020603050405020304" pitchFamily="18" charset="0"/>
                        </a:rPr>
                        <a:t>9</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100" b="0" i="0" u="none" strike="noStrike" dirty="0">
                          <a:solidFill>
                            <a:srgbClr val="000000"/>
                          </a:solidFill>
                          <a:effectLst/>
                          <a:latin typeface="Times New Roman" panose="02020603050405020304" pitchFamily="18" charset="0"/>
                        </a:rPr>
                        <a:t>Реконструкция ЦТП по адресу: Московская область, </a:t>
                      </a:r>
                      <a:r>
                        <a:rPr lang="ru-RU" sz="1100" b="0" i="0" u="none" strike="noStrike" dirty="0" err="1">
                          <a:solidFill>
                            <a:srgbClr val="000000"/>
                          </a:solidFill>
                          <a:effectLst/>
                          <a:latin typeface="Times New Roman" panose="02020603050405020304" pitchFamily="18" charset="0"/>
                        </a:rPr>
                        <a:t>г.о</a:t>
                      </a:r>
                      <a:r>
                        <a:rPr lang="ru-RU" sz="1100" b="0" i="0" u="none" strike="noStrike" dirty="0">
                          <a:solidFill>
                            <a:srgbClr val="000000"/>
                          </a:solidFill>
                          <a:effectLst/>
                          <a:latin typeface="Times New Roman" panose="02020603050405020304" pitchFamily="18" charset="0"/>
                        </a:rPr>
                        <a:t>. Ленинский, Петровский проезд д. 22а (в т.ч. ПИР)</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3 699,54</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Реконструированы объекты теплоснабжения муниципальной собственности</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3340500534"/>
                  </a:ext>
                </a:extLst>
              </a:tr>
              <a:tr h="605029">
                <a:tc>
                  <a:txBody>
                    <a:bodyPr/>
                    <a:lstStyle/>
                    <a:p>
                      <a:pPr algn="ctr" fontAlgn="ctr"/>
                      <a:r>
                        <a:rPr lang="ru-RU" sz="1100" b="0" i="0" u="none" strike="noStrike" dirty="0">
                          <a:solidFill>
                            <a:srgbClr val="000000"/>
                          </a:solidFill>
                          <a:effectLst/>
                          <a:latin typeface="Times New Roman" panose="02020603050405020304" pitchFamily="18" charset="0"/>
                        </a:rPr>
                        <a:t>10</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100" b="0" i="0" u="none" strike="noStrike" dirty="0">
                          <a:solidFill>
                            <a:srgbClr val="000000"/>
                          </a:solidFill>
                          <a:effectLst/>
                          <a:latin typeface="Times New Roman" panose="02020603050405020304" pitchFamily="18" charset="0"/>
                        </a:rPr>
                        <a:t>Реконструкция ЦТП по адресу: Московская область, </a:t>
                      </a:r>
                      <a:r>
                        <a:rPr lang="ru-RU" sz="1100" b="0" i="0" u="none" strike="noStrike" dirty="0" err="1">
                          <a:solidFill>
                            <a:srgbClr val="000000"/>
                          </a:solidFill>
                          <a:effectLst/>
                          <a:latin typeface="Times New Roman" panose="02020603050405020304" pitchFamily="18" charset="0"/>
                        </a:rPr>
                        <a:t>г.о</a:t>
                      </a:r>
                      <a:r>
                        <a:rPr lang="ru-RU" sz="1100" b="0" i="0" u="none" strike="noStrike" dirty="0">
                          <a:solidFill>
                            <a:srgbClr val="000000"/>
                          </a:solidFill>
                          <a:effectLst/>
                          <a:latin typeface="Times New Roman" panose="02020603050405020304" pitchFamily="18" charset="0"/>
                        </a:rPr>
                        <a:t>. Ленинский, пос. Измайлово д.14б (в т.ч. ПИР)</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3 639,45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Реконструированы объекты теплоснабжения муниципальной собственности</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536061708"/>
                  </a:ext>
                </a:extLst>
              </a:tr>
              <a:tr h="605029">
                <a:tc>
                  <a:txBody>
                    <a:bodyPr/>
                    <a:lstStyle/>
                    <a:p>
                      <a:pPr algn="ctr" fontAlgn="ctr"/>
                      <a:r>
                        <a:rPr lang="ru-RU" sz="1100" b="0" i="0" u="none" strike="noStrike" dirty="0">
                          <a:solidFill>
                            <a:srgbClr val="000000"/>
                          </a:solidFill>
                          <a:effectLst/>
                          <a:latin typeface="Times New Roman" panose="02020603050405020304" pitchFamily="18" charset="0"/>
                        </a:rPr>
                        <a:t>11</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100" b="0" i="0" u="none" strike="noStrike" dirty="0">
                          <a:solidFill>
                            <a:srgbClr val="000000"/>
                          </a:solidFill>
                          <a:effectLst/>
                          <a:latin typeface="Times New Roman" panose="02020603050405020304" pitchFamily="18" charset="0"/>
                        </a:rPr>
                        <a:t>Реконструкция ЦТП №1 по адресу: Московская область, </a:t>
                      </a:r>
                      <a:r>
                        <a:rPr lang="ru-RU" sz="1100" b="0" i="0" u="none" strike="noStrike" dirty="0" err="1">
                          <a:solidFill>
                            <a:srgbClr val="000000"/>
                          </a:solidFill>
                          <a:effectLst/>
                          <a:latin typeface="Times New Roman" panose="02020603050405020304" pitchFamily="18" charset="0"/>
                        </a:rPr>
                        <a:t>г.о</a:t>
                      </a:r>
                      <a:r>
                        <a:rPr lang="ru-RU" sz="1100" b="0" i="0" u="none" strike="noStrike" dirty="0">
                          <a:solidFill>
                            <a:srgbClr val="000000"/>
                          </a:solidFill>
                          <a:effectLst/>
                          <a:latin typeface="Times New Roman" panose="02020603050405020304" pitchFamily="18" charset="0"/>
                        </a:rPr>
                        <a:t>. Ленинский, пос. </a:t>
                      </a:r>
                      <a:r>
                        <a:rPr lang="ru-RU" sz="1100" b="0" i="0" u="none" strike="noStrike" dirty="0" err="1">
                          <a:solidFill>
                            <a:srgbClr val="000000"/>
                          </a:solidFill>
                          <a:effectLst/>
                          <a:latin typeface="Times New Roman" panose="02020603050405020304" pitchFamily="18" charset="0"/>
                        </a:rPr>
                        <a:t>Новодрожжино</a:t>
                      </a:r>
                      <a:r>
                        <a:rPr lang="ru-RU" sz="1100" b="0" i="0" u="none" strike="noStrike" dirty="0">
                          <a:solidFill>
                            <a:srgbClr val="000000"/>
                          </a:solidFill>
                          <a:effectLst/>
                          <a:latin typeface="Times New Roman" panose="02020603050405020304" pitchFamily="18" charset="0"/>
                        </a:rPr>
                        <a:t>, д.9а (в т.ч. ПИР)</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3 266,13</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Реконструированы объекты теплоснабжения муниципальной собственности</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1395679258"/>
                  </a:ext>
                </a:extLst>
              </a:tr>
              <a:tr h="605029">
                <a:tc>
                  <a:txBody>
                    <a:bodyPr/>
                    <a:lstStyle/>
                    <a:p>
                      <a:pPr algn="ctr" fontAlgn="ctr"/>
                      <a:r>
                        <a:rPr lang="ru-RU" sz="1100" b="0" i="0" u="none" strike="noStrike" dirty="0">
                          <a:solidFill>
                            <a:srgbClr val="000000"/>
                          </a:solidFill>
                          <a:effectLst/>
                          <a:latin typeface="Times New Roman" panose="02020603050405020304" pitchFamily="18" charset="0"/>
                        </a:rPr>
                        <a:t>12</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100" b="0" i="0" u="none" strike="noStrike" dirty="0">
                          <a:solidFill>
                            <a:srgbClr val="000000"/>
                          </a:solidFill>
                          <a:effectLst/>
                          <a:latin typeface="Times New Roman" panose="02020603050405020304" pitchFamily="18" charset="0"/>
                        </a:rPr>
                        <a:t>Реконструкция котельной по адресу: Московская область, </a:t>
                      </a:r>
                      <a:r>
                        <a:rPr lang="ru-RU" sz="1100" b="0" i="0" u="none" strike="noStrike" dirty="0" err="1">
                          <a:solidFill>
                            <a:srgbClr val="000000"/>
                          </a:solidFill>
                          <a:effectLst/>
                          <a:latin typeface="Times New Roman" panose="02020603050405020304" pitchFamily="18" charset="0"/>
                        </a:rPr>
                        <a:t>г.о</a:t>
                      </a:r>
                      <a:r>
                        <a:rPr lang="ru-RU" sz="1100" b="0" i="0" u="none" strike="noStrike" dirty="0">
                          <a:solidFill>
                            <a:srgbClr val="000000"/>
                          </a:solidFill>
                          <a:effectLst/>
                          <a:latin typeface="Times New Roman" panose="02020603050405020304" pitchFamily="18" charset="0"/>
                        </a:rPr>
                        <a:t>. Ленинский, пос. </a:t>
                      </a:r>
                      <a:r>
                        <a:rPr lang="ru-RU" sz="1100" b="0" i="0" u="none" strike="noStrike" dirty="0" err="1">
                          <a:solidFill>
                            <a:srgbClr val="000000"/>
                          </a:solidFill>
                          <a:effectLst/>
                          <a:latin typeface="Times New Roman" panose="02020603050405020304" pitchFamily="18" charset="0"/>
                        </a:rPr>
                        <a:t>Суханово</a:t>
                      </a:r>
                      <a:r>
                        <a:rPr lang="ru-RU" sz="1100" b="0" i="0" u="none" strike="noStrike" dirty="0">
                          <a:solidFill>
                            <a:srgbClr val="000000"/>
                          </a:solidFill>
                          <a:effectLst/>
                          <a:latin typeface="Times New Roman" panose="02020603050405020304" pitchFamily="18" charset="0"/>
                        </a:rPr>
                        <a:t>, д.13а (в т.ч. ПИР)</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3 066, 93</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Реконструированы объекты </a:t>
                      </a:r>
                      <a:r>
                        <a:rPr lang="ru-RU" sz="1000" b="0" i="0" u="none" strike="noStrike" cap="none" spc="0" baseline="0" dirty="0">
                          <a:solidFill>
                            <a:srgbClr val="000000"/>
                          </a:solidFill>
                          <a:effectLst/>
                          <a:uFillTx/>
                          <a:latin typeface="Times New Roman" panose="02020603050405020304" pitchFamily="18" charset="0"/>
                          <a:ea typeface="+mn-ea"/>
                          <a:cs typeface="+mn-cs"/>
                          <a:sym typeface="Proxima Nova"/>
                        </a:rPr>
                        <a:t>теплоснабжения</a:t>
                      </a:r>
                      <a:r>
                        <a:rPr lang="ru-RU" sz="1050" b="0" i="0" u="none" strike="noStrike" cap="none" spc="0" baseline="0" dirty="0">
                          <a:solidFill>
                            <a:srgbClr val="000000"/>
                          </a:solidFill>
                          <a:effectLst/>
                          <a:uFillTx/>
                          <a:latin typeface="Times New Roman" panose="02020603050405020304" pitchFamily="18" charset="0"/>
                          <a:ea typeface="+mn-ea"/>
                          <a:cs typeface="+mn-cs"/>
                          <a:sym typeface="Proxima Nova"/>
                        </a:rPr>
                        <a:t> муниципальной собственности</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718579135"/>
                  </a:ext>
                </a:extLst>
              </a:tr>
            </a:tbl>
          </a:graphicData>
        </a:graphic>
      </p:graphicFrame>
    </p:spTree>
    <p:extLst>
      <p:ext uri="{BB962C8B-B14F-4D97-AF65-F5344CB8AC3E}">
        <p14:creationId xmlns:p14="http://schemas.microsoft.com/office/powerpoint/2010/main" val="772536341"/>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a:extLst>
              <a:ext uri="{FF2B5EF4-FFF2-40B4-BE49-F238E27FC236}">
                <a16:creationId xmlns:a16="http://schemas.microsoft.com/office/drawing/2014/main" id="{8A1179DD-6EBD-6F4E-B2DA-A09AFF33B6E0}"/>
              </a:ext>
            </a:extLst>
          </p:cNvPr>
          <p:cNvSpPr/>
          <p:nvPr/>
        </p:nvSpPr>
        <p:spPr>
          <a:xfrm>
            <a:off x="1125009" y="92083"/>
            <a:ext cx="7763551"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5" name="Rounded Rectangle"/>
          <p:cNvSpPr/>
          <p:nvPr/>
        </p:nvSpPr>
        <p:spPr>
          <a:xfrm>
            <a:off x="485290" y="1520750"/>
            <a:ext cx="8378155" cy="3300632"/>
          </a:xfrm>
          <a:prstGeom prst="roundRect">
            <a:avLst>
              <a:gd name="adj" fmla="val 3594"/>
            </a:avLst>
          </a:prstGeom>
          <a:gradFill>
            <a:gsLst>
              <a:gs pos="0">
                <a:schemeClr val="accent1">
                  <a:hueOff val="-5577341"/>
                  <a:lumOff val="49962"/>
                </a:schemeClr>
              </a:gs>
              <a:gs pos="100000">
                <a:schemeClr val="accent2">
                  <a:hueOff val="-85258"/>
                  <a:satOff val="14347"/>
                  <a:lumOff val="22373"/>
                </a:schemeClr>
              </a:gs>
            </a:gsLst>
            <a:lin ang="6809683"/>
          </a:gradFill>
          <a:ln w="3175">
            <a:miter lim="400000"/>
          </a:ln>
        </p:spPr>
        <p:txBody>
          <a:bodyPr lIns="72000" tIns="72000" rIns="72000" bIns="72000" anchor="ctr">
            <a:noAutofit/>
          </a:bodyPr>
          <a:lstStyle/>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ea typeface="Segoe UI" panose="020B0502040204020203" pitchFamily="34" charset="0"/>
                <a:cs typeface="Times New Roman" panose="02020603050405020304" pitchFamily="18" charset="0"/>
              </a:rPr>
              <a:t>Сведения о месте нахождения: </a:t>
            </a:r>
            <a:endParaRPr lang="en-US"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ea typeface="Segoe UI" panose="020B0502040204020203" pitchFamily="34" charset="0"/>
                <a:cs typeface="Times New Roman" panose="02020603050405020304" pitchFamily="18" charset="0"/>
              </a:rPr>
              <a:t>Московская область, Ленинский городской округ, </a:t>
            </a:r>
            <a:r>
              <a:rPr lang="ru-RU" sz="1600" dirty="0" err="1">
                <a:solidFill>
                  <a:srgbClr val="343947"/>
                </a:solidFill>
                <a:ea typeface="Segoe UI" panose="020B0502040204020203" pitchFamily="34" charset="0"/>
                <a:cs typeface="Times New Roman" panose="02020603050405020304" pitchFamily="18" charset="0"/>
              </a:rPr>
              <a:t>г.Видное</a:t>
            </a:r>
            <a:r>
              <a:rPr lang="ru-RU" sz="1600" dirty="0">
                <a:solidFill>
                  <a:srgbClr val="343947"/>
                </a:solidFill>
                <a:ea typeface="Segoe UI" panose="020B0502040204020203" pitchFamily="34" charset="0"/>
                <a:cs typeface="Times New Roman" panose="02020603050405020304" pitchFamily="18" charset="0"/>
              </a:rPr>
              <a:t>, </a:t>
            </a:r>
            <a:r>
              <a:rPr lang="ru-RU" sz="1600" dirty="0" err="1">
                <a:solidFill>
                  <a:srgbClr val="343947"/>
                </a:solidFill>
                <a:ea typeface="Segoe UI" panose="020B0502040204020203" pitchFamily="34" charset="0"/>
                <a:cs typeface="Times New Roman" panose="02020603050405020304" pitchFamily="18" charset="0"/>
              </a:rPr>
              <a:t>ул.Заводская</a:t>
            </a:r>
            <a:r>
              <a:rPr lang="ru-RU" sz="1600" dirty="0">
                <a:solidFill>
                  <a:srgbClr val="343947"/>
                </a:solidFill>
                <a:ea typeface="Segoe UI" panose="020B0502040204020203" pitchFamily="34" charset="0"/>
                <a:cs typeface="Times New Roman" panose="02020603050405020304" pitchFamily="18" charset="0"/>
              </a:rPr>
              <a:t>, д.2а</a:t>
            </a:r>
          </a:p>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ea typeface="Segoe UI" panose="020B0502040204020203" pitchFamily="34" charset="0"/>
                <a:cs typeface="Times New Roman" panose="02020603050405020304" pitchFamily="18" charset="0"/>
              </a:rPr>
              <a:t>Электронная почта: finupr@fin-vidnoe.ru</a:t>
            </a:r>
          </a:p>
          <a:p>
            <a:pPr lvl="0" defTabSz="914400" hangingPunct="1"/>
            <a:r>
              <a:rPr lang="ru-RU" sz="1600" dirty="0">
                <a:solidFill>
                  <a:srgbClr val="343947"/>
                </a:solidFill>
                <a:ea typeface="Segoe UI" panose="020B0502040204020203" pitchFamily="34" charset="0"/>
                <a:cs typeface="Times New Roman" panose="02020603050405020304" pitchFamily="18" charset="0"/>
              </a:rPr>
              <a:t>Телефон: 8(495)541-12-92</a:t>
            </a:r>
          </a:p>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cs typeface="Times New Roman" panose="02020603050405020304" pitchFamily="18" charset="0"/>
              </a:rPr>
              <a:t>График работы: понедельник-четверг с 9-00 до 18-00,</a:t>
            </a:r>
          </a:p>
          <a:p>
            <a:pPr lvl="0" defTabSz="914400" hangingPunct="1"/>
            <a:r>
              <a:rPr lang="ru-RU" sz="1600" dirty="0">
                <a:solidFill>
                  <a:srgbClr val="343947"/>
                </a:solidFill>
                <a:cs typeface="Times New Roman" panose="02020603050405020304" pitchFamily="18" charset="0"/>
              </a:rPr>
              <a:t>                              пятница с 9-00 до 16-45</a:t>
            </a:r>
          </a:p>
          <a:p>
            <a:pPr lvl="0" defTabSz="914400" hangingPunct="1"/>
            <a:r>
              <a:rPr lang="ru-RU" sz="1600" dirty="0">
                <a:solidFill>
                  <a:srgbClr val="343947"/>
                </a:solidFill>
                <a:cs typeface="Times New Roman" panose="02020603050405020304" pitchFamily="18" charset="0"/>
              </a:rPr>
              <a:t>                              Обед с 13-00 до 14-00</a:t>
            </a:r>
          </a:p>
          <a:p>
            <a:pPr lvl="0" defTabSz="914400" hangingPunct="1"/>
            <a:endParaRPr lang="ru-RU" sz="1600" dirty="0">
              <a:solidFill>
                <a:srgbClr val="343947"/>
              </a:solidFill>
              <a:cs typeface="Times New Roman" panose="02020603050405020304" pitchFamily="18" charset="0"/>
            </a:endParaRPr>
          </a:p>
          <a:p>
            <a:pPr defTabSz="914400" hangingPunct="1"/>
            <a:r>
              <a:rPr lang="ru-RU" sz="1600" dirty="0">
                <a:solidFill>
                  <a:srgbClr val="343947"/>
                </a:solidFill>
                <a:cs typeface="Times New Roman" panose="02020603050405020304" pitchFamily="18" charset="0"/>
              </a:rPr>
              <a:t>График личного приема граждан: вторник с 15-00 </a:t>
            </a:r>
            <a:r>
              <a:rPr lang="ru-RU" sz="1600">
                <a:solidFill>
                  <a:srgbClr val="343947"/>
                </a:solidFill>
                <a:cs typeface="Times New Roman" panose="02020603050405020304" pitchFamily="18" charset="0"/>
              </a:rPr>
              <a:t>до 16-00</a:t>
            </a:r>
            <a:endParaRPr lang="ru-RU" sz="1600" dirty="0">
              <a:solidFill>
                <a:srgbClr val="343947"/>
              </a:solidFill>
              <a:cs typeface="Times New Roman" panose="02020603050405020304" pitchFamily="18" charset="0"/>
            </a:endParaRPr>
          </a:p>
          <a:p>
            <a:pPr lvl="0" defTabSz="914400" hangingPunct="1"/>
            <a:endParaRPr lang="ru-RU" sz="2000" kern="1200" dirty="0">
              <a:solidFill>
                <a:srgbClr val="343947"/>
              </a:solidFill>
              <a:ea typeface="Segoe UI" panose="020B0502040204020203" pitchFamily="34" charset="0"/>
              <a:cs typeface="Times New Roman" panose="02020603050405020304" pitchFamily="18" charset="0"/>
            </a:endParaRPr>
          </a:p>
          <a:p>
            <a:pPr lvl="0" defTabSz="914400" hangingPunct="1"/>
            <a:endParaRPr lang="ru-RU" sz="2000" kern="1200" dirty="0">
              <a:solidFill>
                <a:srgbClr val="000000"/>
              </a:solidFill>
              <a:latin typeface="Calibri" panose="020F0502020204030204"/>
              <a:ea typeface="Segoe UI" panose="020B0502040204020203" pitchFamily="34" charset="0"/>
              <a:cs typeface="Segoe UI" panose="020B0502040204020203" pitchFamily="34" charset="0"/>
            </a:endParaRPr>
          </a:p>
        </p:txBody>
      </p:sp>
      <p:sp>
        <p:nvSpPr>
          <p:cNvPr id="6" name="TextBox 5"/>
          <p:cNvSpPr txBox="1"/>
          <p:nvPr/>
        </p:nvSpPr>
        <p:spPr>
          <a:xfrm>
            <a:off x="1125009" y="121595"/>
            <a:ext cx="759575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600" dirty="0">
                <a:solidFill>
                  <a:schemeClr val="tx1"/>
                </a:solidFill>
              </a:rPr>
              <a:t>«Бюджет для граждан» </a:t>
            </a:r>
          </a:p>
          <a:p>
            <a:pPr algn="ctr"/>
            <a:r>
              <a:rPr lang="ru-RU" sz="1600" dirty="0">
                <a:solidFill>
                  <a:schemeClr val="tx1"/>
                </a:solidFill>
              </a:rPr>
              <a:t>подготовлен Финансовым управлением </a:t>
            </a:r>
          </a:p>
          <a:p>
            <a:pPr algn="ctr"/>
            <a:r>
              <a:rPr lang="ru-RU" sz="1600" dirty="0">
                <a:solidFill>
                  <a:schemeClr val="tx1"/>
                </a:solidFill>
              </a:rPr>
              <a:t>администрации Ленинского городского округа Московской области </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90" y="103193"/>
            <a:ext cx="761328" cy="1282475"/>
          </a:xfrm>
          <a:prstGeom prst="rect">
            <a:avLst/>
          </a:prstGeom>
        </p:spPr>
      </p:pic>
    </p:spTree>
    <p:extLst>
      <p:ext uri="{BB962C8B-B14F-4D97-AF65-F5344CB8AC3E}">
        <p14:creationId xmlns:p14="http://schemas.microsoft.com/office/powerpoint/2010/main" val="3061825436"/>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BA00FF"/>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Proxima Nova"/>
        <a:ea typeface="Proxima Nova"/>
        <a:cs typeface="Proxima Nova"/>
      </a:majorFont>
      <a:minorFont>
        <a:latin typeface="Proxima Nova"/>
        <a:ea typeface="Proxima Nova"/>
        <a:cs typeface="Proxima Nov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ctr" defTabSz="87782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l" defTabSz="260541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chemeClr val="accent1">
                <a:hueOff val="-5577341"/>
                <a:lumOff val="49962"/>
              </a:schemeClr>
            </a:solidFill>
            <a:effectLst/>
            <a:uFillTx/>
            <a:latin typeface="+mn-lt"/>
            <a:ea typeface="+mn-ea"/>
            <a:cs typeface="+mn-cs"/>
            <a:sym typeface="Proxima Nov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Proxima Nova"/>
        <a:ea typeface="Proxima Nova"/>
        <a:cs typeface="Proxima Nova"/>
      </a:majorFont>
      <a:minorFont>
        <a:latin typeface="Proxima Nova"/>
        <a:ea typeface="Proxima Nova"/>
        <a:cs typeface="Proxima Nov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ctr" defTabSz="87782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l" defTabSz="260541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chemeClr val="accent1">
                <a:hueOff val="-5577341"/>
                <a:lumOff val="49962"/>
              </a:schemeClr>
            </a:solidFill>
            <a:effectLst/>
            <a:uFillTx/>
            <a:latin typeface="+mn-lt"/>
            <a:ea typeface="+mn-ea"/>
            <a:cs typeface="+mn-cs"/>
            <a:sym typeface="Proxima Nov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6162</TotalTime>
  <Words>25513</Words>
  <Application>Microsoft Office PowerPoint</Application>
  <PresentationFormat>Экран (16:9)</PresentationFormat>
  <Paragraphs>4934</Paragraphs>
  <Slides>84</Slides>
  <Notes>17</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84</vt:i4>
      </vt:variant>
    </vt:vector>
  </HeadingPairs>
  <TitlesOfParts>
    <vt:vector size="93" baseType="lpstr">
      <vt:lpstr>Arial</vt:lpstr>
      <vt:lpstr>Calibri</vt:lpstr>
      <vt:lpstr>Helvetica Neue</vt:lpstr>
      <vt:lpstr>Helvetica Neue Medium</vt:lpstr>
      <vt:lpstr>Inter Medium</vt:lpstr>
      <vt:lpstr>Proxima Nova</vt:lpstr>
      <vt:lpstr>Segoe UI</vt:lpstr>
      <vt:lpstr>Times New Roman</vt:lpstr>
      <vt:lpstr>21_BasicWhite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Русанова Татьяна Иваносна</dc:creator>
  <cp:lastModifiedBy>Мария Николаевна</cp:lastModifiedBy>
  <cp:revision>533</cp:revision>
  <dcterms:modified xsi:type="dcterms:W3CDTF">2025-04-17T08:59:32Z</dcterms:modified>
</cp:coreProperties>
</file>