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30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еченин руслан " initials="Ш" lastIdx="1" clrIdx="0">
    <p:extLst>
      <p:ext uri="{19B8F6BF-5375-455C-9EA6-DF929625EA0E}">
        <p15:presenceInfo xmlns:p15="http://schemas.microsoft.com/office/powerpoint/2012/main" userId="печенин руслан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509-48B0-BDC4-67022CF6C3A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509-48B0-BDC4-67022CF6C3AB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509-48B0-BDC4-67022CF6C3A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509-48B0-BDC4-67022CF6C3A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0000"/>
                    </a:schemeClr>
                  </a:gs>
                  <a:gs pos="78000">
                    <a:schemeClr val="accent5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509-48B0-BDC4-67022CF6C3A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0000"/>
                    </a:schemeClr>
                  </a:gs>
                  <a:gs pos="78000">
                    <a:schemeClr val="accent6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E509-48B0-BDC4-67022CF6C3A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1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E509-48B0-BDC4-67022CF6C3AB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2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E509-48B0-BDC4-67022CF6C3AB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3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E509-48B0-BDC4-67022CF6C3A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4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E509-48B0-BDC4-67022CF6C3AB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5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E509-48B0-BDC4-67022CF6C3AB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96000"/>
                      <a:lumMod val="100000"/>
                    </a:schemeClr>
                  </a:gs>
                  <a:gs pos="78000">
                    <a:schemeClr val="accent6">
                      <a:lumMod val="6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E509-48B0-BDC4-67022CF6C3AB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96000"/>
                      <a:lumMod val="100000"/>
                    </a:schemeClr>
                  </a:gs>
                  <a:gs pos="78000">
                    <a:schemeClr val="accent1">
                      <a:lumMod val="80000"/>
                      <a:lumOff val="2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E509-48B0-BDC4-67022CF6C3AB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tint val="96000"/>
                      <a:lumMod val="100000"/>
                    </a:schemeClr>
                  </a:gs>
                  <a:gs pos="78000">
                    <a:schemeClr val="accent2">
                      <a:lumMod val="80000"/>
                      <a:lumOff val="2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B-E509-48B0-BDC4-67022CF6C3AB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96000"/>
                      <a:lumMod val="100000"/>
                    </a:schemeClr>
                  </a:gs>
                  <a:gs pos="78000">
                    <a:schemeClr val="accent3">
                      <a:lumMod val="80000"/>
                      <a:lumOff val="2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D-E509-48B0-BDC4-67022CF6C3AB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tint val="96000"/>
                      <a:lumMod val="100000"/>
                    </a:schemeClr>
                  </a:gs>
                  <a:gs pos="78000">
                    <a:schemeClr val="accent4">
                      <a:lumMod val="80000"/>
                      <a:lumOff val="2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F-E509-48B0-BDC4-67022CF6C3AB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tint val="96000"/>
                      <a:lumMod val="100000"/>
                    </a:schemeClr>
                  </a:gs>
                  <a:gs pos="78000">
                    <a:schemeClr val="accent5">
                      <a:lumMod val="80000"/>
                      <a:lumOff val="20000"/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1-E509-48B0-BDC4-67022CF6C3AB}"/>
              </c:ext>
            </c:extLst>
          </c:dPt>
          <c:dLbls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509-48B0-BDC4-67022CF6C3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Здравоохранение</c:v>
                </c:pt>
                <c:pt idx="1">
                  <c:v>Культура и туризм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инфраструктуры, энергоэффективности и отрасли обращения с отходами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Формирование современной комфортной городской среды</c:v>
                </c:pt>
                <c:pt idx="16">
                  <c:v>Строительство и капитальный ремонт объектов социальной инфраструктуры</c:v>
                </c:pt>
              </c:strCache>
            </c:strRef>
          </c:cat>
          <c:val>
            <c:numRef>
              <c:f>Лист1!$B$2:$B$18</c:f>
              <c:numCache>
                <c:formatCode>0.00</c:formatCode>
                <c:ptCount val="17"/>
                <c:pt idx="0">
                  <c:v>4.3859297867387369E-2</c:v>
                </c:pt>
                <c:pt idx="1">
                  <c:v>3.2372025066973897</c:v>
                </c:pt>
                <c:pt idx="2">
                  <c:v>45.46238243544952</c:v>
                </c:pt>
                <c:pt idx="3">
                  <c:v>0.67821465060102215</c:v>
                </c:pt>
                <c:pt idx="4">
                  <c:v>2.1614692561259319</c:v>
                </c:pt>
                <c:pt idx="5">
                  <c:v>5.9167675987767746E-2</c:v>
                </c:pt>
                <c:pt idx="6">
                  <c:v>0.35155123572671909</c:v>
                </c:pt>
                <c:pt idx="7">
                  <c:v>1.146120418926766</c:v>
                </c:pt>
                <c:pt idx="8">
                  <c:v>5.8975394283349122E-2</c:v>
                </c:pt>
                <c:pt idx="9">
                  <c:v>9.4964007133912567</c:v>
                </c:pt>
                <c:pt idx="10">
                  <c:v>5.2970166506506482E-2</c:v>
                </c:pt>
                <c:pt idx="11">
                  <c:v>6.2103449259702161</c:v>
                </c:pt>
                <c:pt idx="12">
                  <c:v>0.63732693669851659</c:v>
                </c:pt>
                <c:pt idx="13">
                  <c:v>4.4029268537673447</c:v>
                </c:pt>
                <c:pt idx="14">
                  <c:v>1.7739904222943432</c:v>
                </c:pt>
                <c:pt idx="15">
                  <c:v>17.063509468353072</c:v>
                </c:pt>
                <c:pt idx="16">
                  <c:v>6.3788379087093281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E509-48B0-BDC4-67022CF6C3AB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649666235589743E-5"/>
          <c:y val="0"/>
          <c:w val="0.45161104591596324"/>
          <c:h val="0.97466957117415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000" b="0" i="0" u="none" strike="noStrike" kern="3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5"/>
      <c:rotY val="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dLbl>
              <c:idx val="0"/>
              <c:layout>
                <c:manualLayout>
                  <c:x val="-5.2555534944416634E-4"/>
                  <c:y val="-3.98580743652738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DB-4C52-B32C-90F3BEC67B3B}"/>
                </c:ext>
              </c:extLst>
            </c:dLbl>
            <c:dLbl>
              <c:idx val="2"/>
              <c:layout>
                <c:manualLayout>
                  <c:x val="-3.5638514672381168E-2"/>
                  <c:y val="-3.0033060349074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DB-4C52-B32C-90F3BEC67B3B}"/>
                </c:ext>
              </c:extLst>
            </c:dLbl>
            <c:dLbl>
              <c:idx val="4"/>
              <c:layout>
                <c:manualLayout>
                  <c:x val="-6.2885445633147647E-3"/>
                  <c:y val="1.076766698561795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DB-4C52-B32C-90F3BEC67B3B}"/>
                </c:ext>
              </c:extLst>
            </c:dLbl>
            <c:dLbl>
              <c:idx val="5"/>
              <c:layout>
                <c:manualLayout>
                  <c:x val="1.5892507984903465E-2"/>
                  <c:y val="-1.0057127189253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DB-4C52-B32C-90F3BEC67B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3361.3829999999998</c:v>
                </c:pt>
                <c:pt idx="1">
                  <c:v>40.950000000000003</c:v>
                </c:pt>
                <c:pt idx="2">
                  <c:v>3120.1579999999999</c:v>
                </c:pt>
                <c:pt idx="3">
                  <c:v>58.884999999999998</c:v>
                </c:pt>
                <c:pt idx="4">
                  <c:v>1839.162</c:v>
                </c:pt>
                <c:pt idx="5">
                  <c:v>532.97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DB-4C52-B32C-90F3BEC67B3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28T16:14:47.040" idx="1">
    <p:pos x="6404" y="1903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052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5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6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98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05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739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8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72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8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66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64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46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8695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483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036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1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40B56-01B1-44B3-A38A-B80E1F63208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43A035-1A97-4541-AE0B-19D5C602B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28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A96B3-A188-4308-8F45-E45694AA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058" y="544825"/>
            <a:ext cx="8596668" cy="1320800"/>
          </a:xfrm>
        </p:spPr>
        <p:txBody>
          <a:bodyPr>
            <a:normAutofit fontScale="90000"/>
          </a:bodyPr>
          <a:lstStyle/>
          <a:p>
            <a:pPr indent="450215"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"Бюджет Ленинского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городского округа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как он работает?"</a:t>
            </a:r>
            <a:b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1026" name="Picture 2" descr="Герб Ленинского района Московской области">
            <a:extLst>
              <a:ext uri="{FF2B5EF4-FFF2-40B4-BE49-F238E27FC236}">
                <a16:creationId xmlns:a16="http://schemas.microsoft.com/office/drawing/2014/main" id="{7C2C0498-8BBF-4BE8-BD06-CE745DEB19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3" y="1833250"/>
            <a:ext cx="226695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3F0A26-18F9-4DFE-8E45-918DF7FAD599}"/>
              </a:ext>
            </a:extLst>
          </p:cNvPr>
          <p:cNvSpPr txBox="1"/>
          <p:nvPr/>
        </p:nvSpPr>
        <p:spPr>
          <a:xfrm>
            <a:off x="3048000" y="3105835"/>
            <a:ext cx="60960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Представь, Ленинский район - это как большая семья, а бюджет - это кошелек этой семьи. </a:t>
            </a:r>
          </a:p>
          <a:p>
            <a:endParaRPr lang="ru-RU" b="0" i="0" dirty="0">
              <a:solidFill>
                <a:srgbClr val="222222"/>
              </a:solidFill>
              <a:effectLst/>
              <a:latin typeface="Montserrat" panose="020B06040202020202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550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3C0A5-1987-416D-9253-3751BB36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бюджет?</a:t>
            </a:r>
            <a:b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D8DCAD-AFBA-4249-96E3-3771A0D99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44" y="1397190"/>
            <a:ext cx="8596668" cy="3880773"/>
          </a:xfrm>
        </p:spPr>
        <p:txBody>
          <a:bodyPr>
            <a:normAutofit/>
          </a:bodyPr>
          <a:lstStyle/>
          <a:p>
            <a:endParaRPr lang="ru-RU" b="0" i="0" dirty="0">
              <a:solidFill>
                <a:srgbClr val="222222"/>
              </a:solidFill>
              <a:effectLst/>
              <a:latin typeface="Montserrat" panose="020B0604020202020204" pitchFamily="2" charset="-52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Простыми словами: "Бюджет - это план доходов и расходов на определенный период, обычно на год."  Пример: семейный бюджет.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Деньги района: Это все деньги, которые район собирает (в основном, налоги).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что тратят: Эти деньги идут на важные вещи для всех жителей: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 и детские сады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Дороги и транспорт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Больницы и поликлиники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Парки и скверы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 нуждающимся</a:t>
            </a:r>
          </a:p>
          <a:p>
            <a:endParaRPr lang="ru-RU" b="0" i="0" dirty="0">
              <a:solidFill>
                <a:srgbClr val="222222"/>
              </a:solidFill>
              <a:effectLst/>
              <a:latin typeface="Montserrat" panose="020B0604020202020204" pitchFamily="2" charset="-52"/>
            </a:endParaRPr>
          </a:p>
          <a:p>
            <a:endParaRPr lang="ru-RU" dirty="0">
              <a:solidFill>
                <a:srgbClr val="222222"/>
              </a:solidFill>
              <a:latin typeface="Montserrat" panose="020B0604020202020204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720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2850704" y="984803"/>
            <a:ext cx="8364538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на 2025 год в разрезе муниципальных программ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4000" y="133200"/>
            <a:ext cx="101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ЛЕНИНСКОГО ГОРОДСКОГО ОКРУГА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9DA94E4-425B-4FF9-8C5D-BE1DE21980A6}"/>
              </a:ext>
            </a:extLst>
          </p:cNvPr>
          <p:cNvGraphicFramePr/>
          <p:nvPr/>
        </p:nvGraphicFramePr>
        <p:xfrm>
          <a:off x="542926" y="1438275"/>
          <a:ext cx="11399358" cy="542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205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FAC50-00FC-4B83-9D5C-FB511059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215"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Бюджетная система РФ 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C1227D-040B-4D7D-8A9C-C6C218EF0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Иерархия: федеральный, региональные (областные), местные (муниципальные). Ленинский городской округ - часть Московской области.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(Ссылка на Бюджетный кодекс РФ: http://www.consultant.ru/document/cons_doc_LAW_19701/)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/>
              <a:t> 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044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19048-EF12-4953-A0D7-D6109259D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06" y="609600"/>
            <a:ext cx="8596668" cy="1320800"/>
          </a:xfrm>
        </p:spPr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бюджета Ленинского городского округа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18AE7B-8502-42D8-AAED-1F9CF2C0C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9E1DC25-4654-42EB-A168-692D88825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638950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710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9C534-8A4A-4F24-ACAF-83B9CD53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бюджета Ленинского городского округа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235855-852D-4307-94A2-15797058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5901"/>
            <a:ext cx="8596668" cy="4555462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направления: образование, ЖКХ, культура, социальная политика, благоустройство, спорт, правоохранительная деятельность, безопасность. 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A45369-EBF3-4A32-A9ED-08AC944C6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61" y="2612066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DC3B1-0973-4BB6-888A-EF016593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Бюджетный процесс. 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94DD0-07D6-4459-9323-B0FE5E36E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участвует: Администрация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округа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Совет депутатов, МСУ, активные жители. 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формируется бюджет: проект, обсуждение, утверждение.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2415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BF2AE-A21F-47E1-98B6-C362A4EC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граждан в формировании бюджета.  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9C206B-FB99-4A7F-81DB-A3DB13BF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публичных слушаниях,  направление предложений, контроль за расходованием средств.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Примеры: "Ваши предложения по благоустройству района могут быть учтены при формировании бюджета!"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65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EB48A-9CFB-460C-B3A9-2F060727C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 конкретных проектов, финансируемых из бюджета Ленинского городского округа</a:t>
            </a:r>
            <a:b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9E81D5-64E8-44C5-98B9-CC1A0DBBD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(новая школа, ремонт дороги, строительство детской площадки).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546C06-74AA-4AFF-BB22-C8A3A2104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61" y="2612065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7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11932-00E1-4CB5-870B-7AE2B981F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215"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для обсуждения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491BDC-2DFA-4E28-B70D-8F51A26B1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"Как вы думаете, какие направления расходов наиболее важны для Ленинского района? 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проекты, на ваш взгляд, нужно финансировать в первую очередь?"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293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96C51D-88A9-48B3-8F65-9AF7A8F9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Спасибо за внимание! Вопросы?</a:t>
            </a:r>
            <a:b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373458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336</Words>
  <Application>Microsoft Office PowerPoint</Application>
  <PresentationFormat>Широкоэкранный</PresentationFormat>
  <Paragraphs>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Franklin Gothic Book</vt:lpstr>
      <vt:lpstr>Montserrat</vt:lpstr>
      <vt:lpstr>Times New Roman</vt:lpstr>
      <vt:lpstr>Trebuchet MS</vt:lpstr>
      <vt:lpstr>Wingdings 3</vt:lpstr>
      <vt:lpstr>Аспект</vt:lpstr>
      <vt:lpstr>"Бюджет Ленинского городского округа: как он работает?" </vt:lpstr>
      <vt:lpstr>Что такое бюджет? </vt:lpstr>
      <vt:lpstr>Презентация PowerPoint</vt:lpstr>
      <vt:lpstr>Бюджетная система РФ  </vt:lpstr>
      <vt:lpstr>Доходы бюджета Ленинского городского округа</vt:lpstr>
      <vt:lpstr>Расходы бюджета Ленинского городского округа</vt:lpstr>
      <vt:lpstr>Бюджетный процесс.  </vt:lpstr>
      <vt:lpstr>Роль граждан в формировании бюджета.  </vt:lpstr>
      <vt:lpstr>Примеры конкретных проектов, финансируемых из бюджета Ленинского городского округа </vt:lpstr>
      <vt:lpstr>Вопросы для обсуждения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«Бюджет Ленинского района: как он работает?»):</dc:title>
  <dc:creator>печенин руслан</dc:creator>
  <cp:lastModifiedBy>olga.akhaltzeva@yandex.ru</cp:lastModifiedBy>
  <cp:revision>11</cp:revision>
  <dcterms:created xsi:type="dcterms:W3CDTF">2025-02-28T12:50:23Z</dcterms:created>
  <dcterms:modified xsi:type="dcterms:W3CDTF">2025-02-28T15:10:21Z</dcterms:modified>
</cp:coreProperties>
</file>