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56" r:id="rId1"/>
  </p:sldMasterIdLst>
  <p:notesMasterIdLst>
    <p:notesMasterId r:id="rId19"/>
  </p:notesMasterIdLst>
  <p:sldIdLst>
    <p:sldId id="259" r:id="rId2"/>
    <p:sldId id="256" r:id="rId3"/>
    <p:sldId id="264" r:id="rId4"/>
    <p:sldId id="263" r:id="rId5"/>
    <p:sldId id="267" r:id="rId6"/>
    <p:sldId id="272" r:id="rId7"/>
    <p:sldId id="258" r:id="rId8"/>
    <p:sldId id="261" r:id="rId9"/>
    <p:sldId id="271" r:id="rId10"/>
    <p:sldId id="270" r:id="rId11"/>
    <p:sldId id="278" r:id="rId12"/>
    <p:sldId id="274" r:id="rId13"/>
    <p:sldId id="275" r:id="rId14"/>
    <p:sldId id="262" r:id="rId15"/>
    <p:sldId id="273" r:id="rId16"/>
    <p:sldId id="276" r:id="rId17"/>
    <p:sldId id="277" r:id="rId18"/>
  </p:sldIdLst>
  <p:sldSz cx="12192000" cy="6858000"/>
  <p:notesSz cx="6797675" cy="99298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219B"/>
    <a:srgbClr val="2A5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40" autoAdjust="0"/>
    <p:restoredTop sz="94660"/>
  </p:normalViewPr>
  <p:slideViewPr>
    <p:cSldViewPr snapToGrid="0">
      <p:cViewPr varScale="1">
        <p:scale>
          <a:sx n="115" d="100"/>
          <a:sy n="115" d="100"/>
        </p:scale>
        <p:origin x="27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45659" cy="498215"/>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4" y="0"/>
            <a:ext cx="2945659" cy="498215"/>
          </a:xfrm>
          <a:prstGeom prst="rect">
            <a:avLst/>
          </a:prstGeom>
        </p:spPr>
        <p:txBody>
          <a:bodyPr vert="horz" lIns="91440" tIns="45720" rIns="91440" bIns="45720" rtlCol="0"/>
          <a:lstStyle>
            <a:lvl1pPr algn="r">
              <a:defRPr sz="1200"/>
            </a:lvl1pPr>
          </a:lstStyle>
          <a:p>
            <a:fld id="{C180F6BC-4104-46B7-A92D-3A500C5AF345}" type="datetimeFigureOut">
              <a:rPr lang="ru-RU" smtClean="0"/>
              <a:t>16.04.2021</a:t>
            </a:fld>
            <a:endParaRPr lang="ru-RU"/>
          </a:p>
        </p:txBody>
      </p:sp>
      <p:sp>
        <p:nvSpPr>
          <p:cNvPr id="4" name="Образ слайда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431600"/>
            <a:ext cx="2945659" cy="498214"/>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4" y="9431600"/>
            <a:ext cx="2945659" cy="498214"/>
          </a:xfrm>
          <a:prstGeom prst="rect">
            <a:avLst/>
          </a:prstGeom>
        </p:spPr>
        <p:txBody>
          <a:bodyPr vert="horz" lIns="91440" tIns="45720" rIns="91440" bIns="45720" rtlCol="0" anchor="b"/>
          <a:lstStyle>
            <a:lvl1pPr algn="r">
              <a:defRPr sz="1200"/>
            </a:lvl1pPr>
          </a:lstStyle>
          <a:p>
            <a:fld id="{2E1A6E01-B616-4607-840C-B14D1D230E78}" type="slidenum">
              <a:rPr lang="ru-RU" smtClean="0"/>
              <a:t>‹#›</a:t>
            </a:fld>
            <a:endParaRPr lang="ru-RU"/>
          </a:p>
        </p:txBody>
      </p:sp>
    </p:spTree>
    <p:extLst>
      <p:ext uri="{BB962C8B-B14F-4D97-AF65-F5344CB8AC3E}">
        <p14:creationId xmlns:p14="http://schemas.microsoft.com/office/powerpoint/2010/main" val="2107173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a:t>Образец заголовка</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7" name="Date Placeholder 6"/>
          <p:cNvSpPr>
            <a:spLocks noGrp="1"/>
          </p:cNvSpPr>
          <p:nvPr>
            <p:ph type="dt" sz="half" idx="10"/>
          </p:nvPr>
        </p:nvSpPr>
        <p:spPr/>
        <p:txBody>
          <a:bodyPr/>
          <a:lstStyle/>
          <a:p>
            <a:fld id="{AF2BD68D-AB22-4F58-82CD-DCE3FC2DB4C7}" type="datetimeFigureOut">
              <a:rPr lang="ru-RU" smtClean="0"/>
              <a:t>16.04.2021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273634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F2BD68D-AB22-4F58-82CD-DCE3FC2DB4C7}" type="datetimeFigureOut">
              <a:rPr lang="ru-RU" smtClean="0"/>
              <a:t>16.04.2021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1599890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ru-RU"/>
              <a:t>Образец заголовка</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BD68D-AB22-4F58-82CD-DCE3FC2DB4C7}" type="datetimeFigureOut">
              <a:rPr lang="ru-RU" smtClean="0"/>
              <a:t>16.04.2021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3561132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1062040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20000" y="2505075"/>
            <a:ext cx="5025216"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6" name="Content Placeholder 5"/>
          <p:cNvSpPr>
            <a:spLocks noGrp="1"/>
          </p:cNvSpPr>
          <p:nvPr>
            <p:ph sz="quarter" idx="4"/>
          </p:nvPr>
        </p:nvSpPr>
        <p:spPr>
          <a:xfrm>
            <a:off x="6319840" y="2505075"/>
            <a:ext cx="503554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F2BD68D-AB22-4F58-82CD-DCE3FC2DB4C7}" type="datetimeFigureOut">
              <a:rPr lang="ru-RU" smtClean="0"/>
              <a:t>16.04.2021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307978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F2BD68D-AB22-4F58-82CD-DCE3FC2DB4C7}" type="datetimeFigureOut">
              <a:rPr lang="ru-RU" smtClean="0"/>
              <a:t>16.04.2021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84500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2BD68D-AB22-4F58-82CD-DCE3FC2DB4C7}" type="datetimeFigureOut">
              <a:rPr lang="ru-RU" smtClean="0"/>
              <a:t>16.04.2021</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3684464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1907121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1118385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1982326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3681076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ru-RU"/>
              <a:t>Образец заголовка</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3300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ru-RU"/>
              <a:t>Образец заголовка</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F2BD68D-AB22-4F58-82CD-DCE3FC2DB4C7}" type="datetimeFigureOut">
              <a:rPr lang="ru-RU" smtClean="0"/>
              <a:t>16.04.2021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620740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ru-RU"/>
              <a:t>Образец заголовка</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ru-RU"/>
              <a:t>Образец текста</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F2BD68D-AB22-4F58-82CD-DCE3FC2DB4C7}" type="datetimeFigureOut">
              <a:rPr lang="ru-RU" smtClean="0"/>
              <a:t>16.04.2021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25474372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F2BD68D-AB22-4F58-82CD-DCE3FC2DB4C7}" type="datetimeFigureOut">
              <a:rPr lang="ru-RU" smtClean="0"/>
              <a:t>16.04.2021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607386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F2BD68D-AB22-4F58-82CD-DCE3FC2DB4C7}" type="datetimeFigureOut">
              <a:rPr lang="ru-RU" smtClean="0"/>
              <a:t>16.04.2021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453425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F2BD68D-AB22-4F58-82CD-DCE3FC2DB4C7}" type="datetimeFigureOut">
              <a:rPr lang="ru-RU" smtClean="0"/>
              <a:t>16.04.2021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80DA465-7F1E-49C6-A737-29182AC915B7}" type="slidenum">
              <a:rPr lang="ru-RU" smtClean="0"/>
              <a:t>‹#›</a:t>
            </a:fld>
            <a:endParaRPr lang="ru-RU"/>
          </a:p>
        </p:txBody>
      </p:sp>
    </p:spTree>
    <p:extLst>
      <p:ext uri="{BB962C8B-B14F-4D97-AF65-F5344CB8AC3E}">
        <p14:creationId xmlns:p14="http://schemas.microsoft.com/office/powerpoint/2010/main" val="4054609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AF2BD68D-AB22-4F58-82CD-DCE3FC2DB4C7}" type="datetimeFigureOut">
              <a:rPr lang="ru-RU" smtClean="0"/>
              <a:t>16.04.2021</a:t>
            </a:fld>
            <a:endParaRPr lang="ru-R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ru-R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480DA465-7F1E-49C6-A737-29182AC915B7}" type="slidenum">
              <a:rPr lang="ru-RU" smtClean="0"/>
              <a:t>‹#›</a:t>
            </a:fld>
            <a:endParaRPr lang="ru-RU"/>
          </a:p>
        </p:txBody>
      </p:sp>
    </p:spTree>
    <p:extLst>
      <p:ext uri="{BB962C8B-B14F-4D97-AF65-F5344CB8AC3E}">
        <p14:creationId xmlns:p14="http://schemas.microsoft.com/office/powerpoint/2010/main" val="3213723340"/>
      </p:ext>
    </p:extLst>
  </p:cSld>
  <p:clrMap bg1="dk1" tx1="lt1" bg2="dk2" tx2="lt2" accent1="accent1" accent2="accent2" accent3="accent3" accent4="accent4" accent5="accent5" accent6="accent6" hlink="hlink" folHlink="folHlink"/>
  <p:sldLayoutIdLst>
    <p:sldLayoutId id="2147484557" r:id="rId1"/>
    <p:sldLayoutId id="2147484558" r:id="rId2"/>
    <p:sldLayoutId id="2147484559" r:id="rId3"/>
    <p:sldLayoutId id="2147484560" r:id="rId4"/>
    <p:sldLayoutId id="2147484561" r:id="rId5"/>
    <p:sldLayoutId id="2147484562" r:id="rId6"/>
    <p:sldLayoutId id="2147484563" r:id="rId7"/>
    <p:sldLayoutId id="2147484564" r:id="rId8"/>
    <p:sldLayoutId id="2147484565" r:id="rId9"/>
    <p:sldLayoutId id="2147484566" r:id="rId10"/>
    <p:sldLayoutId id="2147484567" r:id="rId11"/>
    <p:sldLayoutId id="2147484568" r:id="rId12"/>
    <p:sldLayoutId id="2147484569" r:id="rId13"/>
    <p:sldLayoutId id="2147484570" r:id="rId14"/>
    <p:sldLayoutId id="2147484571" r:id="rId15"/>
    <p:sldLayoutId id="2147484572" r:id="rId16"/>
    <p:sldLayoutId id="214748457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6.xml"/><Relationship Id="rId5" Type="http://schemas.openxmlformats.org/officeDocument/2006/relationships/image" Target="../media/image21.jpg"/><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4.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image" Target="../media/image29.jpg"/><Relationship Id="rId7" Type="http://schemas.openxmlformats.org/officeDocument/2006/relationships/image" Target="../media/image33.jpg"/><Relationship Id="rId2" Type="http://schemas.openxmlformats.org/officeDocument/2006/relationships/image" Target="../media/image28.jpg"/><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8" Type="http://schemas.openxmlformats.org/officeDocument/2006/relationships/image" Target="../media/image40.jp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8.jpg"/><Relationship Id="rId11" Type="http://schemas.openxmlformats.org/officeDocument/2006/relationships/image" Target="../media/image43.jpeg"/><Relationship Id="rId5" Type="http://schemas.openxmlformats.org/officeDocument/2006/relationships/image" Target="../media/image37.jpg"/><Relationship Id="rId10" Type="http://schemas.openxmlformats.org/officeDocument/2006/relationships/image" Target="../media/image42.jpeg"/><Relationship Id="rId4" Type="http://schemas.openxmlformats.org/officeDocument/2006/relationships/image" Target="../media/image36.jpg"/><Relationship Id="rId9"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одзаголовок 7"/>
          <p:cNvSpPr>
            <a:spLocks noGrp="1"/>
          </p:cNvSpPr>
          <p:nvPr>
            <p:ph type="subTitle" idx="1"/>
          </p:nvPr>
        </p:nvSpPr>
        <p:spPr>
          <a:xfrm>
            <a:off x="5594555" y="-235974"/>
            <a:ext cx="6420464" cy="6233652"/>
          </a:xfrm>
        </p:spPr>
        <p:txBody>
          <a:bodyPr>
            <a:noAutofit/>
          </a:bodyPr>
          <a:lstStyle/>
          <a:p>
            <a:pPr algn="ctr"/>
            <a:r>
              <a:rPr lang="ru-RU" sz="8000" dirty="0">
                <a:solidFill>
                  <a:schemeClr val="tx1"/>
                </a:solidFill>
              </a:rPr>
              <a:t>Видновское </a:t>
            </a:r>
          </a:p>
          <a:p>
            <a:pPr algn="ctr"/>
            <a:r>
              <a:rPr lang="ru-RU" sz="8000" dirty="0">
                <a:solidFill>
                  <a:schemeClr val="tx1"/>
                </a:solidFill>
              </a:rPr>
              <a:t>станичное </a:t>
            </a:r>
          </a:p>
          <a:p>
            <a:pPr algn="ctr"/>
            <a:r>
              <a:rPr lang="ru-RU" sz="8000" dirty="0">
                <a:solidFill>
                  <a:schemeClr val="tx1"/>
                </a:solidFill>
              </a:rPr>
              <a:t>казачье </a:t>
            </a:r>
          </a:p>
          <a:p>
            <a:pPr algn="ctr"/>
            <a:r>
              <a:rPr lang="ru-RU" sz="8000" dirty="0">
                <a:solidFill>
                  <a:schemeClr val="tx1"/>
                </a:solidFill>
              </a:rPr>
              <a:t>общество</a:t>
            </a:r>
          </a:p>
        </p:txBody>
      </p:sp>
      <p:pic>
        <p:nvPicPr>
          <p:cNvPr id="4" name="Объект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37418" y="756931"/>
            <a:ext cx="4562475" cy="5338762"/>
          </a:xfrm>
        </p:spPr>
      </p:pic>
    </p:spTree>
    <p:extLst>
      <p:ext uri="{BB962C8B-B14F-4D97-AF65-F5344CB8AC3E}">
        <p14:creationId xmlns:p14="http://schemas.microsoft.com/office/powerpoint/2010/main" val="3382185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Скругленный прямоугольник 5"/>
          <p:cNvSpPr/>
          <p:nvPr/>
        </p:nvSpPr>
        <p:spPr>
          <a:xfrm>
            <a:off x="6184492" y="3952569"/>
            <a:ext cx="5899354" cy="2812026"/>
          </a:xfrm>
          <a:prstGeom prst="roundRect">
            <a:avLst/>
          </a:prstGeom>
          <a:solidFill>
            <a:srgbClr val="0070C0">
              <a:alpha val="6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Видновское станичное казачье общество </a:t>
            </a:r>
            <a:r>
              <a:rPr lang="ru-RU" sz="1600" dirty="0" smtClean="0"/>
              <a:t>создано в </a:t>
            </a:r>
            <a:r>
              <a:rPr lang="ru-RU" sz="1600" dirty="0"/>
              <a:t>2006 </a:t>
            </a:r>
            <a:r>
              <a:rPr lang="ru-RU" sz="1600" dirty="0" smtClean="0"/>
              <a:t>году, в 2011 г. - зарегистрировано . В 2015 г. </a:t>
            </a:r>
            <a:r>
              <a:rPr lang="ru-RU" sz="1600" smtClean="0"/>
              <a:t>ВСКО внесено </a:t>
            </a:r>
            <a:r>
              <a:rPr lang="ru-RU" sz="1600" dirty="0"/>
              <a:t>в Единый государственный реестр казачьих обществ </a:t>
            </a:r>
            <a:r>
              <a:rPr lang="ru-RU" sz="1600" dirty="0" smtClean="0"/>
              <a:t>Российской </a:t>
            </a:r>
            <a:r>
              <a:rPr lang="ru-RU" sz="1600" dirty="0"/>
              <a:t>Федерации. </a:t>
            </a:r>
            <a:r>
              <a:rPr lang="ru-RU" sz="1600" dirty="0" smtClean="0"/>
              <a:t>В настоящее время наше </a:t>
            </a:r>
            <a:r>
              <a:rPr lang="ru-RU" sz="1600" dirty="0"/>
              <a:t>общество объединяет в своих рядах более </a:t>
            </a:r>
            <a:r>
              <a:rPr lang="ru-RU" sz="1600" dirty="0" smtClean="0"/>
              <a:t/>
            </a:r>
            <a:br>
              <a:rPr lang="ru-RU" sz="1600" dirty="0" smtClean="0"/>
            </a:br>
            <a:r>
              <a:rPr lang="ru-RU" sz="1600" dirty="0" smtClean="0"/>
              <a:t>200 </a:t>
            </a:r>
            <a:r>
              <a:rPr lang="ru-RU" sz="1600" dirty="0"/>
              <a:t>родовых казаков</a:t>
            </a:r>
            <a:r>
              <a:rPr lang="ru-RU" sz="1600" dirty="0" smtClean="0"/>
              <a:t>, </a:t>
            </a:r>
            <a:r>
              <a:rPr lang="ru-RU" sz="1600" dirty="0"/>
              <a:t>имеет самостоятельные подразделения </a:t>
            </a:r>
            <a:r>
              <a:rPr lang="ru-RU" sz="1600" dirty="0" smtClean="0"/>
              <a:t>на различных территориях округа.</a:t>
            </a:r>
            <a:br>
              <a:rPr lang="ru-RU" sz="1600" dirty="0" smtClean="0"/>
            </a:br>
            <a:r>
              <a:rPr lang="ru-RU" sz="1600" dirty="0" smtClean="0"/>
              <a:t>Большая часть среди </a:t>
            </a:r>
            <a:r>
              <a:rPr lang="ru-RU" sz="1600" dirty="0"/>
              <a:t>строевых казаков </a:t>
            </a:r>
            <a:r>
              <a:rPr lang="ru-RU" sz="1600" dirty="0" smtClean="0"/>
              <a:t>- это </a:t>
            </a:r>
            <a:r>
              <a:rPr lang="ru-RU" sz="1600" dirty="0"/>
              <a:t>отставные </a:t>
            </a:r>
            <a:endParaRPr lang="ru-RU" sz="1600" dirty="0" smtClean="0"/>
          </a:p>
          <a:p>
            <a:pPr algn="ctr"/>
            <a:r>
              <a:rPr lang="ru-RU" sz="1600" dirty="0" smtClean="0"/>
              <a:t>и </a:t>
            </a:r>
            <a:r>
              <a:rPr lang="ru-RU" sz="1600" dirty="0"/>
              <a:t>действующие офицеры ВС и МВД РФ, участники боевых действий в различных зонах военных конфликтов, </a:t>
            </a:r>
            <a:r>
              <a:rPr lang="ru-RU" sz="1600" dirty="0" smtClean="0"/>
              <a:t/>
            </a:r>
            <a:br>
              <a:rPr lang="ru-RU" sz="1600" dirty="0" smtClean="0"/>
            </a:br>
            <a:r>
              <a:rPr lang="ru-RU" sz="1600" dirty="0" smtClean="0"/>
              <a:t>также в организацию </a:t>
            </a:r>
            <a:r>
              <a:rPr lang="ru-RU" sz="1600" dirty="0"/>
              <a:t>привлечено </a:t>
            </a:r>
            <a:r>
              <a:rPr lang="ru-RU" sz="1600" dirty="0" smtClean="0"/>
              <a:t>много молодежи</a:t>
            </a:r>
            <a:r>
              <a:rPr lang="ru-RU" dirty="0" smtClean="0"/>
              <a:t>.</a:t>
            </a:r>
            <a:endParaRPr lang="ru-RU" dirty="0"/>
          </a:p>
        </p:txBody>
      </p:sp>
    </p:spTree>
    <p:extLst>
      <p:ext uri="{BB962C8B-B14F-4D97-AF65-F5344CB8AC3E}">
        <p14:creationId xmlns:p14="http://schemas.microsoft.com/office/powerpoint/2010/main" val="457223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t="-9000" b="-9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1" y="847699"/>
            <a:ext cx="6268995" cy="5165923"/>
          </a:xfrm>
          <a:prstGeom prst="roundRect">
            <a:avLst/>
          </a:prstGeom>
          <a:solidFill>
            <a:srgbClr val="0070C0">
              <a:alpha val="7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p>
          <a:p>
            <a:pPr algn="ctr"/>
            <a:r>
              <a:rPr lang="ru-RU" sz="1600" b="1" dirty="0"/>
              <a:t>Основными направлениями нашей деятельности являются: </a:t>
            </a:r>
          </a:p>
          <a:p>
            <a:pPr algn="ctr"/>
            <a:r>
              <a:rPr lang="ru-RU" sz="1600" b="1" dirty="0"/>
              <a:t> </a:t>
            </a:r>
          </a:p>
          <a:p>
            <a:pPr marL="285750" indent="-285750">
              <a:buFont typeface="Arial" panose="020B0604020202020204" pitchFamily="34" charset="0"/>
              <a:buChar char="•"/>
            </a:pPr>
            <a:r>
              <a:rPr lang="ru-RU" sz="1600" dirty="0"/>
              <a:t>возрождение славных казачьих традиций и обычаев;</a:t>
            </a:r>
          </a:p>
          <a:p>
            <a:pPr marL="285750" indent="-285750">
              <a:buFont typeface="Arial" panose="020B0604020202020204" pitchFamily="34" charset="0"/>
              <a:buChar char="•"/>
            </a:pPr>
            <a:r>
              <a:rPr lang="ru-RU" sz="1600" dirty="0"/>
              <a:t>воспитание подрастающего поколения в духе православия; </a:t>
            </a:r>
          </a:p>
          <a:p>
            <a:pPr marL="285750" indent="-285750">
              <a:buFont typeface="Arial" panose="020B0604020202020204" pitchFamily="34" charset="0"/>
              <a:buChar char="•"/>
            </a:pPr>
            <a:r>
              <a:rPr lang="ru-RU" sz="1600" dirty="0"/>
              <a:t>объединение родовых казачьих семей;</a:t>
            </a:r>
          </a:p>
          <a:p>
            <a:pPr marL="285750" indent="-285750">
              <a:buFont typeface="Arial" panose="020B0604020202020204" pitchFamily="34" charset="0"/>
              <a:buChar char="•"/>
            </a:pPr>
            <a:r>
              <a:rPr lang="ru-RU" sz="1600" dirty="0"/>
              <a:t>обмен опытом с другими казачьими обществами;</a:t>
            </a:r>
          </a:p>
          <a:p>
            <a:pPr marL="285750" indent="-285750">
              <a:buFont typeface="Arial" panose="020B0604020202020204" pitchFamily="34" charset="0"/>
              <a:buChar char="•"/>
            </a:pPr>
            <a:r>
              <a:rPr lang="ru-RU" sz="1600" dirty="0"/>
              <a:t>поддержание обеспечения правопорядка и безопасности на территории </a:t>
            </a:r>
            <a:r>
              <a:rPr lang="ru-RU" sz="1600" dirty="0" smtClean="0"/>
              <a:t>округа при активном взаимодействии</a:t>
            </a:r>
            <a:br>
              <a:rPr lang="ru-RU" sz="1600" dirty="0" smtClean="0"/>
            </a:br>
            <a:r>
              <a:rPr lang="ru-RU" sz="1600" dirty="0" smtClean="0"/>
              <a:t> </a:t>
            </a:r>
            <a:r>
              <a:rPr lang="ru-RU" sz="1600" dirty="0"/>
              <a:t>с органами государственной и муниципальной власти, </a:t>
            </a:r>
          </a:p>
          <a:p>
            <a:pPr marL="285750" indent="-285750">
              <a:buFont typeface="Arial" panose="020B0604020202020204" pitchFamily="34" charset="0"/>
              <a:buChar char="•"/>
            </a:pPr>
            <a:r>
              <a:rPr lang="ru-RU" sz="1600" dirty="0"/>
              <a:t>охрана храмов и церквей;</a:t>
            </a:r>
          </a:p>
          <a:p>
            <a:pPr marL="285750" indent="-285750">
              <a:buFont typeface="Arial" panose="020B0604020202020204" pitchFamily="34" charset="0"/>
              <a:buChar char="•"/>
            </a:pPr>
            <a:r>
              <a:rPr lang="ru-RU" sz="1600" dirty="0"/>
              <a:t>проведение культурно-массовых мероприятий;</a:t>
            </a:r>
          </a:p>
          <a:p>
            <a:pPr marL="285750" indent="-285750">
              <a:buFont typeface="Arial" panose="020B0604020202020204" pitchFamily="34" charset="0"/>
              <a:buChar char="•"/>
            </a:pPr>
            <a:r>
              <a:rPr lang="ru-RU" sz="1600" dirty="0"/>
              <a:t>организация школы конной подготовки;</a:t>
            </a:r>
          </a:p>
          <a:p>
            <a:pPr marL="285750" indent="-285750">
              <a:buFont typeface="Arial" panose="020B0604020202020204" pitchFamily="34" charset="0"/>
              <a:buChar char="•"/>
            </a:pPr>
            <a:r>
              <a:rPr lang="ru-RU" sz="1600" dirty="0"/>
              <a:t>организация школы физического воспитания, повышение роли физической культуры и спорта во всестороннем развитии молодежи, формирование здорового образа жизни;</a:t>
            </a:r>
          </a:p>
          <a:p>
            <a:pPr marL="285750" indent="-285750">
              <a:buFont typeface="Arial" panose="020B0604020202020204" pitchFamily="34" charset="0"/>
              <a:buChar char="•"/>
            </a:pPr>
            <a:r>
              <a:rPr lang="ru-RU" sz="1600" dirty="0"/>
              <a:t>духовное, </a:t>
            </a:r>
            <a:r>
              <a:rPr lang="ru-RU" sz="1600" dirty="0" smtClean="0"/>
              <a:t>нравственное, гражданско-патриотическое </a:t>
            </a:r>
            <a:r>
              <a:rPr lang="ru-RU" sz="1600" dirty="0"/>
              <a:t>воспитание </a:t>
            </a:r>
            <a:r>
              <a:rPr lang="ru-RU" sz="1600" dirty="0" smtClean="0"/>
              <a:t>молодежи</a:t>
            </a:r>
            <a:endParaRPr lang="ru-RU" sz="1600" dirty="0"/>
          </a:p>
          <a:p>
            <a:endParaRPr lang="ru-RU" sz="1600" dirty="0"/>
          </a:p>
        </p:txBody>
      </p:sp>
    </p:spTree>
    <p:extLst>
      <p:ext uri="{BB962C8B-B14F-4D97-AF65-F5344CB8AC3E}">
        <p14:creationId xmlns:p14="http://schemas.microsoft.com/office/powerpoint/2010/main" val="2623106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5885802" y="428368"/>
            <a:ext cx="6306198" cy="6137188"/>
          </a:xfrm>
          <a:prstGeom prst="roundRect">
            <a:avLst/>
          </a:prstGeom>
          <a:solidFill>
            <a:srgbClr val="0070C0">
              <a:alpha val="6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600" dirty="0" smtClean="0"/>
              <a:t>ВСКО организовано тесное взаимодействие </a:t>
            </a:r>
            <a:r>
              <a:rPr lang="ru-RU" sz="1600" dirty="0"/>
              <a:t>с </a:t>
            </a:r>
            <a:r>
              <a:rPr lang="ru-RU" sz="1600" dirty="0" smtClean="0"/>
              <a:t>Московской областной общественной организацией </a:t>
            </a:r>
            <a:r>
              <a:rPr lang="ru-RU" sz="1600" dirty="0"/>
              <a:t>«</a:t>
            </a:r>
            <a:r>
              <a:rPr lang="ru-RU" sz="1600" dirty="0" smtClean="0"/>
              <a:t>Военно- </a:t>
            </a:r>
            <a:r>
              <a:rPr lang="ru-RU" sz="1600" dirty="0"/>
              <a:t>патриотический центр «Застава</a:t>
            </a:r>
            <a:r>
              <a:rPr lang="ru-RU" sz="1600" dirty="0" smtClean="0"/>
              <a:t>» (НКО создано в </a:t>
            </a:r>
            <a:r>
              <a:rPr lang="ru-RU" sz="1600" dirty="0"/>
              <a:t>2003 г. </a:t>
            </a:r>
            <a:r>
              <a:rPr lang="ru-RU" sz="1600" dirty="0" smtClean="0"/>
              <a:t>на </a:t>
            </a:r>
            <a:r>
              <a:rPr lang="ru-RU" sz="1600" dirty="0"/>
              <a:t>базе </a:t>
            </a:r>
            <a:r>
              <a:rPr lang="ru-RU" sz="1600" dirty="0" smtClean="0"/>
              <a:t>клуба </a:t>
            </a:r>
            <a:r>
              <a:rPr lang="ru-RU" sz="1600" dirty="0"/>
              <a:t>«Поиск</a:t>
            </a:r>
            <a:r>
              <a:rPr lang="ru-RU" sz="1600" dirty="0" smtClean="0"/>
              <a:t>», осуществлявшего деятельность с 1994 г. как поисковый отряд). В </a:t>
            </a:r>
            <a:r>
              <a:rPr lang="ru-RU" sz="1600" dirty="0"/>
              <a:t>Центре получают подготовку дети и подростки в возрасте от 12 до 18 лет. Основные направления деятельности </a:t>
            </a:r>
            <a:r>
              <a:rPr lang="ru-RU" sz="1600" dirty="0" smtClean="0"/>
              <a:t>ВПЦ «Застава</a:t>
            </a:r>
            <a:r>
              <a:rPr lang="ru-RU" sz="1600" dirty="0"/>
              <a:t>» - поисковая работа, военно-прикладная и спортивная подготовка, образовательно-просветительская деятельность</a:t>
            </a:r>
            <a:r>
              <a:rPr lang="ru-RU" sz="1600" dirty="0" smtClean="0"/>
              <a:t>. С 2004 </a:t>
            </a:r>
            <a:r>
              <a:rPr lang="ru-RU" sz="1600" dirty="0"/>
              <a:t>г. </a:t>
            </a:r>
            <a:r>
              <a:rPr lang="ru-RU" sz="1600" dirty="0" smtClean="0"/>
              <a:t>МООО </a:t>
            </a:r>
            <a:r>
              <a:rPr lang="ru-RU" sz="1600" dirty="0"/>
              <a:t>«ВПЦ «Застава» </a:t>
            </a:r>
            <a:r>
              <a:rPr lang="ru-RU" sz="1600" dirty="0" smtClean="0"/>
              <a:t>является </a:t>
            </a:r>
            <a:r>
              <a:rPr lang="ru-RU" sz="1600" dirty="0"/>
              <a:t>уполномоченной организацией по проведению поисковой работы, направленной на выявление неизвестных воинских захоронений и непогребенных останков, установление имен погибших и пропавших без вести при защите Отечества, занесение установленных имен и других сведений о погибших в книги Памяти </a:t>
            </a:r>
            <a:r>
              <a:rPr lang="ru-RU" sz="1600" dirty="0" smtClean="0"/>
              <a:t>и соответствующие </a:t>
            </a:r>
            <a:r>
              <a:rPr lang="ru-RU" sz="1600" dirty="0"/>
              <a:t>информационные системы. </a:t>
            </a:r>
            <a:r>
              <a:rPr lang="ru-RU" sz="1600" dirty="0" smtClean="0"/>
              <a:t>Общественным </a:t>
            </a:r>
            <a:r>
              <a:rPr lang="ru-RU" sz="1600" dirty="0"/>
              <a:t>объединением с 1994 г. по 2020 г. было «поднято» и перезахоронено 2 360 советских солдат, погибших в годы Великой Отечественной войны 1941-1945 </a:t>
            </a:r>
            <a:r>
              <a:rPr lang="ru-RU" sz="1600" dirty="0" smtClean="0"/>
              <a:t>гг. </a:t>
            </a:r>
            <a:r>
              <a:rPr lang="ru-RU" sz="1600" dirty="0"/>
              <a:t>За это же время через Центр прошли около 3000 мальчишек и девчонок, большая часть ребят прошла службу в Пограничных и Воздушно-десантных войсках РФ. </a:t>
            </a:r>
            <a:r>
              <a:rPr lang="ru-RU" sz="1600" dirty="0" smtClean="0"/>
              <a:t>МООО </a:t>
            </a:r>
            <a:r>
              <a:rPr lang="ru-RU" sz="1600" dirty="0"/>
              <a:t>«ВПЦ «Застава» возглавляет потомственный казак, подъесаул Ивлев </a:t>
            </a:r>
            <a:r>
              <a:rPr lang="ru-RU" sz="1600" dirty="0" smtClean="0"/>
              <a:t>Владимир </a:t>
            </a:r>
            <a:r>
              <a:rPr lang="ru-RU" sz="1600" dirty="0"/>
              <a:t>Анатольевич. В 2021 </a:t>
            </a:r>
            <a:r>
              <a:rPr lang="ru-RU" sz="1600" dirty="0" smtClean="0"/>
              <a:t>году в Центре открыт музей </a:t>
            </a:r>
            <a:r>
              <a:rPr lang="ru-RU" sz="1600" dirty="0"/>
              <a:t>– «Дорогами войны</a:t>
            </a:r>
            <a:r>
              <a:rPr lang="ru-RU" sz="1600" dirty="0" smtClean="0"/>
              <a:t>…».</a:t>
            </a:r>
            <a:endParaRPr lang="ru-RU" sz="1600" dirty="0"/>
          </a:p>
        </p:txBody>
      </p:sp>
    </p:spTree>
    <p:extLst>
      <p:ext uri="{BB962C8B-B14F-4D97-AF65-F5344CB8AC3E}">
        <p14:creationId xmlns:p14="http://schemas.microsoft.com/office/powerpoint/2010/main" val="2167821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3" name="Рисунок 2"/>
          <p:cNvPicPr>
            <a:picLocks noChangeAspect="1"/>
          </p:cNvPicPr>
          <p:nvPr/>
        </p:nvPicPr>
        <p:blipFill>
          <a:blip r:embed="rId2"/>
          <a:stretch>
            <a:fillRect/>
          </a:stretch>
        </p:blipFill>
        <p:spPr>
          <a:xfrm>
            <a:off x="0" y="0"/>
            <a:ext cx="12191999" cy="6857999"/>
          </a:xfrm>
          <a:prstGeom prst="rect">
            <a:avLst/>
          </a:prstGeom>
        </p:spPr>
      </p:pic>
      <p:sp>
        <p:nvSpPr>
          <p:cNvPr id="5" name="Заголовок 2"/>
          <p:cNvSpPr txBox="1">
            <a:spLocks/>
          </p:cNvSpPr>
          <p:nvPr/>
        </p:nvSpPr>
        <p:spPr>
          <a:xfrm>
            <a:off x="113270" y="3273082"/>
            <a:ext cx="5817973" cy="3407805"/>
          </a:xfrm>
          <a:prstGeom prst="roundRect">
            <a:avLst/>
          </a:prstGeom>
          <a:solidFill>
            <a:srgbClr val="0070C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u-RU" sz="1600" dirty="0"/>
              <a:t>Вблизи деревни Горки Ленинского городского </a:t>
            </a:r>
            <a:r>
              <a:rPr lang="ru-RU" sz="1600" dirty="0" smtClean="0"/>
              <a:t>округа </a:t>
            </a:r>
            <a:r>
              <a:rPr lang="ru-RU" sz="1600" dirty="0"/>
              <a:t>расположена конная база Видновского СКО «Казачий </a:t>
            </a:r>
            <a:r>
              <a:rPr lang="ru-RU" sz="1600" dirty="0" smtClean="0"/>
              <a:t>Дозор». Ранее строение находилось </a:t>
            </a:r>
            <a:r>
              <a:rPr lang="ru-RU" sz="1600" dirty="0"/>
              <a:t>практически в разрушенном состоянии, коммуникационные сетевые подключения (газ, свет, вода) отсутствовали. Своими силами </a:t>
            </a:r>
            <a:r>
              <a:rPr lang="ru-RU" sz="1600" dirty="0" smtClean="0"/>
              <a:t>произведен его </a:t>
            </a:r>
            <a:r>
              <a:rPr lang="ru-RU" sz="1600" dirty="0"/>
              <a:t>капитальный </a:t>
            </a:r>
            <a:r>
              <a:rPr lang="ru-RU" sz="1600" dirty="0" smtClean="0"/>
              <a:t>ремонт.  </a:t>
            </a:r>
            <a:r>
              <a:rPr lang="ru-RU" sz="1600" dirty="0"/>
              <a:t>В настоящее время </a:t>
            </a:r>
            <a:r>
              <a:rPr lang="ru-RU" sz="1600" dirty="0" smtClean="0"/>
              <a:t>на конной базе содержится </a:t>
            </a:r>
            <a:r>
              <a:rPr lang="ru-RU" sz="1600" dirty="0"/>
              <a:t>30 </a:t>
            </a:r>
            <a:r>
              <a:rPr lang="ru-RU" sz="1600" dirty="0" smtClean="0"/>
              <a:t>лошадей </a:t>
            </a:r>
            <a:r>
              <a:rPr lang="ru-RU" sz="1600" dirty="0"/>
              <a:t>различных пород, коровы, бараны, козы, завезена домашняя птица. Установлена полоса препятствий, дозорная вышка, проходят праздничные, тренировочные мероприятия </a:t>
            </a:r>
            <a:endParaRPr lang="ru-RU" sz="1600" dirty="0" smtClean="0"/>
          </a:p>
          <a:p>
            <a:pPr algn="ctr"/>
            <a:r>
              <a:rPr lang="ru-RU" sz="1600" dirty="0" smtClean="0"/>
              <a:t>и </a:t>
            </a:r>
            <a:r>
              <a:rPr lang="ru-RU" sz="1600" dirty="0"/>
              <a:t>военные игры для молодежи.</a:t>
            </a:r>
          </a:p>
        </p:txBody>
      </p:sp>
    </p:spTree>
    <p:extLst>
      <p:ext uri="{BB962C8B-B14F-4D97-AF65-F5344CB8AC3E}">
        <p14:creationId xmlns:p14="http://schemas.microsoft.com/office/powerpoint/2010/main" val="3204023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Заголовок 2"/>
          <p:cNvSpPr txBox="1">
            <a:spLocks/>
          </p:cNvSpPr>
          <p:nvPr/>
        </p:nvSpPr>
        <p:spPr>
          <a:xfrm>
            <a:off x="0" y="0"/>
            <a:ext cx="4576718" cy="2222090"/>
          </a:xfrm>
          <a:prstGeom prst="roundRect">
            <a:avLst/>
          </a:prstGeom>
          <a:solidFill>
            <a:srgbClr val="0070C0">
              <a:alpha val="60000"/>
            </a:srgb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ru-RU" sz="1600" dirty="0"/>
              <a:t>Ежеквартально проводятся культурно - массовые праздничные мероприятия: «Весенняя скачка», «Масленица», «Рождественские гуляния</a:t>
            </a:r>
            <a:r>
              <a:rPr lang="ru-RU" sz="1600" dirty="0" smtClean="0"/>
              <a:t>» </a:t>
            </a:r>
            <a:r>
              <a:rPr lang="ru-RU" sz="1600" dirty="0"/>
              <a:t>с привлечением большого числа жителей Ленинского городского округа</a:t>
            </a:r>
            <a:r>
              <a:rPr lang="ru-RU" sz="1600" dirty="0" smtClean="0"/>
              <a:t>. </a:t>
            </a:r>
            <a:r>
              <a:rPr lang="ru-RU" sz="1600" dirty="0"/>
              <a:t>Проводятся детские </a:t>
            </a:r>
            <a:r>
              <a:rPr lang="ru-RU" sz="1600" dirty="0" smtClean="0"/>
              <a:t>праздники.</a:t>
            </a:r>
            <a:r>
              <a:rPr lang="ru-RU" sz="1600" dirty="0"/>
              <a:t/>
            </a:r>
            <a:br>
              <a:rPr lang="ru-RU" sz="1600" dirty="0"/>
            </a:br>
            <a:endParaRPr lang="ru-RU" sz="1600" dirty="0"/>
          </a:p>
        </p:txBody>
      </p:sp>
    </p:spTree>
    <p:extLst>
      <p:ext uri="{BB962C8B-B14F-4D97-AF65-F5344CB8AC3E}">
        <p14:creationId xmlns:p14="http://schemas.microsoft.com/office/powerpoint/2010/main" val="146702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593124" y="4448433"/>
            <a:ext cx="11194426" cy="1902939"/>
          </a:xfrm>
          <a:prstGeom prst="roundRect">
            <a:avLst/>
          </a:prstGeom>
          <a:solidFill>
            <a:srgbClr val="0070C0">
              <a:alpha val="6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Активное участие в мероприятиях Видновского СКО </a:t>
            </a:r>
            <a:r>
              <a:rPr lang="ru-RU" dirty="0" smtClean="0"/>
              <a:t>принимают фольклорные коллективы -  </a:t>
            </a:r>
            <a:r>
              <a:rPr lang="ru-RU" dirty="0"/>
              <a:t>ансамбль «Родничок», в состав которого входят дети от 3,5 лет до 17 лет, а </a:t>
            </a:r>
            <a:r>
              <a:rPr lang="ru-RU" dirty="0" smtClean="0"/>
              <a:t>также - </a:t>
            </a:r>
            <a:r>
              <a:rPr lang="ru-RU" dirty="0"/>
              <a:t>мужская группа «Терек», члены которой являются казаками Видновского СКО. Руководитель коллектива – Стрельникова Елена Сергеевна, урожденная терская казачка. Коллектив «Родничок» имеет множество наград и не раз  становился лауреатом различных фольклорных фестивалей</a:t>
            </a:r>
            <a:r>
              <a:rPr lang="ru-RU" dirty="0" smtClean="0"/>
              <a:t>. </a:t>
            </a:r>
            <a:endParaRPr lang="ru-RU" dirty="0"/>
          </a:p>
        </p:txBody>
      </p:sp>
    </p:spTree>
    <p:extLst>
      <p:ext uri="{BB962C8B-B14F-4D97-AF65-F5344CB8AC3E}">
        <p14:creationId xmlns:p14="http://schemas.microsoft.com/office/powerpoint/2010/main" val="3531409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35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216310" y="68826"/>
            <a:ext cx="5909187" cy="2507226"/>
          </a:xfrm>
          <a:prstGeom prst="roundRect">
            <a:avLst/>
          </a:prstGeom>
          <a:solidFill>
            <a:srgbClr val="0070C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Организована бесплатная школа "Верховое искусство" под руководством Беляевой Анастасии </a:t>
            </a:r>
            <a:r>
              <a:rPr lang="ru-RU" sz="1600" dirty="0" smtClean="0"/>
              <a:t>(для </a:t>
            </a:r>
            <a:r>
              <a:rPr lang="ru-RU" sz="1600" dirty="0"/>
              <a:t>детей от 5-ти до 14-ти </a:t>
            </a:r>
            <a:r>
              <a:rPr lang="ru-RU" sz="1600" dirty="0" smtClean="0"/>
              <a:t>лет). </a:t>
            </a:r>
            <a:r>
              <a:rPr lang="ru-RU" sz="1600" dirty="0"/>
              <a:t>Школа расположена на конной базе «Казачий дозор». Этот проект  занял II место в </a:t>
            </a:r>
            <a:r>
              <a:rPr lang="ru-RU" sz="1600" dirty="0" smtClean="0"/>
              <a:t>конкурсе на соискание премии губернатора Московской области </a:t>
            </a:r>
            <a:r>
              <a:rPr lang="ru-RU" sz="1600" dirty="0"/>
              <a:t>«Наше </a:t>
            </a:r>
            <a:r>
              <a:rPr lang="ru-RU" sz="1600" dirty="0" smtClean="0"/>
              <a:t>Подмосковье». </a:t>
            </a:r>
            <a:br>
              <a:rPr lang="ru-RU" sz="1600" dirty="0" smtClean="0"/>
            </a:br>
            <a:r>
              <a:rPr lang="ru-RU" sz="1600" dirty="0" smtClean="0"/>
              <a:t>С </a:t>
            </a:r>
            <a:r>
              <a:rPr lang="ru-RU" sz="1600" dirty="0"/>
              <a:t>2014 по 2021 год из школы выпустились более 30 учеников, овладевших навыками верховой езды. Некоторые из них и по окончании школы принимают участие в казачьих праздниках и по собственной инициативе ухаживают за лошадьми.</a:t>
            </a:r>
          </a:p>
        </p:txBody>
      </p:sp>
    </p:spTree>
    <p:extLst>
      <p:ext uri="{BB962C8B-B14F-4D97-AF65-F5344CB8AC3E}">
        <p14:creationId xmlns:p14="http://schemas.microsoft.com/office/powerpoint/2010/main" val="2920362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
        <p:nvSpPr>
          <p:cNvPr id="2" name="Заголовок 1"/>
          <p:cNvSpPr>
            <a:spLocks noGrp="1"/>
          </p:cNvSpPr>
          <p:nvPr>
            <p:ph type="title"/>
          </p:nvPr>
        </p:nvSpPr>
        <p:spPr>
          <a:xfrm>
            <a:off x="9144000" y="1848464"/>
            <a:ext cx="3048000" cy="3608439"/>
          </a:xfrm>
        </p:spPr>
        <p:txBody>
          <a:bodyPr>
            <a:normAutofit/>
          </a:bodyPr>
          <a:lstStyle/>
          <a:p>
            <a:pPr algn="ctr"/>
            <a:r>
              <a:rPr lang="ru-RU" sz="1600" dirty="0"/>
              <a:t>В структуре Видновского СКО </a:t>
            </a:r>
            <a:r>
              <a:rPr lang="ru-RU" sz="1600" dirty="0" smtClean="0"/>
              <a:t>организована </a:t>
            </a:r>
            <a:r>
              <a:rPr lang="ru-RU" sz="1600" dirty="0"/>
              <a:t>школа физического воспитания «Казачий Дозор». Проводится обучение рукопашному бою, фланкировке, рубке шашкой. </a:t>
            </a:r>
            <a:r>
              <a:rPr lang="ru-RU" sz="1600" dirty="0" smtClean="0"/>
              <a:t>За счет собственных средств арендован </a:t>
            </a:r>
            <a:r>
              <a:rPr lang="ru-RU" sz="1600" dirty="0"/>
              <a:t>зал во </a:t>
            </a:r>
            <a:r>
              <a:rPr lang="ru-RU" sz="1600" dirty="0" smtClean="0"/>
              <a:t>Дворце </a:t>
            </a:r>
            <a:r>
              <a:rPr lang="ru-RU" sz="1600" dirty="0"/>
              <a:t>спорта "Видное", где </a:t>
            </a:r>
            <a:r>
              <a:rPr lang="ru-RU" sz="1600" dirty="0" smtClean="0"/>
              <a:t>бесплатные </a:t>
            </a:r>
            <a:r>
              <a:rPr lang="ru-RU" sz="1600" dirty="0"/>
              <a:t>занятия проводит заслуженный тренер, заместитель атамана </a:t>
            </a:r>
            <a:r>
              <a:rPr lang="ru-RU" sz="1600" dirty="0" err="1"/>
              <a:t>Видновского</a:t>
            </a:r>
            <a:r>
              <a:rPr lang="ru-RU" sz="1600" dirty="0"/>
              <a:t> </a:t>
            </a:r>
            <a:r>
              <a:rPr lang="ru-RU" sz="1600" dirty="0" smtClean="0"/>
              <a:t>СКО </a:t>
            </a:r>
            <a:r>
              <a:rPr lang="ru-RU" sz="1600" dirty="0"/>
              <a:t>Кузнецов Андрей Викторович – сотник.</a:t>
            </a:r>
          </a:p>
        </p:txBody>
      </p:sp>
    </p:spTree>
    <p:extLst>
      <p:ext uri="{BB962C8B-B14F-4D97-AF65-F5344CB8AC3E}">
        <p14:creationId xmlns:p14="http://schemas.microsoft.com/office/powerpoint/2010/main" val="3455374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5531" y="-8313"/>
            <a:ext cx="9156469" cy="6866313"/>
          </a:xfrm>
          <a:prstGeom prst="rect">
            <a:avLst/>
          </a:prstGeom>
        </p:spPr>
      </p:pic>
      <p:sp>
        <p:nvSpPr>
          <p:cNvPr id="2" name="Заголовок 1"/>
          <p:cNvSpPr>
            <a:spLocks noGrp="1"/>
          </p:cNvSpPr>
          <p:nvPr>
            <p:ph type="title"/>
          </p:nvPr>
        </p:nvSpPr>
        <p:spPr>
          <a:xfrm>
            <a:off x="0" y="-8313"/>
            <a:ext cx="3035531" cy="6940055"/>
          </a:xfrm>
        </p:spPr>
        <p:txBody>
          <a:bodyPr>
            <a:normAutofit fontScale="90000"/>
          </a:bodyPr>
          <a:lstStyle/>
          <a:p>
            <a:r>
              <a:rPr lang="ru-RU" sz="1700" dirty="0"/>
              <a:t>На базе Видновского СКО организована лицензированная частная охранная организация «Казачий Дозор», в функции которой входит:</a:t>
            </a:r>
            <a:br>
              <a:rPr lang="ru-RU" sz="1700" dirty="0"/>
            </a:br>
            <a:r>
              <a:rPr lang="ru-RU" sz="1700" dirty="0"/>
              <a:t>* объектовая охрана любого уровня сложности (</a:t>
            </a:r>
            <a:r>
              <a:rPr lang="ru-RU" sz="1700" dirty="0" smtClean="0"/>
              <a:t>бизнес-центры</a:t>
            </a:r>
            <a:r>
              <a:rPr lang="ru-RU" sz="1700" dirty="0"/>
              <a:t>, складские помещения, торговые центры, объекты социальной инфраструктуры; </a:t>
            </a:r>
            <a:br>
              <a:rPr lang="ru-RU" sz="1700" dirty="0"/>
            </a:br>
            <a:r>
              <a:rPr lang="ru-RU" sz="1700" dirty="0"/>
              <a:t>* обеспечение безопасности и порядка при проведении массовых мероприятий;  </a:t>
            </a:r>
            <a:br>
              <a:rPr lang="ru-RU" sz="1700" dirty="0"/>
            </a:br>
            <a:r>
              <a:rPr lang="ru-RU" sz="1700" dirty="0"/>
              <a:t>* контроль установленного порядка и пропускного режима на территории охраняемых объектов; </a:t>
            </a:r>
            <a:br>
              <a:rPr lang="ru-RU" sz="1700" dirty="0"/>
            </a:br>
            <a:r>
              <a:rPr lang="ru-RU" sz="1700" dirty="0"/>
              <a:t>* охрана собственности клиентов.</a:t>
            </a:r>
            <a:br>
              <a:rPr lang="ru-RU" sz="1700" dirty="0"/>
            </a:br>
            <a:r>
              <a:rPr lang="ru-RU" sz="1700" dirty="0"/>
              <a:t>Личный состав формируется из казаков, поэтому соблюдение закона, ответственность, четкость, постоянное совершенствование специальных навыков и разумная инициатива – отличительные качества личного состава охраны.</a:t>
            </a:r>
            <a:br>
              <a:rPr lang="ru-RU" sz="1700" dirty="0"/>
            </a:br>
            <a:r>
              <a:rPr lang="ru-RU" sz="1600" dirty="0"/>
              <a:t/>
            </a:r>
            <a:br>
              <a:rPr lang="ru-RU" sz="1600" dirty="0"/>
            </a:br>
            <a:r>
              <a:rPr lang="ru-RU" sz="1600" dirty="0"/>
              <a:t/>
            </a:r>
            <a:br>
              <a:rPr lang="ru-RU" sz="1600" dirty="0"/>
            </a:br>
            <a:endParaRPr lang="ru-RU" sz="1600" dirty="0"/>
          </a:p>
        </p:txBody>
      </p:sp>
    </p:spTree>
    <p:extLst>
      <p:ext uri="{BB962C8B-B14F-4D97-AF65-F5344CB8AC3E}">
        <p14:creationId xmlns:p14="http://schemas.microsoft.com/office/powerpoint/2010/main" val="3282285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78878">
            <a:off x="8094971" y="698953"/>
            <a:ext cx="3668584" cy="2751438"/>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8411" y="4074126"/>
            <a:ext cx="4003589" cy="2783874"/>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1" y="4074126"/>
            <a:ext cx="4225118" cy="2783874"/>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174753">
            <a:off x="400676" y="661369"/>
            <a:ext cx="3831423" cy="2749861"/>
          </a:xfrm>
          <a:prstGeom prst="rect">
            <a:avLst/>
          </a:prstGeom>
        </p:spPr>
      </p:pic>
      <p:pic>
        <p:nvPicPr>
          <p:cNvPr id="2" name="Рисунок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0850" y="6177"/>
            <a:ext cx="3678882" cy="2759161"/>
          </a:xfrm>
          <a:prstGeom prst="rect">
            <a:avLst/>
          </a:prstGeom>
        </p:spPr>
      </p:pic>
      <p:sp>
        <p:nvSpPr>
          <p:cNvPr id="8" name="Скругленный прямоугольник 7"/>
          <p:cNvSpPr/>
          <p:nvPr/>
        </p:nvSpPr>
        <p:spPr>
          <a:xfrm>
            <a:off x="4329620" y="2772361"/>
            <a:ext cx="3763420" cy="4085639"/>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Учредителями Видновского СКО </a:t>
            </a:r>
            <a:endParaRPr lang="ru-RU" sz="1600" dirty="0" smtClean="0"/>
          </a:p>
          <a:p>
            <a:pPr algn="ctr"/>
            <a:r>
              <a:rPr lang="ru-RU" sz="1600" dirty="0" smtClean="0"/>
              <a:t>в </a:t>
            </a:r>
            <a:r>
              <a:rPr lang="ru-RU" sz="1600" dirty="0"/>
              <a:t>Калужской области создан агропромышленный комплекс, </a:t>
            </a:r>
            <a:endParaRPr lang="ru-RU" sz="1600" dirty="0" smtClean="0"/>
          </a:p>
          <a:p>
            <a:pPr algn="ctr"/>
            <a:r>
              <a:rPr lang="ru-RU" sz="1600" dirty="0" smtClean="0"/>
              <a:t>где </a:t>
            </a:r>
            <a:r>
              <a:rPr lang="ru-RU" sz="1600" dirty="0"/>
              <a:t>на территории более 1200 Га ведется активная сельскохозяйственная деятельность. Обрабатывается и засевается агрокультурами земля</a:t>
            </a:r>
            <a:r>
              <a:rPr lang="ru-RU" sz="1600" dirty="0" smtClean="0"/>
              <a:t>,</a:t>
            </a:r>
          </a:p>
          <a:p>
            <a:pPr algn="ctr"/>
            <a:r>
              <a:rPr lang="ru-RU" sz="1600" dirty="0" smtClean="0"/>
              <a:t>в </a:t>
            </a:r>
            <a:r>
              <a:rPr lang="ru-RU" sz="1600" dirty="0"/>
              <a:t>том числе построены фермы, птичники, закуплена техника. </a:t>
            </a:r>
          </a:p>
        </p:txBody>
      </p:sp>
    </p:spTree>
    <p:extLst>
      <p:ext uri="{BB962C8B-B14F-4D97-AF65-F5344CB8AC3E}">
        <p14:creationId xmlns:p14="http://schemas.microsoft.com/office/powerpoint/2010/main" val="30680966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9724"/>
            <a:ext cx="12192000" cy="6917724"/>
          </a:xfrm>
          <a:prstGeom prst="rect">
            <a:avLst/>
          </a:prstGeom>
        </p:spPr>
      </p:pic>
      <p:sp>
        <p:nvSpPr>
          <p:cNvPr id="4" name="Скругленный прямоугольник 3"/>
          <p:cNvSpPr/>
          <p:nvPr/>
        </p:nvSpPr>
        <p:spPr>
          <a:xfrm>
            <a:off x="134730" y="889686"/>
            <a:ext cx="2344860" cy="4959178"/>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Также по инициативе учредителей Видновского СКО </a:t>
            </a:r>
            <a:endParaRPr lang="ru-RU" sz="1600" dirty="0" smtClean="0"/>
          </a:p>
          <a:p>
            <a:pPr algn="ctr"/>
            <a:r>
              <a:rPr lang="ru-RU" sz="1600" dirty="0" smtClean="0"/>
              <a:t>с </a:t>
            </a:r>
            <a:r>
              <a:rPr lang="ru-RU" sz="1600" dirty="0"/>
              <a:t>2012 года выпускается газета «Казачий Дозор», которая распространяется </a:t>
            </a:r>
            <a:endParaRPr lang="ru-RU" sz="1600" dirty="0" smtClean="0"/>
          </a:p>
          <a:p>
            <a:pPr algn="ctr"/>
            <a:r>
              <a:rPr lang="ru-RU" sz="1600" dirty="0" smtClean="0"/>
              <a:t>на </a:t>
            </a:r>
            <a:r>
              <a:rPr lang="ru-RU" sz="1600" dirty="0"/>
              <a:t>территории Ленинского городского округа </a:t>
            </a:r>
            <a:r>
              <a:rPr lang="ru-RU" sz="1600" dirty="0" smtClean="0"/>
              <a:t>бесплатно </a:t>
            </a:r>
            <a:r>
              <a:rPr lang="ru-RU" sz="1600" dirty="0"/>
              <a:t>с целью информирования населения о нашей деятельности.</a:t>
            </a:r>
          </a:p>
        </p:txBody>
      </p:sp>
    </p:spTree>
    <p:extLst>
      <p:ext uri="{BB962C8B-B14F-4D97-AF65-F5344CB8AC3E}">
        <p14:creationId xmlns:p14="http://schemas.microsoft.com/office/powerpoint/2010/main" val="2656545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990" y="0"/>
            <a:ext cx="3822357" cy="3402227"/>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51824" y="0"/>
            <a:ext cx="4617754" cy="2998573"/>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4805" y="3509318"/>
            <a:ext cx="5024773" cy="3269857"/>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586" y="3509318"/>
            <a:ext cx="4231758" cy="2820070"/>
          </a:xfrm>
          <a:prstGeom prst="rect">
            <a:avLst/>
          </a:prstGeom>
        </p:spPr>
      </p:pic>
      <p:sp>
        <p:nvSpPr>
          <p:cNvPr id="7" name="Скругленный прямоугольник 6"/>
          <p:cNvSpPr/>
          <p:nvPr/>
        </p:nvSpPr>
        <p:spPr>
          <a:xfrm>
            <a:off x="4599945" y="814182"/>
            <a:ext cx="2344860" cy="4959178"/>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На базе Видновского СКО организован волонтерский благотворительный фонд помощи детям-сиротам. Периодически осуществляется сбор средств и предметов </a:t>
            </a:r>
            <a:r>
              <a:rPr lang="ru-RU" sz="1600" dirty="0" smtClean="0"/>
              <a:t>быта, </a:t>
            </a:r>
            <a:r>
              <a:rPr lang="ru-RU" sz="1600" dirty="0"/>
              <a:t>которые затем казаками ВСКО передаются в детские дома, в том числе </a:t>
            </a:r>
            <a:r>
              <a:rPr lang="ru-RU" sz="1600" dirty="0" smtClean="0"/>
              <a:t>- организуются </a:t>
            </a:r>
            <a:r>
              <a:rPr lang="ru-RU" sz="1600" dirty="0"/>
              <a:t>детские праздники.</a:t>
            </a:r>
          </a:p>
        </p:txBody>
      </p:sp>
      <p:sp>
        <p:nvSpPr>
          <p:cNvPr id="8" name="Скругленный прямоугольник 7"/>
          <p:cNvSpPr/>
          <p:nvPr/>
        </p:nvSpPr>
        <p:spPr>
          <a:xfrm>
            <a:off x="1" y="6410936"/>
            <a:ext cx="4551344" cy="433314"/>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dirty="0"/>
              <a:t>На фото: поездка в детский реабилитационный центр «Лучики Надежды» в Калужской области.</a:t>
            </a:r>
          </a:p>
        </p:txBody>
      </p:sp>
    </p:spTree>
    <p:extLst>
      <p:ext uri="{BB962C8B-B14F-4D97-AF65-F5344CB8AC3E}">
        <p14:creationId xmlns:p14="http://schemas.microsoft.com/office/powerpoint/2010/main" val="248482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Скругленный прямоугольник 3"/>
          <p:cNvSpPr/>
          <p:nvPr/>
        </p:nvSpPr>
        <p:spPr>
          <a:xfrm>
            <a:off x="373626" y="4234249"/>
            <a:ext cx="11179277" cy="2451687"/>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В рамках ВСКО создана Добровольная казачья дружина. Выдано соответствующее свидетельство о внесении </a:t>
            </a:r>
            <a:endParaRPr lang="ru-RU" sz="1600" dirty="0" smtClean="0"/>
          </a:p>
          <a:p>
            <a:pPr algn="ctr"/>
            <a:r>
              <a:rPr lang="ru-RU" sz="1600" dirty="0" smtClean="0"/>
              <a:t>в </a:t>
            </a:r>
            <a:r>
              <a:rPr lang="ru-RU" sz="1600" dirty="0"/>
              <a:t>региональный реестр народных дружин и общественных объединений правоохранительной направленности.  Дружина обеспечивает общественный правопорядок на территории Ленинского городского округа. Еженедельно казаки выходят в рейды и следят за безопасностью жителей </a:t>
            </a:r>
            <a:r>
              <a:rPr lang="ru-RU" sz="1600" dirty="0" smtClean="0"/>
              <a:t>округа. </a:t>
            </a:r>
            <a:r>
              <a:rPr lang="ru-RU" sz="1600" dirty="0"/>
              <a:t>Заключены соглашения с УМВД по Ленинскому городскому округу. Казаки Видновского СКО совместно с сотрудниками полиции проводят работу по изъятию наркотических веществ </a:t>
            </a:r>
            <a:endParaRPr lang="ru-RU" sz="1600" dirty="0" smtClean="0"/>
          </a:p>
          <a:p>
            <a:pPr algn="ctr"/>
            <a:r>
              <a:rPr lang="ru-RU" sz="1600" dirty="0" smtClean="0"/>
              <a:t>и </a:t>
            </a:r>
            <a:r>
              <a:rPr lang="ru-RU" sz="1600" dirty="0"/>
              <a:t>запрещенных препаратов. В состав добровольной народной дружины входит 15 человек. Из них 5 казаков составляют конный отряд дружины. Все массовые районные и городские мероприятия неизменно сопровождаются </a:t>
            </a:r>
            <a:r>
              <a:rPr lang="ru-RU" sz="1600" dirty="0" smtClean="0"/>
              <a:t>рейдами</a:t>
            </a:r>
          </a:p>
          <a:p>
            <a:pPr algn="ctr"/>
            <a:r>
              <a:rPr lang="ru-RU" sz="1600" dirty="0" smtClean="0"/>
              <a:t> </a:t>
            </a:r>
            <a:r>
              <a:rPr lang="ru-RU" sz="1600" dirty="0"/>
              <a:t>по охране общественного правопорядка. </a:t>
            </a:r>
          </a:p>
        </p:txBody>
      </p:sp>
    </p:spTree>
    <p:extLst>
      <p:ext uri="{BB962C8B-B14F-4D97-AF65-F5344CB8AC3E}">
        <p14:creationId xmlns:p14="http://schemas.microsoft.com/office/powerpoint/2010/main" val="2211087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3000" dirty="0"/>
              <a:t>Члены Видновского СКО активно участвуют </a:t>
            </a:r>
            <a:r>
              <a:rPr lang="ru-RU" sz="3000" dirty="0" smtClean="0"/>
              <a:t/>
            </a:r>
            <a:br>
              <a:rPr lang="ru-RU" sz="3000" dirty="0" smtClean="0"/>
            </a:br>
            <a:r>
              <a:rPr lang="ru-RU" sz="3000" smtClean="0"/>
              <a:t>в </a:t>
            </a:r>
            <a:r>
              <a:rPr lang="ru-RU" sz="3000" smtClean="0"/>
              <a:t>общественной </a:t>
            </a:r>
            <a:r>
              <a:rPr lang="ru-RU" sz="3000" dirty="0"/>
              <a:t>жизни Ленинского городского </a:t>
            </a:r>
            <a:r>
              <a:rPr lang="ru-RU" sz="3000" dirty="0" smtClean="0"/>
              <a:t>округа</a:t>
            </a:r>
            <a:endParaRPr lang="ru-RU" sz="3000" dirty="0"/>
          </a:p>
        </p:txBody>
      </p:sp>
      <p:sp>
        <p:nvSpPr>
          <p:cNvPr id="3" name="Текст 2"/>
          <p:cNvSpPr>
            <a:spLocks noGrp="1"/>
          </p:cNvSpPr>
          <p:nvPr>
            <p:ph type="body" idx="1"/>
          </p:nvPr>
        </p:nvSpPr>
        <p:spPr>
          <a:xfrm>
            <a:off x="327717" y="1218937"/>
            <a:ext cx="2946866" cy="1248697"/>
          </a:xfrm>
        </p:spPr>
        <p:txBody>
          <a:bodyPr/>
          <a:lstStyle/>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endParaRPr lang="ru-RU" sz="1400" dirty="0"/>
          </a:p>
          <a:p>
            <a:pPr algn="ctr">
              <a:lnSpc>
                <a:spcPct val="100000"/>
              </a:lnSpc>
              <a:spcBef>
                <a:spcPts val="0"/>
              </a:spcBef>
            </a:pPr>
            <a:r>
              <a:rPr lang="ru-RU" sz="1400" dirty="0"/>
              <a:t>Краснонос Вячеслав Викторович, атаман </a:t>
            </a:r>
            <a:r>
              <a:rPr lang="ru-RU" sz="1400" dirty="0" smtClean="0"/>
              <a:t>ВСКО</a:t>
            </a:r>
            <a:endParaRPr lang="ru-RU" sz="1400" dirty="0"/>
          </a:p>
        </p:txBody>
      </p:sp>
      <p:sp>
        <p:nvSpPr>
          <p:cNvPr id="5" name="Текст 4"/>
          <p:cNvSpPr>
            <a:spLocks noGrp="1"/>
          </p:cNvSpPr>
          <p:nvPr>
            <p:ph type="body" sz="quarter" idx="3"/>
          </p:nvPr>
        </p:nvSpPr>
        <p:spPr>
          <a:xfrm>
            <a:off x="3201646" y="1281174"/>
            <a:ext cx="2936241" cy="1595974"/>
          </a:xfrm>
        </p:spPr>
        <p:txBody>
          <a:bodyPr/>
          <a:lstStyle/>
          <a:p>
            <a:pPr marL="0" indent="0" algn="ctr">
              <a:lnSpc>
                <a:spcPct val="100000"/>
              </a:lnSpc>
              <a:spcBef>
                <a:spcPts val="0"/>
              </a:spcBef>
            </a:pPr>
            <a:r>
              <a:rPr lang="ru-RU" sz="1400" dirty="0"/>
              <a:t>Ивлев Владимир Анатольевич, заместитель атамана ВСКО </a:t>
            </a:r>
            <a:endParaRPr lang="ru-RU" sz="1400" dirty="0" smtClean="0"/>
          </a:p>
          <a:p>
            <a:pPr marL="0" indent="0" algn="ctr">
              <a:lnSpc>
                <a:spcPct val="100000"/>
              </a:lnSpc>
              <a:spcBef>
                <a:spcPts val="0"/>
              </a:spcBef>
            </a:pPr>
            <a:r>
              <a:rPr lang="ru-RU" sz="1400" dirty="0" smtClean="0"/>
              <a:t>по </a:t>
            </a:r>
            <a:r>
              <a:rPr lang="ru-RU" sz="1400" dirty="0"/>
              <a:t>воспитательной работе </a:t>
            </a:r>
            <a:endParaRPr lang="ru-RU" sz="1400" dirty="0" smtClean="0"/>
          </a:p>
          <a:p>
            <a:pPr marL="0" indent="0" algn="ctr">
              <a:lnSpc>
                <a:spcPct val="100000"/>
              </a:lnSpc>
              <a:spcBef>
                <a:spcPts val="0"/>
              </a:spcBef>
            </a:pPr>
            <a:r>
              <a:rPr lang="ru-RU" sz="1400" dirty="0" smtClean="0"/>
              <a:t>с молодежью</a:t>
            </a:r>
            <a:endParaRPr lang="ru-RU" sz="1400" dirty="0"/>
          </a:p>
        </p:txBody>
      </p:sp>
      <p:sp>
        <p:nvSpPr>
          <p:cNvPr id="7" name="Текст 6"/>
          <p:cNvSpPr>
            <a:spLocks noGrp="1"/>
          </p:cNvSpPr>
          <p:nvPr>
            <p:ph type="body" sz="quarter" idx="13"/>
          </p:nvPr>
        </p:nvSpPr>
        <p:spPr>
          <a:xfrm>
            <a:off x="8831254" y="1319476"/>
            <a:ext cx="2932113" cy="1367144"/>
          </a:xfrm>
        </p:spPr>
        <p:txBody>
          <a:bodyPr/>
          <a:lstStyle/>
          <a:p>
            <a:pPr marL="0" indent="0" algn="ctr">
              <a:lnSpc>
                <a:spcPct val="100000"/>
              </a:lnSpc>
              <a:spcBef>
                <a:spcPts val="0"/>
              </a:spcBef>
            </a:pPr>
            <a:r>
              <a:rPr lang="ru-RU" sz="1400" dirty="0"/>
              <a:t>Беляева Анастасия Викторовна, заместитель атамана ВСКО </a:t>
            </a:r>
            <a:endParaRPr lang="ru-RU" sz="1400" dirty="0" smtClean="0"/>
          </a:p>
          <a:p>
            <a:pPr marL="0" indent="0" algn="ctr">
              <a:lnSpc>
                <a:spcPct val="100000"/>
              </a:lnSpc>
              <a:spcBef>
                <a:spcPts val="0"/>
              </a:spcBef>
            </a:pPr>
            <a:r>
              <a:rPr lang="ru-RU" sz="1400" dirty="0" smtClean="0"/>
              <a:t>по </a:t>
            </a:r>
            <a:r>
              <a:rPr lang="ru-RU" sz="1400" dirty="0"/>
              <a:t>кавалерийской </a:t>
            </a:r>
            <a:r>
              <a:rPr lang="ru-RU" sz="1400" dirty="0" smtClean="0"/>
              <a:t>подготовке</a:t>
            </a:r>
            <a:endParaRPr lang="ru-RU" sz="1400" dirty="0"/>
          </a:p>
        </p:txBody>
      </p:sp>
      <p:sp>
        <p:nvSpPr>
          <p:cNvPr id="9" name="Текст 4"/>
          <p:cNvSpPr txBox="1">
            <a:spLocks/>
          </p:cNvSpPr>
          <p:nvPr/>
        </p:nvSpPr>
        <p:spPr>
          <a:xfrm>
            <a:off x="6078221" y="1843285"/>
            <a:ext cx="2812700" cy="843335"/>
          </a:xfrm>
          <a:prstGeom prst="rect">
            <a:avLst/>
          </a:prstGeom>
        </p:spPr>
        <p:txBody>
          <a:bodyPr vert="horz" lIns="91440" tIns="45720" rIns="91440" bIns="45720" rtlCol="0" anchor="b">
            <a:no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2400" b="0" kern="120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pPr>
            <a:endParaRPr lang="ru-RU" sz="1400" dirty="0"/>
          </a:p>
          <a:p>
            <a:pPr marL="0" indent="0" algn="ctr">
              <a:lnSpc>
                <a:spcPct val="100000"/>
              </a:lnSpc>
              <a:spcBef>
                <a:spcPts val="0"/>
              </a:spcBef>
            </a:pPr>
            <a:r>
              <a:rPr lang="ru-RU" sz="1400" dirty="0" err="1"/>
              <a:t>Буханов</a:t>
            </a:r>
            <a:r>
              <a:rPr lang="ru-RU" sz="1400" dirty="0"/>
              <a:t> Виктор Алексеевич,</a:t>
            </a:r>
          </a:p>
          <a:p>
            <a:pPr marL="0" indent="0" algn="ctr">
              <a:lnSpc>
                <a:spcPct val="100000"/>
              </a:lnSpc>
              <a:spcBef>
                <a:spcPts val="0"/>
              </a:spcBef>
            </a:pPr>
            <a:r>
              <a:rPr lang="ru-RU" sz="1400" dirty="0"/>
              <a:t>казачий полковник – председатель Совета </a:t>
            </a:r>
            <a:r>
              <a:rPr lang="ru-RU" sz="1400" dirty="0" smtClean="0"/>
              <a:t>стариков</a:t>
            </a:r>
            <a:endParaRPr lang="ru-RU" sz="1400" dirty="0"/>
          </a:p>
        </p:txBody>
      </p:sp>
      <p:pic>
        <p:nvPicPr>
          <p:cNvPr id="11" name="Рисунок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8055" y="3497168"/>
            <a:ext cx="2180015" cy="2916826"/>
          </a:xfrm>
          <a:prstGeom prst="rect">
            <a:avLst/>
          </a:prstGeom>
        </p:spPr>
      </p:pic>
      <p:pic>
        <p:nvPicPr>
          <p:cNvPr id="16" name="Рисунок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355" y="3497168"/>
            <a:ext cx="1888232" cy="2916826"/>
          </a:xfrm>
          <a:prstGeom prst="rect">
            <a:avLst/>
          </a:prstGeom>
        </p:spPr>
      </p:pic>
      <p:pic>
        <p:nvPicPr>
          <p:cNvPr id="6" name="Рисунок 5">
            <a:extLst>
              <a:ext uri="{FF2B5EF4-FFF2-40B4-BE49-F238E27FC236}">
                <a16:creationId xmlns:a16="http://schemas.microsoft.com/office/drawing/2014/main" id="{6DBE5CF4-28EA-4C64-83B6-D595026BD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7457" y="3497168"/>
            <a:ext cx="2188037" cy="2916826"/>
          </a:xfrm>
          <a:prstGeom prst="rect">
            <a:avLst/>
          </a:prstGeom>
        </p:spPr>
      </p:pic>
      <p:pic>
        <p:nvPicPr>
          <p:cNvPr id="10" name="Рисунок 9">
            <a:extLst>
              <a:ext uri="{FF2B5EF4-FFF2-40B4-BE49-F238E27FC236}">
                <a16:creationId xmlns:a16="http://schemas.microsoft.com/office/drawing/2014/main" id="{5198AC70-F607-496C-89B9-258D79C958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64629" y="3497168"/>
            <a:ext cx="2798738" cy="1913731"/>
          </a:xfrm>
          <a:prstGeom prst="rect">
            <a:avLst/>
          </a:prstGeom>
        </p:spPr>
      </p:pic>
      <p:pic>
        <p:nvPicPr>
          <p:cNvPr id="15" name="Рисунок 14">
            <a:extLst>
              <a:ext uri="{FF2B5EF4-FFF2-40B4-BE49-F238E27FC236}">
                <a16:creationId xmlns:a16="http://schemas.microsoft.com/office/drawing/2014/main" id="{0BCE35C0-D003-49D4-8105-AA3A210588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2221" y="3511745"/>
            <a:ext cx="1968500" cy="2946400"/>
          </a:xfrm>
          <a:prstGeom prst="rect">
            <a:avLst/>
          </a:prstGeom>
        </p:spPr>
      </p:pic>
    </p:spTree>
    <p:extLst>
      <p:ext uri="{BB962C8B-B14F-4D97-AF65-F5344CB8AC3E}">
        <p14:creationId xmlns:p14="http://schemas.microsoft.com/office/powerpoint/2010/main" val="2246050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84043" y="-1"/>
            <a:ext cx="2907957" cy="2838965"/>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903" y="4045295"/>
            <a:ext cx="3403601" cy="2812706"/>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4974" y="0"/>
            <a:ext cx="3745469" cy="2838964"/>
          </a:xfrm>
          <a:prstGeom prst="rect">
            <a:avLst/>
          </a:prstGeom>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1"/>
            <a:ext cx="3811374" cy="2838964"/>
          </a:xfrm>
          <a:prstGeom prst="rect">
            <a:avLst/>
          </a:prstGeom>
        </p:spPr>
      </p:pic>
      <p:pic>
        <p:nvPicPr>
          <p:cNvPr id="7" name="Рисунок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25098" y="3999470"/>
            <a:ext cx="3750275" cy="2858530"/>
          </a:xfrm>
          <a:prstGeom prst="rect">
            <a:avLst/>
          </a:prstGeom>
        </p:spPr>
      </p:pic>
      <p:sp>
        <p:nvSpPr>
          <p:cNvPr id="8" name="Скругленный прямоугольник 7"/>
          <p:cNvSpPr/>
          <p:nvPr/>
        </p:nvSpPr>
        <p:spPr>
          <a:xfrm>
            <a:off x="0" y="2838965"/>
            <a:ext cx="12191999" cy="1160505"/>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В 2016 году </a:t>
            </a:r>
            <a:r>
              <a:rPr lang="ru-RU" sz="1600" dirty="0" smtClean="0"/>
              <a:t>введен в </a:t>
            </a:r>
            <a:r>
              <a:rPr lang="ru-RU" sz="1600" dirty="0"/>
              <a:t>эксплуатацию новый объект Видновского СКО – </a:t>
            </a:r>
            <a:r>
              <a:rPr lang="ru-RU" sz="1600" dirty="0" err="1"/>
              <a:t>военно</a:t>
            </a:r>
            <a:r>
              <a:rPr lang="ru-RU" sz="1600" dirty="0"/>
              <a:t>–патриотический центр «Казачий Дозор». </a:t>
            </a:r>
            <a:r>
              <a:rPr lang="ru-RU" sz="1600" dirty="0" err="1" smtClean="0"/>
              <a:t>Учебно</a:t>
            </a:r>
            <a:r>
              <a:rPr lang="ru-RU" sz="1600" dirty="0" smtClean="0"/>
              <a:t>–тренировочная </a:t>
            </a:r>
            <a:r>
              <a:rPr lang="ru-RU" sz="1600" dirty="0"/>
              <a:t>база </a:t>
            </a:r>
            <a:r>
              <a:rPr lang="ru-RU" sz="1600" dirty="0" smtClean="0"/>
              <a:t>предназначена для </a:t>
            </a:r>
            <a:r>
              <a:rPr lang="ru-RU" sz="1600" dirty="0"/>
              <a:t>одновременного проживания и обучения более 50 человек. Основной ориентир деятельности – организация досуга подростков из малоимущих и многодетных семей из числа жителей Ленинского </a:t>
            </a:r>
            <a:r>
              <a:rPr lang="ru-RU" sz="1600" dirty="0" smtClean="0"/>
              <a:t>городского округа </a:t>
            </a:r>
          </a:p>
          <a:p>
            <a:pPr algn="ctr"/>
            <a:r>
              <a:rPr lang="ru-RU" sz="1600" dirty="0" smtClean="0"/>
              <a:t>Московской </a:t>
            </a:r>
            <a:r>
              <a:rPr lang="ru-RU" sz="1600" dirty="0"/>
              <a:t>области.</a:t>
            </a:r>
          </a:p>
        </p:txBody>
      </p:sp>
      <p:pic>
        <p:nvPicPr>
          <p:cNvPr id="9" name="Рисунок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48817" y="4125613"/>
            <a:ext cx="3643183" cy="2732387"/>
          </a:xfrm>
          <a:prstGeom prst="rect">
            <a:avLst/>
          </a:prstGeom>
        </p:spPr>
      </p:pic>
    </p:spTree>
    <p:extLst>
      <p:ext uri="{BB962C8B-B14F-4D97-AF65-F5344CB8AC3E}">
        <p14:creationId xmlns:p14="http://schemas.microsoft.com/office/powerpoint/2010/main" val="1307498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7413" y="-64546"/>
            <a:ext cx="10346725" cy="6858000"/>
          </a:xfrm>
          <a:prstGeom prst="rect">
            <a:avLst/>
          </a:prstGeom>
        </p:spPr>
      </p:pic>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615"/>
            <a:ext cx="2910703" cy="2183027"/>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8450" y="4372875"/>
            <a:ext cx="4011827" cy="2478818"/>
          </a:xfrm>
          <a:prstGeom prst="rect">
            <a:avLst/>
          </a:prstGeom>
        </p:spPr>
      </p:pic>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9" y="17119"/>
            <a:ext cx="3377515" cy="2140935"/>
          </a:xfrm>
          <a:prstGeom prst="rect">
            <a:avLst/>
          </a:prstGeom>
        </p:spPr>
      </p:pic>
      <p:pic>
        <p:nvPicPr>
          <p:cNvPr id="3" name="Рисунок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16773" y="-24972"/>
            <a:ext cx="3275226" cy="2183027"/>
          </a:xfrm>
          <a:prstGeom prst="rect">
            <a:avLst/>
          </a:prstGeom>
        </p:spPr>
      </p:pic>
      <p:pic>
        <p:nvPicPr>
          <p:cNvPr id="6" name="Рисунок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0681" y="0"/>
            <a:ext cx="3377514" cy="2158055"/>
          </a:xfrm>
          <a:prstGeom prst="rect">
            <a:avLst/>
          </a:prstGeom>
        </p:spPr>
      </p:pic>
      <p:pic>
        <p:nvPicPr>
          <p:cNvPr id="7" name="Рисунок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66200" y="4462076"/>
            <a:ext cx="3225800" cy="2419350"/>
          </a:xfrm>
          <a:prstGeom prst="rect">
            <a:avLst/>
          </a:prstGeom>
        </p:spPr>
      </p:pic>
      <p:sp>
        <p:nvSpPr>
          <p:cNvPr id="9" name="Скругленный прямоугольник 8"/>
          <p:cNvSpPr/>
          <p:nvPr/>
        </p:nvSpPr>
        <p:spPr>
          <a:xfrm>
            <a:off x="0" y="3576251"/>
            <a:ext cx="12191999" cy="815546"/>
          </a:xfrm>
          <a:prstGeom prst="roundRect">
            <a:avLst/>
          </a:prstGeom>
          <a:solidFill>
            <a:srgbClr val="0070C0">
              <a:alpha val="5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a:t>Деятельность казаков </a:t>
            </a:r>
            <a:r>
              <a:rPr lang="ru-RU" sz="1600" dirty="0" err="1"/>
              <a:t>Видновского</a:t>
            </a:r>
            <a:r>
              <a:rPr lang="ru-RU" sz="1600" dirty="0"/>
              <a:t> СКО неоднократно отмечена главой </a:t>
            </a:r>
            <a:r>
              <a:rPr lang="ru-RU" sz="1600" dirty="0" smtClean="0"/>
              <a:t>муниципалитета, </a:t>
            </a:r>
            <a:r>
              <a:rPr lang="ru-RU" sz="1600" dirty="0"/>
              <a:t>руководителями силовых ведомств, общественными </a:t>
            </a:r>
            <a:r>
              <a:rPr lang="ru-RU" sz="1600" dirty="0" smtClean="0"/>
              <a:t>организациями </a:t>
            </a:r>
            <a:r>
              <a:rPr lang="ru-RU" sz="1600" dirty="0"/>
              <a:t>и жителями нашего Видновского края! </a:t>
            </a:r>
          </a:p>
          <a:p>
            <a:pPr algn="ctr"/>
            <a:r>
              <a:rPr lang="ru-RU" sz="1600" b="1" dirty="0"/>
              <a:t>Слава Богу, что мы – казаки!</a:t>
            </a:r>
          </a:p>
        </p:txBody>
      </p:sp>
      <p:pic>
        <p:nvPicPr>
          <p:cNvPr id="11" name="Рисунок 10">
            <a:extLst>
              <a:ext uri="{FF2B5EF4-FFF2-40B4-BE49-F238E27FC236}">
                <a16:creationId xmlns:a16="http://schemas.microsoft.com/office/drawing/2014/main" id="{2B6E2795-F688-4538-92D3-225FF5FDE5F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71047" y="4416770"/>
            <a:ext cx="4169230" cy="2434924"/>
          </a:xfrm>
          <a:prstGeom prst="rect">
            <a:avLst/>
          </a:prstGeom>
        </p:spPr>
      </p:pic>
      <p:pic>
        <p:nvPicPr>
          <p:cNvPr id="13" name="Рисунок 12">
            <a:extLst>
              <a:ext uri="{FF2B5EF4-FFF2-40B4-BE49-F238E27FC236}">
                <a16:creationId xmlns:a16="http://schemas.microsoft.com/office/drawing/2014/main" id="{38906169-E4E0-4310-BAF3-B41FB2B85AE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40277" y="4391797"/>
            <a:ext cx="4351722" cy="2449084"/>
          </a:xfrm>
          <a:prstGeom prst="rect">
            <a:avLst/>
          </a:prstGeom>
        </p:spPr>
      </p:pic>
      <p:pic>
        <p:nvPicPr>
          <p:cNvPr id="15" name="Рисунок 14">
            <a:extLst>
              <a:ext uri="{FF2B5EF4-FFF2-40B4-BE49-F238E27FC236}">
                <a16:creationId xmlns:a16="http://schemas.microsoft.com/office/drawing/2014/main" id="{47727FFF-021D-4E7A-B3B3-52BA0DE6B8A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800" y="4362063"/>
            <a:ext cx="4169230" cy="2478818"/>
          </a:xfrm>
          <a:prstGeom prst="rect">
            <a:avLst/>
          </a:prstGeom>
        </p:spPr>
      </p:pic>
    </p:spTree>
    <p:extLst>
      <p:ext uri="{BB962C8B-B14F-4D97-AF65-F5344CB8AC3E}">
        <p14:creationId xmlns:p14="http://schemas.microsoft.com/office/powerpoint/2010/main" val="4101125572"/>
      </p:ext>
    </p:extLst>
  </p:cSld>
  <p:clrMapOvr>
    <a:masterClrMapping/>
  </p:clrMapOvr>
</p:sld>
</file>

<file path=ppt/theme/theme1.xml><?xml version="1.0" encoding="utf-8"?>
<a:theme xmlns:a="http://schemas.openxmlformats.org/drawingml/2006/main" name="Глубина">
  <a:themeElements>
    <a:clrScheme name="Глубина">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Глубина">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лубина">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TM04033923[[fn=Глубина]]</Template>
  <TotalTime>1344</TotalTime>
  <Words>1170</Words>
  <Application>Microsoft Office PowerPoint</Application>
  <PresentationFormat>Широкоэкранный</PresentationFormat>
  <Paragraphs>89</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Calibri</vt:lpstr>
      <vt:lpstr>Corbel</vt:lpstr>
      <vt:lpstr>Глубина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 структуре Видновского СКО организована школа физического воспитания «Казачий Дозор». Проводится обучение рукопашному бою, фланкировке, рубке шашкой. За счет собственных средств арендован зал во Дворце спорта "Видное", где бесплатные занятия проводит заслуженный тренер, заместитель атамана Видновского СКО Кузнецов Андрей Викторович – сотник.</vt:lpstr>
      <vt:lpstr>На базе Видновского СКО организована лицензированная частная охранная организация «Казачий Дозор», в функции которой входит: * объектовая охрана любого уровня сложности (бизнес-центры, складские помещения, торговые центры, объекты социальной инфраструктуры;  * обеспечение безопасности и порядка при проведении массовых мероприятий;   * контроль установленного порядка и пропускного режима на территории охраняемых объектов;  * охрана собственности клиентов. Личный состав формируется из казаков, поэтому соблюдение закона, ответственность, четкость, постоянное совершенствование специальных навыков и разумная инициатива – отличительные качества личного состава охраны.   </vt:lpstr>
      <vt:lpstr>Презентация PowerPoint</vt:lpstr>
      <vt:lpstr>Презентация PowerPoint</vt:lpstr>
      <vt:lpstr>Презентация PowerPoint</vt:lpstr>
      <vt:lpstr>Презентация PowerPoint</vt:lpstr>
      <vt:lpstr>Члены Видновского СКО активно участвуют  в общественной жизни Ленинского городского округа</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Вячеслав</dc:creator>
  <cp:lastModifiedBy>Asus</cp:lastModifiedBy>
  <cp:revision>90</cp:revision>
  <cp:lastPrinted>2021-04-12T09:23:29Z</cp:lastPrinted>
  <dcterms:created xsi:type="dcterms:W3CDTF">2015-07-08T08:47:53Z</dcterms:created>
  <dcterms:modified xsi:type="dcterms:W3CDTF">2021-04-16T07:25:19Z</dcterms:modified>
</cp:coreProperties>
</file>