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drawings/drawing11.xml" ContentType="application/vnd.openxmlformats-officedocument.drawingml.chartshapes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charts/chart15.xml" ContentType="application/vnd.openxmlformats-officedocument.drawingml.chart+xml"/>
  <Override PartName="/ppt/drawings/drawing13.xml" ContentType="application/vnd.openxmlformats-officedocument.drawingml.chartshapes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ppt/drawings/drawing14.xml" ContentType="application/vnd.openxmlformats-officedocument.drawingml.chartshapes+xml"/>
  <Override PartName="/ppt/charts/chart17.xml" ContentType="application/vnd.openxmlformats-officedocument.drawingml.chart+xml"/>
  <Override PartName="/ppt/theme/themeOverride8.xml" ContentType="application/vnd.openxmlformats-officedocument.themeOverride+xml"/>
  <Override PartName="/ppt/drawings/drawing15.xml" ContentType="application/vnd.openxmlformats-officedocument.drawingml.chartshapes+xml"/>
  <Override PartName="/ppt/charts/chart18.xml" ContentType="application/vnd.openxmlformats-officedocument.drawingml.chart+xml"/>
  <Override PartName="/ppt/drawings/drawing16.xml" ContentType="application/vnd.openxmlformats-officedocument.drawingml.chartshapes+xml"/>
  <Override PartName="/ppt/charts/chart19.xml" ContentType="application/vnd.openxmlformats-officedocument.drawingml.chart+xml"/>
  <Override PartName="/ppt/theme/themeOverride9.xml" ContentType="application/vnd.openxmlformats-officedocument.themeOverride+xml"/>
  <Override PartName="/ppt/drawings/drawing17.xml" ContentType="application/vnd.openxmlformats-officedocument.drawingml.chartshapes+xml"/>
  <Override PartName="/ppt/charts/chart20.xml" ContentType="application/vnd.openxmlformats-officedocument.drawingml.chart+xml"/>
  <Override PartName="/ppt/theme/themeOverride10.xml" ContentType="application/vnd.openxmlformats-officedocument.themeOverride+xml"/>
  <Override PartName="/ppt/drawings/drawing18.xml" ContentType="application/vnd.openxmlformats-officedocument.drawingml.chartshapes+xml"/>
  <Override PartName="/ppt/charts/chart21.xml" ContentType="application/vnd.openxmlformats-officedocument.drawingml.chart+xml"/>
  <Override PartName="/ppt/theme/themeOverride11.xml" ContentType="application/vnd.openxmlformats-officedocument.themeOverride+xml"/>
  <Override PartName="/ppt/drawings/drawing19.xml" ContentType="application/vnd.openxmlformats-officedocument.drawingml.chartshapes+xml"/>
  <Override PartName="/ppt/charts/chart22.xml" ContentType="application/vnd.openxmlformats-officedocument.drawingml.chart+xml"/>
  <Override PartName="/ppt/theme/themeOverride12.xml" ContentType="application/vnd.openxmlformats-officedocument.themeOverride+xml"/>
  <Override PartName="/ppt/drawings/drawing20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theme/themeOverride13.xml" ContentType="application/vnd.openxmlformats-officedocument.themeOverride+xml"/>
  <Override PartName="/ppt/drawings/drawing21.xml" ContentType="application/vnd.openxmlformats-officedocument.drawingml.chartshapes+xml"/>
  <Override PartName="/ppt/charts/chart25.xml" ContentType="application/vnd.openxmlformats-officedocument.drawingml.chart+xml"/>
  <Override PartName="/ppt/theme/themeOverride14.xml" ContentType="application/vnd.openxmlformats-officedocument.themeOverride+xml"/>
  <Override PartName="/ppt/drawings/drawing2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6.xml" ContentType="application/vnd.openxmlformats-officedocument.drawingml.chart+xml"/>
  <Override PartName="/ppt/theme/themeOverride15.xml" ContentType="application/vnd.openxmlformats-officedocument.themeOverride+xml"/>
  <Override PartName="/ppt/drawings/drawing23.xml" ContentType="application/vnd.openxmlformats-officedocument.drawingml.chartshapes+xml"/>
  <Override PartName="/ppt/charts/chart27.xml" ContentType="application/vnd.openxmlformats-officedocument.drawingml.chart+xml"/>
  <Override PartName="/ppt/theme/themeOverride16.xml" ContentType="application/vnd.openxmlformats-officedocument.themeOverride+xml"/>
  <Override PartName="/ppt/charts/chart28.xml" ContentType="application/vnd.openxmlformats-officedocument.drawingml.chart+xml"/>
  <Override PartName="/ppt/theme/themeOverride17.xml" ContentType="application/vnd.openxmlformats-officedocument.themeOverride+xml"/>
  <Override PartName="/ppt/drawings/drawing24.xml" ContentType="application/vnd.openxmlformats-officedocument.drawingml.chartshapes+xml"/>
  <Override PartName="/ppt/charts/chart29.xml" ContentType="application/vnd.openxmlformats-officedocument.drawingml.chart+xml"/>
  <Override PartName="/ppt/theme/themeOverride18.xml" ContentType="application/vnd.openxmlformats-officedocument.themeOverride+xml"/>
  <Override PartName="/ppt/drawings/drawing25.xml" ContentType="application/vnd.openxmlformats-officedocument.drawingml.chartshapes+xml"/>
  <Override PartName="/ppt/charts/chart30.xml" ContentType="application/vnd.openxmlformats-officedocument.drawingml.chart+xml"/>
  <Override PartName="/ppt/theme/themeOverride19.xml" ContentType="application/vnd.openxmlformats-officedocument.themeOverride+xml"/>
  <Override PartName="/ppt/drawings/drawing26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31.xml" ContentType="application/vnd.openxmlformats-officedocument.drawingml.chart+xml"/>
  <Override PartName="/ppt/theme/themeOverride20.xml" ContentType="application/vnd.openxmlformats-officedocument.themeOverride+xml"/>
  <Override PartName="/ppt/drawings/drawing27.xml" ContentType="application/vnd.openxmlformats-officedocument.drawingml.chartshapes+xml"/>
  <Override PartName="/ppt/charts/chart32.xml" ContentType="application/vnd.openxmlformats-officedocument.drawingml.chart+xml"/>
  <Override PartName="/ppt/theme/themeOverride21.xml" ContentType="application/vnd.openxmlformats-officedocument.themeOverride+xml"/>
  <Override PartName="/ppt/drawings/drawing28.xml" ContentType="application/vnd.openxmlformats-officedocument.drawingml.chartshapes+xml"/>
  <Override PartName="/ppt/charts/chart33.xml" ContentType="application/vnd.openxmlformats-officedocument.drawingml.chart+xml"/>
  <Override PartName="/ppt/theme/themeOverride22.xml" ContentType="application/vnd.openxmlformats-officedocument.themeOverride+xml"/>
  <Override PartName="/ppt/drawings/drawing29.xml" ContentType="application/vnd.openxmlformats-officedocument.drawingml.chartshapes+xml"/>
  <Override PartName="/ppt/charts/chart34.xml" ContentType="application/vnd.openxmlformats-officedocument.drawingml.chart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30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6.xml" ContentType="application/vnd.openxmlformats-officedocument.drawingml.chart+xml"/>
  <Override PartName="/ppt/drawings/drawing3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5"/>
  </p:notesMasterIdLst>
  <p:sldIdLst>
    <p:sldId id="376" r:id="rId3"/>
    <p:sldId id="475" r:id="rId4"/>
    <p:sldId id="476" r:id="rId5"/>
    <p:sldId id="266" r:id="rId6"/>
    <p:sldId id="284" r:id="rId7"/>
    <p:sldId id="283" r:id="rId8"/>
    <p:sldId id="290" r:id="rId9"/>
    <p:sldId id="282" r:id="rId10"/>
    <p:sldId id="378" r:id="rId11"/>
    <p:sldId id="291" r:id="rId12"/>
    <p:sldId id="292" r:id="rId13"/>
    <p:sldId id="293" r:id="rId14"/>
    <p:sldId id="281" r:id="rId15"/>
    <p:sldId id="285" r:id="rId16"/>
    <p:sldId id="288" r:id="rId17"/>
    <p:sldId id="308" r:id="rId18"/>
    <p:sldId id="379" r:id="rId19"/>
    <p:sldId id="389" r:id="rId20"/>
    <p:sldId id="387" r:id="rId21"/>
    <p:sldId id="300" r:id="rId22"/>
    <p:sldId id="271" r:id="rId23"/>
    <p:sldId id="391" r:id="rId24"/>
    <p:sldId id="392" r:id="rId25"/>
    <p:sldId id="393" r:id="rId26"/>
    <p:sldId id="395" r:id="rId27"/>
    <p:sldId id="394" r:id="rId28"/>
    <p:sldId id="368" r:id="rId29"/>
    <p:sldId id="296" r:id="rId30"/>
    <p:sldId id="297" r:id="rId31"/>
    <p:sldId id="396" r:id="rId32"/>
    <p:sldId id="397" r:id="rId33"/>
    <p:sldId id="398" r:id="rId34"/>
    <p:sldId id="381" r:id="rId35"/>
    <p:sldId id="382" r:id="rId36"/>
    <p:sldId id="383" r:id="rId37"/>
    <p:sldId id="384" r:id="rId38"/>
    <p:sldId id="385" r:id="rId39"/>
    <p:sldId id="386" r:id="rId40"/>
    <p:sldId id="431" r:id="rId41"/>
    <p:sldId id="408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40" r:id="rId50"/>
    <p:sldId id="399" r:id="rId51"/>
    <p:sldId id="439" r:id="rId52"/>
    <p:sldId id="401" r:id="rId53"/>
    <p:sldId id="402" r:id="rId54"/>
    <p:sldId id="404" r:id="rId55"/>
    <p:sldId id="403" r:id="rId56"/>
    <p:sldId id="417" r:id="rId57"/>
    <p:sldId id="420" r:id="rId58"/>
    <p:sldId id="456" r:id="rId59"/>
    <p:sldId id="457" r:id="rId60"/>
    <p:sldId id="459" r:id="rId61"/>
    <p:sldId id="458" r:id="rId62"/>
    <p:sldId id="409" r:id="rId63"/>
    <p:sldId id="410" r:id="rId64"/>
    <p:sldId id="411" r:id="rId65"/>
    <p:sldId id="412" r:id="rId66"/>
    <p:sldId id="413" r:id="rId67"/>
    <p:sldId id="357" r:id="rId68"/>
    <p:sldId id="460" r:id="rId69"/>
    <p:sldId id="461" r:id="rId70"/>
    <p:sldId id="350" r:id="rId71"/>
    <p:sldId id="352" r:id="rId72"/>
    <p:sldId id="328" r:id="rId73"/>
    <p:sldId id="336" r:id="rId74"/>
    <p:sldId id="445" r:id="rId75"/>
    <p:sldId id="446" r:id="rId76"/>
    <p:sldId id="447" r:id="rId77"/>
    <p:sldId id="448" r:id="rId78"/>
    <p:sldId id="341" r:id="rId79"/>
    <p:sldId id="453" r:id="rId80"/>
    <p:sldId id="454" r:id="rId81"/>
    <p:sldId id="455" r:id="rId82"/>
    <p:sldId id="354" r:id="rId83"/>
    <p:sldId id="355" r:id="rId84"/>
    <p:sldId id="356" r:id="rId85"/>
    <p:sldId id="442" r:id="rId86"/>
    <p:sldId id="443" r:id="rId87"/>
    <p:sldId id="425" r:id="rId88"/>
    <p:sldId id="441" r:id="rId89"/>
    <p:sldId id="344" r:id="rId90"/>
    <p:sldId id="451" r:id="rId91"/>
    <p:sldId id="452" r:id="rId92"/>
    <p:sldId id="464" r:id="rId93"/>
    <p:sldId id="414" r:id="rId94"/>
    <p:sldId id="462" r:id="rId95"/>
    <p:sldId id="463" r:id="rId96"/>
    <p:sldId id="444" r:id="rId97"/>
    <p:sldId id="449" r:id="rId98"/>
    <p:sldId id="466" r:id="rId99"/>
    <p:sldId id="465" r:id="rId100"/>
    <p:sldId id="468" r:id="rId101"/>
    <p:sldId id="467" r:id="rId102"/>
    <p:sldId id="469" r:id="rId103"/>
    <p:sldId id="405" r:id="rId104"/>
    <p:sldId id="406" r:id="rId105"/>
    <p:sldId id="470" r:id="rId106"/>
    <p:sldId id="416" r:id="rId107"/>
    <p:sldId id="471" r:id="rId108"/>
    <p:sldId id="472" r:id="rId109"/>
    <p:sldId id="473" r:id="rId110"/>
    <p:sldId id="474" r:id="rId111"/>
    <p:sldId id="407" r:id="rId112"/>
    <p:sldId id="322" r:id="rId113"/>
    <p:sldId id="388" r:id="rId114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Ирина Юрьевна" initials="СИЮ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BF9"/>
    <a:srgbClr val="F4CCEE"/>
    <a:srgbClr val="DBF9E7"/>
    <a:srgbClr val="EEFB7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3" autoAdjust="0"/>
    <p:restoredTop sz="95455" autoAdjust="0"/>
  </p:normalViewPr>
  <p:slideViewPr>
    <p:cSldViewPr>
      <p:cViewPr varScale="1">
        <p:scale>
          <a:sx n="83" d="100"/>
          <a:sy n="83" d="100"/>
        </p:scale>
        <p:origin x="15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presProps" Target="presProps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viewProps" Target="viewProps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notesMaster" Target="notesMasters/notesMaster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_____Microsoft_Excel12.xlsx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_____Microsoft_Excel15.xlsx"/><Relationship Id="rId1" Type="http://schemas.openxmlformats.org/officeDocument/2006/relationships/themeOverride" Target="../theme/themeOverride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package" Target="../embeddings/_____Microsoft_Excel16.xlsx"/><Relationship Id="rId1" Type="http://schemas.openxmlformats.org/officeDocument/2006/relationships/themeOverride" Target="../theme/themeOverride8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package" Target="../embeddings/_____Microsoft_Excel18.xlsx"/><Relationship Id="rId1" Type="http://schemas.openxmlformats.org/officeDocument/2006/relationships/themeOverride" Target="../theme/themeOverride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package" Target="../embeddings/_____Microsoft_Excel19.xlsx"/><Relationship Id="rId1" Type="http://schemas.openxmlformats.org/officeDocument/2006/relationships/themeOverride" Target="../theme/themeOverride1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_____Microsoft_Excel20.xlsx"/><Relationship Id="rId1" Type="http://schemas.openxmlformats.org/officeDocument/2006/relationships/themeOverride" Target="../theme/themeOverride1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package" Target="../embeddings/_____Microsoft_Excel21.xlsx"/><Relationship Id="rId1" Type="http://schemas.openxmlformats.org/officeDocument/2006/relationships/themeOverride" Target="../theme/themeOverride12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1.xml"/><Relationship Id="rId2" Type="http://schemas.openxmlformats.org/officeDocument/2006/relationships/package" Target="../embeddings/_____Microsoft_Excel23.xlsx"/><Relationship Id="rId1" Type="http://schemas.openxmlformats.org/officeDocument/2006/relationships/themeOverride" Target="../theme/themeOverride1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2.xml"/><Relationship Id="rId2" Type="http://schemas.openxmlformats.org/officeDocument/2006/relationships/package" Target="../embeddings/_____Microsoft_Excel24.xlsx"/><Relationship Id="rId1" Type="http://schemas.openxmlformats.org/officeDocument/2006/relationships/themeOverride" Target="../theme/themeOverride1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3.xml"/><Relationship Id="rId2" Type="http://schemas.openxmlformats.org/officeDocument/2006/relationships/package" Target="../embeddings/_____Microsoft_Excel25.xlsx"/><Relationship Id="rId1" Type="http://schemas.openxmlformats.org/officeDocument/2006/relationships/themeOverride" Target="../theme/themeOverride15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6.xlsx"/><Relationship Id="rId1" Type="http://schemas.openxmlformats.org/officeDocument/2006/relationships/themeOverride" Target="../theme/themeOverride1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4.xml"/><Relationship Id="rId2" Type="http://schemas.openxmlformats.org/officeDocument/2006/relationships/package" Target="../embeddings/_____Microsoft_Excel27.xlsx"/><Relationship Id="rId1" Type="http://schemas.openxmlformats.org/officeDocument/2006/relationships/themeOverride" Target="../theme/themeOverride1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5.xml"/><Relationship Id="rId2" Type="http://schemas.openxmlformats.org/officeDocument/2006/relationships/package" Target="../embeddings/_____Microsoft_Excel28.xlsx"/><Relationship Id="rId1" Type="http://schemas.openxmlformats.org/officeDocument/2006/relationships/themeOverride" Target="../theme/themeOverride1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6.xml"/><Relationship Id="rId2" Type="http://schemas.openxmlformats.org/officeDocument/2006/relationships/package" Target="../embeddings/_____Microsoft_Excel29.xlsx"/><Relationship Id="rId1" Type="http://schemas.openxmlformats.org/officeDocument/2006/relationships/themeOverride" Target="../theme/themeOverride1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7.xml"/><Relationship Id="rId2" Type="http://schemas.openxmlformats.org/officeDocument/2006/relationships/package" Target="../embeddings/_____Microsoft_Excel30.xlsx"/><Relationship Id="rId1" Type="http://schemas.openxmlformats.org/officeDocument/2006/relationships/themeOverride" Target="../theme/themeOverride2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8.xml"/><Relationship Id="rId2" Type="http://schemas.openxmlformats.org/officeDocument/2006/relationships/package" Target="../embeddings/_____Microsoft_Excel31.xlsx"/><Relationship Id="rId1" Type="http://schemas.openxmlformats.org/officeDocument/2006/relationships/themeOverride" Target="../theme/themeOverride2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9.xml"/><Relationship Id="rId2" Type="http://schemas.openxmlformats.org/officeDocument/2006/relationships/package" Target="../embeddings/_____Microsoft_Excel32.xlsx"/><Relationship Id="rId1" Type="http://schemas.openxmlformats.org/officeDocument/2006/relationships/themeOverride" Target="../theme/themeOverride22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4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30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1.xml"/><Relationship Id="rId1" Type="http://schemas.openxmlformats.org/officeDocument/2006/relationships/package" Target="../embeddings/_____Microsoft_Excel3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524801547087399E-2"/>
          <c:y val="7.8149479989751705E-2"/>
          <c:w val="0.93140474240794935"/>
          <c:h val="0.795681198821046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0A-4897-AE8B-80997E91FE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167,9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0A-4897-AE8B-80997E91FE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178,1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0A-4897-AE8B-80997E91FE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186,7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0A-4897-AE8B-80997E91FE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195,3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0A-4897-AE8B-80997E91FE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202,8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0A-4897-AE8B-80997E91FE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149.30000000000001</c:v>
                </c:pt>
                <c:pt idx="1">
                  <c:v>167.9</c:v>
                </c:pt>
                <c:pt idx="2">
                  <c:v>178.1</c:v>
                </c:pt>
                <c:pt idx="3">
                  <c:v>186.7</c:v>
                </c:pt>
                <c:pt idx="4">
                  <c:v>195.3</c:v>
                </c:pt>
                <c:pt idx="5">
                  <c:v>202.8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7-4CD3-BF30-68D21A18B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466752"/>
        <c:axId val="27501312"/>
        <c:axId val="0"/>
      </c:bar3DChart>
      <c:catAx>
        <c:axId val="27466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501312"/>
        <c:crosses val="autoZero"/>
        <c:auto val="1"/>
        <c:lblAlgn val="ctr"/>
        <c:lblOffset val="100"/>
        <c:noMultiLvlLbl val="0"/>
      </c:catAx>
      <c:valAx>
        <c:axId val="27501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466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5205494966578696"/>
          <c:h val="0.75438153561841947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A1-464D-8382-CADC97E649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136969678665692E-2"/>
                  <c:y val="-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25-4A53-9AF2-2E5F7895CFF7}"/>
                </c:ext>
              </c:extLst>
            </c:dLbl>
            <c:dLbl>
              <c:idx val="1"/>
              <c:layout>
                <c:manualLayout>
                  <c:x val="-3.5958787750659915E-2"/>
                  <c:y val="-0.204217075295727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25-4A53-9AF2-2E5F7895CFF7}"/>
                </c:ext>
              </c:extLst>
            </c:dLbl>
            <c:dLbl>
              <c:idx val="2"/>
              <c:layout>
                <c:manualLayout>
                  <c:x val="-4.1095757429325606E-2"/>
                  <c:y val="-0.25991264128547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25-4A53-9AF2-2E5F7895CFF7}"/>
                </c:ext>
              </c:extLst>
            </c:dLbl>
            <c:dLbl>
              <c:idx val="3"/>
              <c:layout>
                <c:manualLayout>
                  <c:x val="-5.6506666465322687E-2"/>
                  <c:y val="-0.25382559832533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125-4A53-9AF2-2E5F7895CFF7}"/>
                </c:ext>
              </c:extLst>
            </c:dLbl>
            <c:dLbl>
              <c:idx val="4"/>
              <c:layout>
                <c:manualLayout>
                  <c:x val="-3.5958787750659853E-2"/>
                  <c:y val="0.162856904788356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25-4A53-9AF2-2E5F7895CFF7}"/>
                </c:ext>
              </c:extLst>
            </c:dLbl>
            <c:dLbl>
              <c:idx val="5"/>
              <c:layout>
                <c:manualLayout>
                  <c:x val="0"/>
                  <c:y val="-4.4553529140037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AC2-40FB-A119-4700742B90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10876</c:v>
                </c:pt>
                <c:pt idx="1">
                  <c:v>13857</c:v>
                </c:pt>
                <c:pt idx="2">
                  <c:v>16234</c:v>
                </c:pt>
                <c:pt idx="3">
                  <c:v>18307</c:v>
                </c:pt>
                <c:pt idx="4">
                  <c:v>19776</c:v>
                </c:pt>
                <c:pt idx="5">
                  <c:v>20344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25-4A53-9AF2-2E5F7895C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585152"/>
        <c:axId val="27611520"/>
      </c:lineChart>
      <c:catAx>
        <c:axId val="27585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cap="sq">
            <a:solidFill>
              <a:schemeClr val="accent1"/>
            </a:solidFill>
          </a:ln>
        </c:spPr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611520"/>
        <c:crosses val="autoZero"/>
        <c:auto val="1"/>
        <c:lblAlgn val="ctr"/>
        <c:lblOffset val="100"/>
        <c:noMultiLvlLbl val="0"/>
      </c:catAx>
      <c:valAx>
        <c:axId val="2761152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58515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44-4CB0-8AAF-F422805024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207093391739543E-2"/>
                  <c:y val="-0.157012396149281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7C-46A1-A314-5BB2B17545F3}"/>
                </c:ext>
              </c:extLst>
            </c:dLbl>
            <c:dLbl>
              <c:idx val="1"/>
              <c:layout>
                <c:manualLayout>
                  <c:x val="-4.0312981097338392E-2"/>
                  <c:y val="-0.218072772429557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7C-46A1-A314-5BB2B17545F3}"/>
                </c:ext>
              </c:extLst>
            </c:dLbl>
            <c:dLbl>
              <c:idx val="2"/>
              <c:layout>
                <c:manualLayout>
                  <c:x val="-4.8711518825950553E-2"/>
                  <c:y val="-0.200626950635192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7C-46A1-A314-5BB2B17545F3}"/>
                </c:ext>
              </c:extLst>
            </c:dLbl>
            <c:dLbl>
              <c:idx val="3"/>
              <c:layout>
                <c:manualLayout>
                  <c:x val="-5.7110056554562784E-2"/>
                  <c:y val="-0.18594979449646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7C-46A1-A314-5BB2B17545F3}"/>
                </c:ext>
              </c:extLst>
            </c:dLbl>
            <c:dLbl>
              <c:idx val="4"/>
              <c:layout>
                <c:manualLayout>
                  <c:x val="-4.5352103734505815E-2"/>
                  <c:y val="-0.1638547298782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7C-46A1-A314-5BB2B1754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14519</c:v>
                </c:pt>
                <c:pt idx="1">
                  <c:v>16814</c:v>
                </c:pt>
                <c:pt idx="2">
                  <c:v>18255</c:v>
                </c:pt>
                <c:pt idx="3">
                  <c:v>20348</c:v>
                </c:pt>
                <c:pt idx="4">
                  <c:v>23010</c:v>
                </c:pt>
                <c:pt idx="5">
                  <c:v>26073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44-4CB0-8AAF-F42280502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648000"/>
        <c:axId val="27649536"/>
      </c:lineChart>
      <c:catAx>
        <c:axId val="2764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7649536"/>
        <c:crosses val="autoZero"/>
        <c:auto val="1"/>
        <c:lblAlgn val="ctr"/>
        <c:lblOffset val="100"/>
        <c:noMultiLvlLbl val="0"/>
      </c:catAx>
      <c:valAx>
        <c:axId val="2764953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764800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Естественный прирост</c:v>
                </c:pt>
              </c:strCache>
            </c:strRef>
          </c:tx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1704</c:v>
                </c:pt>
                <c:pt idx="1">
                  <c:v>1882</c:v>
                </c:pt>
                <c:pt idx="2">
                  <c:v>1751</c:v>
                </c:pt>
                <c:pt idx="3">
                  <c:v>1721</c:v>
                </c:pt>
                <c:pt idx="4">
                  <c:v>1878</c:v>
                </c:pt>
                <c:pt idx="5">
                  <c:v>1960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4F-49F6-8DB6-958F9A5C4FC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Миграционный прирост</c:v>
                </c:pt>
              </c:strCache>
            </c:strRef>
          </c:tx>
          <c:marker>
            <c:symbol val="none"/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19250</c:v>
                </c:pt>
                <c:pt idx="1">
                  <c:v>16789</c:v>
                </c:pt>
                <c:pt idx="2">
                  <c:v>8463</c:v>
                </c:pt>
                <c:pt idx="3">
                  <c:v>7072</c:v>
                </c:pt>
                <c:pt idx="4">
                  <c:v>7004</c:v>
                </c:pt>
                <c:pt idx="5">
                  <c:v>5852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4F-49F6-8DB6-958F9A5C4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0880"/>
        <c:axId val="28685440"/>
      </c:lineChart>
      <c:catAx>
        <c:axId val="2865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 i="1">
                <a:solidFill>
                  <a:schemeClr val="accent1">
                    <a:lumMod val="50000"/>
                  </a:schemeClr>
                </a:solidFill>
              </a:defRPr>
            </a:pPr>
            <a:endParaRPr lang="ru-RU"/>
          </a:p>
        </c:txPr>
        <c:crossAx val="28685440"/>
        <c:crosses val="autoZero"/>
        <c:auto val="1"/>
        <c:lblAlgn val="ctr"/>
        <c:lblOffset val="100"/>
        <c:noMultiLvlLbl val="0"/>
      </c:catAx>
      <c:valAx>
        <c:axId val="286854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65088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200" b="1" i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708224"/>
        <c:axId val="28722304"/>
        <c:axId val="0"/>
      </c:bar3DChart>
      <c:catAx>
        <c:axId val="2870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8722304"/>
        <c:crosses val="autoZero"/>
        <c:auto val="1"/>
        <c:lblAlgn val="ctr"/>
        <c:lblOffset val="100"/>
        <c:noMultiLvlLbl val="0"/>
      </c:catAx>
      <c:valAx>
        <c:axId val="2872230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7082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BD-4A81-8DA6-9051C3E15F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BD-4A81-8DA6-9051C3E15F2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marker>
          <c:dLbls>
            <c:dLbl>
              <c:idx val="0"/>
              <c:layout>
                <c:manualLayout>
                  <c:x val="-3.954468437238913E-2"/>
                  <c:y val="-0.18996606583269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A39-4C79-AD22-63EE6536DB6E}"/>
                </c:ext>
              </c:extLst>
            </c:dLbl>
            <c:dLbl>
              <c:idx val="1"/>
              <c:layout>
                <c:manualLayout>
                  <c:x val="-5.37807707464492E-2"/>
                  <c:y val="-0.198600887006905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39-4C79-AD22-63EE6536DB6E}"/>
                </c:ext>
              </c:extLst>
            </c:dLbl>
            <c:dLbl>
              <c:idx val="2"/>
              <c:layout>
                <c:manualLayout>
                  <c:x val="-6.6435069745613723E-2"/>
                  <c:y val="-0.189966065832692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39-4C79-AD22-63EE6536DB6E}"/>
                </c:ext>
              </c:extLst>
            </c:dLbl>
            <c:dLbl>
              <c:idx val="3"/>
              <c:layout>
                <c:manualLayout>
                  <c:x val="-5.37807707464492E-2"/>
                  <c:y val="-0.17269642348426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39-4C79-AD22-63EE6536DB6E}"/>
                </c:ext>
              </c:extLst>
            </c:dLbl>
            <c:dLbl>
              <c:idx val="4"/>
              <c:layout>
                <c:manualLayout>
                  <c:x val="-6.8016857120509283E-2"/>
                  <c:y val="-0.164061602310052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A39-4C79-AD22-63EE6536DB6E}"/>
                </c:ext>
              </c:extLst>
            </c:dLbl>
            <c:dLbl>
              <c:idx val="5"/>
              <c:layout>
                <c:manualLayout>
                  <c:x val="-2.8472172748120281E-2"/>
                  <c:y val="-0.15542678113583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39-4C79-AD22-63EE6536DB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51562.6</c:v>
                </c:pt>
                <c:pt idx="1">
                  <c:v>52026</c:v>
                </c:pt>
                <c:pt idx="2">
                  <c:v>50291.3</c:v>
                </c:pt>
                <c:pt idx="3">
                  <c:v>52031.3</c:v>
                </c:pt>
                <c:pt idx="4">
                  <c:v>53442</c:v>
                </c:pt>
                <c:pt idx="5">
                  <c:v>55243.4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BD-4A81-8DA6-9051C3E15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96640"/>
        <c:axId val="28498176"/>
      </c:lineChart>
      <c:catAx>
        <c:axId val="28496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8498176"/>
        <c:crosses val="autoZero"/>
        <c:auto val="1"/>
        <c:lblAlgn val="ctr"/>
        <c:lblOffset val="100"/>
        <c:noMultiLvlLbl val="0"/>
      </c:catAx>
      <c:valAx>
        <c:axId val="284981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49664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8565504"/>
        <c:axId val="28567040"/>
        <c:axId val="0"/>
      </c:bar3DChart>
      <c:catAx>
        <c:axId val="2856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8567040"/>
        <c:crosses val="autoZero"/>
        <c:auto val="1"/>
        <c:lblAlgn val="ctr"/>
        <c:lblOffset val="100"/>
        <c:noMultiLvlLbl val="0"/>
      </c:catAx>
      <c:valAx>
        <c:axId val="2856704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8565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2267149627465211E-2"/>
          <c:y val="0"/>
          <c:w val="0.90773283332503285"/>
          <c:h val="0.96415817569642503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2B80-4A37-9FDF-376104F3AE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169661.9</c:v>
                </c:pt>
                <c:pt idx="1">
                  <c:v>180045.5</c:v>
                </c:pt>
                <c:pt idx="2">
                  <c:v>190184.6</c:v>
                </c:pt>
                <c:pt idx="3">
                  <c:v>202939.1</c:v>
                </c:pt>
                <c:pt idx="4">
                  <c:v>218022.8</c:v>
                </c:pt>
                <c:pt idx="5">
                  <c:v>234906.5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0-4A37-9FDF-376104F3A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7789824"/>
        <c:axId val="29361280"/>
        <c:axId val="0"/>
      </c:bar3DChart>
      <c:catAx>
        <c:axId val="577898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29361280"/>
        <c:crosses val="autoZero"/>
        <c:auto val="1"/>
        <c:lblAlgn val="ctr"/>
        <c:lblOffset val="100"/>
        <c:noMultiLvlLbl val="0"/>
      </c:catAx>
      <c:valAx>
        <c:axId val="29361280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57789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9388160"/>
        <c:axId val="34692480"/>
        <c:axId val="0"/>
      </c:bar3DChart>
      <c:catAx>
        <c:axId val="29388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34692480"/>
        <c:crosses val="autoZero"/>
        <c:auto val="1"/>
        <c:lblAlgn val="ctr"/>
        <c:lblOffset val="100"/>
        <c:noMultiLvlLbl val="0"/>
      </c:catAx>
      <c:valAx>
        <c:axId val="3469248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9388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877676874144538E-2"/>
          <c:y val="0"/>
          <c:w val="0.95959162375144769"/>
          <c:h val="0.674198422397511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3300</c:v>
                </c:pt>
                <c:pt idx="1">
                  <c:v>3531</c:v>
                </c:pt>
                <c:pt idx="2">
                  <c:v>3601</c:v>
                </c:pt>
                <c:pt idx="3">
                  <c:v>3709</c:v>
                </c:pt>
                <c:pt idx="4">
                  <c:v>3828</c:v>
                </c:pt>
                <c:pt idx="5">
                  <c:v>3970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9E-497A-976A-C7522E28E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90850048"/>
        <c:axId val="90851584"/>
        <c:axId val="0"/>
      </c:bar3DChart>
      <c:catAx>
        <c:axId val="9085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0851584"/>
        <c:crosses val="autoZero"/>
        <c:auto val="1"/>
        <c:lblAlgn val="ctr"/>
        <c:lblOffset val="100"/>
        <c:noMultiLvlLbl val="0"/>
      </c:catAx>
      <c:valAx>
        <c:axId val="908515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0850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421707529572737E-2"/>
          <c:y val="0.10307545146236123"/>
          <c:w val="0.95915658494085454"/>
          <c:h val="0.62979912461230758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5-41C5-8DF1-8BB2FC05150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dLbl>
              <c:idx val="0"/>
              <c:layout>
                <c:manualLayout>
                  <c:x val="-5.3839047123419047E-2"/>
                  <c:y val="-0.155177202533051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05-41C5-8DF1-8BB2FC05150D}"/>
                </c:ext>
              </c:extLst>
            </c:dLbl>
            <c:dLbl>
              <c:idx val="1"/>
              <c:layout>
                <c:manualLayout>
                  <c:x val="-5.5695565989743831E-2"/>
                  <c:y val="-0.169338241688164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05-41C5-8DF1-8BB2FC05150D}"/>
                </c:ext>
              </c:extLst>
            </c:dLbl>
            <c:dLbl>
              <c:idx val="2"/>
              <c:layout>
                <c:manualLayout>
                  <c:x val="-5.5695565989743831E-2"/>
                  <c:y val="-0.14725064494623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B05-41C5-8DF1-8BB2FC05150D}"/>
                </c:ext>
              </c:extLst>
            </c:dLbl>
            <c:dLbl>
              <c:idx val="3"/>
              <c:layout>
                <c:manualLayout>
                  <c:x val="-5.5695565989743831E-2"/>
                  <c:y val="-0.107461665555523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B05-41C5-8DF1-8BB2FC05150D}"/>
                </c:ext>
              </c:extLst>
            </c:dLbl>
            <c:dLbl>
              <c:idx val="4"/>
              <c:layout>
                <c:manualLayout>
                  <c:x val="-5.5695565989743831E-2"/>
                  <c:y val="-8.8350386967738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B05-41C5-8DF1-8BB2FC05150D}"/>
                </c:ext>
              </c:extLst>
            </c:dLbl>
            <c:dLbl>
              <c:idx val="5"/>
              <c:layout>
                <c:manualLayout>
                  <c:x val="1.1139113197948766E-2"/>
                  <c:y val="-6.6262790225803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B05-41C5-8DF1-8BB2FC0515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17088</c:v>
                </c:pt>
                <c:pt idx="1">
                  <c:v>17395</c:v>
                </c:pt>
                <c:pt idx="2">
                  <c:v>17700</c:v>
                </c:pt>
                <c:pt idx="3">
                  <c:v>18130</c:v>
                </c:pt>
                <c:pt idx="4">
                  <c:v>18895</c:v>
                </c:pt>
                <c:pt idx="5">
                  <c:v>19726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B05-41C5-8DF1-8BB2FC051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815744"/>
        <c:axId val="92817280"/>
      </c:lineChart>
      <c:catAx>
        <c:axId val="9281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2817280"/>
        <c:crosses val="autoZero"/>
        <c:auto val="1"/>
        <c:lblAlgn val="ctr"/>
        <c:lblOffset val="100"/>
        <c:noMultiLvlLbl val="0"/>
      </c:catAx>
      <c:valAx>
        <c:axId val="9281728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281574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3008640"/>
        <c:axId val="93010176"/>
        <c:axId val="0"/>
      </c:bar3DChart>
      <c:catAx>
        <c:axId val="9300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3010176"/>
        <c:crosses val="autoZero"/>
        <c:auto val="1"/>
        <c:lblAlgn val="ctr"/>
        <c:lblOffset val="100"/>
        <c:noMultiLvlLbl val="0"/>
      </c:catAx>
      <c:valAx>
        <c:axId val="930101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3008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845810012479735E-2"/>
          <c:y val="6.0767003995310889E-2"/>
          <c:w val="0.96119875569381186"/>
          <c:h val="0.631802196224790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AB36-4EFB-AD3C-5223C9F372F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AB36-4EFB-AD3C-5223C9F372F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6076B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49759.98</c:v>
                </c:pt>
                <c:pt idx="1">
                  <c:v>45978.83</c:v>
                </c:pt>
                <c:pt idx="2">
                  <c:v>30381.06</c:v>
                </c:pt>
                <c:pt idx="3">
                  <c:v>25596.52</c:v>
                </c:pt>
                <c:pt idx="4">
                  <c:v>26113.83</c:v>
                </c:pt>
                <c:pt idx="5">
                  <c:v>27822.82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36-4EFB-AD3C-5223C9F37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703616"/>
        <c:axId val="94705152"/>
        <c:axId val="0"/>
      </c:bar3DChart>
      <c:catAx>
        <c:axId val="9470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latin typeface="Palatino Linotype" pitchFamily="18" charset="0"/>
              </a:defRPr>
            </a:pPr>
            <a:endParaRPr lang="ru-RU"/>
          </a:p>
        </c:txPr>
        <c:crossAx val="94705152"/>
        <c:crosses val="autoZero"/>
        <c:auto val="1"/>
        <c:lblAlgn val="ctr"/>
        <c:lblOffset val="100"/>
        <c:noMultiLvlLbl val="0"/>
      </c:catAx>
      <c:valAx>
        <c:axId val="947051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4703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i="1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32942.199999999997</c:v>
                </c:pt>
                <c:pt idx="1">
                  <c:v>35610.9</c:v>
                </c:pt>
                <c:pt idx="2">
                  <c:v>37567.9</c:v>
                </c:pt>
                <c:pt idx="3">
                  <c:v>41404.5</c:v>
                </c:pt>
                <c:pt idx="4">
                  <c:v>45866.400000000001</c:v>
                </c:pt>
                <c:pt idx="5">
                  <c:v>50799.9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DF-4E36-AE76-062C51631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846976"/>
        <c:axId val="94848512"/>
        <c:axId val="0"/>
      </c:bar3DChart>
      <c:catAx>
        <c:axId val="9484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4848512"/>
        <c:crosses val="autoZero"/>
        <c:auto val="1"/>
        <c:lblAlgn val="ctr"/>
        <c:lblOffset val="100"/>
        <c:noMultiLvlLbl val="0"/>
      </c:catAx>
      <c:valAx>
        <c:axId val="9484851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4846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-4.4092323075213873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92-45E9-8FA7-29DC9D790DD0}"/>
                </c:ext>
              </c:extLst>
            </c:dLbl>
            <c:dLbl>
              <c:idx val="1"/>
              <c:layout>
                <c:manualLayout>
                  <c:x val="-4.5667048899328648E-2"/>
                  <c:y val="0.208596436158175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92-45E9-8FA7-29DC9D790DD0}"/>
                </c:ext>
              </c:extLst>
            </c:dLbl>
            <c:dLbl>
              <c:idx val="2"/>
              <c:layout>
                <c:manualLayout>
                  <c:x val="-3.6218693954640016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92-45E9-8FA7-29DC9D790DD0}"/>
                </c:ext>
              </c:extLst>
            </c:dLbl>
            <c:dLbl>
              <c:idx val="3"/>
              <c:layout>
                <c:manualLayout>
                  <c:x val="-3.7793419778754743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92-45E9-8FA7-29DC9D790DD0}"/>
                </c:ext>
              </c:extLst>
            </c:dLbl>
            <c:dLbl>
              <c:idx val="4"/>
              <c:layout>
                <c:manualLayout>
                  <c:x val="-4.5667048899328759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92-45E9-8FA7-29DC9D790DD0}"/>
                </c:ext>
              </c:extLst>
            </c:dLbl>
            <c:dLbl>
              <c:idx val="5"/>
              <c:layout>
                <c:manualLayout>
                  <c:x val="-4.5667048899328648E-2"/>
                  <c:y val="0.173830363465146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92-45E9-8FA7-29DC9D790D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54974.8</c:v>
                </c:pt>
                <c:pt idx="1">
                  <c:v>57613.9</c:v>
                </c:pt>
                <c:pt idx="2">
                  <c:v>59100.2</c:v>
                </c:pt>
                <c:pt idx="3">
                  <c:v>63355.8</c:v>
                </c:pt>
                <c:pt idx="4">
                  <c:v>67653.100000000006</c:v>
                </c:pt>
                <c:pt idx="5">
                  <c:v>72233.600000000006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D-43AC-840A-1F95F7050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775552"/>
        <c:axId val="94785536"/>
      </c:lineChart>
      <c:catAx>
        <c:axId val="9477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4785536"/>
        <c:crosses val="autoZero"/>
        <c:auto val="1"/>
        <c:lblAlgn val="ctr"/>
        <c:lblOffset val="100"/>
        <c:noMultiLvlLbl val="0"/>
      </c:catAx>
      <c:valAx>
        <c:axId val="94785536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94775552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 w="165100" prst="coolSlant"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144000"/>
        <c:axId val="96153984"/>
        <c:axId val="0"/>
      </c:bar3DChart>
      <c:catAx>
        <c:axId val="96144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6153984"/>
        <c:crosses val="autoZero"/>
        <c:auto val="1"/>
        <c:lblAlgn val="ctr"/>
        <c:lblOffset val="100"/>
        <c:noMultiLvlLbl val="0"/>
      </c:catAx>
      <c:valAx>
        <c:axId val="9615398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6144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созданных рабочих мест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2023</c:v>
                </c:pt>
                <c:pt idx="1">
                  <c:v>2022</c:v>
                </c:pt>
                <c:pt idx="2">
                  <c:v>2021</c:v>
                </c:pt>
                <c:pt idx="3">
                  <c:v>2020</c:v>
                </c:pt>
                <c:pt idx="4">
                  <c:v>2019</c:v>
                </c:pt>
                <c:pt idx="5">
                  <c:v>2018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2700</c:v>
                </c:pt>
                <c:pt idx="1">
                  <c:v>2585</c:v>
                </c:pt>
                <c:pt idx="2">
                  <c:v>2008</c:v>
                </c:pt>
                <c:pt idx="3">
                  <c:v>1803</c:v>
                </c:pt>
                <c:pt idx="4">
                  <c:v>2576</c:v>
                </c:pt>
                <c:pt idx="5">
                  <c:v>2287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12-4426-9595-B10C2097A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181632"/>
        <c:axId val="97563776"/>
        <c:axId val="0"/>
      </c:bar3DChart>
      <c:catAx>
        <c:axId val="96181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7563776"/>
        <c:crosses val="autoZero"/>
        <c:auto val="1"/>
        <c:lblAlgn val="ctr"/>
        <c:lblOffset val="100"/>
        <c:noMultiLvlLbl val="0"/>
      </c:catAx>
      <c:valAx>
        <c:axId val="97563776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96181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954767402081836E-2"/>
          <c:y val="1.1023080768803466E-2"/>
          <c:w val="0.96158292642951659"/>
          <c:h val="0.611086615376069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4A1D-4FB8-8DA6-E887E20F25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242</c:v>
                </c:pt>
                <c:pt idx="1">
                  <c:v>289</c:v>
                </c:pt>
                <c:pt idx="2">
                  <c:v>4568</c:v>
                </c:pt>
                <c:pt idx="3">
                  <c:v>1759</c:v>
                </c:pt>
                <c:pt idx="4">
                  <c:v>1161</c:v>
                </c:pt>
                <c:pt idx="5">
                  <c:v>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D-4FB8-8DA6-E887E20F25E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A1D-4FB8-8DA6-E887E20F2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087040"/>
        <c:axId val="96092928"/>
        <c:axId val="0"/>
      </c:bar3DChart>
      <c:catAx>
        <c:axId val="9608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96092928"/>
        <c:crosses val="autoZero"/>
        <c:auto val="1"/>
        <c:lblAlgn val="ctr"/>
        <c:lblOffset val="100"/>
        <c:noMultiLvlLbl val="0"/>
      </c:catAx>
      <c:valAx>
        <c:axId val="9609292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6087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6139136"/>
        <c:axId val="96140672"/>
        <c:axId val="0"/>
      </c:bar3DChart>
      <c:catAx>
        <c:axId val="96139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6140672"/>
        <c:crosses val="autoZero"/>
        <c:auto val="1"/>
        <c:lblAlgn val="ctr"/>
        <c:lblOffset val="100"/>
        <c:noMultiLvlLbl val="0"/>
      </c:catAx>
      <c:valAx>
        <c:axId val="961406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6139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0-C9EA-47E2-AB52-2713EE84213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9EA-47E2-AB52-2713EE84213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C9EA-47E2-AB52-2713EE84213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9EA-47E2-AB52-2713EE84213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C9EA-47E2-AB52-2713EE84213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9EA-47E2-AB52-2713EE842134}"/>
              </c:ext>
            </c:extLst>
          </c:dPt>
          <c:dPt>
            <c:idx val="6"/>
            <c:invertIfNegative val="0"/>
            <c:bubble3D val="0"/>
            <c:spPr>
              <a:solidFill>
                <a:srgbClr val="63891F">
                  <a:lumMod val="5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6-C9EA-47E2-AB52-2713EE84213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45.69</c:v>
                </c:pt>
                <c:pt idx="1">
                  <c:v>44.97</c:v>
                </c:pt>
                <c:pt idx="2">
                  <c:v>45.57</c:v>
                </c:pt>
                <c:pt idx="3">
                  <c:v>45.52</c:v>
                </c:pt>
                <c:pt idx="4">
                  <c:v>46.75</c:v>
                </c:pt>
                <c:pt idx="5">
                  <c:v>48.59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EA-47E2-AB52-2713EE842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97632640"/>
        <c:axId val="97634176"/>
        <c:axId val="0"/>
      </c:bar3DChart>
      <c:catAx>
        <c:axId val="9763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7634176"/>
        <c:crosses val="autoZero"/>
        <c:auto val="1"/>
        <c:lblAlgn val="ctr"/>
        <c:lblOffset val="100"/>
        <c:noMultiLvlLbl val="0"/>
      </c:catAx>
      <c:valAx>
        <c:axId val="9763417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7632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208981409473022E-2"/>
          <c:y val="3.6743602562678224E-2"/>
          <c:w val="0.95958203718105395"/>
          <c:h val="0.669074385253490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835</c:v>
                </c:pt>
                <c:pt idx="1">
                  <c:v>744.46</c:v>
                </c:pt>
                <c:pt idx="2">
                  <c:v>567</c:v>
                </c:pt>
                <c:pt idx="3">
                  <c:v>382.78</c:v>
                </c:pt>
                <c:pt idx="4">
                  <c:v>627.23</c:v>
                </c:pt>
                <c:pt idx="5">
                  <c:v>725.4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4-4FEF-B8CD-839688D34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7478528"/>
        <c:axId val="97480064"/>
        <c:axId val="0"/>
      </c:bar3DChart>
      <c:catAx>
        <c:axId val="9747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7480064"/>
        <c:crosses val="autoZero"/>
        <c:auto val="1"/>
        <c:lblAlgn val="ctr"/>
        <c:lblOffset val="100"/>
        <c:noMultiLvlLbl val="0"/>
      </c:catAx>
      <c:valAx>
        <c:axId val="974800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74785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9031680"/>
        <c:axId val="99053952"/>
        <c:axId val="0"/>
      </c:bar3DChart>
      <c:catAx>
        <c:axId val="99031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9053952"/>
        <c:crosses val="autoZero"/>
        <c:auto val="1"/>
        <c:lblAlgn val="ctr"/>
        <c:lblOffset val="100"/>
        <c:noMultiLvlLbl val="0"/>
      </c:catAx>
      <c:valAx>
        <c:axId val="990539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9031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i="1">
                <a:solidFill>
                  <a:srgbClr val="002060"/>
                </a:solidFill>
              </a:defRPr>
            </a:pPr>
            <a:endParaRPr lang="ru-RU" sz="1600" i="1" dirty="0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16378652609349198"/>
          <c:y val="0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581728335977864E-2"/>
          <c:y val="0.12682824803149606"/>
          <c:w val="0.97443866390324452"/>
          <c:h val="0.625351613419626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-3.7685746218131519E-2"/>
                  <c:y val="-9.37499999999999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10-43EA-9D43-DE0EC9AFE8C4}"/>
                </c:ext>
              </c:extLst>
            </c:dLbl>
            <c:dLbl>
              <c:idx val="1"/>
              <c:layout>
                <c:manualLayout>
                  <c:x val="-2.261144773087892E-3"/>
                  <c:y val="-3.4694469519536142E-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968080469691407E-2"/>
                      <c:h val="0.114328248031496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310-43EA-9D43-DE0EC9AFE8C4}"/>
                </c:ext>
              </c:extLst>
            </c:dLbl>
            <c:dLbl>
              <c:idx val="2"/>
              <c:layout>
                <c:manualLayout>
                  <c:x val="-1.5074298487252603E-2"/>
                  <c:y val="-1.25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10-43EA-9D43-DE0EC9AFE8C4}"/>
                </c:ext>
              </c:extLst>
            </c:dLbl>
            <c:dLbl>
              <c:idx val="3"/>
              <c:layout>
                <c:manualLayout>
                  <c:x val="-2.4118877579604167E-2"/>
                  <c:y val="-2.1874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310-43EA-9D43-DE0EC9AFE8C4}"/>
                </c:ext>
              </c:extLst>
            </c:dLbl>
            <c:dLbl>
              <c:idx val="4"/>
              <c:layout>
                <c:manualLayout>
                  <c:x val="4.5222895461756703E-3"/>
                  <c:y val="-6.2500000000000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310-43EA-9D43-DE0EC9AFE8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8580.6</c:v>
                </c:pt>
                <c:pt idx="1">
                  <c:v>8540.1</c:v>
                </c:pt>
                <c:pt idx="2">
                  <c:v>8906.2000000000007</c:v>
                </c:pt>
                <c:pt idx="3">
                  <c:v>10665.8</c:v>
                </c:pt>
                <c:pt idx="4" formatCode="0.0">
                  <c:v>11138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D4-4380-87CA-1BB2668A08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1.3566868638527315E-2"/>
                  <c:y val="-5.625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10-43EA-9D43-DE0EC9AFE8C4}"/>
                </c:ext>
              </c:extLst>
            </c:dLbl>
            <c:dLbl>
              <c:idx val="1"/>
              <c:layout>
                <c:manualLayout>
                  <c:x val="1.2059438789802028E-2"/>
                  <c:y val="-9.68750000000000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3460650620966146E-2"/>
                      <c:h val="8.93282480314960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310-43EA-9D43-DE0EC9AFE8C4}"/>
                </c:ext>
              </c:extLst>
            </c:dLbl>
            <c:dLbl>
              <c:idx val="2"/>
              <c:layout>
                <c:manualLayout>
                  <c:x val="3.7685746218131401E-2"/>
                  <c:y val="-0.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10-43EA-9D43-DE0EC9AFE8C4}"/>
                </c:ext>
              </c:extLst>
            </c:dLbl>
            <c:dLbl>
              <c:idx val="3"/>
              <c:layout>
                <c:manualLayout>
                  <c:x val="3.0148596974505205E-2"/>
                  <c:y val="-3.7499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10-43EA-9D43-DE0EC9AFE8C4}"/>
                </c:ext>
              </c:extLst>
            </c:dLbl>
            <c:dLbl>
              <c:idx val="4"/>
              <c:layout>
                <c:manualLayout>
                  <c:x val="6.4819483495186084E-2"/>
                  <c:y val="-6.2500000000000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10-43EA-9D43-DE0EC9AFE8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8586.2000000000007</c:v>
                </c:pt>
                <c:pt idx="1">
                  <c:v>9590.4</c:v>
                </c:pt>
                <c:pt idx="2">
                  <c:v>9090.7000000000007</c:v>
                </c:pt>
                <c:pt idx="3">
                  <c:v>10665.8</c:v>
                </c:pt>
                <c:pt idx="4">
                  <c:v>11138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D4-4380-87CA-1BB2668A08E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454380187576502E-2"/>
                  <c:y val="8.1230747088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883803983792855E-2"/>
                      <c:h val="0.117317772772722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A06-4A9B-8511-D343F7AF3B5E}"/>
                </c:ext>
              </c:extLst>
            </c:dLbl>
            <c:dLbl>
              <c:idx val="1"/>
              <c:layout>
                <c:manualLayout>
                  <c:x val="5.5774904402834634E-2"/>
                  <c:y val="4.62019371584976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600" b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406093529968653E-2"/>
                      <c:h val="9.16640575289614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A06-4A9B-8511-D343F7AF3B5E}"/>
                </c:ext>
              </c:extLst>
            </c:dLbl>
            <c:dLbl>
              <c:idx val="2"/>
              <c:layout>
                <c:manualLayout>
                  <c:x val="5.5774904402834523E-2"/>
                  <c:y val="4.9817192029168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06-4A9B-8511-D343F7AF3B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-5.6</c:v>
                </c:pt>
                <c:pt idx="1">
                  <c:v>-1050.3</c:v>
                </c:pt>
                <c:pt idx="2">
                  <c:v>-184.5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06-4A9B-8511-D343F7AF3B5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FA06-4A9B-8511-D343F7AF3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98757248"/>
        <c:axId val="98787712"/>
        <c:axId val="0"/>
      </c:bar3DChart>
      <c:catAx>
        <c:axId val="9875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 i="1">
                <a:solidFill>
                  <a:srgbClr val="002060"/>
                </a:solidFill>
              </a:defRPr>
            </a:pPr>
            <a:endParaRPr lang="ru-RU"/>
          </a:p>
        </c:txPr>
        <c:crossAx val="98787712"/>
        <c:crosses val="autoZero"/>
        <c:auto val="1"/>
        <c:lblAlgn val="ctr"/>
        <c:lblOffset val="100"/>
        <c:noMultiLvlLbl val="0"/>
      </c:catAx>
      <c:valAx>
        <c:axId val="9878771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9875724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 i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509696"/>
        <c:axId val="94527872"/>
        <c:axId val="0"/>
      </c:bar3DChart>
      <c:catAx>
        <c:axId val="9450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94527872"/>
        <c:crosses val="autoZero"/>
        <c:auto val="1"/>
        <c:lblAlgn val="ctr"/>
        <c:lblOffset val="100"/>
        <c:noMultiLvlLbl val="0"/>
      </c:catAx>
      <c:valAx>
        <c:axId val="9452787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94509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 w="101600" prst="riblet"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 w="101600" prst="riblet"/>
        </a:sp3d>
      </c:spPr>
    </c:backWall>
    <c:plotArea>
      <c:layout>
        <c:manualLayout>
          <c:layoutTarget val="inner"/>
          <c:xMode val="edge"/>
          <c:yMode val="edge"/>
          <c:x val="9.9831674887276671E-3"/>
          <c:y val="3.1002123101730238E-2"/>
          <c:w val="0.68758921964645447"/>
          <c:h val="0.8871755734338657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6.1973431299125435E-2"/>
                  <c:y val="6.935114197849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78-463F-946B-BC16E37A4FA9}"/>
                </c:ext>
              </c:extLst>
            </c:dLbl>
            <c:dLbl>
              <c:idx val="4"/>
              <c:layout>
                <c:manualLayout>
                  <c:x val="-3.9956554390225649E-2"/>
                  <c:y val="8.04473246950569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 i="1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98136841856542"/>
                      <c:h val="0.107355567782714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2678-463F-946B-BC16E37A4FA9}"/>
                </c:ext>
              </c:extLst>
            </c:dLbl>
            <c:dLbl>
              <c:idx val="6"/>
              <c:layout>
                <c:manualLayout>
                  <c:x val="-3.9141114504710806E-2"/>
                  <c:y val="8.0447324695057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78-463F-946B-BC16E37A4FA9}"/>
                </c:ext>
              </c:extLst>
            </c:dLbl>
            <c:dLbl>
              <c:idx val="8"/>
              <c:layout>
                <c:manualLayout>
                  <c:x val="-4.89263931308885E-2"/>
                  <c:y val="6.1029004941077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78-463F-946B-BC16E37A4FA9}"/>
                </c:ext>
              </c:extLst>
            </c:dLbl>
            <c:dLbl>
              <c:idx val="10"/>
              <c:layout>
                <c:manualLayout>
                  <c:x val="-5.8711671757066201E-2"/>
                  <c:y val="2.2192365433119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678-463F-946B-BC16E37A4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2">
                  <c:v>2019</c:v>
                </c:pt>
                <c:pt idx="4">
                  <c:v>2020</c:v>
                </c:pt>
                <c:pt idx="6">
                  <c:v>2021</c:v>
                </c:pt>
                <c:pt idx="8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2">
                  <c:v>4028.3</c:v>
                </c:pt>
                <c:pt idx="4">
                  <c:v>3859.9</c:v>
                </c:pt>
                <c:pt idx="6">
                  <c:v>4235.8999999999996</c:v>
                </c:pt>
                <c:pt idx="8">
                  <c:v>4690.8</c:v>
                </c:pt>
                <c:pt idx="10">
                  <c:v>4046.3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C-4E44-8E57-700D203D44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4.5664633588829287E-2"/>
                  <c:y val="2.774045679139897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 i="1" baseline="0"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78-463F-946B-BC16E37A4FA9}"/>
                </c:ext>
              </c:extLst>
            </c:dLbl>
            <c:dLbl>
              <c:idx val="4"/>
              <c:layout>
                <c:manualLayout>
                  <c:x val="-5.2188088465082737E-2"/>
                  <c:y val="-5.54809135827979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48857870497358"/>
                      <c:h val="6.57448825956155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78-463F-946B-BC16E37A4FA9}"/>
                </c:ext>
              </c:extLst>
            </c:dLbl>
            <c:dLbl>
              <c:idx val="6"/>
              <c:layout>
                <c:manualLayout>
                  <c:x val="-5.3819032443977351E-2"/>
                  <c:y val="1.6644274074839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78-463F-946B-BC16E37A4FA9}"/>
                </c:ext>
              </c:extLst>
            </c:dLbl>
            <c:dLbl>
              <c:idx val="8"/>
              <c:layout>
                <c:manualLayout>
                  <c:x val="-4.89263931308885E-2"/>
                  <c:y val="-1.66442740748393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78-463F-946B-BC16E37A4FA9}"/>
                </c:ext>
              </c:extLst>
            </c:dLbl>
            <c:dLbl>
              <c:idx val="10"/>
              <c:layout>
                <c:manualLayout>
                  <c:x val="-5.7080791986036709E-2"/>
                  <c:y val="-6.6577096299357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78-463F-946B-BC16E37A4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2">
                  <c:v>2019</c:v>
                </c:pt>
                <c:pt idx="4">
                  <c:v>2020</c:v>
                </c:pt>
                <c:pt idx="6">
                  <c:v>2021</c:v>
                </c:pt>
                <c:pt idx="8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2">
                  <c:v>543.70000000000005</c:v>
                </c:pt>
                <c:pt idx="4">
                  <c:v>448.7</c:v>
                </c:pt>
                <c:pt idx="6">
                  <c:v>427.7</c:v>
                </c:pt>
                <c:pt idx="8">
                  <c:v>391.5</c:v>
                </c:pt>
                <c:pt idx="10">
                  <c:v>400.9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C-4E44-8E57-700D203D44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2"/>
              <c:layout>
                <c:manualLayout>
                  <c:x val="-4.56646335888292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678-463F-946B-BC16E37A4FA9}"/>
                </c:ext>
              </c:extLst>
            </c:dLbl>
            <c:dLbl>
              <c:idx val="4"/>
              <c:layout>
                <c:manualLayout>
                  <c:x val="-5.3819032443977385E-2"/>
                  <c:y val="-1.1096182716559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78-463F-946B-BC16E37A4FA9}"/>
                </c:ext>
              </c:extLst>
            </c:dLbl>
            <c:dLbl>
              <c:idx val="6"/>
              <c:layout>
                <c:manualLayout>
                  <c:x val="-5.54499122150069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678-463F-946B-BC16E37A4FA9}"/>
                </c:ext>
              </c:extLst>
            </c:dLbl>
            <c:dLbl>
              <c:idx val="8"/>
              <c:layout>
                <c:manualLayout>
                  <c:x val="-5.3819032443977351E-2"/>
                  <c:y val="-2.219236543311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78-463F-946B-BC16E37A4FA9}"/>
                </c:ext>
              </c:extLst>
            </c:dLbl>
            <c:dLbl>
              <c:idx val="10"/>
              <c:layout>
                <c:manualLayout>
                  <c:x val="-4.5664633588829273E-2"/>
                  <c:y val="-5.2706867903658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78-463F-946B-BC16E37A4F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Лист1!$A$2:$A$12</c:f>
              <c:numCache>
                <c:formatCode>General</c:formatCode>
                <c:ptCount val="11"/>
                <c:pt idx="2">
                  <c:v>2019</c:v>
                </c:pt>
                <c:pt idx="4">
                  <c:v>2020</c:v>
                </c:pt>
                <c:pt idx="6">
                  <c:v>2021</c:v>
                </c:pt>
                <c:pt idx="8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2">
                  <c:v>4008.6</c:v>
                </c:pt>
                <c:pt idx="4">
                  <c:v>4231.5</c:v>
                </c:pt>
                <c:pt idx="6">
                  <c:v>4242.6000000000004</c:v>
                </c:pt>
                <c:pt idx="8">
                  <c:v>5583.5</c:v>
                </c:pt>
                <c:pt idx="10">
                  <c:v>6690.7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7C-4E44-8E57-700D203D4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618752"/>
        <c:axId val="94620288"/>
        <c:axId val="0"/>
      </c:bar3DChart>
      <c:catAx>
        <c:axId val="94618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94620288"/>
        <c:crosses val="autoZero"/>
        <c:auto val="1"/>
        <c:lblAlgn val="ctr"/>
        <c:lblOffset val="100"/>
        <c:noMultiLvlLbl val="0"/>
      </c:catAx>
      <c:valAx>
        <c:axId val="94620288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946187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6620557117585"/>
          <c:y val="0.2489789146235214"/>
          <c:w val="0.22144801752796703"/>
          <c:h val="0.5020421707529571"/>
        </c:manualLayout>
      </c:layout>
      <c:overlay val="0"/>
      <c:txPr>
        <a:bodyPr/>
        <a:lstStyle/>
        <a:p>
          <a:pPr>
            <a:defRPr sz="1300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 formatCode="General">
                  <c:v>1846.6</c:v>
                </c:pt>
                <c:pt idx="1">
                  <c:v>1845.2</c:v>
                </c:pt>
                <c:pt idx="2">
                  <c:v>1981</c:v>
                </c:pt>
                <c:pt idx="3">
                  <c:v>2328.9</c:v>
                </c:pt>
                <c:pt idx="4">
                  <c:v>1590.1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A-4B44-9ACF-5976A4E90E6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 formatCode="General">
                  <c:v>692.1</c:v>
                </c:pt>
                <c:pt idx="1">
                  <c:v>719.2</c:v>
                </c:pt>
                <c:pt idx="2">
                  <c:v>769.1</c:v>
                </c:pt>
                <c:pt idx="3">
                  <c:v>810.9</c:v>
                </c:pt>
                <c:pt idx="4">
                  <c:v>878.4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A-4B44-9ACF-5976A4E90E6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Госпошлина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 formatCode="General">
                  <c:v>35.9</c:v>
                </c:pt>
                <c:pt idx="1">
                  <c:v>36.6</c:v>
                </c:pt>
                <c:pt idx="2">
                  <c:v>41.6</c:v>
                </c:pt>
                <c:pt idx="3">
                  <c:v>43.2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FA-4B44-9ACF-5976A4E90E6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Акцизы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 formatCode="General">
                  <c:v>24.9</c:v>
                </c:pt>
                <c:pt idx="1">
                  <c:v>25.2</c:v>
                </c:pt>
                <c:pt idx="2">
                  <c:v>29.8</c:v>
                </c:pt>
                <c:pt idx="3">
                  <c:v>28.6</c:v>
                </c:pt>
                <c:pt idx="4">
                  <c:v>28.4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FA-4B44-9ACF-5976A4E90E6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имущество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173.4</c:v>
                </c:pt>
                <c:pt idx="1">
                  <c:v>188.8</c:v>
                </c:pt>
                <c:pt idx="2">
                  <c:v>239.1</c:v>
                </c:pt>
                <c:pt idx="3">
                  <c:v>251.1</c:v>
                </c:pt>
                <c:pt idx="4">
                  <c:v>263.60000000000002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FA-4B44-9ACF-5976A4E90E6D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Земельный налог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Лист1!$G$2:$G$6</c:f>
              <c:numCache>
                <c:formatCode>#,##0.0</c:formatCode>
                <c:ptCount val="5"/>
                <c:pt idx="0">
                  <c:v>1255.2</c:v>
                </c:pt>
                <c:pt idx="1">
                  <c:v>1045.0999999999999</c:v>
                </c:pt>
                <c:pt idx="2">
                  <c:v>1175.3</c:v>
                </c:pt>
                <c:pt idx="3">
                  <c:v>1228.0999999999999</c:v>
                </c:pt>
                <c:pt idx="4">
                  <c:v>1269.4000000000001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FA-4B44-9ACF-5976A4E90E6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0503936"/>
        <c:axId val="100505472"/>
        <c:axId val="0"/>
      </c:bar3DChart>
      <c:catAx>
        <c:axId val="100503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00505472"/>
        <c:crosses val="autoZero"/>
        <c:auto val="1"/>
        <c:lblAlgn val="ctr"/>
        <c:lblOffset val="100"/>
        <c:noMultiLvlLbl val="0"/>
      </c:catAx>
      <c:valAx>
        <c:axId val="100505472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00503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460205946615959"/>
          <c:y val="0.11412130678290647"/>
          <c:w val="0.30464861202785748"/>
          <c:h val="0.70726700301273704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7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1981</c:v>
                </c:pt>
                <c:pt idx="1">
                  <c:v>29.8</c:v>
                </c:pt>
                <c:pt idx="2">
                  <c:v>769.1</c:v>
                </c:pt>
                <c:pt idx="3">
                  <c:v>41.57</c:v>
                </c:pt>
                <c:pt idx="4">
                  <c:v>1175.3</c:v>
                </c:pt>
                <c:pt idx="5">
                  <c:v>239.1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20-47C3-A812-AD09C60AE75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75102180287817155"/>
          <c:y val="0.1453699588934563"/>
          <c:w val="0.24136742455988724"/>
          <c:h val="0.59779468947894676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124548029733564E-2"/>
          <c:y val="0"/>
          <c:w val="0.79129137446845665"/>
          <c:h val="0.9177052196830907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ln w="25400"/>
          </c:spPr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5"/>
              <c:layout>
                <c:manualLayout>
                  <c:x val="-9.3233097884718123E-3"/>
                  <c:y val="-3.98548350229086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18-41C0-85EF-BBB19F193A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1437.3</c:v>
                </c:pt>
                <c:pt idx="1">
                  <c:v>1846.6</c:v>
                </c:pt>
                <c:pt idx="2">
                  <c:v>1845.2</c:v>
                </c:pt>
                <c:pt idx="3">
                  <c:v>1981</c:v>
                </c:pt>
                <c:pt idx="4">
                  <c:v>2328.9</c:v>
                </c:pt>
                <c:pt idx="5">
                  <c:v>1590.1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0F-4B56-A895-944FC03EFC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Земельный налог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1130.7</c:v>
                </c:pt>
                <c:pt idx="1">
                  <c:v>1255.2</c:v>
                </c:pt>
                <c:pt idx="2">
                  <c:v>1045.0999999999999</c:v>
                </c:pt>
                <c:pt idx="3">
                  <c:v>1175.3</c:v>
                </c:pt>
                <c:pt idx="4">
                  <c:v>1228.0999999999999</c:v>
                </c:pt>
                <c:pt idx="5">
                  <c:v>1269.4000000000001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0F-4B56-A895-944FC03EFCD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chemeClr val="accent3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#,##0.0</c:formatCode>
                <c:ptCount val="6"/>
                <c:pt idx="0">
                  <c:v>552.20000000000005</c:v>
                </c:pt>
                <c:pt idx="1">
                  <c:v>692.3</c:v>
                </c:pt>
                <c:pt idx="2">
                  <c:v>719.2</c:v>
                </c:pt>
                <c:pt idx="3">
                  <c:v>769.1</c:v>
                </c:pt>
                <c:pt idx="4">
                  <c:v>810.9</c:v>
                </c:pt>
                <c:pt idx="5">
                  <c:v>878.4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0F-4B56-A895-944FC03EF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180352"/>
        <c:axId val="122181888"/>
      </c:lineChart>
      <c:catAx>
        <c:axId val="12218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22181888"/>
        <c:crosses val="autoZero"/>
        <c:auto val="1"/>
        <c:lblAlgn val="ctr"/>
        <c:lblOffset val="100"/>
        <c:noMultiLvlLbl val="0"/>
      </c:catAx>
      <c:valAx>
        <c:axId val="12218188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22180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44014463048521"/>
          <c:y val="0.18462098000997645"/>
          <c:w val="0.16955985536951476"/>
          <c:h val="0.51843624485273498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"/>
          <c:y val="5.0391226371672988E-2"/>
          <c:w val="0.81451638153658501"/>
          <c:h val="0.848726381592521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имущество физ.лиц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chemeClr val="tx2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0.0</c:formatCode>
                <c:ptCount val="6"/>
                <c:pt idx="0">
                  <c:v>130.1</c:v>
                </c:pt>
                <c:pt idx="1">
                  <c:v>173.4</c:v>
                </c:pt>
                <c:pt idx="2">
                  <c:v>188.8</c:v>
                </c:pt>
                <c:pt idx="3">
                  <c:v>239.1</c:v>
                </c:pt>
                <c:pt idx="4">
                  <c:v>251.1</c:v>
                </c:pt>
                <c:pt idx="5">
                  <c:v>263.60000000000002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97-4984-948D-D353FF7C954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Госпошлина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0"/>
              <c:layout>
                <c:manualLayout>
                  <c:x val="-3.5571900563181262E-2"/>
                  <c:y val="-5.89807151057289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02-486D-A263-20F5D422318F}"/>
                </c:ext>
              </c:extLst>
            </c:dLbl>
            <c:dLbl>
              <c:idx val="1"/>
              <c:layout>
                <c:manualLayout>
                  <c:x val="-4.2487445155511297E-2"/>
                  <c:y val="-4.4283274080657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02-486D-A263-20F5D422318F}"/>
                </c:ext>
              </c:extLst>
            </c:dLbl>
            <c:dLbl>
              <c:idx val="2"/>
              <c:layout>
                <c:manualLayout>
                  <c:x val="-4.9402989747841276E-2"/>
                  <c:y val="-5.8980715105729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02-486D-A263-20F5D422318F}"/>
                </c:ext>
              </c:extLst>
            </c:dLbl>
            <c:dLbl>
              <c:idx val="3"/>
              <c:layout>
                <c:manualLayout>
                  <c:x val="-3.9911404794868405E-2"/>
                  <c:y val="-6.1920203310743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02-486D-A263-20F5D422318F}"/>
                </c:ext>
              </c:extLst>
            </c:dLbl>
            <c:dLbl>
              <c:idx val="4"/>
              <c:layout>
                <c:manualLayout>
                  <c:x val="-3.9029672859346262E-2"/>
                  <c:y val="-5.6041226900714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02-486D-A263-20F5D422318F}"/>
                </c:ext>
              </c:extLst>
            </c:dLbl>
            <c:dLbl>
              <c:idx val="5"/>
              <c:layout>
                <c:manualLayout>
                  <c:x val="-4.4216331303593898E-2"/>
                  <c:y val="-5.31017386957003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02-486D-A263-20F5D42231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0.0</c:formatCode>
                <c:ptCount val="6"/>
                <c:pt idx="0">
                  <c:v>36.700000000000003</c:v>
                </c:pt>
                <c:pt idx="1">
                  <c:v>35.9</c:v>
                </c:pt>
                <c:pt idx="2">
                  <c:v>36.6</c:v>
                </c:pt>
                <c:pt idx="3">
                  <c:v>41.6</c:v>
                </c:pt>
                <c:pt idx="4">
                  <c:v>43.2</c:v>
                </c:pt>
                <c:pt idx="5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97-4984-948D-D353FF7C954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Акцизы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>
                <a:bevelT w="101600" prst="riblet"/>
              </a:sp3d>
            </c:spPr>
          </c:marker>
          <c:dLbls>
            <c:dLbl>
              <c:idx val="0"/>
              <c:layout>
                <c:manualLayout>
                  <c:x val="-9.6386083419437388E-3"/>
                  <c:y val="3.2143419249712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28-4C50-85F1-7E40C8228827}"/>
                </c:ext>
              </c:extLst>
            </c:dLbl>
            <c:dLbl>
              <c:idx val="1"/>
              <c:layout>
                <c:manualLayout>
                  <c:x val="-3.2114128267016255E-2"/>
                  <c:y val="3.8022395659741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28-4C50-85F1-7E40C8228827}"/>
                </c:ext>
              </c:extLst>
            </c:dLbl>
            <c:dLbl>
              <c:idx val="2"/>
              <c:layout>
                <c:manualLayout>
                  <c:x val="-4.0758559007428766E-2"/>
                  <c:y val="4.09618838647557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28-4C50-85F1-7E40C8228827}"/>
                </c:ext>
              </c:extLst>
            </c:dLbl>
            <c:dLbl>
              <c:idx val="3"/>
              <c:layout>
                <c:manualLayout>
                  <c:x val="-2.089365716596088E-2"/>
                  <c:y val="5.2719836684812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28-4C50-85F1-7E40C8228827}"/>
                </c:ext>
              </c:extLst>
            </c:dLbl>
            <c:dLbl>
              <c:idx val="4"/>
              <c:layout>
                <c:manualLayout>
                  <c:x val="-3.9029672859346262E-2"/>
                  <c:y val="4.97803484797984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28-4C50-85F1-7E40C8228827}"/>
                </c:ext>
              </c:extLst>
            </c:dLbl>
            <c:dLbl>
              <c:idx val="5"/>
              <c:layout>
                <c:manualLayout>
                  <c:x val="-3.7300786711263759E-2"/>
                  <c:y val="4.68408602747841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28-4C50-85F1-7E40C82288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92D050"/>
                    </a:solidFill>
                  </a:defRPr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Лист1!$D$2:$D$7</c:f>
              <c:numCache>
                <c:formatCode>0.0</c:formatCode>
                <c:ptCount val="6"/>
                <c:pt idx="0">
                  <c:v>21.7</c:v>
                </c:pt>
                <c:pt idx="1">
                  <c:v>24.9</c:v>
                </c:pt>
                <c:pt idx="2">
                  <c:v>25.2</c:v>
                </c:pt>
                <c:pt idx="3">
                  <c:v>29.8</c:v>
                </c:pt>
                <c:pt idx="4">
                  <c:v>28.6</c:v>
                </c:pt>
                <c:pt idx="5">
                  <c:v>28.4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97-4984-948D-D353FF7C9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670272"/>
        <c:axId val="117671808"/>
      </c:lineChart>
      <c:catAx>
        <c:axId val="11767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17671808"/>
        <c:crosses val="autoZero"/>
        <c:auto val="1"/>
        <c:lblAlgn val="ctr"/>
        <c:lblOffset val="100"/>
        <c:noMultiLvlLbl val="0"/>
      </c:catAx>
      <c:valAx>
        <c:axId val="117671808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17670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49343227462896"/>
          <c:y val="0.11747329000481425"/>
          <c:w val="0.22113325083687618"/>
          <c:h val="0.7385980261452431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2.0144787503969818E-2"/>
          <c:y val="0.25696258844802683"/>
          <c:w val="0.96683654332804425"/>
          <c:h val="0.6398672453902428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Собственный </c:v>
                </c:pt>
              </c:strCache>
            </c:strRef>
          </c:tx>
          <c:invertIfNegative val="0"/>
          <c:dLbls>
            <c:dLbl>
              <c:idx val="5"/>
              <c:spPr>
                <a:solidFill>
                  <a:srgbClr val="4F81BD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 i="1" baseline="0">
                      <a:solidFill>
                        <a:srgbClr val="C0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EC6-4874-93D8-9E0A63E84A34}"/>
                </c:ext>
              </c:extLst>
            </c:dLbl>
            <c:spPr>
              <a:solidFill>
                <a:srgbClr val="4F81BD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591.70000000000005</c:v>
                </c:pt>
                <c:pt idx="1">
                  <c:v>806.1</c:v>
                </c:pt>
                <c:pt idx="2">
                  <c:v>1108.3</c:v>
                </c:pt>
                <c:pt idx="3">
                  <c:v>1295.2</c:v>
                </c:pt>
                <c:pt idx="4">
                  <c:v>1435.1</c:v>
                </c:pt>
                <c:pt idx="5">
                  <c:v>1590.1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5C-481E-ADD2-7DECAFC0007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Доп.норматив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7.12603201215577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5C-481E-ADD2-7DECAFC0007F}"/>
                </c:ext>
              </c:extLst>
            </c:dLbl>
            <c:dLbl>
              <c:idx val="2"/>
              <c:spPr>
                <a:solidFill>
                  <a:srgbClr val="4F81BD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 i="1" strike="noStrike" baseline="0">
                      <a:solidFill>
                        <a:schemeClr val="accent5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EC6-4874-93D8-9E0A63E84A34}"/>
                </c:ext>
              </c:extLst>
            </c:dLbl>
            <c:dLbl>
              <c:idx val="5"/>
              <c:layout>
                <c:manualLayout>
                  <c:x val="8.9075400151947207E-3"/>
                  <c:y val="-8.210294641591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8B-4480-8BC3-33E153AC990C}"/>
                </c:ext>
              </c:extLst>
            </c:dLbl>
            <c:spPr>
              <a:solidFill>
                <a:srgbClr val="4F81BD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strike="noStrike" baseline="0">
                    <a:solidFill>
                      <a:schemeClr val="accent5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405.1</c:v>
                </c:pt>
                <c:pt idx="1">
                  <c:v>515</c:v>
                </c:pt>
                <c:pt idx="2">
                  <c:v>736.9</c:v>
                </c:pt>
                <c:pt idx="3">
                  <c:v>685.8</c:v>
                </c:pt>
                <c:pt idx="4">
                  <c:v>893.8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55C-481E-ADD2-7DECAFC000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17755264"/>
        <c:axId val="117761152"/>
        <c:axId val="0"/>
      </c:bar3DChart>
      <c:catAx>
        <c:axId val="11775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17761152"/>
        <c:crosses val="autoZero"/>
        <c:auto val="1"/>
        <c:lblAlgn val="ctr"/>
        <c:lblOffset val="100"/>
        <c:noMultiLvlLbl val="0"/>
      </c:catAx>
      <c:valAx>
        <c:axId val="11776115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17755264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overlay val="0"/>
      <c:txPr>
        <a:bodyPr/>
        <a:lstStyle/>
        <a:p>
          <a:pPr>
            <a:defRPr sz="20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6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0.0</c:formatCode>
                <c:ptCount val="4"/>
                <c:pt idx="0" formatCode="General">
                  <c:v>271.3</c:v>
                </c:pt>
                <c:pt idx="1">
                  <c:v>318.10000000000002</c:v>
                </c:pt>
                <c:pt idx="2">
                  <c:v>317.3</c:v>
                </c:pt>
                <c:pt idx="3">
                  <c:v>304.2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49-4D5E-ACBC-136A0628EA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продажи активов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Лист1!$C$2:$C$5</c:f>
              <c:numCache>
                <c:formatCode>0.0</c:formatCode>
                <c:ptCount val="4"/>
                <c:pt idx="0" formatCode="General">
                  <c:v>159.80000000000001</c:v>
                </c:pt>
                <c:pt idx="1">
                  <c:v>100.3</c:v>
                </c:pt>
                <c:pt idx="2">
                  <c:v>64.400000000000006</c:v>
                </c:pt>
                <c:pt idx="3">
                  <c:v>58.4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49-4D5E-ACBC-136A0628EA5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Лист1!$D$2:$D$5</c:f>
              <c:numCache>
                <c:formatCode>0.0</c:formatCode>
                <c:ptCount val="4"/>
                <c:pt idx="0" formatCode="General">
                  <c:v>1.5</c:v>
                </c:pt>
                <c:pt idx="1">
                  <c:v>2.2000000000000002</c:v>
                </c:pt>
                <c:pt idx="2">
                  <c:v>2.5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49-4D5E-ACBC-136A0628EA5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Платежи за пользование природными ресурсами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Лист1!$E$2:$E$5</c:f>
              <c:numCache>
                <c:formatCode>0.0</c:formatCode>
                <c:ptCount val="4"/>
                <c:pt idx="0" formatCode="General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49-4D5E-ACBC-136A0628EA5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Лист1!$F$2:$F$5</c:f>
              <c:numCache>
                <c:formatCode>0.0</c:formatCode>
                <c:ptCount val="4"/>
                <c:pt idx="0" formatCode="General">
                  <c:v>13.9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49-4D5E-ACBC-136A0628EA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8731008"/>
        <c:axId val="128732544"/>
        <c:axId val="0"/>
      </c:bar3DChart>
      <c:catAx>
        <c:axId val="128731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 i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128732544"/>
        <c:crosses val="autoZero"/>
        <c:auto val="1"/>
        <c:lblAlgn val="ctr"/>
        <c:lblOffset val="100"/>
        <c:noMultiLvlLbl val="0"/>
      </c:catAx>
      <c:valAx>
        <c:axId val="128732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8731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914533872653621"/>
          <c:y val="2.5308490627478118E-4"/>
          <c:w val="0.25005654133667687"/>
          <c:h val="0.98124873098391374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21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318.07400000000001</c:v>
                </c:pt>
                <c:pt idx="1">
                  <c:v>100.33199999999999</c:v>
                </c:pt>
                <c:pt idx="2">
                  <c:v>2.1549999999999998</c:v>
                </c:pt>
                <c:pt idx="3">
                  <c:v>3.5</c:v>
                </c:pt>
                <c:pt idx="4">
                  <c:v>2.1749999999999998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3-4932-90FA-05C5C2466F8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5448348709553814"/>
          <c:y val="5.2947904778256963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Фонд заработной платы (млн. рублей)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28844160"/>
        <c:axId val="128845696"/>
        <c:axId val="0"/>
      </c:bar3DChart>
      <c:catAx>
        <c:axId val="12884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 i="1">
                <a:solidFill>
                  <a:schemeClr val="tx2">
                    <a:lumMod val="50000"/>
                  </a:schemeClr>
                </a:solidFill>
              </a:defRPr>
            </a:pPr>
            <a:endParaRPr lang="ru-RU"/>
          </a:p>
        </c:txPr>
        <c:crossAx val="128845696"/>
        <c:crosses val="autoZero"/>
        <c:auto val="1"/>
        <c:lblAlgn val="ctr"/>
        <c:lblOffset val="100"/>
        <c:noMultiLvlLbl val="0"/>
      </c:catAx>
      <c:valAx>
        <c:axId val="12884569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28844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355790495386553E-2"/>
          <c:y val="0.12173695836316754"/>
          <c:w val="0.97559779370465305"/>
          <c:h val="0.7933666306316424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374.8</c:v>
                </c:pt>
                <c:pt idx="1">
                  <c:v>1.5</c:v>
                </c:pt>
                <c:pt idx="2">
                  <c:v>0.9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74-4A88-9300-6B9F043348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177.2</c:v>
                </c:pt>
                <c:pt idx="1">
                  <c:v>40.799999999999997</c:v>
                </c:pt>
                <c:pt idx="2">
                  <c:v>4.2</c:v>
                </c:pt>
                <c:pt idx="3">
                  <c:v>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74-4A88-9300-6B9F0433485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Субсидии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dLbl>
              <c:idx val="0"/>
              <c:layout>
                <c:manualLayout>
                  <c:x val="-6.3474356360030838E-3"/>
                  <c:y val="2.47643293819603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03-4A18-99D6-95D8D7D45BFE}"/>
                </c:ext>
              </c:extLst>
            </c:dLbl>
            <c:dLbl>
              <c:idx val="1"/>
              <c:layout>
                <c:manualLayout>
                  <c:x val="1.5868589090007636E-2"/>
                  <c:y val="7.42929881458800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55-4734-AC39-0952E96FB4B2}"/>
                </c:ext>
              </c:extLst>
            </c:dLbl>
            <c:dLbl>
              <c:idx val="2"/>
              <c:layout>
                <c:manualLayout>
                  <c:x val="1.5868589090008219E-3"/>
                  <c:y val="9.905731752784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55-4734-AC39-0952E96FB4B2}"/>
                </c:ext>
              </c:extLst>
            </c:dLbl>
            <c:dLbl>
              <c:idx val="3"/>
              <c:layout>
                <c:manualLayout>
                  <c:x val="3.1737178180015276E-3"/>
                  <c:y val="1.7335030567372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03-4A18-99D6-95D8D7D45BFE}"/>
                </c:ext>
              </c:extLst>
            </c:dLbl>
            <c:dLbl>
              <c:idx val="4"/>
              <c:layout>
                <c:manualLayout>
                  <c:x val="-1.9042306908009163E-2"/>
                  <c:y val="5.2005091702116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03-4A18-99D6-95D8D7D45BF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569.1</c:v>
                </c:pt>
                <c:pt idx="1">
                  <c:v>800.9</c:v>
                </c:pt>
                <c:pt idx="2">
                  <c:v>853.2</c:v>
                </c:pt>
                <c:pt idx="3">
                  <c:v>2209.4</c:v>
                </c:pt>
                <c:pt idx="4">
                  <c:v>3330.2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574-4A88-9300-6B9F0433485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2886.3</c:v>
                </c:pt>
                <c:pt idx="1">
                  <c:v>3385.5</c:v>
                </c:pt>
                <c:pt idx="2">
                  <c:v>3384.3</c:v>
                </c:pt>
                <c:pt idx="3">
                  <c:v>3369.1</c:v>
                </c:pt>
                <c:pt idx="4">
                  <c:v>3360.5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574-4A88-9300-6B9F043348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8896384"/>
        <c:axId val="128918656"/>
        <c:axId val="129060352"/>
      </c:bar3DChart>
      <c:catAx>
        <c:axId val="1288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 i="1">
                <a:solidFill>
                  <a:srgbClr val="002060"/>
                </a:solidFill>
              </a:defRPr>
            </a:pPr>
            <a:endParaRPr lang="ru-RU"/>
          </a:p>
        </c:txPr>
        <c:crossAx val="128918656"/>
        <c:crosses val="autoZero"/>
        <c:auto val="1"/>
        <c:lblAlgn val="ctr"/>
        <c:lblOffset val="100"/>
        <c:noMultiLvlLbl val="0"/>
      </c:catAx>
      <c:valAx>
        <c:axId val="1289186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28896384"/>
        <c:crosses val="autoZero"/>
        <c:crossBetween val="between"/>
      </c:valAx>
      <c:serAx>
        <c:axId val="129060352"/>
        <c:scaling>
          <c:orientation val="minMax"/>
        </c:scaling>
        <c:delete val="1"/>
        <c:axPos val="b"/>
        <c:majorTickMark val="out"/>
        <c:minorTickMark val="none"/>
        <c:tickLblPos val="nextTo"/>
        <c:crossAx val="128918656"/>
        <c:crosses val="autoZero"/>
      </c:serAx>
    </c:plotArea>
    <c:legend>
      <c:legendPos val="t"/>
      <c:overlay val="0"/>
      <c:txPr>
        <a:bodyPr/>
        <a:lstStyle/>
        <a:p>
          <a:pPr>
            <a:defRPr sz="16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6836196242437333"/>
          <c:y val="1.4844325608037298E-3"/>
          <c:w val="0.53143685310011091"/>
          <c:h val="0.850439328076757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046-408F-819A-4CCC6AA0DF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046-408F-819A-4CCC6AA0DF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1A9-4B15-B855-2E3AC9583000}"/>
              </c:ext>
            </c:extLst>
          </c:dPt>
          <c:dPt>
            <c:idx val="3"/>
            <c:bubble3D val="0"/>
            <c:explosion val="2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046-408F-819A-4CCC6AA0DF0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046-408F-819A-4CCC6AA0DF0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046-408F-819A-4CCC6AA0DF0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046-408F-819A-4CCC6AA0DF0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046-408F-819A-4CCC6AA0DF0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046-408F-819A-4CCC6AA0DF0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046-408F-819A-4CCC6AA0DF0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046-408F-819A-4CCC6AA0DF03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046-408F-819A-4CCC6AA0DF03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046-408F-819A-4CCC6AA0DF03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046-408F-819A-4CCC6AA0DF03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046-408F-819A-4CCC6AA0DF03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B046-408F-819A-4CCC6AA0DF03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B046-408F-819A-4CCC6AA0DF03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B046-408F-819A-4CCC6AA0DF03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5-B046-408F-819A-4CCC6AA0DF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Лист1!$A$2:$A$20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</c:strCache>
            </c:strRef>
          </c:cat>
          <c:val>
            <c:numRef>
              <c:f>Лист1!$B$2:$B$20</c:f>
              <c:numCache>
                <c:formatCode>0.0</c:formatCode>
                <c:ptCount val="19"/>
                <c:pt idx="0">
                  <c:v>0.25</c:v>
                </c:pt>
                <c:pt idx="1">
                  <c:v>4.09</c:v>
                </c:pt>
                <c:pt idx="2">
                  <c:v>55.9</c:v>
                </c:pt>
                <c:pt idx="3">
                  <c:v>1.2</c:v>
                </c:pt>
                <c:pt idx="4">
                  <c:v>3.63</c:v>
                </c:pt>
                <c:pt idx="5">
                  <c:v>0.04</c:v>
                </c:pt>
                <c:pt idx="6">
                  <c:v>0.05</c:v>
                </c:pt>
                <c:pt idx="7">
                  <c:v>1.5</c:v>
                </c:pt>
                <c:pt idx="8">
                  <c:v>0.5</c:v>
                </c:pt>
                <c:pt idx="9">
                  <c:v>5.0999999999999996</c:v>
                </c:pt>
                <c:pt idx="10">
                  <c:v>0.02</c:v>
                </c:pt>
                <c:pt idx="11">
                  <c:v>6.3</c:v>
                </c:pt>
                <c:pt idx="12">
                  <c:v>1.42</c:v>
                </c:pt>
                <c:pt idx="13">
                  <c:v>6.06</c:v>
                </c:pt>
                <c:pt idx="14">
                  <c:v>1.98</c:v>
                </c:pt>
                <c:pt idx="15">
                  <c:v>0.11</c:v>
                </c:pt>
                <c:pt idx="16">
                  <c:v>9.9</c:v>
                </c:pt>
                <c:pt idx="17">
                  <c:v>1.1399999999999999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A9-4B15-B855-2E3AC9583000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054120092566853E-2"/>
          <c:y val="0.10093750993479428"/>
          <c:w val="0.62566840067211893"/>
          <c:h val="0.89729165655757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5.6413829367687657E-2"/>
                  <c:y val="-1.30583737924144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B2-4616-BAA2-19DACCDA47F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B2-4616-BAA2-19DACCDA47F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B2-4616-BAA2-19DACCDA47F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 </c:v>
                </c:pt>
                <c:pt idx="4">
                  <c:v>ЖКХ</c:v>
                </c:pt>
                <c:pt idx="5">
                  <c:v>Охрана окруж.среды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Социальная политика</c:v>
                </c:pt>
                <c:pt idx="9">
                  <c:v>Физкультура</c:v>
                </c:pt>
                <c:pt idx="10">
                  <c:v>СМИ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9</c:v>
                </c:pt>
                <c:pt idx="1">
                  <c:v>0.1</c:v>
                </c:pt>
                <c:pt idx="2">
                  <c:v>1.2</c:v>
                </c:pt>
                <c:pt idx="3">
                  <c:v>7.15</c:v>
                </c:pt>
                <c:pt idx="4">
                  <c:v>15.2</c:v>
                </c:pt>
                <c:pt idx="5">
                  <c:v>0.05</c:v>
                </c:pt>
                <c:pt idx="6">
                  <c:v>56.5</c:v>
                </c:pt>
                <c:pt idx="7">
                  <c:v>4</c:v>
                </c:pt>
                <c:pt idx="8">
                  <c:v>2.5</c:v>
                </c:pt>
                <c:pt idx="9">
                  <c:v>3.6</c:v>
                </c:pt>
                <c:pt idx="10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B2-4616-BAA2-19DACCDA47F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200" b="1" i="1">
              <a:solidFill>
                <a:schemeClr val="tx2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1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8428FE5-A8FE-443E-A65E-BCF95208E4E8}">
      <dgm:prSet phldrT="[Текст]" custT="1"/>
      <dgm:spPr>
        <a:ln>
          <a:solidFill>
            <a:schemeClr val="tx2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Налог на доходы физических лиц (НДФЛ) по нормативу 15%.</a:t>
          </a:r>
        </a:p>
      </dgm:t>
    </dgm:pt>
    <dgm:pt modelId="{62CF325E-7184-4658-8E32-7BA17A011CD3}" type="parTrans" cxnId="{6BCB6789-C4C2-4079-A568-919F6963F26D}">
      <dgm:prSet/>
      <dgm:spPr/>
      <dgm:t>
        <a:bodyPr/>
        <a:lstStyle/>
        <a:p>
          <a:endParaRPr lang="ru-RU"/>
        </a:p>
      </dgm:t>
    </dgm:pt>
    <dgm:pt modelId="{26308E9B-1F5E-4B00-B743-381BC703C11F}" type="sibTrans" cxnId="{6BCB6789-C4C2-4079-A568-919F6963F26D}">
      <dgm:prSet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Единый налог на вмененный доход для отдельных видов деятельности по нормативу 100%.</a:t>
          </a: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Государственная пошлина по нормативу 100% по делам, рассматриваемым в судах общей юрисдикции и мировыми судьями, за выдачу разрешения на установку рекламной конструкции и другие виды государственной пошлины в соответствии с законодательством Российской Федерации.</a:t>
          </a: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100FAF9D-D027-441E-8E17-BA0C152F3E32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Доходы от уплаты акцизов на дизельное топливо, масла, бензин в соответствии с нормативом, установленным законодательством Московской области.</a:t>
          </a:r>
        </a:p>
      </dgm:t>
    </dgm:pt>
    <dgm:pt modelId="{CE43A7A9-790A-469D-89B7-0AAC8076E65E}" type="parTrans" cxnId="{F989BF39-8A42-40A1-AE88-7E1362628FB2}">
      <dgm:prSet/>
      <dgm:spPr/>
      <dgm:t>
        <a:bodyPr/>
        <a:lstStyle/>
        <a:p>
          <a:endParaRPr lang="ru-RU"/>
        </a:p>
      </dgm:t>
    </dgm:pt>
    <dgm:pt modelId="{D4637944-EC68-4F67-89CE-2CC8D8B9517A}" type="sibTrans" cxnId="{F989BF39-8A42-40A1-AE88-7E1362628FB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Налог, взимаемый в связи с применением патентной системы налогообложения по нормативу 100%.</a:t>
          </a: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Доходы от применения упрощенной системы налогообложения по нормативу 50% в соответствии с законодательством Московской области.</a:t>
          </a: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58BCF881-4F05-4C25-BC9E-CA5943BF8FB0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Земельный налог по нормативу 100%.</a:t>
          </a:r>
        </a:p>
      </dgm:t>
    </dgm:pt>
    <dgm:pt modelId="{8D49A026-F875-475D-908B-F706E9E792D0}" type="parTrans" cxnId="{190CAB34-C9DB-425F-96BF-F48BE9D5718B}">
      <dgm:prSet/>
      <dgm:spPr/>
      <dgm:t>
        <a:bodyPr/>
        <a:lstStyle/>
        <a:p>
          <a:endParaRPr lang="ru-RU"/>
        </a:p>
      </dgm:t>
    </dgm:pt>
    <dgm:pt modelId="{DB48727E-9DDC-4ED5-870B-2CE0188CA12E}" type="sibTrans" cxnId="{190CAB34-C9DB-425F-96BF-F48BE9D5718B}">
      <dgm:prSet/>
      <dgm:spPr/>
      <dgm:t>
        <a:bodyPr/>
        <a:lstStyle/>
        <a:p>
          <a:endParaRPr lang="ru-RU"/>
        </a:p>
      </dgm:t>
    </dgm:pt>
    <dgm:pt modelId="{6D1D9B15-75B9-4AD7-8535-FDA3E28E4C73}">
      <dgm:prSet custT="1"/>
      <dgm:spPr>
        <a:ln>
          <a:solidFill>
            <a:schemeClr val="accent1"/>
          </a:solidFill>
        </a:ln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Налог на имущество физических лиц по нормативу 100%.</a:t>
          </a:r>
        </a:p>
      </dgm:t>
    </dgm:pt>
    <dgm:pt modelId="{E2A4FDC1-AB7B-4F1F-9C93-8908D286B343}" type="parTrans" cxnId="{55CD56FC-3AB4-4A92-A1C2-CA1CFF46F3A3}">
      <dgm:prSet/>
      <dgm:spPr/>
      <dgm:t>
        <a:bodyPr/>
        <a:lstStyle/>
        <a:p>
          <a:endParaRPr lang="ru-RU"/>
        </a:p>
      </dgm:t>
    </dgm:pt>
    <dgm:pt modelId="{73A0B8EC-34AE-42EF-A7C2-AA0E96DE6DBA}" type="sibTrans" cxnId="{55CD56FC-3AB4-4A92-A1C2-CA1CFF46F3A3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B839E0-0A5F-46E6-9250-217A7F7D7969}" type="pres">
      <dgm:prSet presAssocID="{08428FE5-A8FE-443E-A65E-BCF95208E4E8}" presName="parentLin" presStyleCnt="0"/>
      <dgm:spPr/>
    </dgm:pt>
    <dgm:pt modelId="{042A893B-F67C-40F9-90D6-85060566F0FC}" type="pres">
      <dgm:prSet presAssocID="{08428FE5-A8FE-443E-A65E-BCF95208E4E8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4A7F8B39-3FEA-4C07-87B7-0651A9DAA54A}" type="pres">
      <dgm:prSet presAssocID="{08428FE5-A8FE-443E-A65E-BCF95208E4E8}" presName="parentText" presStyleLbl="node1" presStyleIdx="0" presStyleCnt="8" custScaleX="136409" custScaleY="200847" custLinFactNeighborX="5377" custLinFactNeighborY="-259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96F58-61D5-4AEB-ACEF-7E64FD0FB028}" type="pres">
      <dgm:prSet presAssocID="{08428FE5-A8FE-443E-A65E-BCF95208E4E8}" presName="negativeSpace" presStyleCnt="0"/>
      <dgm:spPr/>
    </dgm:pt>
    <dgm:pt modelId="{3052CF60-6204-4D7B-AEBC-A64F19A3FF18}" type="pres">
      <dgm:prSet presAssocID="{08428FE5-A8FE-443E-A65E-BCF95208E4E8}" presName="childText" presStyleLbl="conFgAcc1" presStyleIdx="0" presStyleCnt="8">
        <dgm:presLayoutVars>
          <dgm:bulletEnabled val="1"/>
        </dgm:presLayoutVars>
      </dgm:prSet>
      <dgm:spPr/>
    </dgm:pt>
    <dgm:pt modelId="{47D9F7C4-7EE4-4314-8D64-9EBF2487F165}" type="pres">
      <dgm:prSet presAssocID="{26308E9B-1F5E-4B00-B743-381BC703C11F}" presName="spaceBetweenRectangles" presStyleCnt="0"/>
      <dgm:spPr/>
    </dgm:pt>
    <dgm:pt modelId="{B0D5895B-E242-4C71-A849-805375034D6A}" type="pres">
      <dgm:prSet presAssocID="{CD72A5D1-D743-4362-AB03-5D94A1B20430}" presName="parentLin" presStyleCnt="0"/>
      <dgm:spPr/>
    </dgm:pt>
    <dgm:pt modelId="{C15B25BD-3348-4FDA-B14C-53F9163F9338}" type="pres">
      <dgm:prSet presAssocID="{CD72A5D1-D743-4362-AB03-5D94A1B20430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1" presStyleCnt="8" custScaleX="139515" custScaleY="2093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</dgm:pt>
    <dgm:pt modelId="{DBB25DFC-2CED-4EB0-875B-B2A6D74462D1}" type="pres">
      <dgm:prSet presAssocID="{CD72A5D1-D743-4362-AB03-5D94A1B20430}" presName="childText" presStyleLbl="conFgAcc1" presStyleIdx="1" presStyleCnt="8">
        <dgm:presLayoutVars>
          <dgm:bulletEnabled val="1"/>
        </dgm:presLayoutVars>
      </dgm:prSet>
      <dgm:spPr/>
    </dgm:pt>
    <dgm:pt modelId="{836F0077-96BC-42DB-9414-0EAC57526697}" type="pres">
      <dgm:prSet presAssocID="{E4C77D1F-EF2A-4AB2-93DD-8F68E57A0AF7}" presName="spaceBetweenRectangles" presStyleCnt="0"/>
      <dgm:spPr/>
    </dgm:pt>
    <dgm:pt modelId="{B9299AE6-18EF-42DC-945C-584B1EA16BB2}" type="pres">
      <dgm:prSet presAssocID="{A2B1F9CF-591F-4A7C-961B-E8630DBB79B0}" presName="parentLin" presStyleCnt="0"/>
      <dgm:spPr/>
    </dgm:pt>
    <dgm:pt modelId="{22537285-9F14-44F3-B870-39DFC7E81779}" type="pres">
      <dgm:prSet presAssocID="{A2B1F9CF-591F-4A7C-961B-E8630DBB79B0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2" presStyleCnt="8" custScaleX="142596" custScaleY="4166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</dgm:pt>
    <dgm:pt modelId="{DE7D29D7-184C-4CC8-90CB-231A22A1E469}" type="pres">
      <dgm:prSet presAssocID="{A2B1F9CF-591F-4A7C-961B-E8630DBB79B0}" presName="childText" presStyleLbl="conFgAcc1" presStyleIdx="2" presStyleCnt="8">
        <dgm:presLayoutVars>
          <dgm:bulletEnabled val="1"/>
        </dgm:presLayoutVars>
      </dgm:prSet>
      <dgm:spPr/>
    </dgm:pt>
    <dgm:pt modelId="{6A275300-2E7B-4363-A45D-DCF310FE534E}" type="pres">
      <dgm:prSet presAssocID="{4FA00724-DDE2-4B3A-B6A2-A3DD2F729FA4}" presName="spaceBetweenRectangles" presStyleCnt="0"/>
      <dgm:spPr/>
    </dgm:pt>
    <dgm:pt modelId="{4BEDF85E-8843-4A1F-B333-62492B5527A2}" type="pres">
      <dgm:prSet presAssocID="{AD23C749-B4D0-4D0B-896C-6CB473C305AC}" presName="parentLin" presStyleCnt="0"/>
      <dgm:spPr/>
    </dgm:pt>
    <dgm:pt modelId="{9E1ED76E-43F0-47E0-91B4-B58DA4192062}" type="pres">
      <dgm:prSet presAssocID="{AD23C749-B4D0-4D0B-896C-6CB473C305AC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3" presStyleCnt="8" custScaleX="146705" custScaleY="2244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</dgm:pt>
    <dgm:pt modelId="{4A4CF7D8-4A51-4C0E-9CFB-7EAE2F3665D3}" type="pres">
      <dgm:prSet presAssocID="{AD23C749-B4D0-4D0B-896C-6CB473C305AC}" presName="childText" presStyleLbl="conFgAcc1" presStyleIdx="3" presStyleCnt="8">
        <dgm:presLayoutVars>
          <dgm:bulletEnabled val="1"/>
        </dgm:presLayoutVars>
      </dgm:prSet>
      <dgm:spPr/>
    </dgm:pt>
    <dgm:pt modelId="{51604A0A-6C3C-4451-B53C-99D060D395FD}" type="pres">
      <dgm:prSet presAssocID="{9106EAD2-5EF5-47FE-8D86-4D4926DEFF87}" presName="spaceBetweenRectangles" presStyleCnt="0"/>
      <dgm:spPr/>
    </dgm:pt>
    <dgm:pt modelId="{886AD020-315C-4CF2-B6C7-29BB51683FB5}" type="pres">
      <dgm:prSet presAssocID="{42C91D5A-428F-47B4-9B7D-CBDC8BDEE193}" presName="parentLin" presStyleCnt="0"/>
      <dgm:spPr/>
    </dgm:pt>
    <dgm:pt modelId="{B137E3CA-3950-40A2-AB68-C6FF806AE332}" type="pres">
      <dgm:prSet presAssocID="{42C91D5A-428F-47B4-9B7D-CBDC8BDEE193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4" presStyleCnt="8" custScaleX="147601" custScaleY="2761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</dgm:pt>
    <dgm:pt modelId="{2DF1CE67-309A-4997-A002-A946AE06B0C0}" type="pres">
      <dgm:prSet presAssocID="{42C91D5A-428F-47B4-9B7D-CBDC8BDEE193}" presName="childText" presStyleLbl="conFgAcc1" presStyleIdx="4" presStyleCnt="8">
        <dgm:presLayoutVars>
          <dgm:bulletEnabled val="1"/>
        </dgm:presLayoutVars>
      </dgm:prSet>
      <dgm:spPr/>
    </dgm:pt>
    <dgm:pt modelId="{374BA846-5841-41BB-A1F7-71E4506B89F9}" type="pres">
      <dgm:prSet presAssocID="{CDBB867C-0BF3-417F-B4DF-68EA6FD2BF3F}" presName="spaceBetweenRectangles" presStyleCnt="0"/>
      <dgm:spPr/>
    </dgm:pt>
    <dgm:pt modelId="{24FF5A2A-BE47-4B32-9946-36DF383F3067}" type="pres">
      <dgm:prSet presAssocID="{100FAF9D-D027-441E-8E17-BA0C152F3E32}" presName="parentLin" presStyleCnt="0"/>
      <dgm:spPr/>
    </dgm:pt>
    <dgm:pt modelId="{9C0BE6F4-FACF-4562-AA22-297091EFE846}" type="pres">
      <dgm:prSet presAssocID="{100FAF9D-D027-441E-8E17-BA0C152F3E32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1D92A72E-7ADF-4CD1-ACB3-BFF886178AA0}" type="pres">
      <dgm:prSet presAssocID="{100FAF9D-D027-441E-8E17-BA0C152F3E32}" presName="parentText" presStyleLbl="node1" presStyleIdx="5" presStyleCnt="8" custScaleX="146705" custScaleY="2529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D270C-A8F2-49E6-A700-9121D40FDF0A}" type="pres">
      <dgm:prSet presAssocID="{100FAF9D-D027-441E-8E17-BA0C152F3E32}" presName="negativeSpace" presStyleCnt="0"/>
      <dgm:spPr/>
    </dgm:pt>
    <dgm:pt modelId="{CDDA582A-1571-4397-BDD8-FDB265138BF7}" type="pres">
      <dgm:prSet presAssocID="{100FAF9D-D027-441E-8E17-BA0C152F3E32}" presName="childText" presStyleLbl="conFgAcc1" presStyleIdx="5" presStyleCnt="8">
        <dgm:presLayoutVars>
          <dgm:bulletEnabled val="1"/>
        </dgm:presLayoutVars>
      </dgm:prSet>
      <dgm:spPr/>
    </dgm:pt>
    <dgm:pt modelId="{E5FF68BC-6ACB-43B8-953C-8029A769C255}" type="pres">
      <dgm:prSet presAssocID="{D4637944-EC68-4F67-89CE-2CC8D8B9517A}" presName="spaceBetweenRectangles" presStyleCnt="0"/>
      <dgm:spPr/>
    </dgm:pt>
    <dgm:pt modelId="{26BAF62C-8D2E-475C-A0E4-EE6808CEB5D5}" type="pres">
      <dgm:prSet presAssocID="{58BCF881-4F05-4C25-BC9E-CA5943BF8FB0}" presName="parentLin" presStyleCnt="0"/>
      <dgm:spPr/>
    </dgm:pt>
    <dgm:pt modelId="{805CD963-5AC7-4005-B320-F1A921BD3AC5}" type="pres">
      <dgm:prSet presAssocID="{58BCF881-4F05-4C25-BC9E-CA5943BF8FB0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CF7E82CA-1391-44A4-A23D-680330C7759D}" type="pres">
      <dgm:prSet presAssocID="{58BCF881-4F05-4C25-BC9E-CA5943BF8FB0}" presName="parentText" presStyleLbl="node1" presStyleIdx="6" presStyleCnt="8" custScaleX="142857" custScaleY="2167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9D838F-9A81-47FD-83AA-9EC4098E26F9}" type="pres">
      <dgm:prSet presAssocID="{58BCF881-4F05-4C25-BC9E-CA5943BF8FB0}" presName="negativeSpace" presStyleCnt="0"/>
      <dgm:spPr/>
    </dgm:pt>
    <dgm:pt modelId="{D203C40C-BF16-4543-BF07-93F94C4A3478}" type="pres">
      <dgm:prSet presAssocID="{58BCF881-4F05-4C25-BC9E-CA5943BF8FB0}" presName="childText" presStyleLbl="conFgAcc1" presStyleIdx="6" presStyleCnt="8">
        <dgm:presLayoutVars>
          <dgm:bulletEnabled val="1"/>
        </dgm:presLayoutVars>
      </dgm:prSet>
      <dgm:spPr/>
    </dgm:pt>
    <dgm:pt modelId="{CE76E91F-6BAC-4A91-A1C3-FD8B34C3DE4B}" type="pres">
      <dgm:prSet presAssocID="{DB48727E-9DDC-4ED5-870B-2CE0188CA12E}" presName="spaceBetweenRectangles" presStyleCnt="0"/>
      <dgm:spPr/>
    </dgm:pt>
    <dgm:pt modelId="{65B04E80-583B-448F-A70D-5DB6B193199D}" type="pres">
      <dgm:prSet presAssocID="{6D1D9B15-75B9-4AD7-8535-FDA3E28E4C73}" presName="parentLin" presStyleCnt="0"/>
      <dgm:spPr/>
    </dgm:pt>
    <dgm:pt modelId="{F7ACC400-E710-4759-9126-51D18908B87F}" type="pres">
      <dgm:prSet presAssocID="{6D1D9B15-75B9-4AD7-8535-FDA3E28E4C73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E154DF2F-1937-45B7-B3E3-8558EDFD7D43}" type="pres">
      <dgm:prSet presAssocID="{6D1D9B15-75B9-4AD7-8535-FDA3E28E4C73}" presName="parentText" presStyleLbl="node1" presStyleIdx="7" presStyleCnt="8" custScaleX="142857" custScaleY="248838" custLinFactX="8863" custLinFactNeighborX="100000" custLinFactNeighborY="82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2881F-1973-4579-88AD-B47858054D93}" type="pres">
      <dgm:prSet presAssocID="{6D1D9B15-75B9-4AD7-8535-FDA3E28E4C73}" presName="negativeSpace" presStyleCnt="0"/>
      <dgm:spPr/>
    </dgm:pt>
    <dgm:pt modelId="{87A9E206-B958-4323-A5DA-5069D79E6905}" type="pres">
      <dgm:prSet presAssocID="{6D1D9B15-75B9-4AD7-8535-FDA3E28E4C73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B0A1992-5FF9-4269-965C-A31A9494915C}" type="presOf" srcId="{DDD2440A-CF98-4040-ADC9-5B5080F52A0D}" destId="{0CEAE3F1-B486-42C1-A0C8-85FF5DFB33D2}" srcOrd="0" destOrd="0" presId="urn:microsoft.com/office/officeart/2005/8/layout/list1"/>
    <dgm:cxn modelId="{B7B3AF76-F16A-45F5-9B3B-61A009DDEF9B}" srcId="{DDD2440A-CF98-4040-ADC9-5B5080F52A0D}" destId="{CD72A5D1-D743-4362-AB03-5D94A1B20430}" srcOrd="1" destOrd="0" parTransId="{96BAEB35-2317-4ECE-8C6B-DDF02055FBFC}" sibTransId="{E4C77D1F-EF2A-4AB2-93DD-8F68E57A0AF7}"/>
    <dgm:cxn modelId="{99A5C6F4-FFFE-4C0D-820C-BCDA913CB313}" type="presOf" srcId="{AD23C749-B4D0-4D0B-896C-6CB473C305AC}" destId="{55E5DC1E-7C63-4EFA-BB64-F65980973629}" srcOrd="1" destOrd="0" presId="urn:microsoft.com/office/officeart/2005/8/layout/list1"/>
    <dgm:cxn modelId="{8EEA45CF-D7A2-49E0-A3AF-73D8E37AF9C3}" type="presOf" srcId="{08428FE5-A8FE-443E-A65E-BCF95208E4E8}" destId="{042A893B-F67C-40F9-90D6-85060566F0FC}" srcOrd="0" destOrd="0" presId="urn:microsoft.com/office/officeart/2005/8/layout/list1"/>
    <dgm:cxn modelId="{F59EC80E-767B-47B1-8EAA-5B7C927047F4}" type="presOf" srcId="{CD72A5D1-D743-4362-AB03-5D94A1B20430}" destId="{7EFA4CA9-F9A0-4B97-8D75-8524EEE82C92}" srcOrd="1" destOrd="0" presId="urn:microsoft.com/office/officeart/2005/8/layout/list1"/>
    <dgm:cxn modelId="{51F7E7F0-ED4D-43E5-9DFC-827450371C46}" srcId="{DDD2440A-CF98-4040-ADC9-5B5080F52A0D}" destId="{42C91D5A-428F-47B4-9B7D-CBDC8BDEE193}" srcOrd="4" destOrd="0" parTransId="{ACC1803A-A5FC-421B-996B-B39CE136ABDF}" sibTransId="{CDBB867C-0BF3-417F-B4DF-68EA6FD2BF3F}"/>
    <dgm:cxn modelId="{408D354A-8E13-4503-B20D-421593624AF4}" type="presOf" srcId="{6D1D9B15-75B9-4AD7-8535-FDA3E28E4C73}" destId="{E154DF2F-1937-45B7-B3E3-8558EDFD7D43}" srcOrd="1" destOrd="0" presId="urn:microsoft.com/office/officeart/2005/8/layout/list1"/>
    <dgm:cxn modelId="{6BCB6789-C4C2-4079-A568-919F6963F26D}" srcId="{DDD2440A-CF98-4040-ADC9-5B5080F52A0D}" destId="{08428FE5-A8FE-443E-A65E-BCF95208E4E8}" srcOrd="0" destOrd="0" parTransId="{62CF325E-7184-4658-8E32-7BA17A011CD3}" sibTransId="{26308E9B-1F5E-4B00-B743-381BC703C11F}"/>
    <dgm:cxn modelId="{F4FD10CB-3553-4FA5-BC89-09DBB234F468}" type="presOf" srcId="{58BCF881-4F05-4C25-BC9E-CA5943BF8FB0}" destId="{805CD963-5AC7-4005-B320-F1A921BD3AC5}" srcOrd="0" destOrd="0" presId="urn:microsoft.com/office/officeart/2005/8/layout/list1"/>
    <dgm:cxn modelId="{F989BF39-8A42-40A1-AE88-7E1362628FB2}" srcId="{DDD2440A-CF98-4040-ADC9-5B5080F52A0D}" destId="{100FAF9D-D027-441E-8E17-BA0C152F3E32}" srcOrd="5" destOrd="0" parTransId="{CE43A7A9-790A-469D-89B7-0AAC8076E65E}" sibTransId="{D4637944-EC68-4F67-89CE-2CC8D8B9517A}"/>
    <dgm:cxn modelId="{C1D648C8-C4F1-455A-986B-3351EDC8F972}" srcId="{DDD2440A-CF98-4040-ADC9-5B5080F52A0D}" destId="{A2B1F9CF-591F-4A7C-961B-E8630DBB79B0}" srcOrd="2" destOrd="0" parTransId="{4A6DF5F0-0E0D-4330-B25A-690CEFA699F5}" sibTransId="{4FA00724-DDE2-4B3A-B6A2-A3DD2F729FA4}"/>
    <dgm:cxn modelId="{4954446A-3F64-49D5-BE95-3006D6D7DA22}" type="presOf" srcId="{100FAF9D-D027-441E-8E17-BA0C152F3E32}" destId="{9C0BE6F4-FACF-4562-AA22-297091EFE846}" srcOrd="0" destOrd="0" presId="urn:microsoft.com/office/officeart/2005/8/layout/list1"/>
    <dgm:cxn modelId="{E465D93C-611E-4F79-9126-5F24DB9A541C}" type="presOf" srcId="{58BCF881-4F05-4C25-BC9E-CA5943BF8FB0}" destId="{CF7E82CA-1391-44A4-A23D-680330C7759D}" srcOrd="1" destOrd="0" presId="urn:microsoft.com/office/officeart/2005/8/layout/list1"/>
    <dgm:cxn modelId="{0E09BFA1-BAA6-48E6-82A2-883A2ACB4E0F}" type="presOf" srcId="{A2B1F9CF-591F-4A7C-961B-E8630DBB79B0}" destId="{22537285-9F14-44F3-B870-39DFC7E81779}" srcOrd="0" destOrd="0" presId="urn:microsoft.com/office/officeart/2005/8/layout/list1"/>
    <dgm:cxn modelId="{7C931783-4BC2-4F15-AE56-6DF3C684D7F4}" type="presOf" srcId="{6D1D9B15-75B9-4AD7-8535-FDA3E28E4C73}" destId="{F7ACC400-E710-4759-9126-51D18908B87F}" srcOrd="0" destOrd="0" presId="urn:microsoft.com/office/officeart/2005/8/layout/list1"/>
    <dgm:cxn modelId="{55CD56FC-3AB4-4A92-A1C2-CA1CFF46F3A3}" srcId="{DDD2440A-CF98-4040-ADC9-5B5080F52A0D}" destId="{6D1D9B15-75B9-4AD7-8535-FDA3E28E4C73}" srcOrd="7" destOrd="0" parTransId="{E2A4FDC1-AB7B-4F1F-9C93-8908D286B343}" sibTransId="{73A0B8EC-34AE-42EF-A7C2-AA0E96DE6DBA}"/>
    <dgm:cxn modelId="{190CAB34-C9DB-425F-96BF-F48BE9D5718B}" srcId="{DDD2440A-CF98-4040-ADC9-5B5080F52A0D}" destId="{58BCF881-4F05-4C25-BC9E-CA5943BF8FB0}" srcOrd="6" destOrd="0" parTransId="{8D49A026-F875-475D-908B-F706E9E792D0}" sibTransId="{DB48727E-9DDC-4ED5-870B-2CE0188CA12E}"/>
    <dgm:cxn modelId="{A57CE913-813B-444B-B352-B81D74D3BB4D}" type="presOf" srcId="{100FAF9D-D027-441E-8E17-BA0C152F3E32}" destId="{1D92A72E-7ADF-4CD1-ACB3-BFF886178AA0}" srcOrd="1" destOrd="0" presId="urn:microsoft.com/office/officeart/2005/8/layout/list1"/>
    <dgm:cxn modelId="{09FFB64C-4FE6-475A-BE40-B6BF50D1FB7A}" type="presOf" srcId="{42C91D5A-428F-47B4-9B7D-CBDC8BDEE193}" destId="{C4EB76F3-9845-4834-A2BE-B539AC0BD6B1}" srcOrd="1" destOrd="0" presId="urn:microsoft.com/office/officeart/2005/8/layout/list1"/>
    <dgm:cxn modelId="{686B9613-5C44-491A-89E4-81945508179C}" type="presOf" srcId="{AD23C749-B4D0-4D0B-896C-6CB473C305AC}" destId="{9E1ED76E-43F0-47E0-91B4-B58DA4192062}" srcOrd="0" destOrd="0" presId="urn:microsoft.com/office/officeart/2005/8/layout/list1"/>
    <dgm:cxn modelId="{F91378E7-4A58-4DDB-BC68-C21B2A8C9830}" srcId="{DDD2440A-CF98-4040-ADC9-5B5080F52A0D}" destId="{AD23C749-B4D0-4D0B-896C-6CB473C305AC}" srcOrd="3" destOrd="0" parTransId="{0D580B12-5A2B-448D-A2EC-B8E97046DF81}" sibTransId="{9106EAD2-5EF5-47FE-8D86-4D4926DEFF87}"/>
    <dgm:cxn modelId="{52494E74-823B-4DC3-AE90-6824329F1407}" type="presOf" srcId="{A2B1F9CF-591F-4A7C-961B-E8630DBB79B0}" destId="{2A396AB9-4640-4619-93AC-2DEB2BF118AE}" srcOrd="1" destOrd="0" presId="urn:microsoft.com/office/officeart/2005/8/layout/list1"/>
    <dgm:cxn modelId="{69E83BC6-96C0-4233-90CA-F047509CA01E}" type="presOf" srcId="{08428FE5-A8FE-443E-A65E-BCF95208E4E8}" destId="{4A7F8B39-3FEA-4C07-87B7-0651A9DAA54A}" srcOrd="1" destOrd="0" presId="urn:microsoft.com/office/officeart/2005/8/layout/list1"/>
    <dgm:cxn modelId="{8F54ED89-4AD3-4BCF-82AB-22BBDB7CFF40}" type="presOf" srcId="{42C91D5A-428F-47B4-9B7D-CBDC8BDEE193}" destId="{B137E3CA-3950-40A2-AB68-C6FF806AE332}" srcOrd="0" destOrd="0" presId="urn:microsoft.com/office/officeart/2005/8/layout/list1"/>
    <dgm:cxn modelId="{16959C88-5EB5-4231-A5B6-D82B458E072C}" type="presOf" srcId="{CD72A5D1-D743-4362-AB03-5D94A1B20430}" destId="{C15B25BD-3348-4FDA-B14C-53F9163F9338}" srcOrd="0" destOrd="0" presId="urn:microsoft.com/office/officeart/2005/8/layout/list1"/>
    <dgm:cxn modelId="{73CD88FD-B2F7-4D0A-912B-87C0B4B7F5FA}" type="presParOf" srcId="{0CEAE3F1-B486-42C1-A0C8-85FF5DFB33D2}" destId="{86B839E0-0A5F-46E6-9250-217A7F7D7969}" srcOrd="0" destOrd="0" presId="urn:microsoft.com/office/officeart/2005/8/layout/list1"/>
    <dgm:cxn modelId="{7ACF28FF-D766-46E3-B3A9-28D1A69FCDA0}" type="presParOf" srcId="{86B839E0-0A5F-46E6-9250-217A7F7D7969}" destId="{042A893B-F67C-40F9-90D6-85060566F0FC}" srcOrd="0" destOrd="0" presId="urn:microsoft.com/office/officeart/2005/8/layout/list1"/>
    <dgm:cxn modelId="{B423A576-9B98-4BD1-9714-951EAB8998E8}" type="presParOf" srcId="{86B839E0-0A5F-46E6-9250-217A7F7D7969}" destId="{4A7F8B39-3FEA-4C07-87B7-0651A9DAA54A}" srcOrd="1" destOrd="0" presId="urn:microsoft.com/office/officeart/2005/8/layout/list1"/>
    <dgm:cxn modelId="{07FB7F79-D81E-4A03-8917-AA7BAAE4087F}" type="presParOf" srcId="{0CEAE3F1-B486-42C1-A0C8-85FF5DFB33D2}" destId="{F1E96F58-61D5-4AEB-ACEF-7E64FD0FB028}" srcOrd="1" destOrd="0" presId="urn:microsoft.com/office/officeart/2005/8/layout/list1"/>
    <dgm:cxn modelId="{58AA5A8D-8B85-4BCF-A661-57E81DBFD328}" type="presParOf" srcId="{0CEAE3F1-B486-42C1-A0C8-85FF5DFB33D2}" destId="{3052CF60-6204-4D7B-AEBC-A64F19A3FF18}" srcOrd="2" destOrd="0" presId="urn:microsoft.com/office/officeart/2005/8/layout/list1"/>
    <dgm:cxn modelId="{BA73EC69-2F94-40F1-87D1-B8503A566D2B}" type="presParOf" srcId="{0CEAE3F1-B486-42C1-A0C8-85FF5DFB33D2}" destId="{47D9F7C4-7EE4-4314-8D64-9EBF2487F165}" srcOrd="3" destOrd="0" presId="urn:microsoft.com/office/officeart/2005/8/layout/list1"/>
    <dgm:cxn modelId="{C3AE2A2B-0C05-429B-8F45-0971B3B87661}" type="presParOf" srcId="{0CEAE3F1-B486-42C1-A0C8-85FF5DFB33D2}" destId="{B0D5895B-E242-4C71-A849-805375034D6A}" srcOrd="4" destOrd="0" presId="urn:microsoft.com/office/officeart/2005/8/layout/list1"/>
    <dgm:cxn modelId="{969A46A9-FE67-479C-AE0A-7FF1215F147E}" type="presParOf" srcId="{B0D5895B-E242-4C71-A849-805375034D6A}" destId="{C15B25BD-3348-4FDA-B14C-53F9163F9338}" srcOrd="0" destOrd="0" presId="urn:microsoft.com/office/officeart/2005/8/layout/list1"/>
    <dgm:cxn modelId="{2F980C6B-36A2-47F3-B9B8-FEBC158EC613}" type="presParOf" srcId="{B0D5895B-E242-4C71-A849-805375034D6A}" destId="{7EFA4CA9-F9A0-4B97-8D75-8524EEE82C92}" srcOrd="1" destOrd="0" presId="urn:microsoft.com/office/officeart/2005/8/layout/list1"/>
    <dgm:cxn modelId="{1998A0A2-67D8-4AAF-94AF-11C543A87BCA}" type="presParOf" srcId="{0CEAE3F1-B486-42C1-A0C8-85FF5DFB33D2}" destId="{926A2A5B-2F6E-49A9-9430-B8F90CA96B3C}" srcOrd="5" destOrd="0" presId="urn:microsoft.com/office/officeart/2005/8/layout/list1"/>
    <dgm:cxn modelId="{8E579EB0-E0DB-4DB9-BBF9-72C3095AE54A}" type="presParOf" srcId="{0CEAE3F1-B486-42C1-A0C8-85FF5DFB33D2}" destId="{DBB25DFC-2CED-4EB0-875B-B2A6D74462D1}" srcOrd="6" destOrd="0" presId="urn:microsoft.com/office/officeart/2005/8/layout/list1"/>
    <dgm:cxn modelId="{9B8D8288-40B1-42B1-A454-D9AFC75D32C6}" type="presParOf" srcId="{0CEAE3F1-B486-42C1-A0C8-85FF5DFB33D2}" destId="{836F0077-96BC-42DB-9414-0EAC57526697}" srcOrd="7" destOrd="0" presId="urn:microsoft.com/office/officeart/2005/8/layout/list1"/>
    <dgm:cxn modelId="{E358C4AE-4B71-4A67-AB60-B46FD667D171}" type="presParOf" srcId="{0CEAE3F1-B486-42C1-A0C8-85FF5DFB33D2}" destId="{B9299AE6-18EF-42DC-945C-584B1EA16BB2}" srcOrd="8" destOrd="0" presId="urn:microsoft.com/office/officeart/2005/8/layout/list1"/>
    <dgm:cxn modelId="{EF719797-79EA-4BBB-BC81-4FD8DC8F8C6D}" type="presParOf" srcId="{B9299AE6-18EF-42DC-945C-584B1EA16BB2}" destId="{22537285-9F14-44F3-B870-39DFC7E81779}" srcOrd="0" destOrd="0" presId="urn:microsoft.com/office/officeart/2005/8/layout/list1"/>
    <dgm:cxn modelId="{B0577E49-BFFE-4879-AC08-B2103E325B69}" type="presParOf" srcId="{B9299AE6-18EF-42DC-945C-584B1EA16BB2}" destId="{2A396AB9-4640-4619-93AC-2DEB2BF118AE}" srcOrd="1" destOrd="0" presId="urn:microsoft.com/office/officeart/2005/8/layout/list1"/>
    <dgm:cxn modelId="{C58F0DE8-2C28-4DCE-B4DC-09C6EA46A65C}" type="presParOf" srcId="{0CEAE3F1-B486-42C1-A0C8-85FF5DFB33D2}" destId="{C01B5259-2DDD-4522-BA71-33C885CCCFB5}" srcOrd="9" destOrd="0" presId="urn:microsoft.com/office/officeart/2005/8/layout/list1"/>
    <dgm:cxn modelId="{5140679F-4E41-4C81-9C6B-B9E5AF9B32D6}" type="presParOf" srcId="{0CEAE3F1-B486-42C1-A0C8-85FF5DFB33D2}" destId="{DE7D29D7-184C-4CC8-90CB-231A22A1E469}" srcOrd="10" destOrd="0" presId="urn:microsoft.com/office/officeart/2005/8/layout/list1"/>
    <dgm:cxn modelId="{D02F4F59-2A7B-4DC5-9CC6-6212D54F5B0D}" type="presParOf" srcId="{0CEAE3F1-B486-42C1-A0C8-85FF5DFB33D2}" destId="{6A275300-2E7B-4363-A45D-DCF310FE534E}" srcOrd="11" destOrd="0" presId="urn:microsoft.com/office/officeart/2005/8/layout/list1"/>
    <dgm:cxn modelId="{85731315-A817-4F1F-98DF-E959742388CA}" type="presParOf" srcId="{0CEAE3F1-B486-42C1-A0C8-85FF5DFB33D2}" destId="{4BEDF85E-8843-4A1F-B333-62492B5527A2}" srcOrd="12" destOrd="0" presId="urn:microsoft.com/office/officeart/2005/8/layout/list1"/>
    <dgm:cxn modelId="{CF865124-3F3B-4D94-97C3-C179CF11BFB9}" type="presParOf" srcId="{4BEDF85E-8843-4A1F-B333-62492B5527A2}" destId="{9E1ED76E-43F0-47E0-91B4-B58DA4192062}" srcOrd="0" destOrd="0" presId="urn:microsoft.com/office/officeart/2005/8/layout/list1"/>
    <dgm:cxn modelId="{7ED2DDA0-59E3-4960-8419-36F831C0DABA}" type="presParOf" srcId="{4BEDF85E-8843-4A1F-B333-62492B5527A2}" destId="{55E5DC1E-7C63-4EFA-BB64-F65980973629}" srcOrd="1" destOrd="0" presId="urn:microsoft.com/office/officeart/2005/8/layout/list1"/>
    <dgm:cxn modelId="{FFA0453C-2423-4181-92AE-5231204F129F}" type="presParOf" srcId="{0CEAE3F1-B486-42C1-A0C8-85FF5DFB33D2}" destId="{29CA93D2-B352-489A-A3D6-820EB5CFA529}" srcOrd="13" destOrd="0" presId="urn:microsoft.com/office/officeart/2005/8/layout/list1"/>
    <dgm:cxn modelId="{15CB58B5-A00D-458F-A0C2-59407CEDC25E}" type="presParOf" srcId="{0CEAE3F1-B486-42C1-A0C8-85FF5DFB33D2}" destId="{4A4CF7D8-4A51-4C0E-9CFB-7EAE2F3665D3}" srcOrd="14" destOrd="0" presId="urn:microsoft.com/office/officeart/2005/8/layout/list1"/>
    <dgm:cxn modelId="{F5A60C68-9076-4A57-ADCF-6E516B635837}" type="presParOf" srcId="{0CEAE3F1-B486-42C1-A0C8-85FF5DFB33D2}" destId="{51604A0A-6C3C-4451-B53C-99D060D395FD}" srcOrd="15" destOrd="0" presId="urn:microsoft.com/office/officeart/2005/8/layout/list1"/>
    <dgm:cxn modelId="{6F763E7F-486E-4F53-9223-3A403E3BAEF5}" type="presParOf" srcId="{0CEAE3F1-B486-42C1-A0C8-85FF5DFB33D2}" destId="{886AD020-315C-4CF2-B6C7-29BB51683FB5}" srcOrd="16" destOrd="0" presId="urn:microsoft.com/office/officeart/2005/8/layout/list1"/>
    <dgm:cxn modelId="{6F0E7295-2A75-4058-8E88-2121204DEAA9}" type="presParOf" srcId="{886AD020-315C-4CF2-B6C7-29BB51683FB5}" destId="{B137E3CA-3950-40A2-AB68-C6FF806AE332}" srcOrd="0" destOrd="0" presId="urn:microsoft.com/office/officeart/2005/8/layout/list1"/>
    <dgm:cxn modelId="{8293B8D9-4AD8-4284-8A8E-F3574BAB42D0}" type="presParOf" srcId="{886AD020-315C-4CF2-B6C7-29BB51683FB5}" destId="{C4EB76F3-9845-4834-A2BE-B539AC0BD6B1}" srcOrd="1" destOrd="0" presId="urn:microsoft.com/office/officeart/2005/8/layout/list1"/>
    <dgm:cxn modelId="{E9233196-5C82-4399-8A1E-AE993241EE06}" type="presParOf" srcId="{0CEAE3F1-B486-42C1-A0C8-85FF5DFB33D2}" destId="{87C04931-F6CC-45D5-B26E-D1F05F3AC737}" srcOrd="17" destOrd="0" presId="urn:microsoft.com/office/officeart/2005/8/layout/list1"/>
    <dgm:cxn modelId="{C3CC92B2-7076-425E-8CAE-FCC14D10402B}" type="presParOf" srcId="{0CEAE3F1-B486-42C1-A0C8-85FF5DFB33D2}" destId="{2DF1CE67-309A-4997-A002-A946AE06B0C0}" srcOrd="18" destOrd="0" presId="urn:microsoft.com/office/officeart/2005/8/layout/list1"/>
    <dgm:cxn modelId="{AD36BC1C-508C-4AFD-AC5A-CBB60E315974}" type="presParOf" srcId="{0CEAE3F1-B486-42C1-A0C8-85FF5DFB33D2}" destId="{374BA846-5841-41BB-A1F7-71E4506B89F9}" srcOrd="19" destOrd="0" presId="urn:microsoft.com/office/officeart/2005/8/layout/list1"/>
    <dgm:cxn modelId="{2C747761-6B0F-433C-A288-1956BB630C1D}" type="presParOf" srcId="{0CEAE3F1-B486-42C1-A0C8-85FF5DFB33D2}" destId="{24FF5A2A-BE47-4B32-9946-36DF383F3067}" srcOrd="20" destOrd="0" presId="urn:microsoft.com/office/officeart/2005/8/layout/list1"/>
    <dgm:cxn modelId="{030947DC-8C4F-4B67-85C9-2C82D545341F}" type="presParOf" srcId="{24FF5A2A-BE47-4B32-9946-36DF383F3067}" destId="{9C0BE6F4-FACF-4562-AA22-297091EFE846}" srcOrd="0" destOrd="0" presId="urn:microsoft.com/office/officeart/2005/8/layout/list1"/>
    <dgm:cxn modelId="{42BC7178-5F13-437E-80BF-348EF5B10E38}" type="presParOf" srcId="{24FF5A2A-BE47-4B32-9946-36DF383F3067}" destId="{1D92A72E-7ADF-4CD1-ACB3-BFF886178AA0}" srcOrd="1" destOrd="0" presId="urn:microsoft.com/office/officeart/2005/8/layout/list1"/>
    <dgm:cxn modelId="{13B6BC92-4092-4577-84BD-233F84F73A39}" type="presParOf" srcId="{0CEAE3F1-B486-42C1-A0C8-85FF5DFB33D2}" destId="{638D270C-A8F2-49E6-A700-9121D40FDF0A}" srcOrd="21" destOrd="0" presId="urn:microsoft.com/office/officeart/2005/8/layout/list1"/>
    <dgm:cxn modelId="{2D5D4F5C-0115-4CA0-8811-EC9A6A4E5C08}" type="presParOf" srcId="{0CEAE3F1-B486-42C1-A0C8-85FF5DFB33D2}" destId="{CDDA582A-1571-4397-BDD8-FDB265138BF7}" srcOrd="22" destOrd="0" presId="urn:microsoft.com/office/officeart/2005/8/layout/list1"/>
    <dgm:cxn modelId="{63E2D02D-4373-4B84-96B6-B2CA488AD563}" type="presParOf" srcId="{0CEAE3F1-B486-42C1-A0C8-85FF5DFB33D2}" destId="{E5FF68BC-6ACB-43B8-953C-8029A769C255}" srcOrd="23" destOrd="0" presId="urn:microsoft.com/office/officeart/2005/8/layout/list1"/>
    <dgm:cxn modelId="{6B532C79-5742-4F55-8117-4C3A3C924EF7}" type="presParOf" srcId="{0CEAE3F1-B486-42C1-A0C8-85FF5DFB33D2}" destId="{26BAF62C-8D2E-475C-A0E4-EE6808CEB5D5}" srcOrd="24" destOrd="0" presId="urn:microsoft.com/office/officeart/2005/8/layout/list1"/>
    <dgm:cxn modelId="{2DA4C9EF-54E4-4F8F-8D2A-E5A134E9DBDF}" type="presParOf" srcId="{26BAF62C-8D2E-475C-A0E4-EE6808CEB5D5}" destId="{805CD963-5AC7-4005-B320-F1A921BD3AC5}" srcOrd="0" destOrd="0" presId="urn:microsoft.com/office/officeart/2005/8/layout/list1"/>
    <dgm:cxn modelId="{B1AD149A-3C83-4BF0-984C-EB02330AEFFF}" type="presParOf" srcId="{26BAF62C-8D2E-475C-A0E4-EE6808CEB5D5}" destId="{CF7E82CA-1391-44A4-A23D-680330C7759D}" srcOrd="1" destOrd="0" presId="urn:microsoft.com/office/officeart/2005/8/layout/list1"/>
    <dgm:cxn modelId="{8815DA9A-48F1-45DA-9030-123DC6E84A25}" type="presParOf" srcId="{0CEAE3F1-B486-42C1-A0C8-85FF5DFB33D2}" destId="{619D838F-9A81-47FD-83AA-9EC4098E26F9}" srcOrd="25" destOrd="0" presId="urn:microsoft.com/office/officeart/2005/8/layout/list1"/>
    <dgm:cxn modelId="{6B284FE1-98E7-43DA-AAEC-7FC00BF78FE8}" type="presParOf" srcId="{0CEAE3F1-B486-42C1-A0C8-85FF5DFB33D2}" destId="{D203C40C-BF16-4543-BF07-93F94C4A3478}" srcOrd="26" destOrd="0" presId="urn:microsoft.com/office/officeart/2005/8/layout/list1"/>
    <dgm:cxn modelId="{8BDBF136-5C22-45EA-866B-FF0B2D802A97}" type="presParOf" srcId="{0CEAE3F1-B486-42C1-A0C8-85FF5DFB33D2}" destId="{CE76E91F-6BAC-4A91-A1C3-FD8B34C3DE4B}" srcOrd="27" destOrd="0" presId="urn:microsoft.com/office/officeart/2005/8/layout/list1"/>
    <dgm:cxn modelId="{C8C029DC-E200-464A-8149-5C457738DEB5}" type="presParOf" srcId="{0CEAE3F1-B486-42C1-A0C8-85FF5DFB33D2}" destId="{65B04E80-583B-448F-A70D-5DB6B193199D}" srcOrd="28" destOrd="0" presId="urn:microsoft.com/office/officeart/2005/8/layout/list1"/>
    <dgm:cxn modelId="{7B60C4F4-F2F0-406F-B623-E20BF3AB1D05}" type="presParOf" srcId="{65B04E80-583B-448F-A70D-5DB6B193199D}" destId="{F7ACC400-E710-4759-9126-51D18908B87F}" srcOrd="0" destOrd="0" presId="urn:microsoft.com/office/officeart/2005/8/layout/list1"/>
    <dgm:cxn modelId="{C0BC5DE5-DEB3-42D0-AD4F-40B157106EBE}" type="presParOf" srcId="{65B04E80-583B-448F-A70D-5DB6B193199D}" destId="{E154DF2F-1937-45B7-B3E3-8558EDFD7D43}" srcOrd="1" destOrd="0" presId="urn:microsoft.com/office/officeart/2005/8/layout/list1"/>
    <dgm:cxn modelId="{24F97320-8A3C-41DE-B7A0-106D25D9DE76}" type="presParOf" srcId="{0CEAE3F1-B486-42C1-A0C8-85FF5DFB33D2}" destId="{0452881F-1973-4579-88AD-B47858054D93}" srcOrd="29" destOrd="0" presId="urn:microsoft.com/office/officeart/2005/8/layout/list1"/>
    <dgm:cxn modelId="{E5F5E239-7A64-469C-9197-6C9B0A73400E}" type="presParOf" srcId="{0CEAE3F1-B486-42C1-A0C8-85FF5DFB33D2}" destId="{87A9E206-B958-4323-A5DA-5069D79E6905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08428FE5-A8FE-443E-A65E-BCF95208E4E8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1. Доходы от использования имущества, в том числе:</a:t>
          </a:r>
        </a:p>
      </dgm:t>
    </dgm:pt>
    <dgm:pt modelId="{62CF325E-7184-4658-8E32-7BA17A011CD3}" type="parTrans" cxnId="{6BCB6789-C4C2-4079-A568-919F6963F26D}">
      <dgm:prSet/>
      <dgm:spPr/>
      <dgm:t>
        <a:bodyPr/>
        <a:lstStyle/>
        <a:p>
          <a:endParaRPr lang="ru-RU"/>
        </a:p>
      </dgm:t>
    </dgm:pt>
    <dgm:pt modelId="{26308E9B-1F5E-4B00-B743-381BC703C11F}" type="sibTrans" cxnId="{6BCB6789-C4C2-4079-A568-919F6963F26D}">
      <dgm:prSet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находящуюся в собственности городских округов, а также средства от продажи права на заключение договоров аренды земли по нормативу 100%.</a:t>
          </a: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госсобственность на которую не разграничена по нормативу 100%.</a:t>
          </a: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находящегося в оперативном управлении органов управления городских округов и созданных ими казенных учреждений по нормативу 100%.</a:t>
          </a: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составляющего казну городских округов по нормативу 100%.</a:t>
          </a: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F0AB8D77-359D-40BB-B16C-98882852190A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pPr algn="just"/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-</a:t>
          </a:r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доходы от перечисления части прибыли муниципальных унитарных предприятий по нормативу 50%.</a:t>
          </a:r>
        </a:p>
      </dgm:t>
    </dgm:pt>
    <dgm:pt modelId="{62F7BBE6-BE3E-45B0-AB40-0D2008F4E0F2}" type="parTrans" cxnId="{1D186B52-11B0-4954-B755-5F424613514F}">
      <dgm:prSet/>
      <dgm:spPr/>
      <dgm:t>
        <a:bodyPr/>
        <a:lstStyle/>
        <a:p>
          <a:endParaRPr lang="ru-RU"/>
        </a:p>
      </dgm:t>
    </dgm:pt>
    <dgm:pt modelId="{EE9870A6-2A52-449D-90E3-3C50F589ACB5}" type="sibTrans" cxnId="{1D186B52-11B0-4954-B755-5F424613514F}">
      <dgm:prSet/>
      <dgm:spPr/>
      <dgm:t>
        <a:bodyPr/>
        <a:lstStyle/>
        <a:p>
          <a:endParaRPr lang="ru-RU"/>
        </a:p>
      </dgm:t>
    </dgm:pt>
    <dgm:pt modelId="{EDA1A6F3-7D95-4D61-A8F4-9157F74732BD}">
      <dgm:prSet custT="1"/>
      <dgm:spPr/>
      <dgm:t>
        <a:bodyPr/>
        <a:lstStyle/>
        <a:p>
          <a:r>
            <a:rPr lang="ru-RU" sz="1200" dirty="0">
              <a:solidFill>
                <a:schemeClr val="tx2">
                  <a:lumMod val="50000"/>
                </a:schemeClr>
              </a:solidFill>
            </a:rPr>
            <a:t>-  </a:t>
          </a:r>
          <a:r>
            <a:rPr lang="ru-RU" sz="1200" b="1" i="1" dirty="0">
              <a:solidFill>
                <a:schemeClr val="tx2">
                  <a:lumMod val="50000"/>
                </a:schemeClr>
              </a:solidFill>
            </a:rPr>
            <a:t>прочие доходы от использования имущества, находящегося в собственности городских округов (например, плата за размещение и эксплуатацию рекламных конструкций).</a:t>
          </a:r>
        </a:p>
      </dgm:t>
    </dgm:pt>
    <dgm:pt modelId="{C09873D1-3B64-4E89-9D99-6B7463C1925C}" type="parTrans" cxnId="{C0B6BF37-14FF-4D1D-8E63-50819C896853}">
      <dgm:prSet/>
      <dgm:spPr/>
      <dgm:t>
        <a:bodyPr/>
        <a:lstStyle/>
        <a:p>
          <a:endParaRPr lang="ru-RU"/>
        </a:p>
      </dgm:t>
    </dgm:pt>
    <dgm:pt modelId="{FB87B5FD-92E9-4D6E-A644-C3652F548A52}" type="sibTrans" cxnId="{C0B6BF37-14FF-4D1D-8E63-50819C896853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B839E0-0A5F-46E6-9250-217A7F7D7969}" type="pres">
      <dgm:prSet presAssocID="{08428FE5-A8FE-443E-A65E-BCF95208E4E8}" presName="parentLin" presStyleCnt="0"/>
      <dgm:spPr/>
    </dgm:pt>
    <dgm:pt modelId="{042A893B-F67C-40F9-90D6-85060566F0FC}" type="pres">
      <dgm:prSet presAssocID="{08428FE5-A8FE-443E-A65E-BCF95208E4E8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4A7F8B39-3FEA-4C07-87B7-0651A9DAA54A}" type="pres">
      <dgm:prSet presAssocID="{08428FE5-A8FE-443E-A65E-BCF95208E4E8}" presName="parentText" presStyleLbl="node1" presStyleIdx="0" presStyleCnt="7" custScaleX="140281" custScaleY="133396" custLinFactY="-86984" custLinFactNeighborX="916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E96F58-61D5-4AEB-ACEF-7E64FD0FB028}" type="pres">
      <dgm:prSet presAssocID="{08428FE5-A8FE-443E-A65E-BCF95208E4E8}" presName="negativeSpace" presStyleCnt="0"/>
      <dgm:spPr/>
    </dgm:pt>
    <dgm:pt modelId="{3052CF60-6204-4D7B-AEBC-A64F19A3FF18}" type="pres">
      <dgm:prSet presAssocID="{08428FE5-A8FE-443E-A65E-BCF95208E4E8}" presName="childText" presStyleLbl="conFgAcc1" presStyleIdx="0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47D9F7C4-7EE4-4314-8D64-9EBF2487F165}" type="pres">
      <dgm:prSet presAssocID="{26308E9B-1F5E-4B00-B743-381BC703C11F}" presName="spaceBetweenRectangles" presStyleCnt="0"/>
      <dgm:spPr/>
    </dgm:pt>
    <dgm:pt modelId="{B0D5895B-E242-4C71-A849-805375034D6A}" type="pres">
      <dgm:prSet presAssocID="{CD72A5D1-D743-4362-AB03-5D94A1B20430}" presName="parentLin" presStyleCnt="0"/>
      <dgm:spPr/>
    </dgm:pt>
    <dgm:pt modelId="{C15B25BD-3348-4FDA-B14C-53F9163F9338}" type="pres">
      <dgm:prSet presAssocID="{CD72A5D1-D743-4362-AB03-5D94A1B2043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1" presStyleCnt="7" custScaleX="130833" custScaleY="196189" custLinFactNeighborX="80111" custLinFactNeighborY="-438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</dgm:pt>
    <dgm:pt modelId="{DBB25DFC-2CED-4EB0-875B-B2A6D74462D1}" type="pres">
      <dgm:prSet presAssocID="{CD72A5D1-D743-4362-AB03-5D94A1B20430}" presName="childText" presStyleLbl="conFgAcc1" presStyleIdx="1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836F0077-96BC-42DB-9414-0EAC57526697}" type="pres">
      <dgm:prSet presAssocID="{E4C77D1F-EF2A-4AB2-93DD-8F68E57A0AF7}" presName="spaceBetweenRectangles" presStyleCnt="0"/>
      <dgm:spPr/>
    </dgm:pt>
    <dgm:pt modelId="{B9299AE6-18EF-42DC-945C-584B1EA16BB2}" type="pres">
      <dgm:prSet presAssocID="{A2B1F9CF-591F-4A7C-961B-E8630DBB79B0}" presName="parentLin" presStyleCnt="0"/>
      <dgm:spPr/>
    </dgm:pt>
    <dgm:pt modelId="{22537285-9F14-44F3-B870-39DFC7E81779}" type="pres">
      <dgm:prSet presAssocID="{A2B1F9CF-591F-4A7C-961B-E8630DBB79B0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2" presStyleCnt="7" custScaleX="130421" custScaleY="163320" custLinFactNeighborX="81925" custLinFactNeighborY="-377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</dgm:pt>
    <dgm:pt modelId="{DE7D29D7-184C-4CC8-90CB-231A22A1E469}" type="pres">
      <dgm:prSet presAssocID="{A2B1F9CF-591F-4A7C-961B-E8630DBB79B0}" presName="childText" presStyleLbl="conFgAcc1" presStyleIdx="2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6A275300-2E7B-4363-A45D-DCF310FE534E}" type="pres">
      <dgm:prSet presAssocID="{4FA00724-DDE2-4B3A-B6A2-A3DD2F729FA4}" presName="spaceBetweenRectangles" presStyleCnt="0"/>
      <dgm:spPr/>
    </dgm:pt>
    <dgm:pt modelId="{4BEDF85E-8843-4A1F-B333-62492B5527A2}" type="pres">
      <dgm:prSet presAssocID="{AD23C749-B4D0-4D0B-896C-6CB473C305AC}" presName="parentLin" presStyleCnt="0"/>
      <dgm:spPr/>
    </dgm:pt>
    <dgm:pt modelId="{9E1ED76E-43F0-47E0-91B4-B58DA4192062}" type="pres">
      <dgm:prSet presAssocID="{AD23C749-B4D0-4D0B-896C-6CB473C305AC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3" presStyleCnt="7" custScaleX="131009" custScaleY="188772" custLinFactNeighborX="77808" custLinFactNeighborY="-33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</dgm:pt>
    <dgm:pt modelId="{4A4CF7D8-4A51-4C0E-9CFB-7EAE2F3665D3}" type="pres">
      <dgm:prSet presAssocID="{AD23C749-B4D0-4D0B-896C-6CB473C305AC}" presName="childText" presStyleLbl="conFgAcc1" presStyleIdx="3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51604A0A-6C3C-4451-B53C-99D060D395FD}" type="pres">
      <dgm:prSet presAssocID="{9106EAD2-5EF5-47FE-8D86-4D4926DEFF87}" presName="spaceBetweenRectangles" presStyleCnt="0"/>
      <dgm:spPr/>
    </dgm:pt>
    <dgm:pt modelId="{886AD020-315C-4CF2-B6C7-29BB51683FB5}" type="pres">
      <dgm:prSet presAssocID="{42C91D5A-428F-47B4-9B7D-CBDC8BDEE193}" presName="parentLin" presStyleCnt="0"/>
      <dgm:spPr/>
    </dgm:pt>
    <dgm:pt modelId="{B137E3CA-3950-40A2-AB68-C6FF806AE332}" type="pres">
      <dgm:prSet presAssocID="{42C91D5A-428F-47B4-9B7D-CBDC8BDEE193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4" presStyleCnt="7" custScaleX="131508" custScaleY="124458" custLinFactX="2720" custLinFactNeighborX="100000" custLinFactNeighborY="-130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</dgm:pt>
    <dgm:pt modelId="{2DF1CE67-309A-4997-A002-A946AE06B0C0}" type="pres">
      <dgm:prSet presAssocID="{42C91D5A-428F-47B4-9B7D-CBDC8BDEE193}" presName="childText" presStyleLbl="conFgAcc1" presStyleIdx="4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374BA846-5841-41BB-A1F7-71E4506B89F9}" type="pres">
      <dgm:prSet presAssocID="{CDBB867C-0BF3-417F-B4DF-68EA6FD2BF3F}" presName="spaceBetweenRectangles" presStyleCnt="0"/>
      <dgm:spPr/>
    </dgm:pt>
    <dgm:pt modelId="{31269D79-6875-4AA8-9DB8-C598D4DC5702}" type="pres">
      <dgm:prSet presAssocID="{F0AB8D77-359D-40BB-B16C-98882852190A}" presName="parentLin" presStyleCnt="0"/>
      <dgm:spPr/>
    </dgm:pt>
    <dgm:pt modelId="{C4089003-A93F-46C3-93DF-7445BF9E4B43}" type="pres">
      <dgm:prSet presAssocID="{F0AB8D77-359D-40BB-B16C-98882852190A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08177277-6E7C-4C26-9BC4-FDA9503DAAB1}" type="pres">
      <dgm:prSet presAssocID="{F0AB8D77-359D-40BB-B16C-98882852190A}" presName="parentText" presStyleLbl="node1" presStyleIdx="5" presStyleCnt="7" custScaleX="131349" custScaleY="165178" custLinFactNeighborX="97878" custLinFactNeighborY="-137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4FDF-1028-4210-820A-532515CBB60C}" type="pres">
      <dgm:prSet presAssocID="{F0AB8D77-359D-40BB-B16C-98882852190A}" presName="negativeSpace" presStyleCnt="0"/>
      <dgm:spPr/>
    </dgm:pt>
    <dgm:pt modelId="{2421033E-0177-4AC3-B96F-ED1FC090A90E}" type="pres">
      <dgm:prSet presAssocID="{F0AB8D77-359D-40BB-B16C-98882852190A}" presName="childText" presStyleLbl="conFgAcc1" presStyleIdx="5" presStyleCnt="7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F80FE833-48E0-4722-A05A-F90506C4B670}" type="pres">
      <dgm:prSet presAssocID="{EE9870A6-2A52-449D-90E3-3C50F589ACB5}" presName="spaceBetweenRectangles" presStyleCnt="0"/>
      <dgm:spPr/>
    </dgm:pt>
    <dgm:pt modelId="{88428F89-00A9-4265-9A22-7E2DE3A6FE9A}" type="pres">
      <dgm:prSet presAssocID="{EDA1A6F3-7D95-4D61-A8F4-9157F74732BD}" presName="parentLin" presStyleCnt="0"/>
      <dgm:spPr/>
    </dgm:pt>
    <dgm:pt modelId="{7CC0AE7C-5A27-43DB-90BA-3C6E413EB527}" type="pres">
      <dgm:prSet presAssocID="{EDA1A6F3-7D95-4D61-A8F4-9157F74732BD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16EAE4A3-D074-45B4-BBD3-7DA60B4FBED8}" type="pres">
      <dgm:prSet presAssocID="{EDA1A6F3-7D95-4D61-A8F4-9157F74732BD}" presName="parentText" presStyleLbl="node1" presStyleIdx="6" presStyleCnt="7" custScaleX="130489" custScaleY="166104" custLinFactX="1468" custLinFactNeighborX="100000" custLinFactNeighborY="1349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402CC-3D2A-4E3A-BB93-E552459B7062}" type="pres">
      <dgm:prSet presAssocID="{EDA1A6F3-7D95-4D61-A8F4-9157F74732BD}" presName="negativeSpace" presStyleCnt="0"/>
      <dgm:spPr/>
    </dgm:pt>
    <dgm:pt modelId="{3BEE4A8F-5AD3-41F6-86F2-E126CF2B8463}" type="pres">
      <dgm:prSet presAssocID="{EDA1A6F3-7D95-4D61-A8F4-9157F74732BD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5FDC29D7-8D66-44C5-A94D-F11473FAD8A2}" type="presOf" srcId="{42C91D5A-428F-47B4-9B7D-CBDC8BDEE193}" destId="{B137E3CA-3950-40A2-AB68-C6FF806AE332}" srcOrd="0" destOrd="0" presId="urn:microsoft.com/office/officeart/2005/8/layout/list1"/>
    <dgm:cxn modelId="{00CF8D14-9FF4-449F-8904-11CDD9792D26}" type="presOf" srcId="{F0AB8D77-359D-40BB-B16C-98882852190A}" destId="{08177277-6E7C-4C26-9BC4-FDA9503DAAB1}" srcOrd="1" destOrd="0" presId="urn:microsoft.com/office/officeart/2005/8/layout/list1"/>
    <dgm:cxn modelId="{B7B3AF76-F16A-45F5-9B3B-61A009DDEF9B}" srcId="{DDD2440A-CF98-4040-ADC9-5B5080F52A0D}" destId="{CD72A5D1-D743-4362-AB03-5D94A1B20430}" srcOrd="1" destOrd="0" parTransId="{96BAEB35-2317-4ECE-8C6B-DDF02055FBFC}" sibTransId="{E4C77D1F-EF2A-4AB2-93DD-8F68E57A0AF7}"/>
    <dgm:cxn modelId="{091144D6-B025-4B7D-8AE6-9EC258847838}" type="presOf" srcId="{08428FE5-A8FE-443E-A65E-BCF95208E4E8}" destId="{4A7F8B39-3FEA-4C07-87B7-0651A9DAA54A}" srcOrd="1" destOrd="0" presId="urn:microsoft.com/office/officeart/2005/8/layout/list1"/>
    <dgm:cxn modelId="{4FDA6B64-14F4-418F-9FC4-654408645EE3}" type="presOf" srcId="{A2B1F9CF-591F-4A7C-961B-E8630DBB79B0}" destId="{22537285-9F14-44F3-B870-39DFC7E81779}" srcOrd="0" destOrd="0" presId="urn:microsoft.com/office/officeart/2005/8/layout/list1"/>
    <dgm:cxn modelId="{6BCB6789-C4C2-4079-A568-919F6963F26D}" srcId="{DDD2440A-CF98-4040-ADC9-5B5080F52A0D}" destId="{08428FE5-A8FE-443E-A65E-BCF95208E4E8}" srcOrd="0" destOrd="0" parTransId="{62CF325E-7184-4658-8E32-7BA17A011CD3}" sibTransId="{26308E9B-1F5E-4B00-B743-381BC703C11F}"/>
    <dgm:cxn modelId="{4A86FF34-6FEC-4291-BB48-2A807A66E0ED}" type="presOf" srcId="{AD23C749-B4D0-4D0B-896C-6CB473C305AC}" destId="{55E5DC1E-7C63-4EFA-BB64-F65980973629}" srcOrd="1" destOrd="0" presId="urn:microsoft.com/office/officeart/2005/8/layout/list1"/>
    <dgm:cxn modelId="{BF8A1D28-D0B0-466B-8FA9-F200D101B2C8}" type="presOf" srcId="{EDA1A6F3-7D95-4D61-A8F4-9157F74732BD}" destId="{16EAE4A3-D074-45B4-BBD3-7DA60B4FBED8}" srcOrd="1" destOrd="0" presId="urn:microsoft.com/office/officeart/2005/8/layout/list1"/>
    <dgm:cxn modelId="{2C969277-1DAD-4729-B0CC-3F2767B22D16}" type="presOf" srcId="{42C91D5A-428F-47B4-9B7D-CBDC8BDEE193}" destId="{C4EB76F3-9845-4834-A2BE-B539AC0BD6B1}" srcOrd="1" destOrd="0" presId="urn:microsoft.com/office/officeart/2005/8/layout/list1"/>
    <dgm:cxn modelId="{C0B6BF37-14FF-4D1D-8E63-50819C896853}" srcId="{DDD2440A-CF98-4040-ADC9-5B5080F52A0D}" destId="{EDA1A6F3-7D95-4D61-A8F4-9157F74732BD}" srcOrd="6" destOrd="0" parTransId="{C09873D1-3B64-4E89-9D99-6B7463C1925C}" sibTransId="{FB87B5FD-92E9-4D6E-A644-C3652F548A52}"/>
    <dgm:cxn modelId="{1D186B52-11B0-4954-B755-5F424613514F}" srcId="{DDD2440A-CF98-4040-ADC9-5B5080F52A0D}" destId="{F0AB8D77-359D-40BB-B16C-98882852190A}" srcOrd="5" destOrd="0" parTransId="{62F7BBE6-BE3E-45B0-AB40-0D2008F4E0F2}" sibTransId="{EE9870A6-2A52-449D-90E3-3C50F589ACB5}"/>
    <dgm:cxn modelId="{F91378E7-4A58-4DDB-BC68-C21B2A8C9830}" srcId="{DDD2440A-CF98-4040-ADC9-5B5080F52A0D}" destId="{AD23C749-B4D0-4D0B-896C-6CB473C305AC}" srcOrd="3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2" destOrd="0" parTransId="{4A6DF5F0-0E0D-4330-B25A-690CEFA699F5}" sibTransId="{4FA00724-DDE2-4B3A-B6A2-A3DD2F729FA4}"/>
    <dgm:cxn modelId="{4B8BBCC8-3229-4F97-AB7A-DFFB7B9ADE1B}" type="presOf" srcId="{08428FE5-A8FE-443E-A65E-BCF95208E4E8}" destId="{042A893B-F67C-40F9-90D6-85060566F0FC}" srcOrd="0" destOrd="0" presId="urn:microsoft.com/office/officeart/2005/8/layout/list1"/>
    <dgm:cxn modelId="{B80BCDD6-73EF-46C6-8C66-0E03109E84E8}" type="presOf" srcId="{CD72A5D1-D743-4362-AB03-5D94A1B20430}" destId="{C15B25BD-3348-4FDA-B14C-53F9163F9338}" srcOrd="0" destOrd="0" presId="urn:microsoft.com/office/officeart/2005/8/layout/list1"/>
    <dgm:cxn modelId="{D879D4F3-6B62-45C9-8E54-91178A87966A}" type="presOf" srcId="{F0AB8D77-359D-40BB-B16C-98882852190A}" destId="{C4089003-A93F-46C3-93DF-7445BF9E4B43}" srcOrd="0" destOrd="0" presId="urn:microsoft.com/office/officeart/2005/8/layout/list1"/>
    <dgm:cxn modelId="{EBE7D307-4088-4B25-8838-D10B5A4E16CE}" type="presOf" srcId="{CD72A5D1-D743-4362-AB03-5D94A1B20430}" destId="{7EFA4CA9-F9A0-4B97-8D75-8524EEE82C92}" srcOrd="1" destOrd="0" presId="urn:microsoft.com/office/officeart/2005/8/layout/list1"/>
    <dgm:cxn modelId="{4D0B777C-4364-4E2E-9E5E-8B77065BD02C}" type="presOf" srcId="{EDA1A6F3-7D95-4D61-A8F4-9157F74732BD}" destId="{7CC0AE7C-5A27-43DB-90BA-3C6E413EB527}" srcOrd="0" destOrd="0" presId="urn:microsoft.com/office/officeart/2005/8/layout/list1"/>
    <dgm:cxn modelId="{042BE728-9141-4B7C-8765-443062FE6F62}" type="presOf" srcId="{A2B1F9CF-591F-4A7C-961B-E8630DBB79B0}" destId="{2A396AB9-4640-4619-93AC-2DEB2BF118AE}" srcOrd="1" destOrd="0" presId="urn:microsoft.com/office/officeart/2005/8/layout/list1"/>
    <dgm:cxn modelId="{930B6EFE-AF5A-4C82-8349-0B33C0C5C9BD}" type="presOf" srcId="{DDD2440A-CF98-4040-ADC9-5B5080F52A0D}" destId="{0CEAE3F1-B486-42C1-A0C8-85FF5DFB33D2}" srcOrd="0" destOrd="0" presId="urn:microsoft.com/office/officeart/2005/8/layout/list1"/>
    <dgm:cxn modelId="{51F7E7F0-ED4D-43E5-9DFC-827450371C46}" srcId="{DDD2440A-CF98-4040-ADC9-5B5080F52A0D}" destId="{42C91D5A-428F-47B4-9B7D-CBDC8BDEE193}" srcOrd="4" destOrd="0" parTransId="{ACC1803A-A5FC-421B-996B-B39CE136ABDF}" sibTransId="{CDBB867C-0BF3-417F-B4DF-68EA6FD2BF3F}"/>
    <dgm:cxn modelId="{0520CA05-0E20-4237-979C-844247197A08}" type="presOf" srcId="{AD23C749-B4D0-4D0B-896C-6CB473C305AC}" destId="{9E1ED76E-43F0-47E0-91B4-B58DA4192062}" srcOrd="0" destOrd="0" presId="urn:microsoft.com/office/officeart/2005/8/layout/list1"/>
    <dgm:cxn modelId="{78E5C003-D228-4E43-A3F5-7E858AE3F6D3}" type="presParOf" srcId="{0CEAE3F1-B486-42C1-A0C8-85FF5DFB33D2}" destId="{86B839E0-0A5F-46E6-9250-217A7F7D7969}" srcOrd="0" destOrd="0" presId="urn:microsoft.com/office/officeart/2005/8/layout/list1"/>
    <dgm:cxn modelId="{BAC3D5A6-AE45-4889-AA50-01506245CDDD}" type="presParOf" srcId="{86B839E0-0A5F-46E6-9250-217A7F7D7969}" destId="{042A893B-F67C-40F9-90D6-85060566F0FC}" srcOrd="0" destOrd="0" presId="urn:microsoft.com/office/officeart/2005/8/layout/list1"/>
    <dgm:cxn modelId="{D9B9A41D-2291-4588-9744-8BDEE356D6A6}" type="presParOf" srcId="{86B839E0-0A5F-46E6-9250-217A7F7D7969}" destId="{4A7F8B39-3FEA-4C07-87B7-0651A9DAA54A}" srcOrd="1" destOrd="0" presId="urn:microsoft.com/office/officeart/2005/8/layout/list1"/>
    <dgm:cxn modelId="{E04892E2-B26A-4B73-AF85-F6F2EA4A4326}" type="presParOf" srcId="{0CEAE3F1-B486-42C1-A0C8-85FF5DFB33D2}" destId="{F1E96F58-61D5-4AEB-ACEF-7E64FD0FB028}" srcOrd="1" destOrd="0" presId="urn:microsoft.com/office/officeart/2005/8/layout/list1"/>
    <dgm:cxn modelId="{90E6C00A-1624-44AF-BBA0-2FD4C6112235}" type="presParOf" srcId="{0CEAE3F1-B486-42C1-A0C8-85FF5DFB33D2}" destId="{3052CF60-6204-4D7B-AEBC-A64F19A3FF18}" srcOrd="2" destOrd="0" presId="urn:microsoft.com/office/officeart/2005/8/layout/list1"/>
    <dgm:cxn modelId="{BBB00C9A-BAB5-43D2-832E-2C3D7F9CC507}" type="presParOf" srcId="{0CEAE3F1-B486-42C1-A0C8-85FF5DFB33D2}" destId="{47D9F7C4-7EE4-4314-8D64-9EBF2487F165}" srcOrd="3" destOrd="0" presId="urn:microsoft.com/office/officeart/2005/8/layout/list1"/>
    <dgm:cxn modelId="{C2CDC509-BB3B-49FA-BB31-A7D7D589F8E3}" type="presParOf" srcId="{0CEAE3F1-B486-42C1-A0C8-85FF5DFB33D2}" destId="{B0D5895B-E242-4C71-A849-805375034D6A}" srcOrd="4" destOrd="0" presId="urn:microsoft.com/office/officeart/2005/8/layout/list1"/>
    <dgm:cxn modelId="{049B7423-D50F-49E5-80F2-E2DA68AE64F9}" type="presParOf" srcId="{B0D5895B-E242-4C71-A849-805375034D6A}" destId="{C15B25BD-3348-4FDA-B14C-53F9163F9338}" srcOrd="0" destOrd="0" presId="urn:microsoft.com/office/officeart/2005/8/layout/list1"/>
    <dgm:cxn modelId="{5DED66B1-4C97-4FBE-82AB-5586A2E62F52}" type="presParOf" srcId="{B0D5895B-E242-4C71-A849-805375034D6A}" destId="{7EFA4CA9-F9A0-4B97-8D75-8524EEE82C92}" srcOrd="1" destOrd="0" presId="urn:microsoft.com/office/officeart/2005/8/layout/list1"/>
    <dgm:cxn modelId="{93C35CE3-2770-4E5A-86DD-3A7E489948F3}" type="presParOf" srcId="{0CEAE3F1-B486-42C1-A0C8-85FF5DFB33D2}" destId="{926A2A5B-2F6E-49A9-9430-B8F90CA96B3C}" srcOrd="5" destOrd="0" presId="urn:microsoft.com/office/officeart/2005/8/layout/list1"/>
    <dgm:cxn modelId="{4FAABCC0-4BDC-4F55-AFA5-D20715D03ED1}" type="presParOf" srcId="{0CEAE3F1-B486-42C1-A0C8-85FF5DFB33D2}" destId="{DBB25DFC-2CED-4EB0-875B-B2A6D74462D1}" srcOrd="6" destOrd="0" presId="urn:microsoft.com/office/officeart/2005/8/layout/list1"/>
    <dgm:cxn modelId="{F0F476FB-7563-476C-97A7-212A81F46617}" type="presParOf" srcId="{0CEAE3F1-B486-42C1-A0C8-85FF5DFB33D2}" destId="{836F0077-96BC-42DB-9414-0EAC57526697}" srcOrd="7" destOrd="0" presId="urn:microsoft.com/office/officeart/2005/8/layout/list1"/>
    <dgm:cxn modelId="{8B030A26-5764-4184-A1B5-C9D2862CA32C}" type="presParOf" srcId="{0CEAE3F1-B486-42C1-A0C8-85FF5DFB33D2}" destId="{B9299AE6-18EF-42DC-945C-584B1EA16BB2}" srcOrd="8" destOrd="0" presId="urn:microsoft.com/office/officeart/2005/8/layout/list1"/>
    <dgm:cxn modelId="{0FF91576-F40E-4AA1-8757-1F4C8CA98DB9}" type="presParOf" srcId="{B9299AE6-18EF-42DC-945C-584B1EA16BB2}" destId="{22537285-9F14-44F3-B870-39DFC7E81779}" srcOrd="0" destOrd="0" presId="urn:microsoft.com/office/officeart/2005/8/layout/list1"/>
    <dgm:cxn modelId="{E4C6946B-9896-4ECA-9E48-B034622877AC}" type="presParOf" srcId="{B9299AE6-18EF-42DC-945C-584B1EA16BB2}" destId="{2A396AB9-4640-4619-93AC-2DEB2BF118AE}" srcOrd="1" destOrd="0" presId="urn:microsoft.com/office/officeart/2005/8/layout/list1"/>
    <dgm:cxn modelId="{747C0446-224D-4420-9655-B8562E280D36}" type="presParOf" srcId="{0CEAE3F1-B486-42C1-A0C8-85FF5DFB33D2}" destId="{C01B5259-2DDD-4522-BA71-33C885CCCFB5}" srcOrd="9" destOrd="0" presId="urn:microsoft.com/office/officeart/2005/8/layout/list1"/>
    <dgm:cxn modelId="{4A36F8F8-7607-4463-A4C0-5EF5D6E6FA64}" type="presParOf" srcId="{0CEAE3F1-B486-42C1-A0C8-85FF5DFB33D2}" destId="{DE7D29D7-184C-4CC8-90CB-231A22A1E469}" srcOrd="10" destOrd="0" presId="urn:microsoft.com/office/officeart/2005/8/layout/list1"/>
    <dgm:cxn modelId="{8490B405-312E-494E-AFD9-BC508F8A1782}" type="presParOf" srcId="{0CEAE3F1-B486-42C1-A0C8-85FF5DFB33D2}" destId="{6A275300-2E7B-4363-A45D-DCF310FE534E}" srcOrd="11" destOrd="0" presId="urn:microsoft.com/office/officeart/2005/8/layout/list1"/>
    <dgm:cxn modelId="{DB6FDF0F-72FA-4CBC-AB70-1FBF197DE64E}" type="presParOf" srcId="{0CEAE3F1-B486-42C1-A0C8-85FF5DFB33D2}" destId="{4BEDF85E-8843-4A1F-B333-62492B5527A2}" srcOrd="12" destOrd="0" presId="urn:microsoft.com/office/officeart/2005/8/layout/list1"/>
    <dgm:cxn modelId="{F81679FD-89DE-428C-A54D-393A16539E76}" type="presParOf" srcId="{4BEDF85E-8843-4A1F-B333-62492B5527A2}" destId="{9E1ED76E-43F0-47E0-91B4-B58DA4192062}" srcOrd="0" destOrd="0" presId="urn:microsoft.com/office/officeart/2005/8/layout/list1"/>
    <dgm:cxn modelId="{98B87D2B-F5FF-4EB7-8C05-193FFF77A796}" type="presParOf" srcId="{4BEDF85E-8843-4A1F-B333-62492B5527A2}" destId="{55E5DC1E-7C63-4EFA-BB64-F65980973629}" srcOrd="1" destOrd="0" presId="urn:microsoft.com/office/officeart/2005/8/layout/list1"/>
    <dgm:cxn modelId="{B424DA57-3334-4A78-9DE3-D658DFCF33B3}" type="presParOf" srcId="{0CEAE3F1-B486-42C1-A0C8-85FF5DFB33D2}" destId="{29CA93D2-B352-489A-A3D6-820EB5CFA529}" srcOrd="13" destOrd="0" presId="urn:microsoft.com/office/officeart/2005/8/layout/list1"/>
    <dgm:cxn modelId="{F1F076D1-D35E-4C7B-AA11-41D10BA744EF}" type="presParOf" srcId="{0CEAE3F1-B486-42C1-A0C8-85FF5DFB33D2}" destId="{4A4CF7D8-4A51-4C0E-9CFB-7EAE2F3665D3}" srcOrd="14" destOrd="0" presId="urn:microsoft.com/office/officeart/2005/8/layout/list1"/>
    <dgm:cxn modelId="{EE8C9B03-73D3-46FA-AE45-2AB903B25B2C}" type="presParOf" srcId="{0CEAE3F1-B486-42C1-A0C8-85FF5DFB33D2}" destId="{51604A0A-6C3C-4451-B53C-99D060D395FD}" srcOrd="15" destOrd="0" presId="urn:microsoft.com/office/officeart/2005/8/layout/list1"/>
    <dgm:cxn modelId="{EE8A7B9F-7E58-4BD3-887E-172312D02917}" type="presParOf" srcId="{0CEAE3F1-B486-42C1-A0C8-85FF5DFB33D2}" destId="{886AD020-315C-4CF2-B6C7-29BB51683FB5}" srcOrd="16" destOrd="0" presId="urn:microsoft.com/office/officeart/2005/8/layout/list1"/>
    <dgm:cxn modelId="{6FB42826-A133-48D0-8FF7-79BD786BA8AF}" type="presParOf" srcId="{886AD020-315C-4CF2-B6C7-29BB51683FB5}" destId="{B137E3CA-3950-40A2-AB68-C6FF806AE332}" srcOrd="0" destOrd="0" presId="urn:microsoft.com/office/officeart/2005/8/layout/list1"/>
    <dgm:cxn modelId="{1C5B2A8B-7F25-40A3-9C9E-C85C3AC23E97}" type="presParOf" srcId="{886AD020-315C-4CF2-B6C7-29BB51683FB5}" destId="{C4EB76F3-9845-4834-A2BE-B539AC0BD6B1}" srcOrd="1" destOrd="0" presId="urn:microsoft.com/office/officeart/2005/8/layout/list1"/>
    <dgm:cxn modelId="{69FC9F97-E2E6-4222-871B-51706EE87360}" type="presParOf" srcId="{0CEAE3F1-B486-42C1-A0C8-85FF5DFB33D2}" destId="{87C04931-F6CC-45D5-B26E-D1F05F3AC737}" srcOrd="17" destOrd="0" presId="urn:microsoft.com/office/officeart/2005/8/layout/list1"/>
    <dgm:cxn modelId="{DF2642CE-35DE-4A2F-A8A2-570EB20D5624}" type="presParOf" srcId="{0CEAE3F1-B486-42C1-A0C8-85FF5DFB33D2}" destId="{2DF1CE67-309A-4997-A002-A946AE06B0C0}" srcOrd="18" destOrd="0" presId="urn:microsoft.com/office/officeart/2005/8/layout/list1"/>
    <dgm:cxn modelId="{A8DC2310-413F-4886-9E87-413D785F1FB1}" type="presParOf" srcId="{0CEAE3F1-B486-42C1-A0C8-85FF5DFB33D2}" destId="{374BA846-5841-41BB-A1F7-71E4506B89F9}" srcOrd="19" destOrd="0" presId="urn:microsoft.com/office/officeart/2005/8/layout/list1"/>
    <dgm:cxn modelId="{D60B1067-9BB8-4D36-885F-4053A7BAC0A1}" type="presParOf" srcId="{0CEAE3F1-B486-42C1-A0C8-85FF5DFB33D2}" destId="{31269D79-6875-4AA8-9DB8-C598D4DC5702}" srcOrd="20" destOrd="0" presId="urn:microsoft.com/office/officeart/2005/8/layout/list1"/>
    <dgm:cxn modelId="{E0AE0856-75DE-49DC-977A-58E02D1BDAB0}" type="presParOf" srcId="{31269D79-6875-4AA8-9DB8-C598D4DC5702}" destId="{C4089003-A93F-46C3-93DF-7445BF9E4B43}" srcOrd="0" destOrd="0" presId="urn:microsoft.com/office/officeart/2005/8/layout/list1"/>
    <dgm:cxn modelId="{DDFEA7F2-9148-4800-9F0D-D6B67F51F869}" type="presParOf" srcId="{31269D79-6875-4AA8-9DB8-C598D4DC5702}" destId="{08177277-6E7C-4C26-9BC4-FDA9503DAAB1}" srcOrd="1" destOrd="0" presId="urn:microsoft.com/office/officeart/2005/8/layout/list1"/>
    <dgm:cxn modelId="{6E933286-ECB9-4D43-BA7A-929851FFAE67}" type="presParOf" srcId="{0CEAE3F1-B486-42C1-A0C8-85FF5DFB33D2}" destId="{C34F4FDF-1028-4210-820A-532515CBB60C}" srcOrd="21" destOrd="0" presId="urn:microsoft.com/office/officeart/2005/8/layout/list1"/>
    <dgm:cxn modelId="{9E95B1F0-C36B-41F9-8E6A-F03EAA55597C}" type="presParOf" srcId="{0CEAE3F1-B486-42C1-A0C8-85FF5DFB33D2}" destId="{2421033E-0177-4AC3-B96F-ED1FC090A90E}" srcOrd="22" destOrd="0" presId="urn:microsoft.com/office/officeart/2005/8/layout/list1"/>
    <dgm:cxn modelId="{FA9C8AA3-390E-4BA0-8BFA-D4F15E4BE0C2}" type="presParOf" srcId="{0CEAE3F1-B486-42C1-A0C8-85FF5DFB33D2}" destId="{F80FE833-48E0-4722-A05A-F90506C4B670}" srcOrd="23" destOrd="0" presId="urn:microsoft.com/office/officeart/2005/8/layout/list1"/>
    <dgm:cxn modelId="{87493F00-A131-4CEB-9673-8621FC0F2CC1}" type="presParOf" srcId="{0CEAE3F1-B486-42C1-A0C8-85FF5DFB33D2}" destId="{88428F89-00A9-4265-9A22-7E2DE3A6FE9A}" srcOrd="24" destOrd="0" presId="urn:microsoft.com/office/officeart/2005/8/layout/list1"/>
    <dgm:cxn modelId="{42E0FD71-9585-445E-9BCE-06C5C9A47AA3}" type="presParOf" srcId="{88428F89-00A9-4265-9A22-7E2DE3A6FE9A}" destId="{7CC0AE7C-5A27-43DB-90BA-3C6E413EB527}" srcOrd="0" destOrd="0" presId="urn:microsoft.com/office/officeart/2005/8/layout/list1"/>
    <dgm:cxn modelId="{AE853FCF-6CE4-42EE-813E-3965F1661008}" type="presParOf" srcId="{88428F89-00A9-4265-9A22-7E2DE3A6FE9A}" destId="{16EAE4A3-D074-45B4-BBD3-7DA60B4FBED8}" srcOrd="1" destOrd="0" presId="urn:microsoft.com/office/officeart/2005/8/layout/list1"/>
    <dgm:cxn modelId="{D229694A-7C4E-442B-844A-9CB72D5A2D68}" type="presParOf" srcId="{0CEAE3F1-B486-42C1-A0C8-85FF5DFB33D2}" destId="{410402CC-3D2A-4E3A-BB93-E552459B7062}" srcOrd="25" destOrd="0" presId="urn:microsoft.com/office/officeart/2005/8/layout/list1"/>
    <dgm:cxn modelId="{24136FD0-60C3-4592-9321-3297A8F3BAA6}" type="presParOf" srcId="{0CEAE3F1-B486-42C1-A0C8-85FF5DFB33D2}" destId="{3BEE4A8F-5AD3-41F6-86F2-E126CF2B8463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2440A-CF98-4040-ADC9-5B5080F52A0D}" type="doc">
      <dgm:prSet loTypeId="urn:microsoft.com/office/officeart/2005/8/layout/list1" loCatId="list" qsTypeId="urn:microsoft.com/office/officeart/2005/8/quickstyle/3d2#3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D72A5D1-D743-4362-AB03-5D94A1B2043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2. Платежи при пользовании природными ресурсами (плата за негативное воздействие на окружающую среду по нормативу 60%).</a:t>
          </a:r>
        </a:p>
      </dgm:t>
    </dgm:pt>
    <dgm:pt modelId="{96BAEB35-2317-4ECE-8C6B-DDF02055FBFC}" type="parTrans" cxnId="{B7B3AF76-F16A-45F5-9B3B-61A009DDEF9B}">
      <dgm:prSet/>
      <dgm:spPr/>
      <dgm:t>
        <a:bodyPr/>
        <a:lstStyle/>
        <a:p>
          <a:endParaRPr lang="ru-RU"/>
        </a:p>
      </dgm:t>
    </dgm:pt>
    <dgm:pt modelId="{E4C77D1F-EF2A-4AB2-93DD-8F68E57A0AF7}" type="sibTrans" cxnId="{B7B3AF76-F16A-45F5-9B3B-61A009DDEF9B}">
      <dgm:prSet/>
      <dgm:spPr/>
      <dgm:t>
        <a:bodyPr/>
        <a:lstStyle/>
        <a:p>
          <a:endParaRPr lang="ru-RU"/>
        </a:p>
      </dgm:t>
    </dgm:pt>
    <dgm:pt modelId="{A2B1F9CF-591F-4A7C-961B-E8630DBB79B0}">
      <dgm:prSet phldrT="[Текст]"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3. Доходы от оказания услуг и компенсации затрат государства.</a:t>
          </a:r>
        </a:p>
      </dgm:t>
    </dgm:pt>
    <dgm:pt modelId="{4A6DF5F0-0E0D-4330-B25A-690CEFA699F5}" type="parTrans" cxnId="{C1D648C8-C4F1-455A-986B-3351EDC8F972}">
      <dgm:prSet/>
      <dgm:spPr/>
      <dgm:t>
        <a:bodyPr/>
        <a:lstStyle/>
        <a:p>
          <a:endParaRPr lang="ru-RU"/>
        </a:p>
      </dgm:t>
    </dgm:pt>
    <dgm:pt modelId="{4FA00724-DDE2-4B3A-B6A2-A3DD2F729FA4}" type="sibTrans" cxnId="{C1D648C8-C4F1-455A-986B-3351EDC8F972}">
      <dgm:prSet/>
      <dgm:spPr/>
      <dgm:t>
        <a:bodyPr/>
        <a:lstStyle/>
        <a:p>
          <a:endParaRPr lang="ru-RU"/>
        </a:p>
      </dgm:t>
    </dgm:pt>
    <dgm:pt modelId="{AD23C749-B4D0-4D0B-896C-6CB473C305AC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4. Доходы от продажи материальных и нематериальных активов (продажа квартир, продажа иного имущества, продажа земельных участков).</a:t>
          </a:r>
        </a:p>
      </dgm:t>
    </dgm:pt>
    <dgm:pt modelId="{0D580B12-5A2B-448D-A2EC-B8E97046DF81}" type="parTrans" cxnId="{F91378E7-4A58-4DDB-BC68-C21B2A8C9830}">
      <dgm:prSet/>
      <dgm:spPr/>
      <dgm:t>
        <a:bodyPr/>
        <a:lstStyle/>
        <a:p>
          <a:endParaRPr lang="ru-RU"/>
        </a:p>
      </dgm:t>
    </dgm:pt>
    <dgm:pt modelId="{9106EAD2-5EF5-47FE-8D86-4D4926DEFF87}" type="sibTrans" cxnId="{F91378E7-4A58-4DDB-BC68-C21B2A8C9830}">
      <dgm:prSet/>
      <dgm:spPr/>
      <dgm:t>
        <a:bodyPr/>
        <a:lstStyle/>
        <a:p>
          <a:endParaRPr lang="ru-RU"/>
        </a:p>
      </dgm:t>
    </dgm:pt>
    <dgm:pt modelId="{42C91D5A-428F-47B4-9B7D-CBDC8BDEE193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5. Штрафы, санкции, возмещение ущерба.</a:t>
          </a:r>
        </a:p>
      </dgm:t>
    </dgm:pt>
    <dgm:pt modelId="{ACC1803A-A5FC-421B-996B-B39CE136ABDF}" type="parTrans" cxnId="{51F7E7F0-ED4D-43E5-9DFC-827450371C46}">
      <dgm:prSet/>
      <dgm:spPr/>
      <dgm:t>
        <a:bodyPr/>
        <a:lstStyle/>
        <a:p>
          <a:endParaRPr lang="ru-RU"/>
        </a:p>
      </dgm:t>
    </dgm:pt>
    <dgm:pt modelId="{CDBB867C-0BF3-417F-B4DF-68EA6FD2BF3F}" type="sibTrans" cxnId="{51F7E7F0-ED4D-43E5-9DFC-827450371C46}">
      <dgm:prSet/>
      <dgm:spPr/>
      <dgm:t>
        <a:bodyPr/>
        <a:lstStyle/>
        <a:p>
          <a:endParaRPr lang="ru-RU"/>
        </a:p>
      </dgm:t>
    </dgm:pt>
    <dgm:pt modelId="{F0AB8D77-359D-40BB-B16C-98882852190A}">
      <dgm:prSet custT="1"/>
      <dgm:spPr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r>
            <a:rPr lang="ru-RU" sz="1400" b="1" i="1" dirty="0">
              <a:solidFill>
                <a:schemeClr val="tx2">
                  <a:lumMod val="50000"/>
                </a:schemeClr>
              </a:solidFill>
            </a:rPr>
            <a:t>6. Прочие неналоговые доходы (например, плата за вырубку зеленых насаждений, плата по договорам о развитии застроенной территории).  </a:t>
          </a:r>
        </a:p>
      </dgm:t>
    </dgm:pt>
    <dgm:pt modelId="{62F7BBE6-BE3E-45B0-AB40-0D2008F4E0F2}" type="parTrans" cxnId="{1D186B52-11B0-4954-B755-5F424613514F}">
      <dgm:prSet/>
      <dgm:spPr/>
      <dgm:t>
        <a:bodyPr/>
        <a:lstStyle/>
        <a:p>
          <a:endParaRPr lang="ru-RU"/>
        </a:p>
      </dgm:t>
    </dgm:pt>
    <dgm:pt modelId="{EE9870A6-2A52-449D-90E3-3C50F589ACB5}" type="sibTrans" cxnId="{1D186B52-11B0-4954-B755-5F424613514F}">
      <dgm:prSet/>
      <dgm:spPr/>
      <dgm:t>
        <a:bodyPr/>
        <a:lstStyle/>
        <a:p>
          <a:endParaRPr lang="ru-RU"/>
        </a:p>
      </dgm:t>
    </dgm:pt>
    <dgm:pt modelId="{0CEAE3F1-B486-42C1-A0C8-85FF5DFB33D2}" type="pres">
      <dgm:prSet presAssocID="{DDD2440A-CF98-4040-ADC9-5B5080F52A0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D5895B-E242-4C71-A849-805375034D6A}" type="pres">
      <dgm:prSet presAssocID="{CD72A5D1-D743-4362-AB03-5D94A1B20430}" presName="parentLin" presStyleCnt="0"/>
      <dgm:spPr/>
    </dgm:pt>
    <dgm:pt modelId="{C15B25BD-3348-4FDA-B14C-53F9163F9338}" type="pres">
      <dgm:prSet presAssocID="{CD72A5D1-D743-4362-AB03-5D94A1B2043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EFA4CA9-F9A0-4B97-8D75-8524EEE82C92}" type="pres">
      <dgm:prSet presAssocID="{CD72A5D1-D743-4362-AB03-5D94A1B20430}" presName="parentText" presStyleLbl="node1" presStyleIdx="0" presStyleCnt="5" custScaleX="143758" custScaleY="158343" custLinFactNeighborX="-6824" custLinFactNeighborY="-160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A2A5B-2F6E-49A9-9430-B8F90CA96B3C}" type="pres">
      <dgm:prSet presAssocID="{CD72A5D1-D743-4362-AB03-5D94A1B20430}" presName="negativeSpace" presStyleCnt="0"/>
      <dgm:spPr/>
    </dgm:pt>
    <dgm:pt modelId="{DBB25DFC-2CED-4EB0-875B-B2A6D74462D1}" type="pres">
      <dgm:prSet presAssocID="{CD72A5D1-D743-4362-AB03-5D94A1B20430}" presName="childText" presStyleLbl="conFgAcc1" presStyleIdx="0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836F0077-96BC-42DB-9414-0EAC57526697}" type="pres">
      <dgm:prSet presAssocID="{E4C77D1F-EF2A-4AB2-93DD-8F68E57A0AF7}" presName="spaceBetweenRectangles" presStyleCnt="0"/>
      <dgm:spPr/>
    </dgm:pt>
    <dgm:pt modelId="{B9299AE6-18EF-42DC-945C-584B1EA16BB2}" type="pres">
      <dgm:prSet presAssocID="{A2B1F9CF-591F-4A7C-961B-E8630DBB79B0}" presName="parentLin" presStyleCnt="0"/>
      <dgm:spPr/>
    </dgm:pt>
    <dgm:pt modelId="{22537285-9F14-44F3-B870-39DFC7E81779}" type="pres">
      <dgm:prSet presAssocID="{A2B1F9CF-591F-4A7C-961B-E8630DBB79B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A396AB9-4640-4619-93AC-2DEB2BF118AE}" type="pres">
      <dgm:prSet presAssocID="{A2B1F9CF-591F-4A7C-961B-E8630DBB79B0}" presName="parentText" presStyleLbl="node1" presStyleIdx="1" presStyleCnt="5" custScaleX="142857" custScaleY="111298" custLinFactNeighborX="9592" custLinFactNeighborY="-149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1B5259-2DDD-4522-BA71-33C885CCCFB5}" type="pres">
      <dgm:prSet presAssocID="{A2B1F9CF-591F-4A7C-961B-E8630DBB79B0}" presName="negativeSpace" presStyleCnt="0"/>
      <dgm:spPr/>
    </dgm:pt>
    <dgm:pt modelId="{DE7D29D7-184C-4CC8-90CB-231A22A1E469}" type="pres">
      <dgm:prSet presAssocID="{A2B1F9CF-591F-4A7C-961B-E8630DBB79B0}" presName="childText" presStyleLbl="conFgAcc1" presStyleIdx="1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6A275300-2E7B-4363-A45D-DCF310FE534E}" type="pres">
      <dgm:prSet presAssocID="{4FA00724-DDE2-4B3A-B6A2-A3DD2F729FA4}" presName="spaceBetweenRectangles" presStyleCnt="0"/>
      <dgm:spPr/>
    </dgm:pt>
    <dgm:pt modelId="{4BEDF85E-8843-4A1F-B333-62492B5527A2}" type="pres">
      <dgm:prSet presAssocID="{AD23C749-B4D0-4D0B-896C-6CB473C305AC}" presName="parentLin" presStyleCnt="0"/>
      <dgm:spPr/>
    </dgm:pt>
    <dgm:pt modelId="{9E1ED76E-43F0-47E0-91B4-B58DA4192062}" type="pres">
      <dgm:prSet presAssocID="{AD23C749-B4D0-4D0B-896C-6CB473C305AC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55E5DC1E-7C63-4EFA-BB64-F65980973629}" type="pres">
      <dgm:prSet presAssocID="{AD23C749-B4D0-4D0B-896C-6CB473C305AC}" presName="parentText" presStyleLbl="node1" presStyleIdx="2" presStyleCnt="5" custScaleX="142857" custScaleY="148354" custLinFactNeighborX="-1357" custLinFactNeighborY="-92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A93D2-B352-489A-A3D6-820EB5CFA529}" type="pres">
      <dgm:prSet presAssocID="{AD23C749-B4D0-4D0B-896C-6CB473C305AC}" presName="negativeSpace" presStyleCnt="0"/>
      <dgm:spPr/>
    </dgm:pt>
    <dgm:pt modelId="{4A4CF7D8-4A51-4C0E-9CFB-7EAE2F3665D3}" type="pres">
      <dgm:prSet presAssocID="{AD23C749-B4D0-4D0B-896C-6CB473C305AC}" presName="childText" presStyleLbl="conFgAcc1" presStyleIdx="2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51604A0A-6C3C-4451-B53C-99D060D395FD}" type="pres">
      <dgm:prSet presAssocID="{9106EAD2-5EF5-47FE-8D86-4D4926DEFF87}" presName="spaceBetweenRectangles" presStyleCnt="0"/>
      <dgm:spPr/>
    </dgm:pt>
    <dgm:pt modelId="{886AD020-315C-4CF2-B6C7-29BB51683FB5}" type="pres">
      <dgm:prSet presAssocID="{42C91D5A-428F-47B4-9B7D-CBDC8BDEE193}" presName="parentLin" presStyleCnt="0"/>
      <dgm:spPr/>
    </dgm:pt>
    <dgm:pt modelId="{B137E3CA-3950-40A2-AB68-C6FF806AE332}" type="pres">
      <dgm:prSet presAssocID="{42C91D5A-428F-47B4-9B7D-CBDC8BDEE19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4EB76F3-9845-4834-A2BE-B539AC0BD6B1}" type="pres">
      <dgm:prSet presAssocID="{42C91D5A-428F-47B4-9B7D-CBDC8BDEE193}" presName="parentText" presStyleLbl="node1" presStyleIdx="3" presStyleCnt="5" custScaleX="142857" custScaleY="124458" custLinFactNeighborX="12528" custLinFactNeighborY="-11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04931-F6CC-45D5-B26E-D1F05F3AC737}" type="pres">
      <dgm:prSet presAssocID="{42C91D5A-428F-47B4-9B7D-CBDC8BDEE193}" presName="negativeSpace" presStyleCnt="0"/>
      <dgm:spPr/>
    </dgm:pt>
    <dgm:pt modelId="{2DF1CE67-309A-4997-A002-A946AE06B0C0}" type="pres">
      <dgm:prSet presAssocID="{42C91D5A-428F-47B4-9B7D-CBDC8BDEE193}" presName="childText" presStyleLbl="conFgAcc1" presStyleIdx="3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  <dgm:pt modelId="{374BA846-5841-41BB-A1F7-71E4506B89F9}" type="pres">
      <dgm:prSet presAssocID="{CDBB867C-0BF3-417F-B4DF-68EA6FD2BF3F}" presName="spaceBetweenRectangles" presStyleCnt="0"/>
      <dgm:spPr/>
    </dgm:pt>
    <dgm:pt modelId="{31269D79-6875-4AA8-9DB8-C598D4DC5702}" type="pres">
      <dgm:prSet presAssocID="{F0AB8D77-359D-40BB-B16C-98882852190A}" presName="parentLin" presStyleCnt="0"/>
      <dgm:spPr/>
    </dgm:pt>
    <dgm:pt modelId="{C4089003-A93F-46C3-93DF-7445BF9E4B43}" type="pres">
      <dgm:prSet presAssocID="{F0AB8D77-359D-40BB-B16C-98882852190A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08177277-6E7C-4C26-9BC4-FDA9503DAAB1}" type="pres">
      <dgm:prSet presAssocID="{F0AB8D77-359D-40BB-B16C-98882852190A}" presName="parentText" presStyleLbl="node1" presStyleIdx="4" presStyleCnt="5" custScaleX="142857" custScaleY="16517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4F4FDF-1028-4210-820A-532515CBB60C}" type="pres">
      <dgm:prSet presAssocID="{F0AB8D77-359D-40BB-B16C-98882852190A}" presName="negativeSpace" presStyleCnt="0"/>
      <dgm:spPr/>
    </dgm:pt>
    <dgm:pt modelId="{2421033E-0177-4AC3-B96F-ED1FC090A90E}" type="pres">
      <dgm:prSet presAssocID="{F0AB8D77-359D-40BB-B16C-98882852190A}" presName="childText" presStyleLbl="conFgAcc1" presStyleIdx="4" presStyleCnt="5">
        <dgm:presLayoutVars>
          <dgm:bulletEnabled val="1"/>
        </dgm:presLayoutVars>
      </dgm:prSet>
      <dgm:spPr>
        <a:ln>
          <a:solidFill>
            <a:schemeClr val="tx2">
              <a:lumMod val="50000"/>
            </a:schemeClr>
          </a:solidFill>
        </a:ln>
      </dgm:spPr>
    </dgm:pt>
  </dgm:ptLst>
  <dgm:cxnLst>
    <dgm:cxn modelId="{8B8E3D57-86F4-43FA-BC50-E09F49E2BCBF}" type="presOf" srcId="{42C91D5A-428F-47B4-9B7D-CBDC8BDEE193}" destId="{C4EB76F3-9845-4834-A2BE-B539AC0BD6B1}" srcOrd="1" destOrd="0" presId="urn:microsoft.com/office/officeart/2005/8/layout/list1"/>
    <dgm:cxn modelId="{371673CD-A9D8-44AD-88A5-4C46303B374D}" type="presOf" srcId="{F0AB8D77-359D-40BB-B16C-98882852190A}" destId="{C4089003-A93F-46C3-93DF-7445BF9E4B43}" srcOrd="0" destOrd="0" presId="urn:microsoft.com/office/officeart/2005/8/layout/list1"/>
    <dgm:cxn modelId="{833F01AC-6832-46F2-B2AC-BC369C9DB95A}" type="presOf" srcId="{AD23C749-B4D0-4D0B-896C-6CB473C305AC}" destId="{55E5DC1E-7C63-4EFA-BB64-F65980973629}" srcOrd="1" destOrd="0" presId="urn:microsoft.com/office/officeart/2005/8/layout/list1"/>
    <dgm:cxn modelId="{B7B3AF76-F16A-45F5-9B3B-61A009DDEF9B}" srcId="{DDD2440A-CF98-4040-ADC9-5B5080F52A0D}" destId="{CD72A5D1-D743-4362-AB03-5D94A1B20430}" srcOrd="0" destOrd="0" parTransId="{96BAEB35-2317-4ECE-8C6B-DDF02055FBFC}" sibTransId="{E4C77D1F-EF2A-4AB2-93DD-8F68E57A0AF7}"/>
    <dgm:cxn modelId="{CA2C98BC-B464-45C1-9985-22421EAB5A1C}" type="presOf" srcId="{DDD2440A-CF98-4040-ADC9-5B5080F52A0D}" destId="{0CEAE3F1-B486-42C1-A0C8-85FF5DFB33D2}" srcOrd="0" destOrd="0" presId="urn:microsoft.com/office/officeart/2005/8/layout/list1"/>
    <dgm:cxn modelId="{1D186B52-11B0-4954-B755-5F424613514F}" srcId="{DDD2440A-CF98-4040-ADC9-5B5080F52A0D}" destId="{F0AB8D77-359D-40BB-B16C-98882852190A}" srcOrd="4" destOrd="0" parTransId="{62F7BBE6-BE3E-45B0-AB40-0D2008F4E0F2}" sibTransId="{EE9870A6-2A52-449D-90E3-3C50F589ACB5}"/>
    <dgm:cxn modelId="{E066154C-643D-4FF8-AD98-4CF35C4FAC3A}" type="presOf" srcId="{A2B1F9CF-591F-4A7C-961B-E8630DBB79B0}" destId="{2A396AB9-4640-4619-93AC-2DEB2BF118AE}" srcOrd="1" destOrd="0" presId="urn:microsoft.com/office/officeart/2005/8/layout/list1"/>
    <dgm:cxn modelId="{F91378E7-4A58-4DDB-BC68-C21B2A8C9830}" srcId="{DDD2440A-CF98-4040-ADC9-5B5080F52A0D}" destId="{AD23C749-B4D0-4D0B-896C-6CB473C305AC}" srcOrd="2" destOrd="0" parTransId="{0D580B12-5A2B-448D-A2EC-B8E97046DF81}" sibTransId="{9106EAD2-5EF5-47FE-8D86-4D4926DEFF87}"/>
    <dgm:cxn modelId="{C1D648C8-C4F1-455A-986B-3351EDC8F972}" srcId="{DDD2440A-CF98-4040-ADC9-5B5080F52A0D}" destId="{A2B1F9CF-591F-4A7C-961B-E8630DBB79B0}" srcOrd="1" destOrd="0" parTransId="{4A6DF5F0-0E0D-4330-B25A-690CEFA699F5}" sibTransId="{4FA00724-DDE2-4B3A-B6A2-A3DD2F729FA4}"/>
    <dgm:cxn modelId="{0A41F2F8-1DA2-4E7F-849F-63B27E930179}" type="presOf" srcId="{CD72A5D1-D743-4362-AB03-5D94A1B20430}" destId="{C15B25BD-3348-4FDA-B14C-53F9163F9338}" srcOrd="0" destOrd="0" presId="urn:microsoft.com/office/officeart/2005/8/layout/list1"/>
    <dgm:cxn modelId="{E72583EC-9485-4817-90C7-7120A7B26C3C}" type="presOf" srcId="{A2B1F9CF-591F-4A7C-961B-E8630DBB79B0}" destId="{22537285-9F14-44F3-B870-39DFC7E81779}" srcOrd="0" destOrd="0" presId="urn:microsoft.com/office/officeart/2005/8/layout/list1"/>
    <dgm:cxn modelId="{907A708B-7E73-4E12-8372-130C11044410}" type="presOf" srcId="{F0AB8D77-359D-40BB-B16C-98882852190A}" destId="{08177277-6E7C-4C26-9BC4-FDA9503DAAB1}" srcOrd="1" destOrd="0" presId="urn:microsoft.com/office/officeart/2005/8/layout/list1"/>
    <dgm:cxn modelId="{DF0E79A9-EEEA-4E7B-815D-31686B14F875}" type="presOf" srcId="{CD72A5D1-D743-4362-AB03-5D94A1B20430}" destId="{7EFA4CA9-F9A0-4B97-8D75-8524EEE82C92}" srcOrd="1" destOrd="0" presId="urn:microsoft.com/office/officeart/2005/8/layout/list1"/>
    <dgm:cxn modelId="{10D9C491-5D82-4F78-8D2F-BAA842DDB7C2}" type="presOf" srcId="{AD23C749-B4D0-4D0B-896C-6CB473C305AC}" destId="{9E1ED76E-43F0-47E0-91B4-B58DA4192062}" srcOrd="0" destOrd="0" presId="urn:microsoft.com/office/officeart/2005/8/layout/list1"/>
    <dgm:cxn modelId="{51F7E7F0-ED4D-43E5-9DFC-827450371C46}" srcId="{DDD2440A-CF98-4040-ADC9-5B5080F52A0D}" destId="{42C91D5A-428F-47B4-9B7D-CBDC8BDEE193}" srcOrd="3" destOrd="0" parTransId="{ACC1803A-A5FC-421B-996B-B39CE136ABDF}" sibTransId="{CDBB867C-0BF3-417F-B4DF-68EA6FD2BF3F}"/>
    <dgm:cxn modelId="{D1A43ED2-A75C-4021-A9EA-8D792E715D18}" type="presOf" srcId="{42C91D5A-428F-47B4-9B7D-CBDC8BDEE193}" destId="{B137E3CA-3950-40A2-AB68-C6FF806AE332}" srcOrd="0" destOrd="0" presId="urn:microsoft.com/office/officeart/2005/8/layout/list1"/>
    <dgm:cxn modelId="{6EA081D2-03DD-4BB1-AD01-13C3394056F1}" type="presParOf" srcId="{0CEAE3F1-B486-42C1-A0C8-85FF5DFB33D2}" destId="{B0D5895B-E242-4C71-A849-805375034D6A}" srcOrd="0" destOrd="0" presId="urn:microsoft.com/office/officeart/2005/8/layout/list1"/>
    <dgm:cxn modelId="{A64A7459-0B45-4D15-9823-4FBDF98BC40A}" type="presParOf" srcId="{B0D5895B-E242-4C71-A849-805375034D6A}" destId="{C15B25BD-3348-4FDA-B14C-53F9163F9338}" srcOrd="0" destOrd="0" presId="urn:microsoft.com/office/officeart/2005/8/layout/list1"/>
    <dgm:cxn modelId="{1600336A-0D40-4634-9854-179FE0D102DE}" type="presParOf" srcId="{B0D5895B-E242-4C71-A849-805375034D6A}" destId="{7EFA4CA9-F9A0-4B97-8D75-8524EEE82C92}" srcOrd="1" destOrd="0" presId="urn:microsoft.com/office/officeart/2005/8/layout/list1"/>
    <dgm:cxn modelId="{E8679549-1C34-425A-841C-A80AEA815250}" type="presParOf" srcId="{0CEAE3F1-B486-42C1-A0C8-85FF5DFB33D2}" destId="{926A2A5B-2F6E-49A9-9430-B8F90CA96B3C}" srcOrd="1" destOrd="0" presId="urn:microsoft.com/office/officeart/2005/8/layout/list1"/>
    <dgm:cxn modelId="{DBFA31E5-6AA7-4728-86D6-4912A0F4AD04}" type="presParOf" srcId="{0CEAE3F1-B486-42C1-A0C8-85FF5DFB33D2}" destId="{DBB25DFC-2CED-4EB0-875B-B2A6D74462D1}" srcOrd="2" destOrd="0" presId="urn:microsoft.com/office/officeart/2005/8/layout/list1"/>
    <dgm:cxn modelId="{6B9E5BEA-BD7E-426B-8528-A36EBCDBD9F1}" type="presParOf" srcId="{0CEAE3F1-B486-42C1-A0C8-85FF5DFB33D2}" destId="{836F0077-96BC-42DB-9414-0EAC57526697}" srcOrd="3" destOrd="0" presId="urn:microsoft.com/office/officeart/2005/8/layout/list1"/>
    <dgm:cxn modelId="{4EE65437-0117-451F-82F7-23D5EC1A5D2E}" type="presParOf" srcId="{0CEAE3F1-B486-42C1-A0C8-85FF5DFB33D2}" destId="{B9299AE6-18EF-42DC-945C-584B1EA16BB2}" srcOrd="4" destOrd="0" presId="urn:microsoft.com/office/officeart/2005/8/layout/list1"/>
    <dgm:cxn modelId="{C224F57A-1735-4416-A8A0-6AC30493FA30}" type="presParOf" srcId="{B9299AE6-18EF-42DC-945C-584B1EA16BB2}" destId="{22537285-9F14-44F3-B870-39DFC7E81779}" srcOrd="0" destOrd="0" presId="urn:microsoft.com/office/officeart/2005/8/layout/list1"/>
    <dgm:cxn modelId="{A82E4686-3089-4829-8DEB-6005773486B3}" type="presParOf" srcId="{B9299AE6-18EF-42DC-945C-584B1EA16BB2}" destId="{2A396AB9-4640-4619-93AC-2DEB2BF118AE}" srcOrd="1" destOrd="0" presId="urn:microsoft.com/office/officeart/2005/8/layout/list1"/>
    <dgm:cxn modelId="{D26FE74D-A550-4840-8C9F-A44986DF9D58}" type="presParOf" srcId="{0CEAE3F1-B486-42C1-A0C8-85FF5DFB33D2}" destId="{C01B5259-2DDD-4522-BA71-33C885CCCFB5}" srcOrd="5" destOrd="0" presId="urn:microsoft.com/office/officeart/2005/8/layout/list1"/>
    <dgm:cxn modelId="{D1198138-CA8F-438C-83BF-E5FDEB0BFB71}" type="presParOf" srcId="{0CEAE3F1-B486-42C1-A0C8-85FF5DFB33D2}" destId="{DE7D29D7-184C-4CC8-90CB-231A22A1E469}" srcOrd="6" destOrd="0" presId="urn:microsoft.com/office/officeart/2005/8/layout/list1"/>
    <dgm:cxn modelId="{C609C201-E7D5-4370-BED5-2D12599EABB9}" type="presParOf" srcId="{0CEAE3F1-B486-42C1-A0C8-85FF5DFB33D2}" destId="{6A275300-2E7B-4363-A45D-DCF310FE534E}" srcOrd="7" destOrd="0" presId="urn:microsoft.com/office/officeart/2005/8/layout/list1"/>
    <dgm:cxn modelId="{4E118886-81D7-4893-91AA-5BC9BC21542A}" type="presParOf" srcId="{0CEAE3F1-B486-42C1-A0C8-85FF5DFB33D2}" destId="{4BEDF85E-8843-4A1F-B333-62492B5527A2}" srcOrd="8" destOrd="0" presId="urn:microsoft.com/office/officeart/2005/8/layout/list1"/>
    <dgm:cxn modelId="{2F7E0C72-4A79-478E-984F-42ED9CE1D0AA}" type="presParOf" srcId="{4BEDF85E-8843-4A1F-B333-62492B5527A2}" destId="{9E1ED76E-43F0-47E0-91B4-B58DA4192062}" srcOrd="0" destOrd="0" presId="urn:microsoft.com/office/officeart/2005/8/layout/list1"/>
    <dgm:cxn modelId="{4B4618FF-1E18-4552-AD68-48E8ED8BF8DD}" type="presParOf" srcId="{4BEDF85E-8843-4A1F-B333-62492B5527A2}" destId="{55E5DC1E-7C63-4EFA-BB64-F65980973629}" srcOrd="1" destOrd="0" presId="urn:microsoft.com/office/officeart/2005/8/layout/list1"/>
    <dgm:cxn modelId="{3B53A12C-04F4-4D75-9A81-E5DC766452F6}" type="presParOf" srcId="{0CEAE3F1-B486-42C1-A0C8-85FF5DFB33D2}" destId="{29CA93D2-B352-489A-A3D6-820EB5CFA529}" srcOrd="9" destOrd="0" presId="urn:microsoft.com/office/officeart/2005/8/layout/list1"/>
    <dgm:cxn modelId="{1CB307CA-E565-470C-93B0-E6B97657BF98}" type="presParOf" srcId="{0CEAE3F1-B486-42C1-A0C8-85FF5DFB33D2}" destId="{4A4CF7D8-4A51-4C0E-9CFB-7EAE2F3665D3}" srcOrd="10" destOrd="0" presId="urn:microsoft.com/office/officeart/2005/8/layout/list1"/>
    <dgm:cxn modelId="{E6C3B367-2153-42C9-A8CD-28C754FD5010}" type="presParOf" srcId="{0CEAE3F1-B486-42C1-A0C8-85FF5DFB33D2}" destId="{51604A0A-6C3C-4451-B53C-99D060D395FD}" srcOrd="11" destOrd="0" presId="urn:microsoft.com/office/officeart/2005/8/layout/list1"/>
    <dgm:cxn modelId="{C090F2FE-FEF2-44F5-8FF8-78C3B0F92F53}" type="presParOf" srcId="{0CEAE3F1-B486-42C1-A0C8-85FF5DFB33D2}" destId="{886AD020-315C-4CF2-B6C7-29BB51683FB5}" srcOrd="12" destOrd="0" presId="urn:microsoft.com/office/officeart/2005/8/layout/list1"/>
    <dgm:cxn modelId="{A6DC0C82-67BD-4342-9206-F93F4BAD2D2A}" type="presParOf" srcId="{886AD020-315C-4CF2-B6C7-29BB51683FB5}" destId="{B137E3CA-3950-40A2-AB68-C6FF806AE332}" srcOrd="0" destOrd="0" presId="urn:microsoft.com/office/officeart/2005/8/layout/list1"/>
    <dgm:cxn modelId="{0BEFFC97-44E8-41F6-BA5D-0D3D68E67F83}" type="presParOf" srcId="{886AD020-315C-4CF2-B6C7-29BB51683FB5}" destId="{C4EB76F3-9845-4834-A2BE-B539AC0BD6B1}" srcOrd="1" destOrd="0" presId="urn:microsoft.com/office/officeart/2005/8/layout/list1"/>
    <dgm:cxn modelId="{7664A5AB-A088-44E1-BF2C-E0DF04A03E87}" type="presParOf" srcId="{0CEAE3F1-B486-42C1-A0C8-85FF5DFB33D2}" destId="{87C04931-F6CC-45D5-B26E-D1F05F3AC737}" srcOrd="13" destOrd="0" presId="urn:microsoft.com/office/officeart/2005/8/layout/list1"/>
    <dgm:cxn modelId="{BC9DB576-ABA2-4121-B244-CD6F1C2CB94F}" type="presParOf" srcId="{0CEAE3F1-B486-42C1-A0C8-85FF5DFB33D2}" destId="{2DF1CE67-309A-4997-A002-A946AE06B0C0}" srcOrd="14" destOrd="0" presId="urn:microsoft.com/office/officeart/2005/8/layout/list1"/>
    <dgm:cxn modelId="{03944E46-5DD4-41ED-BFB5-E2AC9A9EA6E9}" type="presParOf" srcId="{0CEAE3F1-B486-42C1-A0C8-85FF5DFB33D2}" destId="{374BA846-5841-41BB-A1F7-71E4506B89F9}" srcOrd="15" destOrd="0" presId="urn:microsoft.com/office/officeart/2005/8/layout/list1"/>
    <dgm:cxn modelId="{9A6BB991-1A72-4B95-8CD2-25AB205A901A}" type="presParOf" srcId="{0CEAE3F1-B486-42C1-A0C8-85FF5DFB33D2}" destId="{31269D79-6875-4AA8-9DB8-C598D4DC5702}" srcOrd="16" destOrd="0" presId="urn:microsoft.com/office/officeart/2005/8/layout/list1"/>
    <dgm:cxn modelId="{95704163-E2D0-46B5-9401-27230E91243E}" type="presParOf" srcId="{31269D79-6875-4AA8-9DB8-C598D4DC5702}" destId="{C4089003-A93F-46C3-93DF-7445BF9E4B43}" srcOrd="0" destOrd="0" presId="urn:microsoft.com/office/officeart/2005/8/layout/list1"/>
    <dgm:cxn modelId="{B6C52F29-00A0-46A5-8641-65801F2B71E5}" type="presParOf" srcId="{31269D79-6875-4AA8-9DB8-C598D4DC5702}" destId="{08177277-6E7C-4C26-9BC4-FDA9503DAAB1}" srcOrd="1" destOrd="0" presId="urn:microsoft.com/office/officeart/2005/8/layout/list1"/>
    <dgm:cxn modelId="{557CE7D1-C854-495C-A827-77D039AB4010}" type="presParOf" srcId="{0CEAE3F1-B486-42C1-A0C8-85FF5DFB33D2}" destId="{C34F4FDF-1028-4210-820A-532515CBB60C}" srcOrd="17" destOrd="0" presId="urn:microsoft.com/office/officeart/2005/8/layout/list1"/>
    <dgm:cxn modelId="{0A00A71D-29F9-43EA-9347-EE2A2A0652DF}" type="presParOf" srcId="{0CEAE3F1-B486-42C1-A0C8-85FF5DFB33D2}" destId="{2421033E-0177-4AC3-B96F-ED1FC090A90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71B1B9A-851C-44A9-BDBE-2EC15E0F821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scene3d>
          <a:camera prst="orthographicFront"/>
          <a:lightRig rig="threePt" dir="t"/>
        </a:scene3d>
        <a:sp3d>
          <a:bevelT w="101600"/>
        </a:sp3d>
      </dgm:spPr>
      <dgm:t>
        <a:bodyPr/>
        <a:lstStyle/>
        <a:p>
          <a:pPr algn="l"/>
          <a:r>
            <a:rPr lang="ru-RU" sz="1200" b="1" i="1" dirty="0"/>
            <a:t> </a:t>
          </a:r>
        </a:p>
        <a:p>
          <a:pPr algn="l"/>
          <a:endParaRPr lang="ru-RU" sz="1200" b="1" i="1" dirty="0"/>
        </a:p>
        <a:p>
          <a:pPr algn="l"/>
          <a:r>
            <a:rPr lang="ru-RU" sz="1200" b="1" i="1" dirty="0"/>
            <a:t>1. Субвенция на оплату расходов, связанных с компенсацией проезда к месту учебы и обратно отдельным категориям обучающихся по очной форме обучения в 2021 – 2023 годах по 25,0 </a:t>
          </a:r>
          <a:r>
            <a:rPr lang="ru-RU" sz="1200" b="1" i="1" dirty="0" err="1"/>
            <a:t>тыс.руб</a:t>
          </a:r>
          <a:r>
            <a:rPr lang="ru-RU" sz="1200" b="1" i="1" dirty="0"/>
            <a:t>. </a:t>
          </a:r>
        </a:p>
      </dgm:t>
    </dgm:pt>
    <dgm:pt modelId="{C35AA4CA-AD97-4E8A-8398-20C6C471AF7B}" type="sibTrans" cxnId="{B2894EB2-7971-4515-A65B-17F725B1A6AC}">
      <dgm:prSet/>
      <dgm:spPr/>
      <dgm:t>
        <a:bodyPr/>
        <a:lstStyle/>
        <a:p>
          <a:endParaRPr lang="ru-RU"/>
        </a:p>
      </dgm:t>
    </dgm:pt>
    <dgm:pt modelId="{748FFF80-FA20-4822-98E3-D299B0442587}" type="parTrans" cxnId="{B2894EB2-7971-4515-A65B-17F725B1A6AC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8ABE20-6A32-4300-9DB5-EF6271AB380D}" type="pres">
      <dgm:prSet presAssocID="{F71B1B9A-851C-44A9-BDBE-2EC15E0F8218}" presName="compNode" presStyleCnt="0"/>
      <dgm:spPr/>
    </dgm:pt>
    <dgm:pt modelId="{B8BB6F0A-C962-4A6B-A697-F555AE267C90}" type="pres">
      <dgm:prSet presAssocID="{F71B1B9A-851C-44A9-BDBE-2EC15E0F8218}" presName="aNode" presStyleLbl="bgShp" presStyleIdx="0" presStyleCnt="1" custLinFactNeighborX="49"/>
      <dgm:spPr/>
      <dgm:t>
        <a:bodyPr/>
        <a:lstStyle/>
        <a:p>
          <a:endParaRPr lang="ru-RU"/>
        </a:p>
      </dgm:t>
    </dgm:pt>
    <dgm:pt modelId="{4DDF5CE5-BD24-432B-AAEC-39A7E34E1F17}" type="pres">
      <dgm:prSet presAssocID="{F71B1B9A-851C-44A9-BDBE-2EC15E0F8218}" presName="textNode" presStyleLbl="bgShp" presStyleIdx="0" presStyleCnt="1"/>
      <dgm:spPr/>
      <dgm:t>
        <a:bodyPr/>
        <a:lstStyle/>
        <a:p>
          <a:endParaRPr lang="ru-RU"/>
        </a:p>
      </dgm:t>
    </dgm:pt>
    <dgm:pt modelId="{29FAA9A4-864E-47EE-AB16-B7DD61DFE9AF}" type="pres">
      <dgm:prSet presAssocID="{F71B1B9A-851C-44A9-BDBE-2EC15E0F8218}" presName="compChildNode" presStyleCnt="0"/>
      <dgm:spPr/>
    </dgm:pt>
    <dgm:pt modelId="{6C0A7D61-F606-40F4-A7EB-1460AE0C3809}" type="pres">
      <dgm:prSet presAssocID="{F71B1B9A-851C-44A9-BDBE-2EC15E0F8218}" presName="theInnerList" presStyleCnt="0"/>
      <dgm:spPr/>
    </dgm:pt>
  </dgm:ptLst>
  <dgm:cxnLst>
    <dgm:cxn modelId="{B2894EB2-7971-4515-A65B-17F725B1A6AC}" srcId="{73EB2E48-0AE1-420C-9642-FEB5974B8EF8}" destId="{F71B1B9A-851C-44A9-BDBE-2EC15E0F8218}" srcOrd="0" destOrd="0" parTransId="{748FFF80-FA20-4822-98E3-D299B0442587}" sibTransId="{C35AA4CA-AD97-4E8A-8398-20C6C471AF7B}"/>
    <dgm:cxn modelId="{C985F0CA-F552-4BB7-B91C-646B9FB112A0}" type="presOf" srcId="{F71B1B9A-851C-44A9-BDBE-2EC15E0F8218}" destId="{4DDF5CE5-BD24-432B-AAEC-39A7E34E1F17}" srcOrd="1" destOrd="0" presId="urn:microsoft.com/office/officeart/2005/8/layout/lProcess2"/>
    <dgm:cxn modelId="{E7E81BD2-43FC-4E93-A5F7-EBC1EB810D4C}" type="presOf" srcId="{F71B1B9A-851C-44A9-BDBE-2EC15E0F8218}" destId="{B8BB6F0A-C962-4A6B-A697-F555AE267C90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9D0FFF8C-40F8-4BCB-AC1C-865788B818AF}" type="presParOf" srcId="{43EB4AA6-4E8C-4E1F-AA61-1084A9F17CF4}" destId="{398ABE20-6A32-4300-9DB5-EF6271AB380D}" srcOrd="0" destOrd="0" presId="urn:microsoft.com/office/officeart/2005/8/layout/lProcess2"/>
    <dgm:cxn modelId="{BF8EA3D7-5520-40D0-9B62-8D1D100C729D}" type="presParOf" srcId="{398ABE20-6A32-4300-9DB5-EF6271AB380D}" destId="{B8BB6F0A-C962-4A6B-A697-F555AE267C90}" srcOrd="0" destOrd="0" presId="urn:microsoft.com/office/officeart/2005/8/layout/lProcess2"/>
    <dgm:cxn modelId="{E5F97DDD-C514-4EF6-A90D-0410706E4683}" type="presParOf" srcId="{398ABE20-6A32-4300-9DB5-EF6271AB380D}" destId="{4DDF5CE5-BD24-432B-AAEC-39A7E34E1F17}" srcOrd="1" destOrd="0" presId="urn:microsoft.com/office/officeart/2005/8/layout/lProcess2"/>
    <dgm:cxn modelId="{4E9AE3C9-8B49-41F2-A44B-4B9918A71CE0}" type="presParOf" srcId="{398ABE20-6A32-4300-9DB5-EF6271AB380D}" destId="{29FAA9A4-864E-47EE-AB16-B7DD61DFE9AF}" srcOrd="2" destOrd="0" presId="urn:microsoft.com/office/officeart/2005/8/layout/lProcess2"/>
    <dgm:cxn modelId="{4DF7AF81-64AB-4EC8-8932-DFBC2FB3F6E4}" type="presParOf" srcId="{29FAA9A4-864E-47EE-AB16-B7DD61DFE9AF}" destId="{6C0A7D61-F606-40F4-A7EB-1460AE0C380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71B1B9A-851C-44A9-BDBE-2EC15E0F821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endParaRPr lang="ru-RU" sz="1200" dirty="0"/>
        </a:p>
        <a:p>
          <a:pPr algn="ctr"/>
          <a:endParaRPr lang="ru-RU" sz="1200" dirty="0"/>
        </a:p>
        <a:p>
          <a:pPr algn="l"/>
          <a:r>
            <a:rPr lang="ru-RU" sz="1200" b="1" i="1" dirty="0"/>
            <a:t>8. Субвенции на организацию предоставления субсидий на оплату жилого помещения и коммунальных услуг в 2021 г 39664,0 тыс. руб. , в 2022 г – 41010,0 тыс. руб. , в 2023 г – 42408,0 тыс. руб.</a:t>
          </a:r>
        </a:p>
      </dgm:t>
    </dgm:pt>
    <dgm:pt modelId="{748FFF80-FA20-4822-98E3-D299B0442587}" type="parTrans" cxnId="{B2894EB2-7971-4515-A65B-17F725B1A6AC}">
      <dgm:prSet/>
      <dgm:spPr/>
      <dgm:t>
        <a:bodyPr/>
        <a:lstStyle/>
        <a:p>
          <a:endParaRPr lang="ru-RU"/>
        </a:p>
      </dgm:t>
    </dgm:pt>
    <dgm:pt modelId="{C35AA4CA-AD97-4E8A-8398-20C6C471AF7B}" type="sibTrans" cxnId="{B2894EB2-7971-4515-A65B-17F725B1A6AC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8ABE20-6A32-4300-9DB5-EF6271AB380D}" type="pres">
      <dgm:prSet presAssocID="{F71B1B9A-851C-44A9-BDBE-2EC15E0F8218}" presName="compNode" presStyleCnt="0"/>
      <dgm:spPr/>
    </dgm:pt>
    <dgm:pt modelId="{B8BB6F0A-C962-4A6B-A697-F555AE267C90}" type="pres">
      <dgm:prSet presAssocID="{F71B1B9A-851C-44A9-BDBE-2EC15E0F8218}" presName="aNode" presStyleLbl="bgShp" presStyleIdx="0" presStyleCnt="1" custLinFactNeighborX="-49" custLinFactNeighborY="-3407"/>
      <dgm:spPr/>
      <dgm:t>
        <a:bodyPr/>
        <a:lstStyle/>
        <a:p>
          <a:endParaRPr lang="ru-RU"/>
        </a:p>
      </dgm:t>
    </dgm:pt>
    <dgm:pt modelId="{4DDF5CE5-BD24-432B-AAEC-39A7E34E1F17}" type="pres">
      <dgm:prSet presAssocID="{F71B1B9A-851C-44A9-BDBE-2EC15E0F8218}" presName="textNode" presStyleLbl="bgShp" presStyleIdx="0" presStyleCnt="1"/>
      <dgm:spPr/>
      <dgm:t>
        <a:bodyPr/>
        <a:lstStyle/>
        <a:p>
          <a:endParaRPr lang="ru-RU"/>
        </a:p>
      </dgm:t>
    </dgm:pt>
    <dgm:pt modelId="{29FAA9A4-864E-47EE-AB16-B7DD61DFE9AF}" type="pres">
      <dgm:prSet presAssocID="{F71B1B9A-851C-44A9-BDBE-2EC15E0F8218}" presName="compChildNode" presStyleCnt="0"/>
      <dgm:spPr/>
    </dgm:pt>
    <dgm:pt modelId="{6C0A7D61-F606-40F4-A7EB-1460AE0C3809}" type="pres">
      <dgm:prSet presAssocID="{F71B1B9A-851C-44A9-BDBE-2EC15E0F8218}" presName="theInnerList" presStyleCnt="0"/>
      <dgm:spPr/>
    </dgm:pt>
  </dgm:ptLst>
  <dgm:cxnLst>
    <dgm:cxn modelId="{B2894EB2-7971-4515-A65B-17F725B1A6AC}" srcId="{73EB2E48-0AE1-420C-9642-FEB5974B8EF8}" destId="{F71B1B9A-851C-44A9-BDBE-2EC15E0F8218}" srcOrd="0" destOrd="0" parTransId="{748FFF80-FA20-4822-98E3-D299B0442587}" sibTransId="{C35AA4CA-AD97-4E8A-8398-20C6C471AF7B}"/>
    <dgm:cxn modelId="{C985F0CA-F552-4BB7-B91C-646B9FB112A0}" type="presOf" srcId="{F71B1B9A-851C-44A9-BDBE-2EC15E0F8218}" destId="{4DDF5CE5-BD24-432B-AAEC-39A7E34E1F17}" srcOrd="1" destOrd="0" presId="urn:microsoft.com/office/officeart/2005/8/layout/lProcess2"/>
    <dgm:cxn modelId="{E7E81BD2-43FC-4E93-A5F7-EBC1EB810D4C}" type="presOf" srcId="{F71B1B9A-851C-44A9-BDBE-2EC15E0F8218}" destId="{B8BB6F0A-C962-4A6B-A697-F555AE267C90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9D0FFF8C-40F8-4BCB-AC1C-865788B818AF}" type="presParOf" srcId="{43EB4AA6-4E8C-4E1F-AA61-1084A9F17CF4}" destId="{398ABE20-6A32-4300-9DB5-EF6271AB380D}" srcOrd="0" destOrd="0" presId="urn:microsoft.com/office/officeart/2005/8/layout/lProcess2"/>
    <dgm:cxn modelId="{BF8EA3D7-5520-40D0-9B62-8D1D100C729D}" type="presParOf" srcId="{398ABE20-6A32-4300-9DB5-EF6271AB380D}" destId="{B8BB6F0A-C962-4A6B-A697-F555AE267C90}" srcOrd="0" destOrd="0" presId="urn:microsoft.com/office/officeart/2005/8/layout/lProcess2"/>
    <dgm:cxn modelId="{E5F97DDD-C514-4EF6-A90D-0410706E4683}" type="presParOf" srcId="{398ABE20-6A32-4300-9DB5-EF6271AB380D}" destId="{4DDF5CE5-BD24-432B-AAEC-39A7E34E1F17}" srcOrd="1" destOrd="0" presId="urn:microsoft.com/office/officeart/2005/8/layout/lProcess2"/>
    <dgm:cxn modelId="{4E9AE3C9-8B49-41F2-A44B-4B9918A71CE0}" type="presParOf" srcId="{398ABE20-6A32-4300-9DB5-EF6271AB380D}" destId="{29FAA9A4-864E-47EE-AB16-B7DD61DFE9AF}" srcOrd="2" destOrd="0" presId="urn:microsoft.com/office/officeart/2005/8/layout/lProcess2"/>
    <dgm:cxn modelId="{4DF7AF81-64AB-4EC8-8932-DFBC2FB3F6E4}" type="presParOf" srcId="{29FAA9A4-864E-47EE-AB16-B7DD61DFE9AF}" destId="{6C0A7D61-F606-40F4-A7EB-1460AE0C380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EB2E48-0AE1-420C-9642-FEB5974B8EF8}" type="doc">
      <dgm:prSet loTypeId="urn:microsoft.com/office/officeart/2005/8/layout/lProcess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71B1B9A-851C-44A9-BDBE-2EC15E0F821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/>
          <a:endParaRPr lang="ru-RU" sz="1200" dirty="0"/>
        </a:p>
        <a:p>
          <a:pPr algn="ctr"/>
          <a:endParaRPr lang="ru-RU" sz="1200" dirty="0"/>
        </a:p>
        <a:p>
          <a:pPr algn="l"/>
          <a:r>
            <a:rPr lang="en-US" sz="1200" b="1" i="1" dirty="0"/>
            <a:t>15</a:t>
          </a:r>
          <a:r>
            <a:rPr lang="ru-RU" sz="1200" b="1" i="1" dirty="0"/>
            <a:t>. Субвенции на осуществление </a:t>
          </a:r>
          <a:r>
            <a:rPr lang="ru-RU" sz="1200" b="1" i="1" dirty="0" err="1"/>
            <a:t>госполномочий</a:t>
          </a:r>
          <a:r>
            <a:rPr lang="ru-RU" sz="1200" b="1" i="1" dirty="0"/>
            <a:t> в области земельных отношений в 2021-2023гг –по 10823 тыс. руб. </a:t>
          </a:r>
        </a:p>
      </dgm:t>
    </dgm:pt>
    <dgm:pt modelId="{748FFF80-FA20-4822-98E3-D299B0442587}" type="parTrans" cxnId="{B2894EB2-7971-4515-A65B-17F725B1A6AC}">
      <dgm:prSet/>
      <dgm:spPr/>
      <dgm:t>
        <a:bodyPr/>
        <a:lstStyle/>
        <a:p>
          <a:endParaRPr lang="ru-RU"/>
        </a:p>
      </dgm:t>
    </dgm:pt>
    <dgm:pt modelId="{C35AA4CA-AD97-4E8A-8398-20C6C471AF7B}" type="sibTrans" cxnId="{B2894EB2-7971-4515-A65B-17F725B1A6AC}">
      <dgm:prSet/>
      <dgm:spPr/>
      <dgm:t>
        <a:bodyPr/>
        <a:lstStyle/>
        <a:p>
          <a:endParaRPr lang="ru-RU"/>
        </a:p>
      </dgm:t>
    </dgm:pt>
    <dgm:pt modelId="{43EB4AA6-4E8C-4E1F-AA61-1084A9F17CF4}" type="pres">
      <dgm:prSet presAssocID="{73EB2E48-0AE1-420C-9642-FEB5974B8EF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8ABE20-6A32-4300-9DB5-EF6271AB380D}" type="pres">
      <dgm:prSet presAssocID="{F71B1B9A-851C-44A9-BDBE-2EC15E0F8218}" presName="compNode" presStyleCnt="0"/>
      <dgm:spPr/>
    </dgm:pt>
    <dgm:pt modelId="{B8BB6F0A-C962-4A6B-A697-F555AE267C90}" type="pres">
      <dgm:prSet presAssocID="{F71B1B9A-851C-44A9-BDBE-2EC15E0F8218}" presName="aNode" presStyleLbl="bgShp" presStyleIdx="0" presStyleCnt="1" custLinFactNeighborX="-49" custLinFactNeighborY="-3407"/>
      <dgm:spPr/>
      <dgm:t>
        <a:bodyPr/>
        <a:lstStyle/>
        <a:p>
          <a:endParaRPr lang="ru-RU"/>
        </a:p>
      </dgm:t>
    </dgm:pt>
    <dgm:pt modelId="{4DDF5CE5-BD24-432B-AAEC-39A7E34E1F17}" type="pres">
      <dgm:prSet presAssocID="{F71B1B9A-851C-44A9-BDBE-2EC15E0F8218}" presName="textNode" presStyleLbl="bgShp" presStyleIdx="0" presStyleCnt="1"/>
      <dgm:spPr/>
      <dgm:t>
        <a:bodyPr/>
        <a:lstStyle/>
        <a:p>
          <a:endParaRPr lang="ru-RU"/>
        </a:p>
      </dgm:t>
    </dgm:pt>
    <dgm:pt modelId="{29FAA9A4-864E-47EE-AB16-B7DD61DFE9AF}" type="pres">
      <dgm:prSet presAssocID="{F71B1B9A-851C-44A9-BDBE-2EC15E0F8218}" presName="compChildNode" presStyleCnt="0"/>
      <dgm:spPr/>
    </dgm:pt>
    <dgm:pt modelId="{6C0A7D61-F606-40F4-A7EB-1460AE0C3809}" type="pres">
      <dgm:prSet presAssocID="{F71B1B9A-851C-44A9-BDBE-2EC15E0F8218}" presName="theInnerList" presStyleCnt="0"/>
      <dgm:spPr/>
    </dgm:pt>
  </dgm:ptLst>
  <dgm:cxnLst>
    <dgm:cxn modelId="{B2894EB2-7971-4515-A65B-17F725B1A6AC}" srcId="{73EB2E48-0AE1-420C-9642-FEB5974B8EF8}" destId="{F71B1B9A-851C-44A9-BDBE-2EC15E0F8218}" srcOrd="0" destOrd="0" parTransId="{748FFF80-FA20-4822-98E3-D299B0442587}" sibTransId="{C35AA4CA-AD97-4E8A-8398-20C6C471AF7B}"/>
    <dgm:cxn modelId="{C985F0CA-F552-4BB7-B91C-646B9FB112A0}" type="presOf" srcId="{F71B1B9A-851C-44A9-BDBE-2EC15E0F8218}" destId="{4DDF5CE5-BD24-432B-AAEC-39A7E34E1F17}" srcOrd="1" destOrd="0" presId="urn:microsoft.com/office/officeart/2005/8/layout/lProcess2"/>
    <dgm:cxn modelId="{E7E81BD2-43FC-4E93-A5F7-EBC1EB810D4C}" type="presOf" srcId="{F71B1B9A-851C-44A9-BDBE-2EC15E0F8218}" destId="{B8BB6F0A-C962-4A6B-A697-F555AE267C90}" srcOrd="0" destOrd="0" presId="urn:microsoft.com/office/officeart/2005/8/layout/lProcess2"/>
    <dgm:cxn modelId="{4E515F95-0780-4A27-A0C8-0EDDA1655DB3}" type="presOf" srcId="{73EB2E48-0AE1-420C-9642-FEB5974B8EF8}" destId="{43EB4AA6-4E8C-4E1F-AA61-1084A9F17CF4}" srcOrd="0" destOrd="0" presId="urn:microsoft.com/office/officeart/2005/8/layout/lProcess2"/>
    <dgm:cxn modelId="{9D0FFF8C-40F8-4BCB-AC1C-865788B818AF}" type="presParOf" srcId="{43EB4AA6-4E8C-4E1F-AA61-1084A9F17CF4}" destId="{398ABE20-6A32-4300-9DB5-EF6271AB380D}" srcOrd="0" destOrd="0" presId="urn:microsoft.com/office/officeart/2005/8/layout/lProcess2"/>
    <dgm:cxn modelId="{BF8EA3D7-5520-40D0-9B62-8D1D100C729D}" type="presParOf" srcId="{398ABE20-6A32-4300-9DB5-EF6271AB380D}" destId="{B8BB6F0A-C962-4A6B-A697-F555AE267C90}" srcOrd="0" destOrd="0" presId="urn:microsoft.com/office/officeart/2005/8/layout/lProcess2"/>
    <dgm:cxn modelId="{E5F97DDD-C514-4EF6-A90D-0410706E4683}" type="presParOf" srcId="{398ABE20-6A32-4300-9DB5-EF6271AB380D}" destId="{4DDF5CE5-BD24-432B-AAEC-39A7E34E1F17}" srcOrd="1" destOrd="0" presId="urn:microsoft.com/office/officeart/2005/8/layout/lProcess2"/>
    <dgm:cxn modelId="{4E9AE3C9-8B49-41F2-A44B-4B9918A71CE0}" type="presParOf" srcId="{398ABE20-6A32-4300-9DB5-EF6271AB380D}" destId="{29FAA9A4-864E-47EE-AB16-B7DD61DFE9AF}" srcOrd="2" destOrd="0" presId="urn:microsoft.com/office/officeart/2005/8/layout/lProcess2"/>
    <dgm:cxn modelId="{4DF7AF81-64AB-4EC8-8932-DFBC2FB3F6E4}" type="presParOf" srcId="{29FAA9A4-864E-47EE-AB16-B7DD61DFE9AF}" destId="{6C0A7D61-F606-40F4-A7EB-1460AE0C380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2CF60-6204-4D7B-AEBC-A64F19A3FF18}">
      <dsp:nvSpPr>
        <dsp:cNvPr id="0" name=""/>
        <dsp:cNvSpPr/>
      </dsp:nvSpPr>
      <dsp:spPr>
        <a:xfrm>
          <a:off x="0" y="365468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7F8B39-3FEA-4C07-87B7-0651A9DAA54A}">
      <dsp:nvSpPr>
        <dsp:cNvPr id="0" name=""/>
        <dsp:cNvSpPr/>
      </dsp:nvSpPr>
      <dsp:spPr>
        <a:xfrm>
          <a:off x="412384" y="124"/>
          <a:ext cx="7868535" cy="4150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Налог на доходы физических лиц (НДФЛ) по нормативу 15%.</a:t>
          </a:r>
        </a:p>
      </dsp:txBody>
      <dsp:txXfrm>
        <a:off x="432644" y="20384"/>
        <a:ext cx="7828015" cy="374510"/>
      </dsp:txXfrm>
    </dsp:sp>
    <dsp:sp modelId="{DBB25DFC-2CED-4EB0-875B-B2A6D74462D1}">
      <dsp:nvSpPr>
        <dsp:cNvPr id="0" name=""/>
        <dsp:cNvSpPr/>
      </dsp:nvSpPr>
      <dsp:spPr>
        <a:xfrm>
          <a:off x="0" y="908951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403128" y="579668"/>
          <a:ext cx="7873951" cy="43260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Единый налог на вмененный доход для отдельных видов деятельности по нормативу 100%.</a:t>
          </a:r>
        </a:p>
      </dsp:txBody>
      <dsp:txXfrm>
        <a:off x="424246" y="600786"/>
        <a:ext cx="7831715" cy="390366"/>
      </dsp:txXfrm>
    </dsp:sp>
    <dsp:sp modelId="{DE7D29D7-184C-4CC8-90CB-231A22A1E469}">
      <dsp:nvSpPr>
        <dsp:cNvPr id="0" name=""/>
        <dsp:cNvSpPr/>
      </dsp:nvSpPr>
      <dsp:spPr>
        <a:xfrm>
          <a:off x="0" y="1880770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394637" y="1123151"/>
          <a:ext cx="7878323" cy="86093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Государственная пошлина по нормативу 100% по делам, рассматриваемым в судах общей юрисдикции и мировыми судьями, за выдачу разрешения на установку рекламной конструкции и другие виды государственной пошлины в соответствии с законодательством Российской Федерации.</a:t>
          </a:r>
        </a:p>
      </dsp:txBody>
      <dsp:txXfrm>
        <a:off x="436665" y="1165179"/>
        <a:ext cx="7794267" cy="776882"/>
      </dsp:txXfrm>
    </dsp:sp>
    <dsp:sp modelId="{4A4CF7D8-4A51-4C0E-9CFB-7EAE2F3665D3}">
      <dsp:nvSpPr>
        <dsp:cNvPr id="0" name=""/>
        <dsp:cNvSpPr/>
      </dsp:nvSpPr>
      <dsp:spPr>
        <a:xfrm>
          <a:off x="0" y="2455554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384124" y="2094970"/>
          <a:ext cx="7889422" cy="46390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Налог, взимаемый в связи с применением патентной системы налогообложения по нормативу 100%.</a:t>
          </a:r>
        </a:p>
      </dsp:txBody>
      <dsp:txXfrm>
        <a:off x="406770" y="2117616"/>
        <a:ext cx="7844130" cy="418612"/>
      </dsp:txXfrm>
    </dsp:sp>
    <dsp:sp modelId="{2DF1CE67-309A-4997-A002-A946AE06B0C0}">
      <dsp:nvSpPr>
        <dsp:cNvPr id="0" name=""/>
        <dsp:cNvSpPr/>
      </dsp:nvSpPr>
      <dsp:spPr>
        <a:xfrm>
          <a:off x="0" y="3137040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382102" y="2669754"/>
          <a:ext cx="7895829" cy="57060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Доходы от применения упрощенной системы налогообложения по нормативу 50% в соответствии с законодательством Московской области.</a:t>
          </a:r>
        </a:p>
      </dsp:txBody>
      <dsp:txXfrm>
        <a:off x="409957" y="2697609"/>
        <a:ext cx="7840119" cy="514895"/>
      </dsp:txXfrm>
    </dsp:sp>
    <dsp:sp modelId="{CDDA582A-1571-4397-BDD8-FDB265138BF7}">
      <dsp:nvSpPr>
        <dsp:cNvPr id="0" name=""/>
        <dsp:cNvSpPr/>
      </dsp:nvSpPr>
      <dsp:spPr>
        <a:xfrm>
          <a:off x="0" y="3770612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D92A72E-7ADF-4CD1-ACB3-BFF886178AA0}">
      <dsp:nvSpPr>
        <dsp:cNvPr id="0" name=""/>
        <dsp:cNvSpPr/>
      </dsp:nvSpPr>
      <dsp:spPr>
        <a:xfrm>
          <a:off x="384124" y="3351240"/>
          <a:ext cx="7889422" cy="52269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Доходы от уплаты акцизов на дизельное топливо, масла, бензин в соответствии с нормативом, установленным законодательством Московской области.</a:t>
          </a:r>
        </a:p>
      </dsp:txBody>
      <dsp:txXfrm>
        <a:off x="409640" y="3376756"/>
        <a:ext cx="7838390" cy="471659"/>
      </dsp:txXfrm>
    </dsp:sp>
    <dsp:sp modelId="{D203C40C-BF16-4543-BF07-93F94C4A3478}">
      <dsp:nvSpPr>
        <dsp:cNvPr id="0" name=""/>
        <dsp:cNvSpPr/>
      </dsp:nvSpPr>
      <dsp:spPr>
        <a:xfrm>
          <a:off x="0" y="4329338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7E82CA-1391-44A4-A23D-680330C7759D}">
      <dsp:nvSpPr>
        <dsp:cNvPr id="0" name=""/>
        <dsp:cNvSpPr/>
      </dsp:nvSpPr>
      <dsp:spPr>
        <a:xfrm>
          <a:off x="394233" y="3984812"/>
          <a:ext cx="7884657" cy="44784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Земельный налог по нормативу 100%.</a:t>
          </a:r>
        </a:p>
      </dsp:txBody>
      <dsp:txXfrm>
        <a:off x="416095" y="4006674"/>
        <a:ext cx="7840933" cy="404122"/>
      </dsp:txXfrm>
    </dsp:sp>
    <dsp:sp modelId="{87A9E206-B958-4323-A5DA-5069D79E6905}">
      <dsp:nvSpPr>
        <dsp:cNvPr id="0" name=""/>
        <dsp:cNvSpPr/>
      </dsp:nvSpPr>
      <dsp:spPr>
        <a:xfrm>
          <a:off x="0" y="4954417"/>
          <a:ext cx="8280920" cy="176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54DF2F-1937-45B7-B3E3-8558EDFD7D43}">
      <dsp:nvSpPr>
        <dsp:cNvPr id="0" name=""/>
        <dsp:cNvSpPr/>
      </dsp:nvSpPr>
      <dsp:spPr>
        <a:xfrm>
          <a:off x="396262" y="4560644"/>
          <a:ext cx="7884657" cy="51419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Налог на имущество физических лиц по нормативу 100%.</a:t>
          </a:r>
        </a:p>
      </dsp:txBody>
      <dsp:txXfrm>
        <a:off x="421363" y="4585745"/>
        <a:ext cx="7834455" cy="4639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2CF60-6204-4D7B-AEBC-A64F19A3FF18}">
      <dsp:nvSpPr>
        <dsp:cNvPr id="0" name=""/>
        <dsp:cNvSpPr/>
      </dsp:nvSpPr>
      <dsp:spPr>
        <a:xfrm>
          <a:off x="0" y="400237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7F8B39-3FEA-4C07-87B7-0651A9DAA54A}">
      <dsp:nvSpPr>
        <dsp:cNvPr id="0" name=""/>
        <dsp:cNvSpPr/>
      </dsp:nvSpPr>
      <dsp:spPr>
        <a:xfrm>
          <a:off x="392917" y="0"/>
          <a:ext cx="7671978" cy="43316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1. Доходы от использования имущества, в том числе:</a:t>
          </a:r>
        </a:p>
      </dsp:txBody>
      <dsp:txXfrm>
        <a:off x="414062" y="21145"/>
        <a:ext cx="7629688" cy="390873"/>
      </dsp:txXfrm>
    </dsp:sp>
    <dsp:sp modelId="{DBB25DFC-2CED-4EB0-875B-B2A6D74462D1}">
      <dsp:nvSpPr>
        <dsp:cNvPr id="0" name=""/>
        <dsp:cNvSpPr/>
      </dsp:nvSpPr>
      <dsp:spPr>
        <a:xfrm>
          <a:off x="0" y="1211542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678814" y="594395"/>
          <a:ext cx="7386081" cy="637064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находящуюся в собственности городских округов, а также средства от продажи права на заключение договоров аренды земли по нормативу 100%.</a:t>
          </a:r>
        </a:p>
      </dsp:txBody>
      <dsp:txXfrm>
        <a:off x="709913" y="625494"/>
        <a:ext cx="7323883" cy="574866"/>
      </dsp:txXfrm>
    </dsp:sp>
    <dsp:sp modelId="{DE7D29D7-184C-4CC8-90CB-231A22A1E469}">
      <dsp:nvSpPr>
        <dsp:cNvPr id="0" name=""/>
        <dsp:cNvSpPr/>
      </dsp:nvSpPr>
      <dsp:spPr>
        <a:xfrm>
          <a:off x="0" y="1916114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702073" y="1425521"/>
          <a:ext cx="7362822" cy="53033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арендной платы за землю, госсобственность на которую не разграничена по нормативу 100%.</a:t>
          </a:r>
        </a:p>
      </dsp:txBody>
      <dsp:txXfrm>
        <a:off x="727962" y="1451410"/>
        <a:ext cx="7311044" cy="478554"/>
      </dsp:txXfrm>
    </dsp:sp>
    <dsp:sp modelId="{4A4CF7D8-4A51-4C0E-9CFB-7EAE2F3665D3}">
      <dsp:nvSpPr>
        <dsp:cNvPr id="0" name=""/>
        <dsp:cNvSpPr/>
      </dsp:nvSpPr>
      <dsp:spPr>
        <a:xfrm>
          <a:off x="0" y="2703335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668878" y="2145271"/>
          <a:ext cx="7396017" cy="6129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находящегося в оперативном управлении органов управления городских округов и созданных ими казенных учреждений по нормативу 100%.</a:t>
          </a:r>
        </a:p>
      </dsp:txBody>
      <dsp:txXfrm>
        <a:off x="698801" y="2175194"/>
        <a:ext cx="7336171" cy="553134"/>
      </dsp:txXfrm>
    </dsp:sp>
    <dsp:sp modelId="{2DF1CE67-309A-4997-A002-A946AE06B0C0}">
      <dsp:nvSpPr>
        <dsp:cNvPr id="0" name=""/>
        <dsp:cNvSpPr/>
      </dsp:nvSpPr>
      <dsp:spPr>
        <a:xfrm>
          <a:off x="0" y="3281715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640707" y="2997530"/>
          <a:ext cx="7424188" cy="4041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 доходы от сдачи в аренду имущества, составляющего казну городских округов по нормативу 100%.</a:t>
          </a:r>
        </a:p>
      </dsp:txBody>
      <dsp:txXfrm>
        <a:off x="660435" y="3017258"/>
        <a:ext cx="7384732" cy="364684"/>
      </dsp:txXfrm>
    </dsp:sp>
    <dsp:sp modelId="{2421033E-0177-4AC3-B96F-ED1FC090A90E}">
      <dsp:nvSpPr>
        <dsp:cNvPr id="0" name=""/>
        <dsp:cNvSpPr/>
      </dsp:nvSpPr>
      <dsp:spPr>
        <a:xfrm>
          <a:off x="0" y="3992321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77277-6E7C-4C26-9BC4-FDA9503DAAB1}">
      <dsp:nvSpPr>
        <dsp:cNvPr id="0" name=""/>
        <dsp:cNvSpPr/>
      </dsp:nvSpPr>
      <dsp:spPr>
        <a:xfrm>
          <a:off x="649683" y="3573594"/>
          <a:ext cx="7415212" cy="53636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-</a:t>
          </a: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 </a:t>
          </a: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доходы от перечисления части прибыли муниципальных унитарных предприятий по нормативу 50%.</a:t>
          </a:r>
        </a:p>
      </dsp:txBody>
      <dsp:txXfrm>
        <a:off x="675866" y="3599777"/>
        <a:ext cx="7362846" cy="484000"/>
      </dsp:txXfrm>
    </dsp:sp>
    <dsp:sp modelId="{3BEE4A8F-5AD3-41F6-86F2-E126CF2B8463}">
      <dsp:nvSpPr>
        <dsp:cNvPr id="0" name=""/>
        <dsp:cNvSpPr/>
      </dsp:nvSpPr>
      <dsp:spPr>
        <a:xfrm>
          <a:off x="0" y="4705934"/>
          <a:ext cx="8064896" cy="2772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6EAE4A3-D074-45B4-BBD3-7DA60B4FBED8}">
      <dsp:nvSpPr>
        <dsp:cNvPr id="0" name=""/>
        <dsp:cNvSpPr/>
      </dsp:nvSpPr>
      <dsp:spPr>
        <a:xfrm>
          <a:off x="698234" y="4372732"/>
          <a:ext cx="7366661" cy="53937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chemeClr val="tx2">
                  <a:lumMod val="50000"/>
                </a:schemeClr>
              </a:solidFill>
            </a:rPr>
            <a:t>-  </a:t>
          </a:r>
          <a:r>
            <a:rPr lang="ru-RU" sz="1200" b="1" i="1" kern="1200" dirty="0">
              <a:solidFill>
                <a:schemeClr val="tx2">
                  <a:lumMod val="50000"/>
                </a:schemeClr>
              </a:solidFill>
            </a:rPr>
            <a:t>прочие доходы от использования имущества, находящегося в собственности городских округов (например, плата за размещение и эксплуатацию рекламных конструкций).</a:t>
          </a:r>
        </a:p>
      </dsp:txBody>
      <dsp:txXfrm>
        <a:off x="724564" y="4399062"/>
        <a:ext cx="7314001" cy="4867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B25DFC-2CED-4EB0-875B-B2A6D74462D1}">
      <dsp:nvSpPr>
        <dsp:cNvPr id="0" name=""/>
        <dsp:cNvSpPr/>
      </dsp:nvSpPr>
      <dsp:spPr>
        <a:xfrm>
          <a:off x="0" y="553088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EFA4CA9-F9A0-4B97-8D75-8524EEE82C92}">
      <dsp:nvSpPr>
        <dsp:cNvPr id="0" name=""/>
        <dsp:cNvSpPr/>
      </dsp:nvSpPr>
      <dsp:spPr>
        <a:xfrm>
          <a:off x="355546" y="0"/>
          <a:ext cx="7679848" cy="794628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2. Платежи при пользовании природными ресурсами (плата за негативное воздействие на окружающую среду по нормативу 60%).</a:t>
          </a:r>
        </a:p>
      </dsp:txBody>
      <dsp:txXfrm>
        <a:off x="394337" y="38791"/>
        <a:ext cx="7602266" cy="717046"/>
      </dsp:txXfrm>
    </dsp:sp>
    <dsp:sp modelId="{DE7D29D7-184C-4CC8-90CB-231A22A1E469}">
      <dsp:nvSpPr>
        <dsp:cNvPr id="0" name=""/>
        <dsp:cNvSpPr/>
      </dsp:nvSpPr>
      <dsp:spPr>
        <a:xfrm>
          <a:off x="0" y="1380906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396AB9-4640-4619-93AC-2DEB2BF118AE}">
      <dsp:nvSpPr>
        <dsp:cNvPr id="0" name=""/>
        <dsp:cNvSpPr/>
      </dsp:nvSpPr>
      <dsp:spPr>
        <a:xfrm>
          <a:off x="385925" y="998188"/>
          <a:ext cx="7678970" cy="558537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3. Доходы от оказания услуг и компенсации затрат государства.</a:t>
          </a:r>
        </a:p>
      </dsp:txBody>
      <dsp:txXfrm>
        <a:off x="413191" y="1025454"/>
        <a:ext cx="7624438" cy="504005"/>
      </dsp:txXfrm>
    </dsp:sp>
    <dsp:sp modelId="{4A4CF7D8-4A51-4C0E-9CFB-7EAE2F3665D3}">
      <dsp:nvSpPr>
        <dsp:cNvPr id="0" name=""/>
        <dsp:cNvSpPr/>
      </dsp:nvSpPr>
      <dsp:spPr>
        <a:xfrm>
          <a:off x="0" y="2394686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E5DC1E-7C63-4EFA-BB64-F65980973629}">
      <dsp:nvSpPr>
        <dsp:cNvPr id="0" name=""/>
        <dsp:cNvSpPr/>
      </dsp:nvSpPr>
      <dsp:spPr>
        <a:xfrm>
          <a:off x="378738" y="1854591"/>
          <a:ext cx="7678970" cy="7444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4. Доходы от продажи материальных и нематериальных активов (продажа квартир, продажа иного имущества, продажа земельных участков).</a:t>
          </a:r>
        </a:p>
      </dsp:txBody>
      <dsp:txXfrm>
        <a:off x="415081" y="1890934"/>
        <a:ext cx="7606284" cy="671813"/>
      </dsp:txXfrm>
    </dsp:sp>
    <dsp:sp modelId="{2DF1CE67-309A-4997-A002-A946AE06B0C0}">
      <dsp:nvSpPr>
        <dsp:cNvPr id="0" name=""/>
        <dsp:cNvSpPr/>
      </dsp:nvSpPr>
      <dsp:spPr>
        <a:xfrm>
          <a:off x="0" y="3288546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4EB76F3-9845-4834-A2BE-B539AC0BD6B1}">
      <dsp:nvSpPr>
        <dsp:cNvPr id="0" name=""/>
        <dsp:cNvSpPr/>
      </dsp:nvSpPr>
      <dsp:spPr>
        <a:xfrm>
          <a:off x="385925" y="2909285"/>
          <a:ext cx="7678970" cy="6245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5. Штрафы, санкции, возмещение ущерба.</a:t>
          </a:r>
        </a:p>
      </dsp:txBody>
      <dsp:txXfrm>
        <a:off x="416414" y="2939774"/>
        <a:ext cx="7617992" cy="563602"/>
      </dsp:txXfrm>
    </dsp:sp>
    <dsp:sp modelId="{2421033E-0177-4AC3-B96F-ED1FC090A90E}">
      <dsp:nvSpPr>
        <dsp:cNvPr id="0" name=""/>
        <dsp:cNvSpPr/>
      </dsp:nvSpPr>
      <dsp:spPr>
        <a:xfrm>
          <a:off x="0" y="4386755"/>
          <a:ext cx="8064896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177277-6E7C-4C26-9BC4-FDA9503DAAB1}">
      <dsp:nvSpPr>
        <dsp:cNvPr id="0" name=""/>
        <dsp:cNvSpPr/>
      </dsp:nvSpPr>
      <dsp:spPr>
        <a:xfrm>
          <a:off x="383948" y="3808746"/>
          <a:ext cx="7678970" cy="82892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tx2">
              <a:lumMod val="50000"/>
            </a:schemeClr>
          </a:solidFill>
        </a:ln>
        <a:effectLst>
          <a:innerShdw blurRad="114300">
            <a:prstClr val="black"/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384" tIns="0" rIns="213384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>
              <a:solidFill>
                <a:schemeClr val="tx2">
                  <a:lumMod val="50000"/>
                </a:schemeClr>
              </a:solidFill>
            </a:rPr>
            <a:t>6. Прочие неналоговые доходы (например, плата за вырубку зеленых насаждений, плата по договорам о развитии застроенной территории).  </a:t>
          </a:r>
        </a:p>
      </dsp:txBody>
      <dsp:txXfrm>
        <a:off x="424413" y="3849211"/>
        <a:ext cx="7598040" cy="747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B6F0A-C962-4A6B-A697-F555AE267C90}">
      <dsp:nvSpPr>
        <dsp:cNvPr id="0" name=""/>
        <dsp:cNvSpPr/>
      </dsp:nvSpPr>
      <dsp:spPr>
        <a:xfrm>
          <a:off x="7979" y="0"/>
          <a:ext cx="8162806" cy="79018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/>
        </a:scene3d>
        <a:sp3d>
          <a:bevelT w="1016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/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/>
            <a:t>1. Субвенция на оплату расходов, связанных с компенсацией проезда к месту учебы и обратно отдельным категориям обучающихся по очной форме обучения в 2021 – 2023 годах по 25,0 </a:t>
          </a:r>
          <a:r>
            <a:rPr lang="ru-RU" sz="1200" b="1" i="1" kern="1200" dirty="0" err="1"/>
            <a:t>тыс.руб</a:t>
          </a:r>
          <a:r>
            <a:rPr lang="ru-RU" sz="1200" b="1" i="1" kern="1200" dirty="0"/>
            <a:t>. </a:t>
          </a:r>
        </a:p>
      </dsp:txBody>
      <dsp:txXfrm>
        <a:off x="7979" y="0"/>
        <a:ext cx="8162806" cy="237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B6F0A-C962-4A6B-A697-F555AE267C90}">
      <dsp:nvSpPr>
        <dsp:cNvPr id="0" name=""/>
        <dsp:cNvSpPr/>
      </dsp:nvSpPr>
      <dsp:spPr>
        <a:xfrm>
          <a:off x="0" y="0"/>
          <a:ext cx="8188991" cy="6703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/>
            <a:t>8. Субвенции на организацию предоставления субсидий на оплату жилого помещения и коммунальных услуг в 2021 г 39664,0 тыс. руб. , в 2022 г – 41010,0 тыс. руб. , в 2023 г – 42408,0 тыс. руб.</a:t>
          </a:r>
        </a:p>
      </dsp:txBody>
      <dsp:txXfrm>
        <a:off x="0" y="0"/>
        <a:ext cx="8188991" cy="2011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BB6F0A-C962-4A6B-A697-F555AE267C90}">
      <dsp:nvSpPr>
        <dsp:cNvPr id="0" name=""/>
        <dsp:cNvSpPr/>
      </dsp:nvSpPr>
      <dsp:spPr>
        <a:xfrm>
          <a:off x="0" y="0"/>
          <a:ext cx="8188991" cy="6703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1" kern="1200" dirty="0"/>
            <a:t>15</a:t>
          </a:r>
          <a:r>
            <a:rPr lang="ru-RU" sz="1200" b="1" i="1" kern="1200" dirty="0"/>
            <a:t>. Субвенции на осуществление </a:t>
          </a:r>
          <a:r>
            <a:rPr lang="ru-RU" sz="1200" b="1" i="1" kern="1200" dirty="0" err="1"/>
            <a:t>госполномочий</a:t>
          </a:r>
          <a:r>
            <a:rPr lang="ru-RU" sz="1200" b="1" i="1" kern="1200" dirty="0"/>
            <a:t> в области земельных отношений в 2021-2023гг –по 10823 тыс. руб. </a:t>
          </a:r>
        </a:p>
      </dsp:txBody>
      <dsp:txXfrm>
        <a:off x="0" y="0"/>
        <a:ext cx="8188991" cy="201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0.13847</cdr:x>
      <cdr:y>0.20833</cdr:y>
    </cdr:from>
    <cdr:to>
      <cdr:x>0.28083</cdr:x>
      <cdr:y>0.3125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99445" y="720080"/>
          <a:ext cx="11304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0.28357</cdr:x>
      <cdr:y>0.1875</cdr:y>
    </cdr:from>
    <cdr:to>
      <cdr:x>0.36519</cdr:x>
      <cdr:y>0.29167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51573" y="648072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0.4196</cdr:x>
      <cdr:y>0.14583</cdr:y>
    </cdr:from>
    <cdr:to>
      <cdr:x>0.50122</cdr:x>
      <cdr:y>0.27083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31693" y="504056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0.55563</cdr:x>
      <cdr:y>0.125</cdr:y>
    </cdr:from>
    <cdr:to>
      <cdr:x>0.63725</cdr:x>
      <cdr:y>0.25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11813" y="432048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0.67352</cdr:x>
      <cdr:y>0.10417</cdr:y>
    </cdr:from>
    <cdr:to>
      <cdr:x>0.76421</cdr:x>
      <cdr:y>0.20833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347917" y="360040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0.81862</cdr:x>
      <cdr:y>0.0625</cdr:y>
    </cdr:from>
    <cdr:to>
      <cdr:x>0.90931</cdr:x>
      <cdr:y>0.1875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500045" y="216024"/>
          <a:ext cx="72008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0.05714</cdr:x>
      <cdr:y>0.09892</cdr:y>
    </cdr:from>
    <cdr:to>
      <cdr:x>0.14286</cdr:x>
      <cdr:y>0.34621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144016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0.20952</cdr:x>
      <cdr:y>0.09892</cdr:y>
    </cdr:from>
    <cdr:to>
      <cdr:x>0.31001</cdr:x>
      <cdr:y>0.39567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44016"/>
          <a:ext cx="759763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0.38095</cdr:x>
      <cdr:y>0.09892</cdr:y>
    </cdr:from>
    <cdr:to>
      <cdr:x>0.47192</cdr:x>
      <cdr:y>0.44512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0" y="144016"/>
          <a:ext cx="687755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0.53333</cdr:x>
      <cdr:y>0.09892</cdr:y>
    </cdr:from>
    <cdr:to>
      <cdr:x>0.61905</cdr:x>
      <cdr:y>0.29675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32448" y="144016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0.70096</cdr:x>
      <cdr:y>0.09892</cdr:y>
    </cdr:from>
    <cdr:to>
      <cdr:x>0.78475</cdr:x>
      <cdr:y>0.34621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99870" y="144016"/>
          <a:ext cx="633507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0.86287</cdr:x>
      <cdr:y>0.04946</cdr:y>
    </cdr:from>
    <cdr:to>
      <cdr:x>1</cdr:x>
      <cdr:y>0.34621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524006" y="72008"/>
          <a:ext cx="103683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0.04036</cdr:x>
      <cdr:y>0.24479</cdr:y>
    </cdr:from>
    <cdr:to>
      <cdr:x>0.18095</cdr:x>
      <cdr:y>0.39167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036" y="360040"/>
          <a:ext cx="112878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0.17996</cdr:x>
      <cdr:y>0.24479</cdr:y>
    </cdr:from>
    <cdr:to>
      <cdr:x>0.28251</cdr:x>
      <cdr:y>0.44063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4871" y="360040"/>
          <a:ext cx="82338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0.31908</cdr:x>
      <cdr:y>0.19584</cdr:y>
    </cdr:from>
    <cdr:to>
      <cdr:x>0.42163</cdr:x>
      <cdr:y>0.44063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61865" y="288032"/>
          <a:ext cx="82338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0.45291</cdr:x>
      <cdr:y>0.19584</cdr:y>
    </cdr:from>
    <cdr:to>
      <cdr:x>0.55651</cdr:x>
      <cdr:y>0.44063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36404" y="288032"/>
          <a:ext cx="83177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0.59641</cdr:x>
      <cdr:y>0.19584</cdr:y>
    </cdr:from>
    <cdr:to>
      <cdr:x>0.6861</cdr:x>
      <cdr:y>0.39167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788532" y="288032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0.73991</cdr:x>
      <cdr:y>0.19584</cdr:y>
    </cdr:from>
    <cdr:to>
      <cdr:x>0.83488</cdr:x>
      <cdr:y>0.39167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40660" y="288032"/>
          <a:ext cx="76253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0.86547</cdr:x>
      <cdr:y>0.14688</cdr:y>
    </cdr:from>
    <cdr:to>
      <cdr:x>1</cdr:x>
      <cdr:y>0.39167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948772" y="216024"/>
          <a:ext cx="10801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0.62625</cdr:x>
      <cdr:y>0.54545</cdr:y>
    </cdr:from>
    <cdr:to>
      <cdr:x>0.75582</cdr:x>
      <cdr:y>0.71326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19287" y="1296144"/>
          <a:ext cx="914348" cy="398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0.52184</cdr:x>
      <cdr:y>0.66667</cdr:y>
    </cdr:from>
    <cdr:to>
      <cdr:x>0.65141</cdr:x>
      <cdr:y>0.8171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82478" y="1584176"/>
          <a:ext cx="914348" cy="357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0.50874</cdr:x>
      <cdr:y>0.78788</cdr:y>
    </cdr:from>
    <cdr:to>
      <cdr:x>0.63832</cdr:x>
      <cdr:y>0.92207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90077" y="1872208"/>
          <a:ext cx="914418" cy="31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0.66927</cdr:x>
      <cdr:y>0.39394</cdr:y>
    </cdr:from>
    <cdr:to>
      <cdr:x>0.79885</cdr:x>
      <cdr:y>0.54545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722882" y="936104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0.73406</cdr:x>
      <cdr:y>0.36364</cdr:y>
    </cdr:from>
    <cdr:to>
      <cdr:x>0.86363</cdr:x>
      <cdr:y>0.45455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180082" y="864096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0.84053</cdr:x>
      <cdr:y>0.06061</cdr:y>
    </cdr:from>
    <cdr:to>
      <cdr:x>0.97011</cdr:x>
      <cdr:y>0.15152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931455" y="144016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0.78619</cdr:x>
      <cdr:y>0.18182</cdr:y>
    </cdr:from>
    <cdr:to>
      <cdr:x>0.91577</cdr:x>
      <cdr:y>0.30303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48004" y="432048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0.73406</cdr:x>
      <cdr:y>0.30303</cdr:y>
    </cdr:from>
    <cdr:to>
      <cdr:x>0.86363</cdr:x>
      <cdr:y>0.42424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180082" y="72008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0.14704</cdr:x>
      <cdr:y>0.2</cdr:y>
    </cdr:from>
    <cdr:to>
      <cdr:x>0.22935</cdr:x>
      <cdr:y>0.36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6679" y="360040"/>
          <a:ext cx="56913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0.26593</cdr:x>
      <cdr:y>0.2</cdr:y>
    </cdr:from>
    <cdr:to>
      <cdr:x>0.35432</cdr:x>
      <cdr:y>0.36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38714" y="360040"/>
          <a:ext cx="61119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0.39598</cdr:x>
      <cdr:y>0.2</cdr:y>
    </cdr:from>
    <cdr:to>
      <cdr:x>0.50012</cdr:x>
      <cdr:y>0.36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37944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0.51053</cdr:x>
      <cdr:y>0.2</cdr:y>
    </cdr:from>
    <cdr:to>
      <cdr:x>0.61467</cdr:x>
      <cdr:y>0.36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30032" y="360040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0.64592</cdr:x>
      <cdr:y>0.16</cdr:y>
    </cdr:from>
    <cdr:to>
      <cdr:x>0.73218</cdr:x>
      <cdr:y>0.36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66136" y="288032"/>
          <a:ext cx="596421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0.77089</cdr:x>
      <cdr:y>0.12</cdr:y>
    </cdr:from>
    <cdr:to>
      <cdr:x>0.8542</cdr:x>
      <cdr:y>0.36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330232" y="216024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0.06316</cdr:x>
      <cdr:y>0</cdr:y>
    </cdr:from>
    <cdr:to>
      <cdr:x>0.15789</cdr:x>
      <cdr:y>0.35294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0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0.21053</cdr:x>
      <cdr:y>0</cdr:y>
    </cdr:from>
    <cdr:to>
      <cdr:x>0.37577</cdr:x>
      <cdr:y>0.29412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40160" y="0"/>
          <a:ext cx="113042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0.36842</cdr:x>
      <cdr:y>0</cdr:y>
    </cdr:from>
    <cdr:to>
      <cdr:x>0.53906</cdr:x>
      <cdr:y>0.35294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20280" y="0"/>
          <a:ext cx="116729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0.52632</cdr:x>
      <cdr:y>0</cdr:y>
    </cdr:from>
    <cdr:to>
      <cdr:x>0.62105</cdr:x>
      <cdr:y>0.29412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00400" y="0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0.68421</cdr:x>
      <cdr:y>0</cdr:y>
    </cdr:from>
    <cdr:to>
      <cdr:x>0.83893</cdr:x>
      <cdr:y>0.29412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0"/>
          <a:ext cx="105841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0.84211</cdr:x>
      <cdr:y>0</cdr:y>
    </cdr:from>
    <cdr:to>
      <cdr:x>0.97577</cdr:x>
      <cdr:y>0.29412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760640" y="0"/>
          <a:ext cx="91440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0.67368</cdr:x>
      <cdr:y>0</cdr:y>
    </cdr:from>
    <cdr:to>
      <cdr:x>0.79612</cdr:x>
      <cdr:y>0.2209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96597" y="0"/>
          <a:ext cx="908059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0.53398</cdr:x>
      <cdr:y>0</cdr:y>
    </cdr:from>
    <cdr:to>
      <cdr:x>0.66019</cdr:x>
      <cdr:y>0.2209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60439" y="0"/>
          <a:ext cx="936105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0.48544</cdr:x>
      <cdr:y>0.29138</cdr:y>
    </cdr:from>
    <cdr:to>
      <cdr:x>0.59337</cdr:x>
      <cdr:y>0.47546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487174"/>
          <a:ext cx="800485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0.59337</cdr:x>
      <cdr:y>0.29138</cdr:y>
    </cdr:from>
    <cdr:to>
      <cdr:x>0.72119</cdr:x>
      <cdr:y>0.44746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00886" y="487175"/>
          <a:ext cx="948064" cy="2609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0.70874</cdr:x>
      <cdr:y>0.28985</cdr:y>
    </cdr:from>
    <cdr:to>
      <cdr:x>0.83203</cdr:x>
      <cdr:y>0.47393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56584" y="484620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0.83495</cdr:x>
      <cdr:y>0.26337</cdr:y>
    </cdr:from>
    <cdr:to>
      <cdr:x>0.95824</cdr:x>
      <cdr:y>0.44746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192688" y="440351"/>
          <a:ext cx="91440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41487" y="581573"/>
          <a:ext cx="795055" cy="338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0.74561</cdr:x>
      <cdr:y>0.29243</cdr:y>
    </cdr:from>
    <cdr:to>
      <cdr:x>0.85088</cdr:x>
      <cdr:y>0.48298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120680" y="526436"/>
          <a:ext cx="864096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0.17576</cdr:x>
      <cdr:y>0.21158</cdr:y>
    </cdr:from>
    <cdr:to>
      <cdr:x>0.28914</cdr:x>
      <cdr:y>0.47983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17454" y="231874"/>
          <a:ext cx="914400" cy="293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0.31707</cdr:x>
      <cdr:y>0.21158</cdr:y>
    </cdr:from>
    <cdr:to>
      <cdr:x>0.41071</cdr:x>
      <cdr:y>0.49243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57155" y="231874"/>
          <a:ext cx="755214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0.44207</cdr:x>
      <cdr:y>0.21158</cdr:y>
    </cdr:from>
    <cdr:to>
      <cdr:x>0.57836</cdr:x>
      <cdr:y>0.49243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65266" y="231874"/>
          <a:ext cx="1099131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0.5878</cdr:x>
      <cdr:y>0.21158</cdr:y>
    </cdr:from>
    <cdr:to>
      <cdr:x>0.6875</cdr:x>
      <cdr:y>0.49243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740567" y="231874"/>
          <a:ext cx="804049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0.72826</cdr:x>
      <cdr:y>0.21158</cdr:y>
    </cdr:from>
    <cdr:to>
      <cdr:x>0.82143</cdr:x>
      <cdr:y>0.49243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873363" y="231874"/>
          <a:ext cx="751373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0.875</cdr:x>
      <cdr:y>0.21158</cdr:y>
    </cdr:from>
    <cdr:to>
      <cdr:x>1</cdr:x>
      <cdr:y>0.49243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056784" y="231874"/>
          <a:ext cx="1008112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0.66327</cdr:x>
      <cdr:y>0.07143</cdr:y>
    </cdr:from>
    <cdr:to>
      <cdr:x>0.77551</cdr:x>
      <cdr:y>0.21429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80520" y="144019"/>
          <a:ext cx="792088" cy="288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0.78791</cdr:x>
      <cdr:y>0.1827</cdr:y>
    </cdr:from>
    <cdr:to>
      <cdr:x>0.93077</cdr:x>
      <cdr:y>0.36127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560133" y="419975"/>
          <a:ext cx="1008132" cy="410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0.86735</cdr:x>
      <cdr:y>0.27953</cdr:y>
    </cdr:from>
    <cdr:to>
      <cdr:x>1</cdr:x>
      <cdr:y>0.43855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120680" y="642556"/>
          <a:ext cx="936104" cy="3655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0.8778</cdr:x>
      <cdr:y>0.56379</cdr:y>
    </cdr:from>
    <cdr:to>
      <cdr:x>0.97959</cdr:x>
      <cdr:y>0.71106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4428" y="1295996"/>
          <a:ext cx="71834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0.63265</cdr:x>
      <cdr:y>0.67286</cdr:y>
    </cdr:from>
    <cdr:to>
      <cdr:x>0.79673</cdr:x>
      <cdr:y>0.87256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64496" y="1546741"/>
          <a:ext cx="1157877" cy="459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0.74778</cdr:x>
      <cdr:y>0.83</cdr:y>
    </cdr:from>
    <cdr:to>
      <cdr:x>0.88519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276941" y="1907953"/>
          <a:ext cx="969673" cy="390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0.87042</cdr:x>
      <cdr:y>0.58583</cdr:y>
    </cdr:from>
    <cdr:to>
      <cdr:x>1</cdr:x>
      <cdr:y>0.71106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142384" y="1346667"/>
          <a:ext cx="914400" cy="287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0.8778</cdr:x>
      <cdr:y>0.43855</cdr:y>
    </cdr:from>
    <cdr:to>
      <cdr:x>1</cdr:x>
      <cdr:y>0.58583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194428" y="1008113"/>
          <a:ext cx="862355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0.75807</cdr:x>
      <cdr:y>0.125</cdr:y>
    </cdr:from>
    <cdr:to>
      <cdr:x>0.8584</cdr:x>
      <cdr:y>0.30769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13322" y="144015"/>
          <a:ext cx="729669" cy="210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0.66337</cdr:x>
      <cdr:y>0.0625</cdr:y>
    </cdr:from>
    <cdr:to>
      <cdr:x>0.72277</cdr:x>
      <cdr:y>0.34701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24536" y="72008"/>
          <a:ext cx="432048" cy="327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0.56708</cdr:x>
      <cdr:y>0.0625</cdr:y>
    </cdr:from>
    <cdr:to>
      <cdr:x>0.63755</cdr:x>
      <cdr:y>0.42393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24300" y="72008"/>
          <a:ext cx="512453" cy="4164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0.46611</cdr:x>
      <cdr:y>0.02319</cdr:y>
    </cdr:from>
    <cdr:to>
      <cdr:x>0.53465</cdr:x>
      <cdr:y>0.30769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9957" y="21704"/>
          <a:ext cx="498475" cy="266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0.37246</cdr:x>
      <cdr:y>0</cdr:y>
    </cdr:from>
    <cdr:to>
      <cdr:x>0.45244</cdr:x>
      <cdr:y>0.30769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08861" y="0"/>
          <a:ext cx="581645" cy="354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0.26998</cdr:x>
      <cdr:y>0.0625</cdr:y>
    </cdr:from>
    <cdr:to>
      <cdr:x>0.33422</cdr:x>
      <cdr:y>0.29327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963523" y="72008"/>
          <a:ext cx="467182" cy="265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0.17392</cdr:x>
      <cdr:y>0.125</cdr:y>
    </cdr:from>
    <cdr:to>
      <cdr:x>0.23332</cdr:x>
      <cdr:y>0.40951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264851" y="144016"/>
          <a:ext cx="432048" cy="327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0.34645</cdr:x>
      <cdr:y>0.25</cdr:y>
    </cdr:from>
    <cdr:to>
      <cdr:x>0.45833</cdr:x>
      <cdr:y>0.41667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94952" y="432048"/>
          <a:ext cx="77337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0.51042</cdr:x>
      <cdr:y>0.10406</cdr:y>
    </cdr:from>
    <cdr:to>
      <cdr:x>0.61458</cdr:x>
      <cdr:y>0.37094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144016"/>
          <a:ext cx="72008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0.625</cdr:x>
      <cdr:y>0.10406</cdr:y>
    </cdr:from>
    <cdr:to>
      <cdr:x>0.72917</cdr:x>
      <cdr:y>0.37094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20480" y="144016"/>
          <a:ext cx="720080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0.86772</cdr:x>
      <cdr:y>0.33927</cdr:y>
    </cdr:from>
    <cdr:to>
      <cdr:x>1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92688" y="5133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0.76387</cdr:x>
      <cdr:y>0.11656</cdr:y>
    </cdr:from>
    <cdr:to>
      <cdr:x>0.86804</cdr:x>
      <cdr:y>0.38344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280470" y="201438"/>
          <a:ext cx="720103" cy="461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0.44151</cdr:x>
      <cdr:y>0.25</cdr:y>
    </cdr:from>
    <cdr:to>
      <cdr:x>0.56038</cdr:x>
      <cdr:y>0.4459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052085" y="432049"/>
          <a:ext cx="821691" cy="338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0.56038</cdr:x>
      <cdr:y>0.25</cdr:y>
    </cdr:from>
    <cdr:to>
      <cdr:x>0.69266</cdr:x>
      <cdr:y>0.40205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873776" y="432048"/>
          <a:ext cx="914400" cy="26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0.66918</cdr:x>
      <cdr:y>0.23794</cdr:y>
    </cdr:from>
    <cdr:to>
      <cdr:x>0.80146</cdr:x>
      <cdr:y>0.43384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625885" y="411211"/>
          <a:ext cx="91440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0.77404</cdr:x>
      <cdr:y>0.21893</cdr:y>
    </cdr:from>
    <cdr:to>
      <cdr:x>0.89477</cdr:x>
      <cdr:y>0.37098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350760" y="378358"/>
          <a:ext cx="834544" cy="26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0.13542</cdr:x>
      <cdr:y>0.08333</cdr:y>
    </cdr:from>
    <cdr:to>
      <cdr:x>0.27083</cdr:x>
      <cdr:y>0.37991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144016"/>
          <a:ext cx="936104" cy="512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0.25</cdr:x>
      <cdr:y>0.06014</cdr:y>
    </cdr:from>
    <cdr:to>
      <cdr:x>0.32292</cdr:x>
      <cdr:y>0.2268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8193" y="103927"/>
          <a:ext cx="50405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0.35417</cdr:x>
      <cdr:y>0.1018</cdr:y>
    </cdr:from>
    <cdr:to>
      <cdr:x>0.43242</cdr:x>
      <cdr:y>0.37991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448272" y="175935"/>
          <a:ext cx="540930" cy="4806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0.45914</cdr:x>
      <cdr:y>0.1018</cdr:y>
    </cdr:from>
    <cdr:to>
      <cdr:x>0.54167</cdr:x>
      <cdr:y>0.35068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73933" y="175936"/>
          <a:ext cx="570483" cy="4301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0.5625</cdr:x>
      <cdr:y>0.08333</cdr:y>
    </cdr:from>
    <cdr:to>
      <cdr:x>0.64583</cdr:x>
      <cdr:y>0.31014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888433" y="144010"/>
          <a:ext cx="576064" cy="391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0.66667</cdr:x>
      <cdr:y>0.06014</cdr:y>
    </cdr:from>
    <cdr:to>
      <cdr:x>0.76631</cdr:x>
      <cdr:y>0.29167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08513" y="103926"/>
          <a:ext cx="688786" cy="4001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0.78125</cdr:x>
      <cdr:y>0.1018</cdr:y>
    </cdr:from>
    <cdr:to>
      <cdr:x>0.86458</cdr:x>
      <cdr:y>0.31014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175935"/>
          <a:ext cx="5760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0.31776</cdr:x>
      <cdr:y>0.24561</cdr:y>
    </cdr:from>
    <cdr:to>
      <cdr:x>0.35514</cdr:x>
      <cdr:y>0.36842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48272" y="1008112"/>
          <a:ext cx="28803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0.43925</cdr:x>
      <cdr:y>0.21053</cdr:y>
    </cdr:from>
    <cdr:to>
      <cdr:x>0.54206</cdr:x>
      <cdr:y>0.31579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84376" y="864096"/>
          <a:ext cx="79208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</cdr:x>
      <cdr:y>0.06452</cdr:y>
    </cdr:from>
    <cdr:to>
      <cdr:x>0.75</cdr:x>
      <cdr:y>0.12903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08512" y="288032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60,1%</a:t>
          </a:r>
        </a:p>
      </cdr:txBody>
    </cdr:sp>
  </cdr:relSizeAnchor>
  <cdr:relSizeAnchor xmlns:cdr="http://schemas.openxmlformats.org/drawingml/2006/chartDrawing">
    <cdr:from>
      <cdr:x>0.29907</cdr:x>
      <cdr:y>0.66667</cdr:y>
    </cdr:from>
    <cdr:to>
      <cdr:x>0.37383</cdr:x>
      <cdr:y>0.77193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04256" y="2736304"/>
          <a:ext cx="576064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0.41121</cdr:x>
      <cdr:y>0.63158</cdr:y>
    </cdr:from>
    <cdr:to>
      <cdr:x>0.48598</cdr:x>
      <cdr:y>0.75439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68352" y="2592288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0.53037</cdr:x>
      <cdr:y>0.59649</cdr:y>
    </cdr:from>
    <cdr:to>
      <cdr:x>0.60047</cdr:x>
      <cdr:y>0.73684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086454" y="2448272"/>
          <a:ext cx="5400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0.53766</cdr:x>
      <cdr:y>0.47461</cdr:y>
    </cdr:from>
    <cdr:to>
      <cdr:x>0.63766</cdr:x>
      <cdr:y>0.54762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186833" y="2172848"/>
          <a:ext cx="778721" cy="3342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</cdr:x>
      <cdr:y>0.48387</cdr:y>
    </cdr:from>
    <cdr:to>
      <cdr:x>0.59477</cdr:x>
      <cdr:y>0.58913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744416" y="2160240"/>
          <a:ext cx="538404" cy="46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0.5514</cdr:x>
      <cdr:y>0.47368</cdr:y>
    </cdr:from>
    <cdr:to>
      <cdr:x>0.6729</cdr:x>
      <cdr:y>0.5614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248472" y="1944216"/>
          <a:ext cx="93610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0.28037</cdr:x>
      <cdr:y>0</cdr:y>
    </cdr:from>
    <cdr:to>
      <cdr:x>0.38318</cdr:x>
      <cdr:y>0.24561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160240" y="0"/>
          <a:ext cx="792088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0.42446</cdr:x>
      <cdr:y>0.4563</cdr:y>
    </cdr:from>
    <cdr:to>
      <cdr:x>0.52799</cdr:x>
      <cdr:y>0.52081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305338" y="2089002"/>
          <a:ext cx="806210" cy="2953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0.66</cdr:x>
      <cdr:y>0.54312</cdr:y>
    </cdr:from>
    <cdr:to>
      <cdr:x>0.75415</cdr:x>
      <cdr:y>0.61707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139557" y="2486497"/>
          <a:ext cx="73316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0.04425</cdr:x>
      <cdr:y>0.15789</cdr:y>
    </cdr:from>
    <cdr:to>
      <cdr:x>0.20087</cdr:x>
      <cdr:y>0.48594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360040" y="648072"/>
          <a:ext cx="1274440" cy="1346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chemeClr val="bg2">
                <a:lumMod val="1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</cdr:x>
      <cdr:y>0.06452</cdr:y>
    </cdr:from>
    <cdr:to>
      <cdr:x>0.6</cdr:x>
      <cdr:y>0.16978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600400" y="288049"/>
          <a:ext cx="720080" cy="4699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52,3%</a:t>
          </a:r>
        </a:p>
      </cdr:txBody>
    </cdr:sp>
  </cdr:relSizeAnchor>
  <cdr:relSizeAnchor xmlns:cdr="http://schemas.openxmlformats.org/drawingml/2006/chartDrawing">
    <cdr:from>
      <cdr:x>0.36</cdr:x>
      <cdr:y>0.06452</cdr:y>
    </cdr:from>
    <cdr:to>
      <cdr:x>0.45734</cdr:x>
      <cdr:y>0.18732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592288" y="288032"/>
          <a:ext cx="700926" cy="548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47,6%</a:t>
          </a:r>
        </a:p>
      </cdr:txBody>
    </cdr:sp>
  </cdr:relSizeAnchor>
  <cdr:relSizeAnchor xmlns:cdr="http://schemas.openxmlformats.org/drawingml/2006/chartDrawing">
    <cdr:from>
      <cdr:x>0.33324</cdr:x>
      <cdr:y>0.47551</cdr:y>
    </cdr:from>
    <cdr:to>
      <cdr:x>0.39883</cdr:x>
      <cdr:y>0.853</cdr:y>
    </cdr:to>
    <cdr:sp macro="" textlink="">
      <cdr:nvSpPr>
        <cdr:cNvPr id="28" name="Левая фигурная скобка 27"/>
        <cdr:cNvSpPr/>
      </cdr:nvSpPr>
      <cdr:spPr>
        <a:xfrm xmlns:a="http://schemas.openxmlformats.org/drawingml/2006/main">
          <a:off x="2595041" y="2176979"/>
          <a:ext cx="510726" cy="1728192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0.46178</cdr:x>
      <cdr:y>0.51918</cdr:y>
    </cdr:from>
    <cdr:to>
      <cdr:x>0.47517</cdr:x>
      <cdr:y>0.89928</cdr:y>
    </cdr:to>
    <cdr:sp macro="" textlink="">
      <cdr:nvSpPr>
        <cdr:cNvPr id="29" name="Левая фигурная скобка 28"/>
        <cdr:cNvSpPr/>
      </cdr:nvSpPr>
      <cdr:spPr>
        <a:xfrm xmlns:a="http://schemas.openxmlformats.org/drawingml/2006/main">
          <a:off x="3595977" y="2376885"/>
          <a:ext cx="104242" cy="1740155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</cdr:x>
      <cdr:y>0.5745</cdr:y>
    </cdr:from>
    <cdr:to>
      <cdr:x>0.61138</cdr:x>
      <cdr:y>0.8871</cdr:y>
    </cdr:to>
    <cdr:sp macro="" textlink="">
      <cdr:nvSpPr>
        <cdr:cNvPr id="30" name="Левая фигурная скобка 29"/>
        <cdr:cNvSpPr/>
      </cdr:nvSpPr>
      <cdr:spPr>
        <a:xfrm xmlns:a="http://schemas.openxmlformats.org/drawingml/2006/main">
          <a:off x="4594454" y="2630161"/>
          <a:ext cx="166472" cy="1431118"/>
        </a:xfrm>
        <a:prstGeom xmlns:a="http://schemas.openxmlformats.org/drawingml/2006/main" prst="leftBrace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b="1" dirty="0"/>
        </a:p>
      </cdr:txBody>
    </cdr:sp>
  </cdr:relSizeAnchor>
  <cdr:relSizeAnchor xmlns:cdr="http://schemas.openxmlformats.org/drawingml/2006/chartDrawing">
    <cdr:from>
      <cdr:x>0.29805</cdr:x>
      <cdr:y>0.6182</cdr:y>
    </cdr:from>
    <cdr:to>
      <cdr:x>0.36728</cdr:x>
      <cdr:y>0.75475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2320994" y="2830234"/>
          <a:ext cx="539108" cy="625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52,4%</a:t>
          </a:r>
        </a:p>
      </cdr:txBody>
    </cdr:sp>
  </cdr:relSizeAnchor>
  <cdr:relSizeAnchor xmlns:cdr="http://schemas.openxmlformats.org/drawingml/2006/chartDrawing">
    <cdr:from>
      <cdr:x>0.42666</cdr:x>
      <cdr:y>0.61707</cdr:y>
    </cdr:from>
    <cdr:to>
      <cdr:x>0.49425</cdr:x>
      <cdr:y>0.71299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3322454" y="2825051"/>
          <a:ext cx="526337" cy="4391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47,7%</a:t>
          </a:r>
        </a:p>
      </cdr:txBody>
    </cdr:sp>
  </cdr:relSizeAnchor>
  <cdr:relSizeAnchor xmlns:cdr="http://schemas.openxmlformats.org/drawingml/2006/chartDrawing">
    <cdr:from>
      <cdr:x>0.54983</cdr:x>
      <cdr:y>0.62132</cdr:y>
    </cdr:from>
    <cdr:to>
      <cdr:x>0.62548</cdr:x>
      <cdr:y>0.70345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4281643" y="2844487"/>
          <a:ext cx="589102" cy="376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39,9%</a:t>
          </a:r>
        </a:p>
      </cdr:txBody>
    </cdr:sp>
  </cdr:relSizeAnchor>
  <cdr:relSizeAnchor xmlns:cdr="http://schemas.openxmlformats.org/drawingml/2006/chartDrawing">
    <cdr:from>
      <cdr:x>0.09</cdr:x>
      <cdr:y>0.19355</cdr:y>
    </cdr:from>
    <cdr:to>
      <cdr:x>0.21699</cdr:x>
      <cdr:y>0.39836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648072" y="86409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0.18074</cdr:x>
      <cdr:y>0.45192</cdr:y>
    </cdr:from>
    <cdr:to>
      <cdr:x>0.25927</cdr:x>
      <cdr:y>0.67433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1407484" y="2068967"/>
          <a:ext cx="611530" cy="1018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0.30493</cdr:x>
      <cdr:y>0.46303</cdr:y>
    </cdr:from>
    <cdr:to>
      <cdr:x>0.33565</cdr:x>
      <cdr:y>0.54367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2374524" y="2119799"/>
          <a:ext cx="239238" cy="369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0.09368</cdr:x>
      <cdr:y>0.48132</cdr:y>
    </cdr:from>
    <cdr:to>
      <cdr:x>0.14644</cdr:x>
      <cdr:y>0.87453</cdr:y>
    </cdr:to>
    <cdr:sp macro="" textlink="">
      <cdr:nvSpPr>
        <cdr:cNvPr id="35" name="Левая фигурная скобка 34"/>
        <cdr:cNvSpPr/>
      </cdr:nvSpPr>
      <cdr:spPr>
        <a:xfrm xmlns:a="http://schemas.openxmlformats.org/drawingml/2006/main">
          <a:off x="729503" y="2203552"/>
          <a:ext cx="410819" cy="18002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6600" b="1" dirty="0"/>
        </a:p>
      </cdr:txBody>
    </cdr:sp>
  </cdr:relSizeAnchor>
  <cdr:relSizeAnchor xmlns:cdr="http://schemas.openxmlformats.org/drawingml/2006/chartDrawing">
    <cdr:from>
      <cdr:x>0.20476</cdr:x>
      <cdr:y>0.5</cdr:y>
    </cdr:from>
    <cdr:to>
      <cdr:x>0.24967</cdr:x>
      <cdr:y>0.86387</cdr:y>
    </cdr:to>
    <cdr:sp macro="" textlink="">
      <cdr:nvSpPr>
        <cdr:cNvPr id="36" name="Левая фигурная скобка 35"/>
        <cdr:cNvSpPr/>
      </cdr:nvSpPr>
      <cdr:spPr>
        <a:xfrm xmlns:a="http://schemas.openxmlformats.org/drawingml/2006/main">
          <a:off x="1594520" y="2289076"/>
          <a:ext cx="349696" cy="1665858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6000" dirty="0"/>
        </a:p>
      </cdr:txBody>
    </cdr:sp>
  </cdr:relSizeAnchor>
  <cdr:relSizeAnchor xmlns:cdr="http://schemas.openxmlformats.org/drawingml/2006/chartDrawing">
    <cdr:from>
      <cdr:x>0.11</cdr:x>
      <cdr:y>0.79032</cdr:y>
    </cdr:from>
    <cdr:to>
      <cdr:x>0.23699</cdr:x>
      <cdr:y>0.99514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792088" y="352839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</cdr:x>
      <cdr:y>0.79518</cdr:y>
    </cdr:from>
    <cdr:to>
      <cdr:x>0.25699</cdr:x>
      <cdr:y>1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936104" y="3600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0.05548</cdr:x>
      <cdr:y>0.61707</cdr:y>
    </cdr:from>
    <cdr:to>
      <cdr:x>0.11096</cdr:x>
      <cdr:y>0.71144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432048" y="2825052"/>
          <a:ext cx="432047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53,3%</a:t>
          </a:r>
        </a:p>
      </cdr:txBody>
    </cdr:sp>
  </cdr:relSizeAnchor>
  <cdr:relSizeAnchor xmlns:cdr="http://schemas.openxmlformats.org/drawingml/2006/chartDrawing">
    <cdr:from>
      <cdr:x>0.13565</cdr:x>
      <cdr:y>0.58065</cdr:y>
    </cdr:from>
    <cdr:to>
      <cdr:x>0.22</cdr:x>
      <cdr:y>0.65974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1056335" y="2658303"/>
          <a:ext cx="656851" cy="362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0.24</cdr:x>
      <cdr:y>0.08065</cdr:y>
    </cdr:from>
    <cdr:to>
      <cdr:x>0.36699</cdr:x>
      <cdr:y>0.28546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1728192" y="360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</cdr:x>
      <cdr:y>0.06452</cdr:y>
    </cdr:from>
    <cdr:to>
      <cdr:x>0.32</cdr:x>
      <cdr:y>0.16129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1584176" y="288032"/>
          <a:ext cx="720080" cy="432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49,5%</a:t>
          </a:r>
        </a:p>
      </cdr:txBody>
    </cdr:sp>
  </cdr:relSizeAnchor>
  <cdr:relSizeAnchor xmlns:cdr="http://schemas.openxmlformats.org/drawingml/2006/chartDrawing">
    <cdr:from>
      <cdr:x>0.08301</cdr:x>
      <cdr:y>0.06407</cdr:y>
    </cdr:from>
    <cdr:to>
      <cdr:x>0.17301</cdr:x>
      <cdr:y>0.14471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646432" y="293331"/>
          <a:ext cx="700848" cy="369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46,7</a:t>
          </a:r>
          <a:r>
            <a:rPr lang="ru-RU" sz="16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</a:p>
      </cdr:txBody>
    </cdr:sp>
  </cdr:relSizeAnchor>
  <cdr:relSizeAnchor xmlns:cdr="http://schemas.openxmlformats.org/drawingml/2006/chartDrawing">
    <cdr:from>
      <cdr:x>0.19374</cdr:x>
      <cdr:y>0.62038</cdr:y>
    </cdr:from>
    <cdr:to>
      <cdr:x>0.27808</cdr:x>
      <cdr:y>0.70784</cdr:y>
    </cdr:to>
    <cdr:sp macro="" textlink="">
      <cdr:nvSpPr>
        <cdr:cNvPr id="45" name="TextBox 1"/>
        <cdr:cNvSpPr txBox="1"/>
      </cdr:nvSpPr>
      <cdr:spPr>
        <a:xfrm xmlns:a="http://schemas.openxmlformats.org/drawingml/2006/main">
          <a:off x="1508685" y="2840171"/>
          <a:ext cx="656773" cy="4004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50,5%</a:t>
          </a: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0.56112</cdr:x>
      <cdr:y>0.46988</cdr:y>
    </cdr:from>
    <cdr:to>
      <cdr:x>0.6907</cdr:x>
      <cdr:y>0.54953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59673" y="1699186"/>
          <a:ext cx="914418" cy="288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0.12679</cdr:x>
      <cdr:y>0.33852</cdr:y>
    </cdr:from>
    <cdr:to>
      <cdr:x>0.1885</cdr:x>
      <cdr:y>0.42121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4761" y="1224136"/>
          <a:ext cx="435427" cy="299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0.53061</cdr:x>
      <cdr:y>0.85642</cdr:y>
    </cdr:from>
    <cdr:to>
      <cdr:x>0.72737</cdr:x>
      <cdr:y>0.9359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44416" y="3096963"/>
          <a:ext cx="1388477" cy="287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0.59303</cdr:x>
      <cdr:y>0.53978</cdr:y>
    </cdr:from>
    <cdr:to>
      <cdr:x>0.7551</cdr:x>
      <cdr:y>0.65712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184861" y="1951950"/>
          <a:ext cx="1143718" cy="42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0.61224</cdr:x>
      <cdr:y>0.25887</cdr:y>
    </cdr:from>
    <cdr:to>
      <cdr:x>0.74046</cdr:x>
      <cdr:y>0.33852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320480" y="936104"/>
          <a:ext cx="904811" cy="288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0.31373</cdr:x>
      <cdr:y>0.81967</cdr:y>
    </cdr:from>
    <cdr:to>
      <cdr:x>0.47652</cdr:x>
      <cdr:y>0.87616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04256" y="3600400"/>
          <a:ext cx="1195696" cy="248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0.16667</cdr:x>
      <cdr:y>0.78689</cdr:y>
    </cdr:from>
    <cdr:to>
      <cdr:x>0.34386</cdr:x>
      <cdr:y>0.83634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224137" y="3456384"/>
          <a:ext cx="1301452" cy="217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5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0.13022</cdr:x>
      <cdr:y>0.7377</cdr:y>
    </cdr:from>
    <cdr:to>
      <cdr:x>0.17647</cdr:x>
      <cdr:y>0.80328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956460" y="3240360"/>
          <a:ext cx="339685" cy="288032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w="165100" prst="coolSlant"/>
        </a:sp3d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0.17834</cdr:x>
      <cdr:y>0.39501</cdr:y>
    </cdr:from>
    <cdr:to>
      <cdr:x>0.24833</cdr:x>
      <cdr:y>0.47462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309849" y="1735069"/>
          <a:ext cx="514063" cy="3496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0.40444</cdr:y>
    </cdr:from>
    <cdr:to>
      <cdr:x>0.28264</cdr:x>
      <cdr:y>0.65731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80120" y="14625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0.13842</cdr:x>
      <cdr:y>0.35763</cdr:y>
    </cdr:from>
    <cdr:to>
      <cdr:x>0.268</cdr:x>
      <cdr:y>0.65731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76819" y="1293263"/>
          <a:ext cx="91440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6">
                <a:lumMod val="75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0.13842</cdr:x>
      <cdr:y>0.05974</cdr:y>
    </cdr:from>
    <cdr:to>
      <cdr:x>0.20408</cdr:x>
      <cdr:y>0.1593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976819" y="216024"/>
          <a:ext cx="46334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accent6">
                <a:lumMod val="75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0.13022</cdr:x>
      <cdr:y>0.09956</cdr:y>
    </cdr:from>
    <cdr:to>
      <cdr:x>0.23469</cdr:x>
      <cdr:y>0.17921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56460" y="437316"/>
          <a:ext cx="767295" cy="349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0070C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0.36735</cdr:x>
      <cdr:y>0.54611</cdr:y>
    </cdr:from>
    <cdr:to>
      <cdr:x>0.49692</cdr:x>
      <cdr:y>0.79898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592288" y="19748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0.35294</cdr:x>
      <cdr:y>0.52459</cdr:y>
    </cdr:from>
    <cdr:to>
      <cdr:x>0.49692</cdr:x>
      <cdr:y>0.59293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592288" y="2304256"/>
          <a:ext cx="1057498" cy="300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0.39796</cdr:x>
      <cdr:y>0.21904</cdr:y>
    </cdr:from>
    <cdr:to>
      <cdr:x>0.54297</cdr:x>
      <cdr:y>0.29869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808312" y="792088"/>
          <a:ext cx="102328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2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0.15686</cdr:x>
      <cdr:y>0.48813</cdr:y>
    </cdr:from>
    <cdr:to>
      <cdr:x>0.33366</cdr:x>
      <cdr:y>0.54611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1152128" y="2144122"/>
          <a:ext cx="1298543" cy="2546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5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0.13022</cdr:x>
      <cdr:y>0.19157</cdr:y>
    </cdr:from>
    <cdr:to>
      <cdr:x>0.33366</cdr:x>
      <cdr:y>0.25887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956460" y="841469"/>
          <a:ext cx="1494211" cy="295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5">
                <a:lumMod val="50000"/>
              </a:schemeClr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0.15306</cdr:x>
      <cdr:y>0.45125</cdr:y>
    </cdr:from>
    <cdr:to>
      <cdr:x>0.29428</cdr:x>
      <cdr:y>0.75217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080120" y="1631817"/>
          <a:ext cx="996585" cy="1088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0.134</cdr:x>
      <cdr:y>0.14754</cdr:y>
    </cdr:from>
    <cdr:to>
      <cdr:x>0.29428</cdr:x>
      <cdr:y>0.43208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984191" y="648071"/>
          <a:ext cx="1177241" cy="1249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rgbClr val="7030A0"/>
            </a:solidFill>
            <a:latin typeface="Palatino Linotype" pitchFamily="18" charset="0"/>
          </a:endParaRPr>
        </a:p>
      </cdr:txBody>
    </cdr:sp>
  </cdr:relSizeAnchor>
  <cdr:relSizeAnchor xmlns:cdr="http://schemas.openxmlformats.org/drawingml/2006/chartDrawing">
    <cdr:from>
      <cdr:x>0.1428</cdr:x>
      <cdr:y>0.66212</cdr:y>
    </cdr:from>
    <cdr:to>
      <cdr:x>0.26729</cdr:x>
      <cdr:y>0.8967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1048827" y="2908359"/>
          <a:ext cx="914400" cy="1030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0.13022</cdr:x>
      <cdr:y>0.67213</cdr:y>
    </cdr:from>
    <cdr:to>
      <cdr:x>0.26729</cdr:x>
      <cdr:y>0.86391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956460" y="2952328"/>
          <a:ext cx="1006767" cy="842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accent6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0.0349</cdr:x>
      <cdr:y>0.34599</cdr:y>
    </cdr:from>
    <cdr:to>
      <cdr:x>0.17645</cdr:x>
      <cdr:y>0.42385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392" y="1599952"/>
          <a:ext cx="10397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0.1033</cdr:x>
      <cdr:y>0.25849</cdr:y>
    </cdr:from>
    <cdr:to>
      <cdr:x>0.25926</cdr:x>
      <cdr:y>0.32424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79875" y="1158102"/>
          <a:ext cx="1328406" cy="2945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0.39093</cdr:x>
      <cdr:y>0.22634</cdr:y>
    </cdr:from>
    <cdr:to>
      <cdr:x>0.5558</cdr:x>
      <cdr:y>0.27967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29787" y="1014085"/>
          <a:ext cx="1404312" cy="238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0.52619</cdr:x>
      <cdr:y>0.14706</cdr:y>
    </cdr:from>
    <cdr:to>
      <cdr:x>0.71264</cdr:x>
      <cdr:y>0.20243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81915" y="658876"/>
          <a:ext cx="1588092" cy="248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0.66991</cdr:x>
      <cdr:y>0.01741</cdr:y>
    </cdr:from>
    <cdr:to>
      <cdr:x>0.91849</cdr:x>
      <cdr:y>0.26344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706051" y="77981"/>
          <a:ext cx="2117308" cy="11023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0.64185</cdr:y>
    </cdr:from>
    <cdr:to>
      <cdr:x>0.2127</cdr:x>
      <cdr:y>0.83959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6392" y="2968104"/>
          <a:ext cx="1306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0.08454</cdr:x>
      <cdr:y>0.65131</cdr:y>
    </cdr:from>
    <cdr:to>
      <cdr:x>0.37935</cdr:x>
      <cdr:y>0.79287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20080" y="2918043"/>
          <a:ext cx="2511084" cy="634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0.57956</cdr:y>
    </cdr:from>
    <cdr:to>
      <cdr:x>0.54599</cdr:x>
      <cdr:y>0.7773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973095" y="2680052"/>
          <a:ext cx="1272995" cy="914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0.38043</cdr:x>
      <cdr:y>0.59393</cdr:y>
    </cdr:from>
    <cdr:to>
      <cdr:x>0.5514</cdr:x>
      <cdr:y>0.65401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240360" y="2660957"/>
          <a:ext cx="1456262" cy="269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0.45499</cdr:y>
    </cdr:from>
    <cdr:to>
      <cdr:x>0.87928</cdr:x>
      <cdr:y>0.68387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56584" y="2104008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0.04609</cdr:x>
      <cdr:y>0.782</cdr:y>
    </cdr:from>
    <cdr:to>
      <cdr:x>0.12037</cdr:x>
      <cdr:y>0.84087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58400" y="3616193"/>
          <a:ext cx="577704" cy="2722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0.08454</cdr:x>
      <cdr:y>0.80361</cdr:y>
    </cdr:from>
    <cdr:to>
      <cdr:x>0.14372</cdr:x>
      <cdr:y>0.8679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20080" y="3600400"/>
          <a:ext cx="504057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0.38888</cdr:x>
      <cdr:y>0.83576</cdr:y>
    </cdr:from>
    <cdr:to>
      <cdr:x>0.54599</cdr:x>
      <cdr:y>0.90316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312368" y="3744416"/>
          <a:ext cx="1338175" cy="3019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0.58816</cdr:x>
      <cdr:y>0.80226</cdr:y>
    </cdr:from>
    <cdr:to>
      <cdr:x>0.71264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20480" y="3976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0.54895</cdr:x>
      <cdr:y>0.71971</cdr:y>
    </cdr:from>
    <cdr:to>
      <cdr:x>0.69303</cdr:x>
      <cdr:y>0.94859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032448" y="3328144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0.73528</cdr:y>
    </cdr:from>
    <cdr:to>
      <cdr:x>0.88909</cdr:x>
      <cdr:y>0.93302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56584" y="340015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0.23876</cdr:x>
      <cdr:y>0.27456</cdr:y>
    </cdr:from>
    <cdr:to>
      <cdr:x>0.38451</cdr:x>
      <cdr:y>0.33486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033642" y="1230109"/>
          <a:ext cx="1241443" cy="2701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0.23671</cdr:x>
      <cdr:y>0.63171</cdr:y>
    </cdr:from>
    <cdr:to>
      <cdr:x>0.39815</cdr:x>
      <cdr:y>0.68515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2016224" y="2830233"/>
          <a:ext cx="1375071" cy="2394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0.5431</cdr:x>
      <cdr:y>0.49957</cdr:y>
    </cdr:from>
    <cdr:to>
      <cdr:x>0.67593</cdr:x>
      <cdr:y>0.56058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4625931" y="2238221"/>
          <a:ext cx="1131392" cy="273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0.68682</cdr:x>
      <cdr:y>0.45175</cdr:y>
    </cdr:from>
    <cdr:to>
      <cdr:x>0.83879</cdr:x>
      <cdr:y>0.51387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850067" y="2023958"/>
          <a:ext cx="1294438" cy="278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0.24721</cdr:x>
      <cdr:y>0.82102</cdr:y>
    </cdr:from>
    <cdr:to>
      <cdr:x>0.46943</cdr:x>
      <cdr:y>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2105651" y="3678380"/>
          <a:ext cx="1892781" cy="801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0.60625</cdr:x>
      <cdr:y>0.86395</cdr:y>
    </cdr:from>
    <cdr:to>
      <cdr:x>0.75038</cdr:x>
      <cdr:y>0.91528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5165570" y="3836328"/>
          <a:ext cx="1228055" cy="227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0.68682</cdr:x>
      <cdr:y>0.85316</cdr:y>
    </cdr:from>
    <cdr:to>
      <cdr:x>0.87684</cdr:x>
      <cdr:y>1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850067" y="3822397"/>
          <a:ext cx="1618534" cy="657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0.66991</cdr:x>
      <cdr:y>0.25849</cdr:y>
    </cdr:from>
    <cdr:to>
      <cdr:x>0.76667</cdr:x>
      <cdr:y>0.32524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5706051" y="1158100"/>
          <a:ext cx="824162" cy="299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0.5267</cdr:x>
      <cdr:y>0.22501</cdr:y>
    </cdr:from>
    <cdr:to>
      <cdr:x>0.65</cdr:x>
      <cdr:y>0.3282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4486264" y="1008112"/>
          <a:ext cx="1050197" cy="462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0.37198</cdr:x>
      <cdr:y>0.31348</cdr:y>
    </cdr:from>
    <cdr:to>
      <cdr:x>0.50491</cdr:x>
      <cdr:y>0.39045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3168352" y="1404467"/>
          <a:ext cx="1132314" cy="344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0.29793</cdr:x>
      <cdr:y>0.74066</cdr:y>
    </cdr:from>
    <cdr:to>
      <cdr:x>0.39726</cdr:x>
      <cdr:y>0.78946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2537699" y="3318341"/>
          <a:ext cx="846015" cy="218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0.42474</cdr:x>
      <cdr:y>0.66958</cdr:y>
    </cdr:from>
    <cdr:to>
      <cdr:x>0.51081</cdr:x>
      <cdr:y>0.75673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3617818" y="2999901"/>
          <a:ext cx="733073" cy="390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0.55155</cdr:x>
      <cdr:y>0.58705</cdr:y>
    </cdr:from>
    <cdr:to>
      <cdr:x>0.68481</cdr:x>
      <cdr:y>0.68515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4697939" y="2630160"/>
          <a:ext cx="1135020" cy="439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0.69527</cdr:x>
      <cdr:y>0.53696</cdr:y>
    </cdr:from>
    <cdr:to>
      <cdr:x>0.80981</cdr:x>
      <cdr:y>0.68515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5922074" y="2405738"/>
          <a:ext cx="975589" cy="6639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0.26412</cdr:x>
      <cdr:y>0.87719</cdr:y>
    </cdr:from>
    <cdr:to>
      <cdr:x>0.38581</cdr:x>
      <cdr:y>1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2249677" y="3930034"/>
          <a:ext cx="1036511" cy="550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0.39734</cdr:x>
      <cdr:y>0.86923</cdr:y>
    </cdr:from>
    <cdr:to>
      <cdr:x>0.53372</cdr:x>
      <cdr:y>1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3384396" y="3894405"/>
          <a:ext cx="1161635" cy="5858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0.5326</cdr:x>
      <cdr:y>0.86923</cdr:y>
    </cdr:from>
    <cdr:to>
      <cdr:x>0.675</cdr:x>
      <cdr:y>0.93352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4536491" y="3894404"/>
          <a:ext cx="1212911" cy="288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0.77653</cdr:x>
      <cdr:y>0.72772</cdr:y>
    </cdr:from>
    <cdr:to>
      <cdr:x>0.87798</cdr:x>
      <cdr:y>0.7967</cdr:y>
    </cdr:to>
    <cdr:sp macro="" textlink="">
      <cdr:nvSpPr>
        <cdr:cNvPr id="35" name="TextBox 34"/>
        <cdr:cNvSpPr txBox="1"/>
      </cdr:nvSpPr>
      <cdr:spPr>
        <a:xfrm xmlns:a="http://schemas.openxmlformats.org/drawingml/2006/main">
          <a:off x="6616365" y="3231419"/>
          <a:ext cx="864402" cy="3063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0.34231</cdr:x>
      <cdr:y>0.40141</cdr:y>
    </cdr:from>
    <cdr:to>
      <cdr:x>0.40833</cdr:x>
      <cdr:y>0.46367</cdr:y>
    </cdr:to>
    <cdr:sp macro="" textlink="">
      <cdr:nvSpPr>
        <cdr:cNvPr id="36" name="TextBox 35"/>
        <cdr:cNvSpPr txBox="1"/>
      </cdr:nvSpPr>
      <cdr:spPr>
        <a:xfrm xmlns:a="http://schemas.openxmlformats.org/drawingml/2006/main">
          <a:off x="2957909" y="1856239"/>
          <a:ext cx="570483" cy="2878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0.25757</cdr:x>
      <cdr:y>0.42538</cdr:y>
    </cdr:from>
    <cdr:to>
      <cdr:x>0.34086</cdr:x>
      <cdr:y>0.49598</cdr:y>
    </cdr:to>
    <cdr:sp macro="" textlink="">
      <cdr:nvSpPr>
        <cdr:cNvPr id="37" name="TextBox 36"/>
        <cdr:cNvSpPr txBox="1"/>
      </cdr:nvSpPr>
      <cdr:spPr>
        <a:xfrm xmlns:a="http://schemas.openxmlformats.org/drawingml/2006/main">
          <a:off x="2193869" y="1905797"/>
          <a:ext cx="709452" cy="316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0.89265</cdr:x>
      <cdr:y>0.12858</cdr:y>
    </cdr:from>
    <cdr:to>
      <cdr:x>1</cdr:x>
      <cdr:y>0.33267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7704856" y="5760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0.8559</cdr:x>
      <cdr:y>0</cdr:y>
    </cdr:from>
    <cdr:to>
      <cdr:x>0.88715</cdr:x>
      <cdr:y>0.2757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7290226" y="0"/>
          <a:ext cx="266213" cy="1235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/>
        </a:p>
      </cdr:txBody>
    </cdr:sp>
  </cdr:relSizeAnchor>
  <cdr:relSizeAnchor xmlns:cdr="http://schemas.openxmlformats.org/drawingml/2006/chartDrawing">
    <cdr:from>
      <cdr:x>0.81179</cdr:x>
      <cdr:y>0.38217</cdr:y>
    </cdr:from>
    <cdr:to>
      <cdr:x>0.94083</cdr:x>
      <cdr:y>0.63092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6914509" y="1712223"/>
          <a:ext cx="1099131" cy="1114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0.77777</cdr:x>
      <cdr:y>0.38904</cdr:y>
    </cdr:from>
    <cdr:to>
      <cdr:x>0.91914</cdr:x>
      <cdr:y>0.6059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6624736" y="1743020"/>
          <a:ext cx="1204173" cy="9715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0.79121</cdr:x>
      <cdr:y>0.38217</cdr:y>
    </cdr:from>
    <cdr:to>
      <cdr:x>0.95275</cdr:x>
      <cdr:y>0.63092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6739199" y="1712223"/>
          <a:ext cx="1376001" cy="11144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0.80313</cdr:x>
      <cdr:y>0.38904</cdr:y>
    </cdr:from>
    <cdr:to>
      <cdr:x>0.94083</cdr:x>
      <cdr:y>0.63092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6840761" y="1743020"/>
          <a:ext cx="117288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0.81363</cdr:x>
      <cdr:y>0.47638</cdr:y>
    </cdr:from>
    <cdr:to>
      <cdr:x>0.95275</cdr:x>
      <cdr:y>0.73448</cdr:y>
    </cdr:to>
    <cdr:sp macro="" textlink="">
      <cdr:nvSpPr>
        <cdr:cNvPr id="44" name="TextBox 43"/>
        <cdr:cNvSpPr txBox="1"/>
      </cdr:nvSpPr>
      <cdr:spPr>
        <a:xfrm xmlns:a="http://schemas.openxmlformats.org/drawingml/2006/main">
          <a:off x="6930187" y="2134294"/>
          <a:ext cx="1185014" cy="11563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0.88971</cdr:x>
      <cdr:y>0.85316</cdr:y>
    </cdr:from>
    <cdr:to>
      <cdr:x>0.96325</cdr:x>
      <cdr:y>1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7578259" y="3822397"/>
          <a:ext cx="626368" cy="6578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0.87281</cdr:x>
      <cdr:y>0.14598</cdr:y>
    </cdr:from>
    <cdr:to>
      <cdr:x>1</cdr:x>
      <cdr:y>0.31793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7434274" y="654045"/>
          <a:ext cx="1083358" cy="7703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dirty="0"/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0.0349</cdr:x>
      <cdr:y>0.34599</cdr:y>
    </cdr:from>
    <cdr:to>
      <cdr:x>0.17645</cdr:x>
      <cdr:y>0.42385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6392" y="1599952"/>
          <a:ext cx="10397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0.21566</cdr:x>
      <cdr:y>0.12799</cdr:y>
    </cdr:from>
    <cdr:to>
      <cdr:x>0.34994</cdr:x>
      <cdr:y>0.3413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591840"/>
          <a:ext cx="986408" cy="986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0.3725</cdr:x>
      <cdr:y>0.29927</cdr:y>
    </cdr:from>
    <cdr:to>
      <cdr:x>0.5558</cdr:x>
      <cdr:y>0.50171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6304" y="1383928"/>
          <a:ext cx="1346475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0.54895</cdr:x>
      <cdr:y>0.0657</cdr:y>
    </cdr:from>
    <cdr:to>
      <cdr:x>0.71264</cdr:x>
      <cdr:y>0.31015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032448" y="303808"/>
          <a:ext cx="1202432" cy="1130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0.7352</cdr:x>
      <cdr:y>0.03455</cdr:y>
    </cdr:from>
    <cdr:to>
      <cdr:x>0.91849</cdr:x>
      <cdr:y>0.26344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159792"/>
          <a:ext cx="1346448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0.64185</cdr:y>
    </cdr:from>
    <cdr:to>
      <cdr:x>0.2127</cdr:x>
      <cdr:y>0.83959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56392" y="2968104"/>
          <a:ext cx="130608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0.20586</cdr:x>
      <cdr:y>0.59514</cdr:y>
    </cdr:from>
    <cdr:to>
      <cdr:x>0.37935</cdr:x>
      <cdr:y>0.79287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12168" y="2752080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0.57956</cdr:y>
    </cdr:from>
    <cdr:to>
      <cdr:x>0.54599</cdr:x>
      <cdr:y>0.7773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808312" y="2680072"/>
          <a:ext cx="120243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0.54895</cdr:x>
      <cdr:y>0.51728</cdr:y>
    </cdr:from>
    <cdr:to>
      <cdr:x>0.71264</cdr:x>
      <cdr:y>0.73059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032448" y="2392040"/>
          <a:ext cx="1202432" cy="986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0.45499</cdr:y>
    </cdr:from>
    <cdr:to>
      <cdr:x>0.87928</cdr:x>
      <cdr:y>0.68387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256584" y="2104008"/>
          <a:ext cx="1202432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0.02519</cdr:x>
      <cdr:y>0.56243</cdr:y>
    </cdr:from>
    <cdr:to>
      <cdr:x>0.14967</cdr:x>
      <cdr:y>0.76016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85018" y="2429975"/>
          <a:ext cx="914401" cy="8542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0.21144</cdr:x>
      <cdr:y>0.70883</cdr:y>
    </cdr:from>
    <cdr:to>
      <cdr:x>0.37513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553170" y="3062486"/>
          <a:ext cx="1202429" cy="1257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0.3823</cdr:x>
      <cdr:y>0.71971</cdr:y>
    </cdr:from>
    <cdr:to>
      <cdr:x>0.54599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808312" y="3328144"/>
          <a:ext cx="1202432" cy="1296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0.58816</cdr:x>
      <cdr:y>0.80226</cdr:y>
    </cdr:from>
    <cdr:to>
      <cdr:x>0.71264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4320480" y="39762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0.54895</cdr:x>
      <cdr:y>0.71971</cdr:y>
    </cdr:from>
    <cdr:to>
      <cdr:x>0.69303</cdr:x>
      <cdr:y>0.94859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4032448" y="3328144"/>
          <a:ext cx="105841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0.71559</cdr:x>
      <cdr:y>0.73528</cdr:y>
    </cdr:from>
    <cdr:to>
      <cdr:x>0.88909</cdr:x>
      <cdr:y>0.93302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256584" y="3400152"/>
          <a:ext cx="127444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0.03921</cdr:x>
      <cdr:y>0.64286</cdr:y>
    </cdr:from>
    <cdr:to>
      <cdr:x>0.09803</cdr:x>
      <cdr:y>0.71429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288032" y="2592289"/>
          <a:ext cx="432048" cy="288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0.05459</cdr:x>
      <cdr:y>0.62405</cdr:y>
    </cdr:from>
    <cdr:to>
      <cdr:x>0.24085</cdr:x>
      <cdr:y>0.73119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01042" y="2696215"/>
          <a:ext cx="1368150" cy="4628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0.29484</cdr:x>
      <cdr:y>0.66071</cdr:y>
    </cdr:from>
    <cdr:to>
      <cdr:x>0.49698</cdr:x>
      <cdr:y>0.73059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2165821" y="2664296"/>
          <a:ext cx="1484880" cy="281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0.42151</cdr:x>
      <cdr:y>0.64286</cdr:y>
    </cdr:from>
    <cdr:to>
      <cdr:x>0.64193</cdr:x>
      <cdr:y>0.73059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3096345" y="2592288"/>
          <a:ext cx="1619126" cy="3537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0.67638</cdr:x>
      <cdr:y>0.53285</cdr:y>
    </cdr:from>
    <cdr:to>
      <cdr:x>0.68619</cdr:x>
      <cdr:y>0.56399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4968552" y="2464048"/>
          <a:ext cx="7200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0.53878</cdr:x>
      <cdr:y>0.76351</cdr:y>
    </cdr:from>
    <cdr:to>
      <cdr:x>0.8103</cdr:x>
      <cdr:y>0.88238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957765" y="3298733"/>
          <a:ext cx="1994523" cy="513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0.55357</cdr:y>
    </cdr:from>
    <cdr:to>
      <cdr:x>0.1833</cdr:x>
      <cdr:y>0.63716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256367" y="2232248"/>
          <a:ext cx="1090113" cy="3370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</cdr:x>
      <cdr:y>0.53571</cdr:y>
    </cdr:from>
    <cdr:to>
      <cdr:x>0.25487</cdr:x>
      <cdr:y>0.61621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0" y="2160239"/>
          <a:ext cx="1872216" cy="3245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0.49013</cdr:x>
      <cdr:y>0.285</cdr:y>
    </cdr:from>
    <cdr:to>
      <cdr:x>0.72114</cdr:x>
      <cdr:y>0.40358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3600382" y="1149247"/>
          <a:ext cx="1696917" cy="478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0.65678</cdr:x>
      <cdr:y>0.23699</cdr:y>
    </cdr:from>
    <cdr:to>
      <cdr:x>0.80086</cdr:x>
      <cdr:y>0.35687</cdr:y>
    </cdr:to>
    <cdr:sp macro="" textlink="">
      <cdr:nvSpPr>
        <cdr:cNvPr id="27" name="TextBox 26"/>
        <cdr:cNvSpPr txBox="1"/>
      </cdr:nvSpPr>
      <cdr:spPr>
        <a:xfrm xmlns:a="http://schemas.openxmlformats.org/drawingml/2006/main">
          <a:off x="4824536" y="1095896"/>
          <a:ext cx="1058416" cy="5543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0.0349</cdr:x>
      <cdr:y>0.36896</cdr:y>
    </cdr:from>
    <cdr:to>
      <cdr:x>0.17349</cdr:x>
      <cdr:y>0.43225</cdr:y>
    </cdr:to>
    <cdr:sp macro="" textlink="">
      <cdr:nvSpPr>
        <cdr:cNvPr id="28" name="TextBox 27"/>
        <cdr:cNvSpPr txBox="1"/>
      </cdr:nvSpPr>
      <cdr:spPr>
        <a:xfrm xmlns:a="http://schemas.openxmlformats.org/drawingml/2006/main">
          <a:off x="256367" y="1487800"/>
          <a:ext cx="1018051" cy="2552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0.04901</cdr:x>
      <cdr:y>0.43225</cdr:y>
    </cdr:from>
    <cdr:to>
      <cdr:x>0.23526</cdr:x>
      <cdr:y>0.496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360040" y="1743020"/>
          <a:ext cx="1368127" cy="2570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0.27549</cdr:x>
      <cdr:y>0.30631</cdr:y>
    </cdr:from>
    <cdr:to>
      <cdr:x>0.49698</cdr:x>
      <cdr:y>0.39027</cdr:y>
    </cdr:to>
    <cdr:sp macro="" textlink="">
      <cdr:nvSpPr>
        <cdr:cNvPr id="30" name="TextBox 29"/>
        <cdr:cNvSpPr txBox="1"/>
      </cdr:nvSpPr>
      <cdr:spPr>
        <a:xfrm xmlns:a="http://schemas.openxmlformats.org/drawingml/2006/main">
          <a:off x="2023667" y="1235189"/>
          <a:ext cx="1627035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0.43208</cdr:x>
      <cdr:y>0.34829</cdr:y>
    </cdr:from>
    <cdr:to>
      <cdr:x>0.64697</cdr:x>
      <cdr:y>0.42461</cdr:y>
    </cdr:to>
    <cdr:sp macro="" textlink="">
      <cdr:nvSpPr>
        <cdr:cNvPr id="31" name="TextBox 30"/>
        <cdr:cNvSpPr txBox="1"/>
      </cdr:nvSpPr>
      <cdr:spPr>
        <a:xfrm xmlns:a="http://schemas.openxmlformats.org/drawingml/2006/main">
          <a:off x="3173933" y="1404465"/>
          <a:ext cx="1578595" cy="3077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0.55435</cdr:x>
      <cdr:y>0.30631</cdr:y>
    </cdr:from>
    <cdr:to>
      <cdr:x>0.61757</cdr:x>
      <cdr:y>0.39027</cdr:y>
    </cdr:to>
    <cdr:sp macro="" textlink="">
      <cdr:nvSpPr>
        <cdr:cNvPr id="32" name="TextBox 31"/>
        <cdr:cNvSpPr txBox="1"/>
      </cdr:nvSpPr>
      <cdr:spPr>
        <a:xfrm xmlns:a="http://schemas.openxmlformats.org/drawingml/2006/main">
          <a:off x="4072138" y="1235189"/>
          <a:ext cx="46436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0.16665</cdr:x>
      <cdr:y>0.55357</cdr:y>
    </cdr:from>
    <cdr:to>
      <cdr:x>0.3823</cdr:x>
      <cdr:y>0.625</cdr:y>
    </cdr:to>
    <cdr:sp macro="" textlink="">
      <cdr:nvSpPr>
        <cdr:cNvPr id="33" name="TextBox 32"/>
        <cdr:cNvSpPr txBox="1"/>
      </cdr:nvSpPr>
      <cdr:spPr>
        <a:xfrm xmlns:a="http://schemas.openxmlformats.org/drawingml/2006/main">
          <a:off x="1224136" y="2232248"/>
          <a:ext cx="158415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0.17645</cdr:x>
      <cdr:y>0.66071</cdr:y>
    </cdr:from>
    <cdr:to>
      <cdr:x>0.43816</cdr:x>
      <cdr:y>0.8339</cdr:y>
    </cdr:to>
    <cdr:sp macro="" textlink="">
      <cdr:nvSpPr>
        <cdr:cNvPr id="34" name="TextBox 33"/>
        <cdr:cNvSpPr txBox="1"/>
      </cdr:nvSpPr>
      <cdr:spPr>
        <a:xfrm xmlns:a="http://schemas.openxmlformats.org/drawingml/2006/main">
          <a:off x="1296144" y="2664296"/>
          <a:ext cx="1922479" cy="698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0.30388</cdr:x>
      <cdr:y>0.51786</cdr:y>
    </cdr:from>
    <cdr:to>
      <cdr:x>0.39211</cdr:x>
      <cdr:y>0.58588</cdr:y>
    </cdr:to>
    <cdr:sp macro="" textlink="">
      <cdr:nvSpPr>
        <cdr:cNvPr id="35" name="TextBox 34"/>
        <cdr:cNvSpPr txBox="1"/>
      </cdr:nvSpPr>
      <cdr:spPr>
        <a:xfrm xmlns:a="http://schemas.openxmlformats.org/drawingml/2006/main">
          <a:off x="2232248" y="2088232"/>
          <a:ext cx="648072" cy="2742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0.40693</cdr:x>
      <cdr:y>0.17857</cdr:y>
    </cdr:from>
    <cdr:to>
      <cdr:x>0.49013</cdr:x>
      <cdr:y>0.25</cdr:y>
    </cdr:to>
    <cdr:sp macro="" textlink="">
      <cdr:nvSpPr>
        <cdr:cNvPr id="36" name="TextBox 35"/>
        <cdr:cNvSpPr txBox="1"/>
      </cdr:nvSpPr>
      <cdr:spPr>
        <a:xfrm xmlns:a="http://schemas.openxmlformats.org/drawingml/2006/main">
          <a:off x="2989202" y="720080"/>
          <a:ext cx="61118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0.53915</cdr:x>
      <cdr:y>0.14286</cdr:y>
    </cdr:from>
    <cdr:to>
      <cdr:x>0.60776</cdr:x>
      <cdr:y>0.21429</cdr:y>
    </cdr:to>
    <cdr:sp macro="" textlink="">
      <cdr:nvSpPr>
        <cdr:cNvPr id="37" name="TextBox 36"/>
        <cdr:cNvSpPr txBox="1"/>
      </cdr:nvSpPr>
      <cdr:spPr>
        <a:xfrm xmlns:a="http://schemas.openxmlformats.org/drawingml/2006/main">
          <a:off x="3960440" y="576064"/>
          <a:ext cx="50402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0.65678</cdr:x>
      <cdr:y>0.10714</cdr:y>
    </cdr:from>
    <cdr:to>
      <cdr:x>0.82047</cdr:x>
      <cdr:y>0.19466</cdr:y>
    </cdr:to>
    <cdr:sp macro="" textlink="">
      <cdr:nvSpPr>
        <cdr:cNvPr id="38" name="TextBox 37"/>
        <cdr:cNvSpPr txBox="1"/>
      </cdr:nvSpPr>
      <cdr:spPr>
        <a:xfrm xmlns:a="http://schemas.openxmlformats.org/drawingml/2006/main">
          <a:off x="4824536" y="432048"/>
          <a:ext cx="1202448" cy="352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0.66658</cdr:x>
      <cdr:y>0.64286</cdr:y>
    </cdr:from>
    <cdr:to>
      <cdr:x>0.82047</cdr:x>
      <cdr:y>0.90533</cdr:y>
    </cdr:to>
    <cdr:sp macro="" textlink="">
      <cdr:nvSpPr>
        <cdr:cNvPr id="39" name="TextBox 38"/>
        <cdr:cNvSpPr txBox="1"/>
      </cdr:nvSpPr>
      <cdr:spPr>
        <a:xfrm xmlns:a="http://schemas.openxmlformats.org/drawingml/2006/main">
          <a:off x="4896544" y="2592288"/>
          <a:ext cx="1130424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0.67638</cdr:x>
      <cdr:y>0.23214</cdr:y>
    </cdr:from>
    <cdr:to>
      <cdr:x>0.83027</cdr:x>
      <cdr:y>0.51176</cdr:y>
    </cdr:to>
    <cdr:sp macro="" textlink="">
      <cdr:nvSpPr>
        <cdr:cNvPr id="40" name="TextBox 39"/>
        <cdr:cNvSpPr txBox="1"/>
      </cdr:nvSpPr>
      <cdr:spPr>
        <a:xfrm xmlns:a="http://schemas.openxmlformats.org/drawingml/2006/main">
          <a:off x="4968552" y="936104"/>
          <a:ext cx="1130424" cy="11275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0.18625</cdr:x>
      <cdr:y>0.43225</cdr:y>
    </cdr:from>
    <cdr:to>
      <cdr:x>0.31073</cdr:x>
      <cdr:y>0.70099</cdr:y>
    </cdr:to>
    <cdr:sp macro="" textlink="">
      <cdr:nvSpPr>
        <cdr:cNvPr id="41" name="TextBox 40"/>
        <cdr:cNvSpPr txBox="1"/>
      </cdr:nvSpPr>
      <cdr:spPr>
        <a:xfrm xmlns:a="http://schemas.openxmlformats.org/drawingml/2006/main">
          <a:off x="1368152" y="1743020"/>
          <a:ext cx="914400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0.16665</cdr:x>
      <cdr:y>0.43225</cdr:y>
    </cdr:from>
    <cdr:to>
      <cdr:x>0.33034</cdr:x>
      <cdr:y>0.72276</cdr:y>
    </cdr:to>
    <cdr:sp macro="" textlink="">
      <cdr:nvSpPr>
        <cdr:cNvPr id="42" name="TextBox 41"/>
        <cdr:cNvSpPr txBox="1"/>
      </cdr:nvSpPr>
      <cdr:spPr>
        <a:xfrm xmlns:a="http://schemas.openxmlformats.org/drawingml/2006/main">
          <a:off x="1224136" y="1743020"/>
          <a:ext cx="1202432" cy="1171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0.17645</cdr:x>
      <cdr:y>0.43225</cdr:y>
    </cdr:from>
    <cdr:to>
      <cdr:x>0.30093</cdr:x>
      <cdr:y>0.61703</cdr:y>
    </cdr:to>
    <cdr:sp macro="" textlink="">
      <cdr:nvSpPr>
        <cdr:cNvPr id="43" name="TextBox 42"/>
        <cdr:cNvSpPr txBox="1"/>
      </cdr:nvSpPr>
      <cdr:spPr>
        <a:xfrm xmlns:a="http://schemas.openxmlformats.org/drawingml/2006/main">
          <a:off x="1296144" y="1743019"/>
          <a:ext cx="914400" cy="745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accent3">
                <a:lumMod val="75000"/>
              </a:schemeClr>
            </a:solidFill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0.16239</cdr:x>
      <cdr:y>0.25758</cdr:y>
    </cdr:from>
    <cdr:to>
      <cdr:x>0.29657</cdr:x>
      <cdr:y>0.48028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68152" y="1224136"/>
          <a:ext cx="1130424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0.39583</cdr:x>
      <cdr:y>0.2931</cdr:y>
    </cdr:from>
    <cdr:to>
      <cdr:x>0.50436</cdr:x>
      <cdr:y>0.4855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36304" y="1224136"/>
          <a:ext cx="750243" cy="8035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0.61538</cdr:x>
      <cdr:y>0.27273</cdr:y>
    </cdr:from>
    <cdr:to>
      <cdr:x>0.72392</cdr:x>
      <cdr:y>0.46513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184576" y="12961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0.36458</cdr:x>
      <cdr:y>0.56897</cdr:y>
    </cdr:from>
    <cdr:to>
      <cdr:x>0.4375</cdr:x>
      <cdr:y>0.66353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0280" y="2376264"/>
          <a:ext cx="504056" cy="3949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0.46811</cdr:x>
      <cdr:y>0.56442</cdr:y>
    </cdr:from>
    <cdr:to>
      <cdr:x>0.49691</cdr:x>
      <cdr:y>0.75682</cdr:y>
    </cdr:to>
    <cdr:sp macro="" textlink="">
      <cdr:nvSpPr>
        <cdr:cNvPr id="6" name="Левая фигурная скобка 5"/>
        <cdr:cNvSpPr/>
      </cdr:nvSpPr>
      <cdr:spPr>
        <a:xfrm xmlns:a="http://schemas.openxmlformats.org/drawingml/2006/main">
          <a:off x="3337074" y="2357284"/>
          <a:ext cx="205262" cy="803552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0.63636</cdr:x>
      <cdr:y>0.57062</cdr:y>
    </cdr:from>
    <cdr:to>
      <cdr:x>0.64686</cdr:x>
      <cdr:y>0.76302</cdr:y>
    </cdr:to>
    <cdr:sp macro="" textlink="">
      <cdr:nvSpPr>
        <cdr:cNvPr id="7" name="Левая фигурная скобка 6"/>
        <cdr:cNvSpPr/>
      </cdr:nvSpPr>
      <cdr:spPr>
        <a:xfrm xmlns:a="http://schemas.openxmlformats.org/drawingml/2006/main">
          <a:off x="4536504" y="2383180"/>
          <a:ext cx="74798" cy="803551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0.52525</cdr:x>
      <cdr:y>0.56442</cdr:y>
    </cdr:from>
    <cdr:to>
      <cdr:x>0.61227</cdr:x>
      <cdr:y>0.64263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744416" y="2357283"/>
          <a:ext cx="620329" cy="3266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0.66667</cdr:x>
      <cdr:y>0.5434</cdr:y>
    </cdr:from>
    <cdr:to>
      <cdr:x>0.81818</cdr:x>
      <cdr:y>0.62069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752528" y="2269475"/>
          <a:ext cx="1080120" cy="322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0.07071</cdr:x>
      <cdr:y>0.62</cdr:y>
    </cdr:from>
    <cdr:to>
      <cdr:x>0.10582</cdr:x>
      <cdr:y>0.83894</cdr:y>
    </cdr:to>
    <cdr:sp macro="" textlink="">
      <cdr:nvSpPr>
        <cdr:cNvPr id="11" name="Левая фигурная скобка 10"/>
        <cdr:cNvSpPr/>
      </cdr:nvSpPr>
      <cdr:spPr>
        <a:xfrm xmlns:a="http://schemas.openxmlformats.org/drawingml/2006/main">
          <a:off x="504056" y="2589426"/>
          <a:ext cx="250313" cy="914396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0.62</cdr:y>
    </cdr:from>
    <cdr:to>
      <cdr:x>0.23232</cdr:x>
      <cdr:y>0.74069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0" y="2589426"/>
          <a:ext cx="165618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      </a:t>
          </a:r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0.35354</cdr:x>
      <cdr:y>0.58552</cdr:y>
    </cdr:from>
    <cdr:to>
      <cdr:x>0.37534</cdr:x>
      <cdr:y>0.80446</cdr:y>
    </cdr:to>
    <cdr:sp macro="" textlink="">
      <cdr:nvSpPr>
        <cdr:cNvPr id="13" name="Левая фигурная скобка 12"/>
        <cdr:cNvSpPr/>
      </cdr:nvSpPr>
      <cdr:spPr>
        <a:xfrm xmlns:a="http://schemas.openxmlformats.org/drawingml/2006/main">
          <a:off x="2520280" y="2445410"/>
          <a:ext cx="155408" cy="914395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0.24242</cdr:x>
      <cdr:y>0.60345</cdr:y>
    </cdr:from>
    <cdr:to>
      <cdr:x>0.32019</cdr:x>
      <cdr:y>0.7069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728192" y="2520280"/>
          <a:ext cx="55437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0.77778</cdr:x>
      <cdr:y>0.55087</cdr:y>
    </cdr:from>
    <cdr:to>
      <cdr:x>0.79958</cdr:x>
      <cdr:y>0.76981</cdr:y>
    </cdr:to>
    <cdr:sp macro="" textlink="">
      <cdr:nvSpPr>
        <cdr:cNvPr id="15" name="Левая фигурная скобка 14"/>
        <cdr:cNvSpPr/>
      </cdr:nvSpPr>
      <cdr:spPr>
        <a:xfrm xmlns:a="http://schemas.openxmlformats.org/drawingml/2006/main">
          <a:off x="5544616" y="2300703"/>
          <a:ext cx="155408" cy="914395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0.69697</cdr:x>
      <cdr:y>0.26523</cdr:y>
    </cdr:from>
    <cdr:to>
      <cdr:x>0.82524</cdr:x>
      <cdr:y>0.33166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968552" y="1107712"/>
          <a:ext cx="914400" cy="277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0.75758</cdr:x>
      <cdr:y>0.01724</cdr:y>
    </cdr:from>
    <cdr:to>
      <cdr:x>0.88584</cdr:x>
      <cdr:y>0.27067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72008"/>
          <a:ext cx="914400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0.78788</cdr:x>
      <cdr:y>0.5434</cdr:y>
    </cdr:from>
    <cdr:to>
      <cdr:x>0.91919</cdr:x>
      <cdr:y>0.76234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616624" y="2269475"/>
          <a:ext cx="93610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FFC000"/>
            </a:solidFill>
          </a:endParaRPr>
        </a:p>
      </cdr:txBody>
    </cdr:sp>
  </cdr:relSizeAnchor>
  <cdr:relSizeAnchor xmlns:cdr="http://schemas.openxmlformats.org/drawingml/2006/chartDrawing">
    <cdr:from>
      <cdr:x>0.12121</cdr:x>
      <cdr:y>0.36069</cdr:y>
    </cdr:from>
    <cdr:to>
      <cdr:x>0.25958</cdr:x>
      <cdr:y>0.62017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864096" y="1506425"/>
          <a:ext cx="986408" cy="10836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0.09797</cdr:x>
      <cdr:y>0.51803</cdr:y>
    </cdr:from>
    <cdr:to>
      <cdr:x>0.18887</cdr:x>
      <cdr:y>0.59909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698423" y="2163531"/>
          <a:ext cx="647992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5,8%</a:t>
          </a:r>
        </a:p>
      </cdr:txBody>
    </cdr:sp>
  </cdr:relSizeAnchor>
  <cdr:relSizeAnchor xmlns:cdr="http://schemas.openxmlformats.org/drawingml/2006/chartDrawing">
    <cdr:from>
      <cdr:x>0.24949</cdr:x>
      <cdr:y>0.4775</cdr:y>
    </cdr:from>
    <cdr:to>
      <cdr:x>0.37069</cdr:x>
      <cdr:y>0.57964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778542" y="1994254"/>
          <a:ext cx="864029" cy="4265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5,8%</a:t>
          </a:r>
        </a:p>
      </cdr:txBody>
    </cdr:sp>
  </cdr:relSizeAnchor>
  <cdr:relSizeAnchor xmlns:cdr="http://schemas.openxmlformats.org/drawingml/2006/chartDrawing">
    <cdr:from>
      <cdr:x>0.3808</cdr:x>
      <cdr:y>0.3607</cdr:y>
    </cdr:from>
    <cdr:to>
      <cdr:x>0.47438</cdr:x>
      <cdr:y>0.44176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2714647" y="1506441"/>
          <a:ext cx="667130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10,5%</a:t>
          </a:r>
        </a:p>
      </cdr:txBody>
    </cdr:sp>
  </cdr:relSizeAnchor>
  <cdr:relSizeAnchor xmlns:cdr="http://schemas.openxmlformats.org/drawingml/2006/chartDrawing">
    <cdr:from>
      <cdr:x>0.53232</cdr:x>
      <cdr:y>0.32482</cdr:y>
    </cdr:from>
    <cdr:to>
      <cdr:x>0.65352</cdr:x>
      <cdr:y>0.51136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794766" y="1356615"/>
          <a:ext cx="864041" cy="779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7,7%</a:t>
          </a:r>
        </a:p>
      </cdr:txBody>
    </cdr:sp>
  </cdr:relSizeAnchor>
  <cdr:relSizeAnchor xmlns:cdr="http://schemas.openxmlformats.org/drawingml/2006/chartDrawing">
    <cdr:from>
      <cdr:x>0.67373</cdr:x>
      <cdr:y>0.25282</cdr:y>
    </cdr:from>
    <cdr:to>
      <cdr:x>0.78483</cdr:x>
      <cdr:y>0.44239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4802879" y="1055905"/>
          <a:ext cx="792011" cy="791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9,1%</a:t>
          </a:r>
        </a:p>
      </cdr:txBody>
    </cdr:sp>
  </cdr:relSizeAnchor>
  <cdr:relSizeAnchor xmlns:cdr="http://schemas.openxmlformats.org/drawingml/2006/chartDrawing">
    <cdr:from>
      <cdr:x>0.82524</cdr:x>
      <cdr:y>0.32482</cdr:y>
    </cdr:from>
    <cdr:to>
      <cdr:x>0.94645</cdr:x>
      <cdr:y>0.45964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882999" y="1356614"/>
          <a:ext cx="864046" cy="563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0%</a:t>
          </a:r>
        </a:p>
      </cdr:txBody>
    </cdr:sp>
  </cdr:relSizeAnchor>
  <cdr:relSizeAnchor xmlns:cdr="http://schemas.openxmlformats.org/drawingml/2006/chartDrawing">
    <cdr:from>
      <cdr:x>0.20202</cdr:x>
      <cdr:y>0.62</cdr:y>
    </cdr:from>
    <cdr:to>
      <cdr:x>0.22383</cdr:x>
      <cdr:y>0.83895</cdr:y>
    </cdr:to>
    <cdr:sp macro="" textlink="">
      <cdr:nvSpPr>
        <cdr:cNvPr id="25" name="Левая фигурная скобка 24"/>
        <cdr:cNvSpPr/>
      </cdr:nvSpPr>
      <cdr:spPr>
        <a:xfrm xmlns:a="http://schemas.openxmlformats.org/drawingml/2006/main">
          <a:off x="1440160" y="2589426"/>
          <a:ext cx="155448" cy="914400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0.56133</cdr:x>
      <cdr:y>0.49782</cdr:y>
    </cdr:from>
    <cdr:to>
      <cdr:x>0.69091</cdr:x>
      <cdr:y>0.57747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1218" y="1800200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0.12679</cdr:x>
      <cdr:y>0.33852</cdr:y>
    </cdr:from>
    <cdr:to>
      <cdr:x>0.1885</cdr:x>
      <cdr:y>0.42121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4761" y="1224136"/>
          <a:ext cx="435427" cy="299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0.48544</cdr:x>
      <cdr:y>0.84483</cdr:y>
    </cdr:from>
    <cdr:to>
      <cdr:x>0.61658</cdr:x>
      <cdr:y>0.91725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00" y="3528392"/>
          <a:ext cx="972665" cy="3024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0.47573</cdr:x>
      <cdr:y>0.25862</cdr:y>
    </cdr:from>
    <cdr:to>
      <cdr:x>0.65644</cdr:x>
      <cdr:y>0.35352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528392" y="1080120"/>
          <a:ext cx="1340341" cy="3963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0.20963</cdr:x>
      <cdr:y>0.7931</cdr:y>
    </cdr:from>
    <cdr:to>
      <cdr:x>0.28231</cdr:x>
      <cdr:y>0.87017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54759" y="3312368"/>
          <a:ext cx="539054" cy="321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0.225</cdr:x>
      <cdr:y>0.49614</cdr:y>
    </cdr:from>
    <cdr:to>
      <cdr:x>0.28979</cdr:x>
      <cdr:y>0.56579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68814" y="2072114"/>
          <a:ext cx="480536" cy="2908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0.21359</cdr:x>
      <cdr:y>0.2069</cdr:y>
    </cdr:from>
    <cdr:to>
      <cdr:x>0.30097</cdr:x>
      <cdr:y>0.29099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584177" y="864096"/>
          <a:ext cx="648072" cy="3512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0.22602</cdr:x>
      <cdr:y>0.77961</cdr:y>
    </cdr:from>
    <cdr:to>
      <cdr:x>0.30901</cdr:x>
      <cdr:y>0.85668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594944" y="3642211"/>
          <a:ext cx="585653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0.15476</cdr:x>
      <cdr:y>0.45428</cdr:y>
    </cdr:from>
    <cdr:to>
      <cdr:x>0.28434</cdr:x>
      <cdr:y>0.52675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147810" y="1897299"/>
          <a:ext cx="961072" cy="302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0.16505</cdr:x>
      <cdr:y>0.15517</cdr:y>
    </cdr:from>
    <cdr:to>
      <cdr:x>0.33973</cdr:x>
      <cdr:y>0.26016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24136" y="648072"/>
          <a:ext cx="1295582" cy="4384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0.18072</cdr:x>
      <cdr:y>0.74879</cdr:y>
    </cdr:from>
    <cdr:to>
      <cdr:x>0.3103</cdr:x>
      <cdr:y>0.81044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275294" y="3498195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0.40924</cdr:y>
    </cdr:from>
    <cdr:to>
      <cdr:x>0.21203</cdr:x>
      <cdr:y>0.47512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976819" y="1709160"/>
          <a:ext cx="595793" cy="275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0.15197</cdr:x>
      <cdr:y>0.16768</cdr:y>
    </cdr:from>
    <cdr:to>
      <cdr:x>0.28154</cdr:x>
      <cdr:y>0.21392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1072388" y="783377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0.12069</cdr:y>
    </cdr:from>
    <cdr:to>
      <cdr:x>0.21359</cdr:x>
      <cdr:y>0.2069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76796" y="504057"/>
          <a:ext cx="60738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0.15584</cdr:x>
      <cdr:y>0.70069</cdr:y>
    </cdr:from>
    <cdr:to>
      <cdr:x>0.28542</cdr:x>
      <cdr:y>0.77235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099731" y="3273499"/>
          <a:ext cx="914400" cy="334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0.17053</cdr:x>
      <cdr:y>0.4463</cdr:y>
    </cdr:from>
    <cdr:to>
      <cdr:x>0.30011</cdr:x>
      <cdr:y>0.48699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1203390" y="2085036"/>
          <a:ext cx="914400" cy="190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0.13311</cdr:x>
      <cdr:y>0.06897</cdr:y>
    </cdr:from>
    <cdr:to>
      <cdr:x>0.26269</cdr:x>
      <cdr:y>0.13063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987257" y="288032"/>
          <a:ext cx="961072" cy="2575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 xmlns:a="http://schemas.openxmlformats.org/drawingml/2006/main">
          <a:endParaRPr lang="ru-RU" sz="1600" b="1" i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0.1317</cdr:x>
      <cdr:y>0.06897</cdr:y>
    </cdr:from>
    <cdr:to>
      <cdr:x>0.23473</cdr:x>
      <cdr:y>0.13062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976819" y="288032"/>
          <a:ext cx="764156" cy="2574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0.13554</cdr:x>
      <cdr:y>0.65517</cdr:y>
    </cdr:from>
    <cdr:to>
      <cdr:x>0.23857</cdr:x>
      <cdr:y>0.72414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1005276" y="2736305"/>
          <a:ext cx="7641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0.13242</cdr:x>
      <cdr:y>0.04438</cdr:y>
    </cdr:from>
    <cdr:to>
      <cdr:x>0.26199</cdr:x>
      <cdr:y>0.10603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934438" y="207313"/>
          <a:ext cx="91440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0.13692</cdr:x>
      <cdr:y>0.3444</cdr:y>
    </cdr:from>
    <cdr:to>
      <cdr:x>0.2665</cdr:x>
      <cdr:y>0.40736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966239" y="1608972"/>
          <a:ext cx="914400" cy="2941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0.52902</cdr:x>
      <cdr:y>0.60345</cdr:y>
    </cdr:from>
    <cdr:to>
      <cdr:x>0.6523</cdr:x>
      <cdr:y>0.82239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3923616" y="25202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0.48544</cdr:x>
      <cdr:y>0.55172</cdr:y>
    </cdr:from>
    <cdr:to>
      <cdr:x>0.6523</cdr:x>
      <cdr:y>0.63793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3600400" y="2304255"/>
          <a:ext cx="1237594" cy="360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i="1" dirty="0">
            <a:solidFill>
              <a:schemeClr val="accent5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8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9.xml><?xml version="1.0" encoding="utf-8"?>
<c:userShapes xmlns:c="http://schemas.openxmlformats.org/drawingml/2006/chart">
  <cdr:relSizeAnchor xmlns:cdr="http://schemas.openxmlformats.org/drawingml/2006/chartDrawing">
    <cdr:from>
      <cdr:x>0.35965</cdr:x>
      <cdr:y>0.32307</cdr:y>
    </cdr:from>
    <cdr:to>
      <cdr:x>0.46491</cdr:x>
      <cdr:y>0.51113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9" y="581582"/>
          <a:ext cx="864096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0.45614</cdr:x>
      <cdr:y>0.32306</cdr:y>
    </cdr:from>
    <cdr:to>
      <cdr:x>0.54815</cdr:x>
      <cdr:y>0.51113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744416" y="581581"/>
          <a:ext cx="755264" cy="3385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0.54815</cdr:x>
      <cdr:y>0.32306</cdr:y>
    </cdr:from>
    <cdr:to>
      <cdr:x>0.64912</cdr:x>
      <cdr:y>0.51113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99681" y="581581"/>
          <a:ext cx="828912" cy="33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0.64912</cdr:x>
      <cdr:y>0.29243</cdr:y>
    </cdr:from>
    <cdr:to>
      <cdr:x>0.73684</cdr:x>
      <cdr:y>0.48298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328592" y="526437"/>
          <a:ext cx="720080" cy="343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0.11667</cdr:x>
      <cdr:y>0.29243</cdr:y>
    </cdr:from>
    <cdr:to>
      <cdr:x>0.85088</cdr:x>
      <cdr:y>0.92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08112" y="526432"/>
          <a:ext cx="6344308" cy="1129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i="1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30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31.xml><?xml version="1.0" encoding="utf-8"?>
<c:userShapes xmlns:c="http://schemas.openxmlformats.org/drawingml/2006/chart">
  <cdr:relSizeAnchor xmlns:cdr="http://schemas.openxmlformats.org/drawingml/2006/chartDrawing">
    <cdr:from>
      <cdr:x>0.45161</cdr:x>
      <cdr:y>0.45714</cdr:y>
    </cdr:from>
    <cdr:to>
      <cdr:x>0.64273</cdr:x>
      <cdr:y>0.63855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2304256"/>
          <a:ext cx="170648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0.52857</cdr:y>
    </cdr:from>
    <cdr:to>
      <cdr:x>0.20055</cdr:x>
      <cdr:y>0.73855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76064" y="2664296"/>
          <a:ext cx="1214636" cy="10584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0.12903</cdr:x>
      <cdr:y>0.21429</cdr:y>
    </cdr:from>
    <cdr:to>
      <cdr:x>0.20161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52129" y="1080120"/>
          <a:ext cx="64807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0.32874</cdr:x>
      <cdr:y>0.60693</cdr:y>
    </cdr:from>
    <cdr:to>
      <cdr:x>0.43115</cdr:x>
      <cdr:y>0.77905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35304" y="32243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0.39325</cdr:x>
      <cdr:y>0.20031</cdr:y>
    </cdr:from>
    <cdr:to>
      <cdr:x>0.49566</cdr:x>
      <cdr:y>0.37242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11368" y="106414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0.06796</cdr:x>
      <cdr:y>0.20796</cdr:y>
    </cdr:from>
    <cdr:to>
      <cdr:x>0.17551</cdr:x>
      <cdr:y>0.30874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04058" y="999989"/>
          <a:ext cx="797670" cy="484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0.14563</cdr:x>
      <cdr:y>0.18675</cdr:y>
    </cdr:from>
    <cdr:to>
      <cdr:x>0.29405</cdr:x>
      <cdr:y>0.25125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21" y="897999"/>
          <a:ext cx="1100796" cy="3101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0.23301</cdr:x>
      <cdr:y>0.1732</cdr:y>
    </cdr:from>
    <cdr:to>
      <cdr:x>0.31068</cdr:x>
      <cdr:y>0.23628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728194" y="832843"/>
          <a:ext cx="576064" cy="303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0.33981</cdr:x>
      <cdr:y>0.17638</cdr:y>
    </cdr:from>
    <cdr:to>
      <cdr:x>0.43689</cdr:x>
      <cdr:y>0.23628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520282" y="848122"/>
          <a:ext cx="720079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8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991A4-6189-4284-8805-2BFEE259C30D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5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8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D2BA7-3FFD-4430-8C0F-763A5DF738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368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05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32B1C-DC92-4302-86BD-4881D45BB12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14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075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598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662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614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227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31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525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78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D2BA7-3FFD-4430-8C0F-763A5DF73887}" type="slidenum">
              <a:rPr lang="ru-RU" smtClean="0"/>
              <a:pPr/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271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234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20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84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51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6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7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8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26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25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56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5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341ABA-106D-4837-B799-638640594B37}" type="datetimeFigureOut">
              <a:rPr lang="ru-RU" smtClean="0"/>
              <a:pPr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E2C31280-DC29-49A7-B771-388ACC4A7B3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54" b="67189"/>
          <a:stretch/>
        </p:blipFill>
        <p:spPr>
          <a:xfrm>
            <a:off x="0" y="0"/>
            <a:ext cx="6347012" cy="12102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89"/>
          <a:stretch/>
        </p:blipFill>
        <p:spPr>
          <a:xfrm>
            <a:off x="6347012" y="0"/>
            <a:ext cx="2796988" cy="121023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B0120-34BC-4D2D-A004-D755CDB5BD4A}" type="datetimeFigureOut">
              <a:rPr lang="en-US" smtClean="0"/>
              <a:t>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chart" Target="../charts/char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chart" Target="../charts/char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69F5EAF77BBA1DEA3E376E9BB3604F3A41425C0AD064A2E9593B4E8B4C1ES9N" TargetMode="External"/><Relationship Id="rId2" Type="http://schemas.openxmlformats.org/officeDocument/2006/relationships/hyperlink" Target="consultantplus://offline/ref=69F5EAF77BBA1DEA3E376E9BB3604F3A4142550ADA66A2E9593B4E8B4C1ES9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consultantplus://offline/ref=69F5EAF77BBA1DEA3E376E9BB3604F3A4142550BD46AA2E9593B4E8B4C1ES9N" TargetMode="External"/><Relationship Id="rId4" Type="http://schemas.openxmlformats.org/officeDocument/2006/relationships/hyperlink" Target="consultantplus://offline/ref=69F5EAF77BBA1DEA3E376E9BB3604F3A41425501D262A2E9593B4E8B4C1ES9N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#Par621"/><Relationship Id="rId2" Type="http://schemas.openxmlformats.org/officeDocument/2006/relationships/hyperlink" Target="#Par548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066" y="2196347"/>
            <a:ext cx="8856984" cy="273630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на основе проекта решения Совета депутатов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Ленинского городского округа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«О бюджете муниципального образования Ленинский городской округ Московской области на 20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2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1 год и на плановый период 2022 и 2023 годов»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endParaRPr lang="en-US" sz="2400" b="1" dirty="0">
              <a:solidFill>
                <a:srgbClr val="112E4C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88640"/>
            <a:ext cx="8424936" cy="1728192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Palatino Linotype" panose="02040502050505030304" pitchFamily="18" charset="0"/>
              </a:rPr>
              <a:t>Бюджет Ленинского </a:t>
            </a:r>
          </a:p>
          <a:p>
            <a:pPr algn="l"/>
            <a:r>
              <a:rPr lang="ru-RU" sz="3200" dirty="0">
                <a:solidFill>
                  <a:schemeClr val="bg1"/>
                </a:solidFill>
                <a:latin typeface="Palatino Linotype" panose="02040502050505030304" pitchFamily="18" charset="0"/>
              </a:rPr>
              <a:t>              городского округа</a:t>
            </a:r>
          </a:p>
          <a:p>
            <a:pPr algn="l"/>
            <a:r>
              <a:rPr lang="ru-RU" sz="3200" dirty="0">
                <a:solidFill>
                  <a:schemeClr val="bg1"/>
                </a:solidFill>
                <a:latin typeface="Palatino Linotype" panose="02040502050505030304" pitchFamily="18" charset="0"/>
              </a:rPr>
              <a:t>                                       для граждан</a:t>
            </a:r>
            <a:endParaRPr lang="en-US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256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52128"/>
          </a:xfrm>
        </p:spPr>
        <p:txBody>
          <a:bodyPr/>
          <a:lstStyle/>
          <a:p>
            <a:pPr>
              <a:lnSpc>
                <a:spcPts val="3000"/>
              </a:lnSpc>
            </a:pPr>
            <a:r>
              <a:rPr lang="ru-RU" sz="2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Глоссарий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20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(основные термины, понятия)</a:t>
            </a:r>
            <a:endParaRPr lang="ru-RU" sz="2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</a:t>
            </a:r>
            <a:r>
              <a:rPr lang="ru-RU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</a:t>
            </a:r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Бюджетный  процесс </a:t>
            </a:r>
            <a:r>
              <a:rPr lang="ru-RU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деятельность по подготовке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отчетности.</a:t>
            </a:r>
          </a:p>
          <a:p>
            <a:pPr algn="just"/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Бюджетная классификация </a:t>
            </a:r>
            <a:r>
              <a:rPr lang="ru-RU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группировка доходов, расходов и источников финансирования дефицитов бюджетов бюджетной системы РФ, используемая для составления и исполнения бюджетов, составления бюджетной отчетности.</a:t>
            </a:r>
          </a:p>
          <a:p>
            <a:pPr algn="just"/>
            <a:endParaRPr lang="ru-RU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 программный </a:t>
            </a:r>
            <a:r>
              <a:rPr lang="ru-RU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бюджет, сформированный на основе муниципальных программ. Программный бюджет обеспечивает прямую взаимосвязь между распределением бюджетных ресурсов и результатами их использования в соответствии с установленным приоритетом государственной политики.</a:t>
            </a:r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>
              <a:tabLst>
                <a:tab pos="0" algn="l"/>
              </a:tabLst>
            </a:pPr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257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92500" lnSpcReduction="20000"/>
          </a:bodyPr>
          <a:lstStyle/>
          <a:p>
            <a:pPr algn="just"/>
            <a:endParaRPr lang="ru-RU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>
              <a:tabLst>
                <a:tab pos="0" algn="l"/>
              </a:tabLst>
            </a:pPr>
            <a:endParaRPr lang="ru-RU" sz="1700" b="1" i="1" u="sng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>
              <a:tabLst>
                <a:tab pos="0" algn="l"/>
              </a:tabLst>
            </a:pPr>
            <a:r>
              <a:rPr lang="ru-RU" sz="1700" b="1" i="1" u="sng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Доходы </a:t>
            </a:r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поступающие в бюджет денежные средства, за исключением источников финансирования дефицита бюджета. </a:t>
            </a:r>
          </a:p>
          <a:p>
            <a:pPr algn="just">
              <a:tabLst>
                <a:tab pos="0" algn="l"/>
              </a:tabLst>
            </a:pPr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Расходы 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выплачиваемые из бюджета денежные средства, за исключением источников финансирования дефицита бюджета. </a:t>
            </a:r>
          </a:p>
          <a:p>
            <a:pPr algn="just"/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Дефицит 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– превышение расходов бюджета над его доходами. </a:t>
            </a:r>
          </a:p>
          <a:p>
            <a:pPr algn="just"/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Профицит бюджета</a:t>
            </a:r>
            <a:r>
              <a:rPr lang="ru-RU" sz="1700" b="1" i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- превышение доходов бюджета над его расходами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.</a:t>
            </a:r>
          </a:p>
          <a:p>
            <a:pPr algn="just"/>
            <a:endParaRPr lang="ru-RU" sz="1700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Межбюджетные отношения 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взаимоотношения между РФ, субъектами РФ и муниципальными образованиями по вопросам осуществления бюджетного процесса.</a:t>
            </a:r>
          </a:p>
          <a:p>
            <a:pPr algn="just"/>
            <a:endParaRPr lang="ru-RU" sz="1700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Межбюджетные трансферты 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средства, предоставляемые одним бюджетом бюджетной системы РФ другому бюджету.</a:t>
            </a:r>
          </a:p>
          <a:p>
            <a:pPr algn="just"/>
            <a:endParaRPr lang="ru-RU" sz="1700" b="1" i="1" dirty="0" smtClean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pPr algn="just"/>
            <a:r>
              <a:rPr lang="ru-RU" sz="1700" b="1" i="1" u="sng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Муниципальный долг </a:t>
            </a:r>
            <a:r>
              <a:rPr lang="ru-RU" sz="1700" b="1" i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– обязательства муниципальных образований по полученным кредитам, предоставленным гарантиям перед третьими лицами.</a:t>
            </a:r>
            <a:endParaRPr lang="ru-RU" sz="1700" b="1" i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11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7480A4-1172-4F2B-9205-A3C085645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76047"/>
            <a:ext cx="8136905" cy="50947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Карта – схема Ленинского городского округа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Московской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2447402"/>
            <a:ext cx="22322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Административный центр - г. Видное </a:t>
            </a:r>
          </a:p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(77 тыс. чел.)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7693" y="1916832"/>
            <a:ext cx="22322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В состав городского округа входят:</a:t>
            </a:r>
          </a:p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56 населенных пунктов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5516651"/>
            <a:ext cx="18722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Численность населения на 01.01.2020</a:t>
            </a:r>
          </a:p>
          <a:p>
            <a:pPr algn="ctr"/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- 167,9 тыс. чел</a:t>
            </a:r>
            <a:r>
              <a:rPr lang="ru-RU" sz="1400" dirty="0"/>
              <a:t>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2821010"/>
            <a:ext cx="1872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tx2">
                    <a:lumMod val="50000"/>
                  </a:schemeClr>
                </a:solidFill>
              </a:rPr>
              <a:t>Площадь – 20 283 га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7C4B34-37F4-4B0C-B0B2-0647EC36EE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25524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55131"/>
              </p:ext>
            </p:extLst>
          </p:nvPr>
        </p:nvGraphicFramePr>
        <p:xfrm>
          <a:off x="251520" y="1484784"/>
          <a:ext cx="8568952" cy="5059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80520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 соответствии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с законом Московской области от 19.07.2019 № 172/2019-ОЗ «Об организации местного самоуправления на территории Ленинского муниципального района», решением Совета депутатов Ленинского городского округа Московской области от 27.02.2020 № 4/4 «О правопреемстве администрации Ленинского городского округа Московской области» Ленинский муниципальный район преобразован в Ленинский городской округ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По территории Ленинского городского округа проходят 3 федеральные автомобильные трассы и железная дорога Павелецкого направления. В непосредственной близости расположен аэропорт «Домодедово».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населения округа по состоянию на 01.01.2020 – </a:t>
                      </a:r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67,9 тыс. человек. Численность трудоспособного населения составляет около 105,4 тыс. человек.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Общеэкономический оборот в округе в 2019 году составил 465,8 млрд. руб., что на 6,1% больше, чем в предыдущем году. Объем отгруженных товаров собственного производства в 2019 году составил 74,6 млрд. рублей, снижение на 10,3%. </a:t>
                      </a:r>
                    </a:p>
                    <a:p>
                      <a:pPr indent="539750" algn="just">
                        <a:spcBef>
                          <a:spcPts val="600"/>
                        </a:spcBef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Основными видами деятельности в экономике округа, с учетом его географического положения – это близость к Москве и наличие крупных автомагистралей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- 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являются оптовая и розничная торговля, логистика. Оборот таких предприятий составляет более 6</a:t>
                      </a:r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%  от общеэкономического оборота.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A042C4-9F9B-4356-A156-81503506E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89809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138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Демографические показатели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896877"/>
              </p:ext>
            </p:extLst>
          </p:nvPr>
        </p:nvGraphicFramePr>
        <p:xfrm>
          <a:off x="323528" y="1628800"/>
          <a:ext cx="8496944" cy="4680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0617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400" b="1" i="1" u="none" dirty="0">
                          <a:solidFill>
                            <a:srgbClr val="002060"/>
                          </a:solidFill>
                        </a:rPr>
                        <a:t>Показатели численности 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постоянного населения разработаны  с учетом естественного</a:t>
                      </a:r>
                      <a:r>
                        <a:rPr lang="ru-RU" sz="1400" b="1" i="1" baseline="0" dirty="0">
                          <a:solidFill>
                            <a:srgbClr val="002060"/>
                          </a:solidFill>
                        </a:rPr>
                        <a:t> прироста населения и миграционного прироста</a:t>
                      </a:r>
                      <a:r>
                        <a:rPr lang="ru-RU" sz="1400" b="1" i="1" dirty="0">
                          <a:solidFill>
                            <a:srgbClr val="002060"/>
                          </a:solidFill>
                        </a:rPr>
                        <a:t>. К концу 2019 года численность постоянного населения составила 167,9 тыс. человек (112,5% к уровню 2018 года). В последующем, 2021 году, ожидается увеличение численности населения до 186,7 тыс. человек,  а к 2023 – до 202,8 тыс. человек.</a:t>
                      </a:r>
                      <a:endParaRPr lang="ru-RU" sz="14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990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71340521"/>
              </p:ext>
            </p:extLst>
          </p:nvPr>
        </p:nvGraphicFramePr>
        <p:xfrm>
          <a:off x="440848" y="2780928"/>
          <a:ext cx="8091592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55776" y="6303983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отчет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5896" y="6299447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4302" y="6299446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отчет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7670" y="6299446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9144" y="6306652"/>
            <a:ext cx="865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52230" y="6299445"/>
            <a:ext cx="904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9AF2367-C435-441C-AB7B-6CF75BA1E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48865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Основные показатели социально-экономического развития Ленинского городского округа на 2021-20232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037612"/>
              </p:ext>
            </p:extLst>
          </p:nvPr>
        </p:nvGraphicFramePr>
        <p:xfrm>
          <a:off x="323528" y="1196751"/>
          <a:ext cx="8496944" cy="52565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49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3647">
                <a:tc>
                  <a:txBody>
                    <a:bodyPr/>
                    <a:lstStyle/>
                    <a:p>
                      <a:pPr indent="539750" algn="ctr"/>
                      <a:r>
                        <a:rPr lang="ru-RU" sz="1600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постоянного населения в возрасте от 3-х до 7 лет (чел.)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7796">
                <a:tc>
                  <a:txBody>
                    <a:bodyPr/>
                    <a:lstStyle/>
                    <a:p>
                      <a:pPr indent="539750" algn="just"/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733">
                <a:tc>
                  <a:txBody>
                    <a:bodyPr/>
                    <a:lstStyle/>
                    <a:p>
                      <a:pPr indent="539750" algn="just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Численность постоянного населения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 возрасте от 7 до 17 лет (чел.)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74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21277477"/>
              </p:ext>
            </p:extLst>
          </p:nvPr>
        </p:nvGraphicFramePr>
        <p:xfrm>
          <a:off x="899592" y="1916832"/>
          <a:ext cx="7416824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905968814"/>
              </p:ext>
            </p:extLst>
          </p:nvPr>
        </p:nvGraphicFramePr>
        <p:xfrm>
          <a:off x="755576" y="4293096"/>
          <a:ext cx="7560840" cy="188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563888" y="618108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6016" y="6181080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4288" y="6190733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2054" y="6196969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578DE5-53F4-4D40-A91F-3AC276F4F4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259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025944"/>
              </p:ext>
            </p:extLst>
          </p:nvPr>
        </p:nvGraphicFramePr>
        <p:xfrm>
          <a:off x="251520" y="1340769"/>
          <a:ext cx="8856984" cy="508728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856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922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4994"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Основной прирост населения произошел за счет миграции населения. Естественный прирост находится примерно на одном уровне: 2018 год - 1704 чел., 2019 год – 1882 чел. </a:t>
                      </a: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2019 году родилось 3245 чел., умерло – 1363 чел., в последующие годы будет сохранена тенденция положительной динамики естественного прироста населения.  </a:t>
                      </a: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Миграционный прирост населения в 2018 году составил 19250 человека, в 2019 году 16789 человек.</a:t>
                      </a:r>
                    </a:p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Рост миграционного прироста населения объясняется большими объемами жилищного строительства. Особенно большие объемы вводимого жилья на территориях бывших сельских поселений, а также городского поселения Видное. Рост населения в Ленинском городском округе будет происходить, также и за счет механического прироста населения из других регионов Российской Федерации и Московской области.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013683241"/>
              </p:ext>
            </p:extLst>
          </p:nvPr>
        </p:nvGraphicFramePr>
        <p:xfrm>
          <a:off x="261992" y="1443139"/>
          <a:ext cx="8640960" cy="2119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817748-18F3-4601-AC53-292A438601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2327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4"/>
            <a:ext cx="8229600" cy="30487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Промышленное производство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/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083652"/>
              </p:ext>
            </p:extLst>
          </p:nvPr>
        </p:nvGraphicFramePr>
        <p:xfrm>
          <a:off x="251520" y="1472087"/>
          <a:ext cx="8568952" cy="542885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3742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Объем отгруженных товаров собственного производства по промышленным видам деятельности 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рублей)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18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99">
                <a:tc>
                  <a:txBody>
                    <a:bodyPr/>
                    <a:lstStyle/>
                    <a:p>
                      <a:pPr algn="l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0505">
                <a:tc>
                  <a:txBody>
                    <a:bodyPr/>
                    <a:lstStyle/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В Ленинском городском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округе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работают 17 крупных и средних предприятий промышленности.</a:t>
                      </a:r>
                    </a:p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Приоритетными отраслями в промышленном производстве района традиционно являются: производство кокса; строительных металлических конструкций и изделий; производство гипса, конструкций и деталей из водостойкого гипса и </a:t>
                      </a:r>
                      <a:r>
                        <a:rPr lang="ru-RU" sz="16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пазогребневых</a:t>
                      </a: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плит, а также пищевых продуктов, полиграфическая и фармацевтическая продукция.</a:t>
                      </a:r>
                    </a:p>
                    <a:p>
                      <a:pPr indent="449580" algn="just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         Среднесписочная численность работников на предприятиях промышленности составила 4 765 человек.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217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84942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71466513"/>
              </p:ext>
            </p:extLst>
          </p:nvPr>
        </p:nvGraphicFramePr>
        <p:xfrm>
          <a:off x="557554" y="1967961"/>
          <a:ext cx="8028892" cy="1470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9D0A68-E5B0-4B33-A766-3EDC11A072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52116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34073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Потребительский рынок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505744315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731071"/>
              </p:ext>
            </p:extLst>
          </p:nvPr>
        </p:nvGraphicFramePr>
        <p:xfrm>
          <a:off x="251520" y="1428063"/>
          <a:ext cx="8640960" cy="531949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2668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Оборот розничной торговли </a:t>
                      </a:r>
                      <a:r>
                        <a:rPr lang="ru-RU" sz="18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рублей)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97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68"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82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2019 году в сфере потребительского рынка открыто 45 новых объектов, из них: 25 объектов розничной торговли, 10 предприятий общественного питания общей вместимостью на 814 посадочных мест и 10 предприятий бытового обслуживания. Общий прирост торговых площадей составил 37,7 тыс. кв. метров.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По прогнозу в 2020 году в сфере потребительского рынка будет открыт 41 объект, из них 24 – в сфере розничной торговли, 6 – в сфере общественного питания и 11 – в сфере бытового обслуживания, ожидается прирост торговых площадей 12 тыс. кв. метров. </a:t>
                      </a:r>
                      <a:endParaRPr lang="ru-RU" sz="1400" b="1" i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209224515"/>
              </p:ext>
            </p:extLst>
          </p:nvPr>
        </p:nvGraphicFramePr>
        <p:xfrm>
          <a:off x="251519" y="1973828"/>
          <a:ext cx="8568953" cy="2103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11D395C-A460-42A1-B7D6-9718C5786B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1251"/>
            <a:ext cx="606231" cy="10212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777412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83365"/>
            <a:ext cx="8229600" cy="43063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Малое предпринимательство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021030099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6883"/>
              </p:ext>
            </p:extLst>
          </p:nvPr>
        </p:nvGraphicFramePr>
        <p:xfrm>
          <a:off x="251520" y="1628836"/>
          <a:ext cx="8568952" cy="49309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934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Количество малых предприятий (ед.)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69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363">
                <a:tc>
                  <a:txBody>
                    <a:bodyPr/>
                    <a:lstStyle/>
                    <a:p>
                      <a:pPr algn="ctr"/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Среднесписочная</a:t>
                      </a:r>
                      <a:r>
                        <a:rPr lang="ru-RU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численность работников</a:t>
                      </a:r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малых предприятий (чел.)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26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400546256"/>
              </p:ext>
            </p:extLst>
          </p:nvPr>
        </p:nvGraphicFramePr>
        <p:xfrm>
          <a:off x="899592" y="2226025"/>
          <a:ext cx="6733568" cy="1762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31067086"/>
              </p:ext>
            </p:extLst>
          </p:nvPr>
        </p:nvGraphicFramePr>
        <p:xfrm>
          <a:off x="792400" y="4500308"/>
          <a:ext cx="7380000" cy="172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405837" y="6241933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90012" y="6234721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71588" y="6234722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61079" y="6238635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2C1EB6D-CC63-493C-8CC2-1D985EDC15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92816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28857818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105952"/>
              </p:ext>
            </p:extLst>
          </p:nvPr>
        </p:nvGraphicFramePr>
        <p:xfrm>
          <a:off x="251520" y="1484785"/>
          <a:ext cx="8568952" cy="495877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4396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Инвестиции (млн. рублей)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914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578">
                <a:tc>
                  <a:txBody>
                    <a:bodyPr/>
                    <a:lstStyle/>
                    <a:p>
                      <a:pPr algn="ctr"/>
                      <a:endParaRPr lang="ru-RU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26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507008073"/>
              </p:ext>
            </p:extLst>
          </p:nvPr>
        </p:nvGraphicFramePr>
        <p:xfrm>
          <a:off x="827584" y="2147708"/>
          <a:ext cx="7416824" cy="4017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0B86DC-E16A-4320-8F31-1A74C368E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01792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4310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Труд и заработная плата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990547"/>
              </p:ext>
            </p:extLst>
          </p:nvPr>
        </p:nvGraphicFramePr>
        <p:xfrm>
          <a:off x="251520" y="1616374"/>
          <a:ext cx="8568952" cy="506425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6353">
                <a:tc>
                  <a:txBody>
                    <a:bodyPr/>
                    <a:lstStyle/>
                    <a:p>
                      <a:pPr marL="0" marR="0" indent="539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Темпы роста заработной платы на крупных и средних предприятиях района составили в 2019 году по отношению к 2018 году 102,8%. В денежном выражении среднемесячная начисленная заработная плата по крупным и средним организациям в 2019 году составила 69 843,6 рублей. </a:t>
                      </a:r>
                      <a:br>
                        <a:rPr lang="ru-RU" sz="14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 2021-2023 гг. ожидается рост средней заработной платы на 4-8% ежегодно.</a:t>
                      </a:r>
                      <a:endParaRPr lang="ru-RU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74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0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Среднемесячная заработная</a:t>
                      </a:r>
                      <a:r>
                        <a:rPr lang="ru-RU" sz="18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плата (тыс. рублей)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(по полному кругу организаций)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186216730"/>
              </p:ext>
            </p:extLst>
          </p:nvPr>
        </p:nvGraphicFramePr>
        <p:xfrm>
          <a:off x="251520" y="2780928"/>
          <a:ext cx="8640960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978030344"/>
              </p:ext>
            </p:extLst>
          </p:nvPr>
        </p:nvGraphicFramePr>
        <p:xfrm>
          <a:off x="395536" y="5373216"/>
          <a:ext cx="8064896" cy="1095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400673" y="6393521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996" y="6393522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5408" y="6379687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80596" y="6394333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6F0E951-4134-45D3-9793-4C75F43861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25294"/>
            <a:ext cx="641415" cy="9413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2416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460373708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178525"/>
              </p:ext>
            </p:extLst>
          </p:nvPr>
        </p:nvGraphicFramePr>
        <p:xfrm>
          <a:off x="251520" y="1268761"/>
          <a:ext cx="8568952" cy="532859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48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Количество созданных рабочих</a:t>
                      </a:r>
                      <a:r>
                        <a:rPr lang="ru-RU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мест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731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9340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Численность официально зарегистрированных безработных (чел).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71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66057409"/>
              </p:ext>
            </p:extLst>
          </p:nvPr>
        </p:nvGraphicFramePr>
        <p:xfrm>
          <a:off x="899592" y="2074659"/>
          <a:ext cx="7056784" cy="229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395808952"/>
              </p:ext>
            </p:extLst>
          </p:nvPr>
        </p:nvGraphicFramePr>
        <p:xfrm>
          <a:off x="722860" y="5221786"/>
          <a:ext cx="7272808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9EDED8-4A43-43D3-9ADE-6515C7500A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70" y="116631"/>
            <a:ext cx="631516" cy="92869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176159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0903"/>
            <a:ext cx="8229600" cy="42205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dirty="0">
                <a:effectLst/>
              </a:rPr>
              <a:t>Строительство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 на 2021-2023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84090277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622593"/>
              </p:ext>
            </p:extLst>
          </p:nvPr>
        </p:nvGraphicFramePr>
        <p:xfrm>
          <a:off x="251520" y="1595323"/>
          <a:ext cx="8568952" cy="49300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568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2540">
                <a:tc>
                  <a:txBody>
                    <a:bodyPr/>
                    <a:lstStyle/>
                    <a:p>
                      <a:pPr algn="ctr"/>
                      <a:r>
                        <a:rPr lang="ru-RU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Ввод в эксплуатацию жилых домов (тыс. кв. м.)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8599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979">
                <a:tc>
                  <a:txBody>
                    <a:bodyPr/>
                    <a:lstStyle/>
                    <a:p>
                      <a:pPr algn="ctr"/>
                      <a:r>
                        <a:rPr lang="ru-RU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Уровень обеспеченности населения жильем (кв. м. на человека)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450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77017432"/>
              </p:ext>
            </p:extLst>
          </p:nvPr>
        </p:nvGraphicFramePr>
        <p:xfrm>
          <a:off x="1093448" y="4581128"/>
          <a:ext cx="69127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440278038"/>
              </p:ext>
            </p:extLst>
          </p:nvPr>
        </p:nvGraphicFramePr>
        <p:xfrm>
          <a:off x="971600" y="2172945"/>
          <a:ext cx="691276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657123" y="628381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оценка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01038" y="6264687"/>
            <a:ext cx="884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прогноз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88CEAB-5D9D-46B7-8A42-D526BA9CE6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465994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6058" y="1070903"/>
            <a:ext cx="7520742" cy="70191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</a:t>
            </a:r>
            <a:r>
              <a:rPr lang="en-US" sz="1800" b="1" i="1" dirty="0">
                <a:solidFill>
                  <a:srgbClr val="002060"/>
                </a:solidFill>
              </a:rPr>
              <a:t>20</a:t>
            </a:r>
            <a:r>
              <a:rPr lang="ru-RU" sz="1800" b="1" i="1" dirty="0">
                <a:solidFill>
                  <a:srgbClr val="002060"/>
                </a:solidFill>
              </a:rPr>
              <a:t>-202</a:t>
            </a:r>
            <a:r>
              <a:rPr lang="en-US" sz="1800" b="1" i="1" dirty="0">
                <a:solidFill>
                  <a:srgbClr val="002060"/>
                </a:solidFill>
              </a:rPr>
              <a:t>2</a:t>
            </a:r>
            <a:r>
              <a:rPr lang="ru-RU" sz="1800" b="1" i="1" dirty="0">
                <a:solidFill>
                  <a:srgbClr val="002060"/>
                </a:solidFill>
              </a:rPr>
              <a:t> годы</a:t>
            </a:r>
            <a:endParaRPr lang="ru-RU" sz="1800" b="1" dirty="0"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6058" y="336413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городского округа 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767480"/>
            <a:ext cx="741562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доходного потенциала бюджета Ленинского городского округа;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-сохранение социальной направленности и обеспечение безусловного исполнения принятых социальных обязательств;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поддержание достигнутого уровня заработной платы отдельных категорий работников бюджетной сферы; 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финансовое обеспечение реализации приоритетных для региона и муниципального образования задач;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эффективности бюджетных расходов;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 недопущение образования просроченной кредиторской задолженности по принятым обязательствам;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эффективности управления муниципальным имуществом Ленинского городского округа;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повышение доступности и качества государственных и муниципальных услуг, оказываемых муниципальными учреждениями; 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совершенствование процедуры исполнения бюджета городского округа;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продолжение работы направленной на повышение прозрачности и открытости бюджетного процесса;</a:t>
            </a:r>
          </a:p>
          <a:p>
            <a:pPr marL="171450" indent="-171450">
              <a:spcBef>
                <a:spcPts val="600"/>
              </a:spcBef>
              <a:buFont typeface="Wingdings" pitchFamily="2" charset="2"/>
              <a:buChar char="ü"/>
            </a:pPr>
            <a:r>
              <a:rPr lang="ru-RU" sz="1300" b="1" dirty="0">
                <a:solidFill>
                  <a:schemeClr val="bg2">
                    <a:lumMod val="25000"/>
                  </a:schemeClr>
                </a:solidFill>
              </a:rPr>
              <a:t>вовлечение граждан в обсуждение и принятие решений по вопросам местного значения.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702261-033F-4414-AD1F-9D45052B61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641415" cy="108012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07212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88640"/>
            <a:ext cx="7986231" cy="132343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характеристики бюджета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Ленинского городского округа на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1 год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и плановый период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2-2023 годов в сравнении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 предыдущими годами (млн. рублей)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654343388"/>
              </p:ext>
            </p:extLst>
          </p:nvPr>
        </p:nvGraphicFramePr>
        <p:xfrm>
          <a:off x="251520" y="1881158"/>
          <a:ext cx="8640960" cy="464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805683"/>
              </p:ext>
            </p:extLst>
          </p:nvPr>
        </p:nvGraphicFramePr>
        <p:xfrm>
          <a:off x="971600" y="1881157"/>
          <a:ext cx="7776864" cy="466164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181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0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6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6529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1166529">
                  <a:extLst>
                    <a:ext uri="{9D8B030D-6E8A-4147-A177-3AD203B41FA5}">
                      <a16:colId xmlns:a16="http://schemas.microsoft.com/office/drawing/2014/main" val="4074049971"/>
                    </a:ext>
                  </a:extLst>
                </a:gridCol>
              </a:tblGrid>
              <a:tr h="1187803">
                <a:tc>
                  <a:txBody>
                    <a:bodyPr/>
                    <a:lstStyle/>
                    <a:p>
                      <a:pPr algn="ctr"/>
                      <a:endParaRPr lang="ru-RU" sz="18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2019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(отчет)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2020 год </a:t>
                      </a:r>
                    </a:p>
                    <a:p>
                      <a:pPr algn="ctr"/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(с учетом 8 уточнений</a:t>
                      </a:r>
                    </a:p>
                    <a:p>
                      <a:pPr algn="ctr"/>
                      <a:r>
                        <a:rPr lang="ru-RU" sz="1600" b="1" i="1" dirty="0">
                          <a:solidFill>
                            <a:schemeClr val="tx1"/>
                          </a:solidFill>
                        </a:rPr>
                        <a:t>бюджета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 год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r>
                        <a:rPr lang="ru-RU" sz="16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год (прогноз)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 год (прогноз)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1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Доходы, </a:t>
                      </a:r>
                      <a:endParaRPr lang="en-US" sz="15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8 580,6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8 540,1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8 906,2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10 665,8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11 138,0</a:t>
                      </a:r>
                    </a:p>
                  </a:txBody>
                  <a:tcPr anchor="ctr">
                    <a:solidFill>
                      <a:srgbClr val="FCD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1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Расходы, </a:t>
                      </a:r>
                      <a:endParaRPr lang="en-US" sz="15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всего</a:t>
                      </a:r>
                    </a:p>
                  </a:txBody>
                  <a:tcPr marL="9525" marR="9525" marT="9525" marB="0"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8 586,2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9 590,4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9 090,7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10 665,8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11 138,0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814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- Дефицит/</a:t>
                      </a:r>
                    </a:p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 + Профицит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-5,6</a:t>
                      </a:r>
                      <a:endParaRPr lang="ru-RU" sz="16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-1 050,3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-184,5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134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ru-RU" sz="15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Объем муниципального долга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707469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9DCB0F-0FE4-4F33-8B59-D6502C75A3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260648"/>
            <a:ext cx="641415" cy="108012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66500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0649"/>
            <a:ext cx="7848872" cy="1323439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Основные характеристики бюджета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Ленинского городского округа на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1 год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и плановый период 20</a:t>
            </a:r>
            <a:r>
              <a:rPr lang="en-US" sz="2000" b="1" i="1" dirty="0">
                <a:solidFill>
                  <a:schemeClr val="bg1"/>
                </a:solidFill>
              </a:rPr>
              <a:t>2</a:t>
            </a:r>
            <a:r>
              <a:rPr lang="ru-RU" sz="2000" b="1" i="1" dirty="0">
                <a:solidFill>
                  <a:schemeClr val="bg1"/>
                </a:solidFill>
              </a:rPr>
              <a:t>2-2023 годов в сравнении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 предыдущими годами (млн. рублей)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0706385"/>
              </p:ext>
            </p:extLst>
          </p:nvPr>
        </p:nvGraphicFramePr>
        <p:xfrm>
          <a:off x="713384" y="1584088"/>
          <a:ext cx="8430616" cy="3501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D8E90E-521D-43B2-8861-2BBC63EFC521}"/>
              </a:ext>
            </a:extLst>
          </p:cNvPr>
          <p:cNvSpPr/>
          <p:nvPr/>
        </p:nvSpPr>
        <p:spPr>
          <a:xfrm rot="10800000" flipV="1">
            <a:off x="683568" y="5934665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Расходы на плановый период 2022 и 2023 годы указаны с учетом условно утвержденных расходов в 2022 году в сумме 150 000,0 тысяч рублей и в 2023 году в сумме 223 000,0 тысячи рублей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0C7DEA-C579-47FD-96DE-40902079F0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576063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80855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40011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За счет чего складываются доходы бюджета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5013176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безвозмездных поступлений -межбюджетные трансферты в виде дотаций, субвенций, субсидий.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750" y="4725144"/>
            <a:ext cx="1653040" cy="1878454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361713" y="2419756"/>
            <a:ext cx="2590977" cy="194534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22981" y="2419757"/>
            <a:ext cx="2576845" cy="1945346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68899" y="2337418"/>
            <a:ext cx="2483773" cy="1945346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85187" y="1148555"/>
            <a:ext cx="8170786" cy="687984"/>
          </a:xfrm>
          <a:prstGeom prst="roundRect">
            <a:avLst>
              <a:gd name="adj" fmla="val 23007"/>
            </a:avLst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4396147" y="1836539"/>
            <a:ext cx="374433" cy="610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7323568" y="1836539"/>
            <a:ext cx="374433" cy="562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1446885" y="1836539"/>
            <a:ext cx="374433" cy="610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0816C84-C2ED-4625-81B8-D80C2F6186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70" y="116633"/>
            <a:ext cx="713422" cy="10319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41014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Структура доходов бюджета в 2019-2023 годах </a:t>
            </a: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(млн. рублей)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798293860"/>
              </p:ext>
            </p:extLst>
          </p:nvPr>
        </p:nvGraphicFramePr>
        <p:xfrm>
          <a:off x="251520" y="2780928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02322779"/>
              </p:ext>
            </p:extLst>
          </p:nvPr>
        </p:nvGraphicFramePr>
        <p:xfrm>
          <a:off x="467544" y="1612061"/>
          <a:ext cx="7787208" cy="4578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32D818-841A-4340-B0E6-14BEF498B5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67279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Виды налоговых доходов, поступающих в бюджет городского округа, нормативы их зачисления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3890057"/>
              </p:ext>
            </p:extLst>
          </p:nvPr>
        </p:nvGraphicFramePr>
        <p:xfrm>
          <a:off x="251520" y="1340768"/>
          <a:ext cx="828092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A01E49-9532-4CCD-8293-43FCFBDDF3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3339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Налоговые доходы бюджета городского округа                                в 20</a:t>
            </a:r>
            <a:r>
              <a:rPr lang="en-US" sz="2000" b="1" i="1" dirty="0">
                <a:solidFill>
                  <a:schemeClr val="bg1"/>
                </a:solidFill>
              </a:rPr>
              <a:t>19</a:t>
            </a:r>
            <a:r>
              <a:rPr lang="ru-RU" sz="2000" b="1" i="1" dirty="0">
                <a:solidFill>
                  <a:schemeClr val="bg1"/>
                </a:solidFill>
              </a:rPr>
              <a:t>-2023 годах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en-US" sz="2000" b="1" i="1" dirty="0">
                <a:solidFill>
                  <a:schemeClr val="bg1"/>
                </a:solidFill>
              </a:rPr>
              <a:t>(</a:t>
            </a:r>
            <a:r>
              <a:rPr lang="ru-RU" sz="2000" b="1" i="1" dirty="0">
                <a:solidFill>
                  <a:schemeClr val="bg1"/>
                </a:solidFill>
              </a:rPr>
              <a:t>млн. рублей)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351251082"/>
              </p:ext>
            </p:extLst>
          </p:nvPr>
        </p:nvGraphicFramePr>
        <p:xfrm>
          <a:off x="755576" y="1283588"/>
          <a:ext cx="734481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235B458-5E08-429E-8509-58CB6ABE6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92045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Структура налоговых доходов бюджета городского округа в 2021 году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492006490"/>
              </p:ext>
            </p:extLst>
          </p:nvPr>
        </p:nvGraphicFramePr>
        <p:xfrm>
          <a:off x="683568" y="1340768"/>
          <a:ext cx="7848872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6D62094-BEC2-43AD-8A5C-241394E05B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56302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Динамика налоговых доходов бюджета </a:t>
            </a:r>
            <a:r>
              <a:rPr lang="ru-RU" sz="2000" b="1" i="1" dirty="0" smtClean="0">
                <a:solidFill>
                  <a:schemeClr val="bg1"/>
                </a:solidFill>
              </a:rPr>
              <a:t>городского округа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 2018-2023 годах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4149863880"/>
              </p:ext>
            </p:extLst>
          </p:nvPr>
        </p:nvGraphicFramePr>
        <p:xfrm>
          <a:off x="45455" y="1680904"/>
          <a:ext cx="8520472" cy="4440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EA860D-7D90-44CE-911C-580CA99A45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066035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Динамика налоговых доходов бюджета </a:t>
            </a:r>
            <a:r>
              <a:rPr lang="ru-RU" sz="2000" b="1" i="1" dirty="0" smtClean="0">
                <a:solidFill>
                  <a:schemeClr val="bg1"/>
                </a:solidFill>
              </a:rPr>
              <a:t>городского округа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 2018-2023 годах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95916812"/>
              </p:ext>
            </p:extLst>
          </p:nvPr>
        </p:nvGraphicFramePr>
        <p:xfrm>
          <a:off x="1074614" y="1740897"/>
          <a:ext cx="734577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8AEC81-2C3E-4DC5-A0E4-B7288B746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940843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Состав НДФЛ в доходах бюджета городского округа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(млн. рублей</a:t>
            </a:r>
            <a:r>
              <a:rPr lang="ru-RU" b="1" i="1" dirty="0">
                <a:solidFill>
                  <a:schemeClr val="bg1"/>
                </a:solidFill>
              </a:rPr>
              <a:t>)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026957015"/>
              </p:ext>
            </p:extLst>
          </p:nvPr>
        </p:nvGraphicFramePr>
        <p:xfrm>
          <a:off x="921249" y="1568329"/>
          <a:ext cx="71287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F6CE0E-4028-4E4F-96FB-588A8EEB2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extBox 1"/>
          <p:cNvSpPr txBox="1"/>
          <p:nvPr/>
        </p:nvSpPr>
        <p:spPr>
          <a:xfrm>
            <a:off x="792400" y="6093296"/>
            <a:ext cx="115707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данные за 2018-2020 гг. указаны для бюджета района </a:t>
            </a:r>
          </a:p>
        </p:txBody>
      </p:sp>
    </p:spTree>
    <p:extLst>
      <p:ext uri="{BB962C8B-B14F-4D97-AF65-F5344CB8AC3E}">
        <p14:creationId xmlns:p14="http://schemas.microsoft.com/office/powerpoint/2010/main" val="125989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chemeClr val="bg1"/>
                </a:solidFill>
              </a:rPr>
              <a:t>Удельный вес налоговых и неналоговых доходов на душу населения в сравнении с городскими округами Московской области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rgbClr val="2F5897">
                  <a:lumMod val="50000"/>
                </a:srgbClr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258383"/>
              </p:ext>
            </p:extLst>
          </p:nvPr>
        </p:nvGraphicFramePr>
        <p:xfrm>
          <a:off x="467544" y="1196752"/>
          <a:ext cx="8280919" cy="4709651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781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Наименование городского округа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Численность населения </a:t>
                      </a:r>
                    </a:p>
                    <a:p>
                      <a:pPr algn="ctr"/>
                      <a:r>
                        <a:rPr lang="ru-RU" sz="1000" dirty="0"/>
                        <a:t>на 01.01.2019</a:t>
                      </a:r>
                    </a:p>
                    <a:p>
                      <a:pPr algn="ctr"/>
                      <a:r>
                        <a:rPr lang="ru-RU" sz="1000" dirty="0"/>
                        <a:t>(</a:t>
                      </a:r>
                      <a:r>
                        <a:rPr lang="ru-RU" sz="1000" dirty="0" err="1"/>
                        <a:t>тыс.чел</a:t>
                      </a:r>
                      <a:r>
                        <a:rPr lang="ru-RU" sz="1000" dirty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Налоговые и неналоговые</a:t>
                      </a:r>
                    </a:p>
                    <a:p>
                      <a:pPr algn="ctr"/>
                      <a:r>
                        <a:rPr lang="ru-RU" sz="1000" dirty="0"/>
                        <a:t>доходы</a:t>
                      </a:r>
                    </a:p>
                    <a:p>
                      <a:pPr algn="ctr"/>
                      <a:r>
                        <a:rPr lang="ru-RU" sz="1000" dirty="0"/>
                        <a:t>(млн. рублей)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Налоговые и неналоговые доходы на</a:t>
                      </a:r>
                      <a:r>
                        <a:rPr lang="ru-RU" sz="1000" baseline="0" dirty="0"/>
                        <a:t> душу населения</a:t>
                      </a:r>
                      <a:endParaRPr lang="ru-RU" sz="1000" dirty="0"/>
                    </a:p>
                    <a:p>
                      <a:pPr algn="ctr"/>
                      <a:r>
                        <a:rPr lang="ru-RU" sz="1000" dirty="0"/>
                        <a:t>(тыс. рублей)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Волоколамский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1 263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Воскресенский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154,6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3 095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Ленинский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149,3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4 572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C00000"/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Лотошинский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Одинцовский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313,2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11 267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Пушкинский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177,8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3 630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Раменский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306,0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6 392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Сергиево-Посадский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214,2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4 806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Серпуховский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1 236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Солнечногорский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146,4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4 146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Щёлковский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188,3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5 346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Palatino Linotype" panose="0204050205050503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0BA0037-9771-4842-9B8B-EEE34C87D0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721331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dm-vidnoe.ru/images/ger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263"/>
            <a:ext cx="648072" cy="105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Виды неналоговых доходов, поступающих в бюджет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городского округа и нормативы их зачисления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383474946"/>
              </p:ext>
            </p:extLst>
          </p:nvPr>
        </p:nvGraphicFramePr>
        <p:xfrm>
          <a:off x="552212" y="1340768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69392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Виды неналоговых доходов, поступающих в бюджет 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городского округа и нормативы их зачисления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48891826"/>
              </p:ext>
            </p:extLst>
          </p:nvPr>
        </p:nvGraphicFramePr>
        <p:xfrm>
          <a:off x="552212" y="1484784"/>
          <a:ext cx="806489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4FAF21-0389-4236-8867-91F4A1C2A7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9231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Неналоговые доходы бюджета городского округа                               в 2020-2023 годах 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(млн. рублей)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974312017"/>
              </p:ext>
            </p:extLst>
          </p:nvPr>
        </p:nvGraphicFramePr>
        <p:xfrm>
          <a:off x="1043608" y="1916832"/>
          <a:ext cx="74168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87075FD-975E-43D0-BB78-5651F8A10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4413"/>
            <a:ext cx="606231" cy="1002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38401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Структура неналоговых доходов бюджета городского округа</a:t>
            </a:r>
            <a:endParaRPr lang="en-US" sz="2000" b="1" i="1" dirty="0">
              <a:solidFill>
                <a:schemeClr val="bg1"/>
              </a:solidFill>
            </a:endParaRPr>
          </a:p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в 2021 году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117738435"/>
              </p:ext>
            </p:extLst>
          </p:nvPr>
        </p:nvGraphicFramePr>
        <p:xfrm>
          <a:off x="971600" y="1844824"/>
          <a:ext cx="705678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AF7212E-7D32-4C72-83DE-2C6DD563CC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2024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Состав межбюджетных трансфертов в 20</a:t>
            </a:r>
            <a:r>
              <a:rPr lang="en-US" sz="2000" b="1" i="1" dirty="0">
                <a:solidFill>
                  <a:schemeClr val="bg1"/>
                </a:solidFill>
              </a:rPr>
              <a:t>1</a:t>
            </a:r>
            <a:r>
              <a:rPr lang="ru-RU" sz="2000" b="1" i="1" dirty="0">
                <a:solidFill>
                  <a:schemeClr val="bg1"/>
                </a:solidFill>
              </a:rPr>
              <a:t>9-2023 годах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>
                <a:solidFill>
                  <a:schemeClr val="bg1"/>
                </a:solidFill>
              </a:rPr>
              <a:t>(млн. рублей)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601716909"/>
              </p:ext>
            </p:extLst>
          </p:nvPr>
        </p:nvGraphicFramePr>
        <p:xfrm>
          <a:off x="251520" y="2800963"/>
          <a:ext cx="8640960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806276564"/>
              </p:ext>
            </p:extLst>
          </p:nvPr>
        </p:nvGraphicFramePr>
        <p:xfrm>
          <a:off x="442392" y="1729656"/>
          <a:ext cx="8003232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081E07-9BAB-4668-8B18-E23F583ABB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78040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919969883"/>
              </p:ext>
            </p:extLst>
          </p:nvPr>
        </p:nvGraphicFramePr>
        <p:xfrm>
          <a:off x="560064" y="1707544"/>
          <a:ext cx="8170786" cy="79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</a:rPr>
              <a:t>2.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Субвенции на осуществление  первичного воинского учета на территориях, где отсутствуют военные комиссариаты в 2021-2023 годах по 8576,0 тыс. руб.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2156" y="3309819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3. Субвенции на выплату компенсации  родительской платы за присмотр и уход за детьми, осваивающими  образовательные программы  в дошкольных образовательных организациях  </a:t>
            </a:r>
            <a:r>
              <a:rPr lang="ru-RU" sz="1200" b="1" i="1" dirty="0">
                <a:solidFill>
                  <a:schemeClr val="tx1"/>
                </a:solidFill>
              </a:rPr>
              <a:t>в 2021 - 2023 годах по 76572,0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тыс. рублей  ежегодно.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4047108"/>
            <a:ext cx="8170786" cy="564821"/>
          </a:xfrm>
          <a:prstGeom prst="roundRect">
            <a:avLst>
              <a:gd name="adj" fmla="val 23007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4. Субвенции на финансовое обеспечение получения гражданами образования в частных образовательных организациях в 2021 – 2023 годах по 28714,0 тыс. руб. ежегодно.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0064" y="4743568"/>
            <a:ext cx="8170786" cy="608161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5. Субвенции на финансовое обеспечение госгарантий на получение общедоступного и бесплатного дошкольного, начального общего, основного общего, среднего общего образования в 2021 -2023 годах по 1748985,0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0064" y="547018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6. Субвенции на финансовое обеспечение получения гражданами дошкольного образования в частных дошкольных образовательных организациях в 2021 – 2023 годах по 54886,0 тыс. руб. ежегодно.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60064" y="6166387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7. Субвенции на получение общедоступного и бесплатного дошкольного образования в дошкольных образовательных организациях в 2021 – 2023 годах по 1351773,0 тыс. руб. ежегодно.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7CE2AD1-BFF2-4905-9FF8-C93735942E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8165946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2995856748"/>
              </p:ext>
            </p:extLst>
          </p:nvPr>
        </p:nvGraphicFramePr>
        <p:xfrm>
          <a:off x="572156" y="1853985"/>
          <a:ext cx="8196996" cy="670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9.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Субвенции на обеспечение переданных полномочий по архивной деятельности в 2021 - 2023 годах по 5731,0 тыс. руб. ежегодно.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2156" y="3309819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10. Субвенции на обеспечение переданных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по созданию комиссий по делам несовершеннолетних  </a:t>
            </a:r>
            <a:r>
              <a:rPr lang="ru-RU" sz="1200" b="1" i="1" dirty="0">
                <a:solidFill>
                  <a:schemeClr val="tx1"/>
                </a:solidFill>
              </a:rPr>
              <a:t>в 2021 - 2023 годах по 8720,0 тыс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рублей  ежегодно.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4047108"/>
            <a:ext cx="8170786" cy="564821"/>
          </a:xfrm>
          <a:prstGeom prst="roundRect">
            <a:avLst>
              <a:gd name="adj" fmla="val 23007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11. Субвенции на предоставление жилых помещений детям-сиротам в 2021 г. – 38783,0 тыс. руб., в 2022 г. – 19392,0 тыс. руб., в 2023 г. – 11635,0 тыс. руб.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0064" y="4743568"/>
            <a:ext cx="8170786" cy="608161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12. Субвенции на обеспечение жильем отдельных категорий граждан в соответствии с Законом «О ветеранах» и «О социальной защите инвалидов» в 2022 – 3776,0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 г. 2515,0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0064" y="547018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13. Субвенции на организацию мероприятий по обращению с животными без владельцев в 2021 – 2023 годах по 2474,0 тыс. руб. ежегодно.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60064" y="6166387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14. Субвенции на создание административных комиссий по рассмотрению дел об административных правонарушениях в сфере благоустройства в 2021 – 2023 годах по 662,0 тыс. руб. ежегодно.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7BDA369-F076-4B72-BED8-00EA60F0DD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95032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736817665"/>
              </p:ext>
            </p:extLst>
          </p:nvPr>
        </p:nvGraphicFramePr>
        <p:xfrm>
          <a:off x="572156" y="1853985"/>
          <a:ext cx="8196996" cy="670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n-US" sz="1200" b="1" i="1" dirty="0">
                <a:solidFill>
                  <a:schemeClr val="tx1"/>
                </a:solidFill>
              </a:rPr>
              <a:t>16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Субвенция на осуществление </a:t>
            </a:r>
            <a:r>
              <a:rPr lang="ru-RU" sz="1200" b="1" i="1" dirty="0" err="1">
                <a:solidFill>
                  <a:schemeClr val="tx1"/>
                </a:solidFill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</a:rPr>
              <a:t> в части подготовки и направления уведомлений на соответствие объектов ИЖС установленным параметрам  в 2021 - 2023 годах по 956,0 тыс. руб. ежегодно.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72156" y="3309819"/>
            <a:ext cx="8170786" cy="591318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7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Субвенция на осуществление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по составлению списка кандидатов в присяжные заседатели   </a:t>
            </a:r>
            <a:r>
              <a:rPr lang="ru-RU" sz="1200" b="1" i="1" dirty="0">
                <a:solidFill>
                  <a:schemeClr val="tx1"/>
                </a:solidFill>
              </a:rPr>
              <a:t>в 2021 г.  1,0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тыс. руб., в 2022 г – 1012,0 тыс. руб., в 2023г. – 62,0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4047108"/>
            <a:ext cx="8170786" cy="564821"/>
          </a:xfrm>
          <a:prstGeom prst="roundRect">
            <a:avLst>
              <a:gd name="adj" fmla="val 23007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8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Субвенции на осуществление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госполномочий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в части присвоения адресов  и наименований объектам в 2021 - 2023 годах по 2867,0 тыс. руб. ежегодно.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60064" y="4743568"/>
            <a:ext cx="8170786" cy="608161"/>
          </a:xfrm>
          <a:prstGeom prst="roundRect">
            <a:avLst>
              <a:gd name="adj" fmla="val 23007"/>
            </a:avLst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9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Субвенции на осуществление переданных полномочий по транспортировке умерших в морг в 2021 -2023 годах по 2170,0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60064" y="5470181"/>
            <a:ext cx="8170786" cy="591318"/>
          </a:xfrm>
          <a:prstGeom prst="roundRect">
            <a:avLst>
              <a:gd name="adj" fmla="val 23007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20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Субвенция на проведение всероссийской переписи населения в 2021 г – 1958,0 тыс. руб.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D2BB45C-FF37-493A-AE98-298977970D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6" y="44624"/>
            <a:ext cx="756764" cy="12375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0359969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10458" y="2435384"/>
            <a:ext cx="8132484" cy="653217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2.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Субсидия на господдержку частных дошкольных образовательных организаций  в 2021 - 2023 годах по 46668,0 тыс. руб. ежегодно.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85125" y="3138087"/>
            <a:ext cx="8184027" cy="591318"/>
          </a:xfrm>
          <a:prstGeom prst="roundRect">
            <a:avLst>
              <a:gd name="adj" fmla="val 30113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3. Субсидии на создание материально-технической базы для реализации программ цифрового и гуманитарного профилей </a:t>
            </a:r>
            <a:r>
              <a:rPr lang="ru-RU" sz="1200" b="1" i="1" dirty="0">
                <a:solidFill>
                  <a:schemeClr val="tx1"/>
                </a:solidFill>
              </a:rPr>
              <a:t>в 2021 г – 2026,0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тыс. руб., в 2022 г – 4025,0 тыс. руб.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60064" y="3840193"/>
            <a:ext cx="8170786" cy="564821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4. Субсидии на приобретение (выкуп) нежилых помещений и земельных участков под размещение дошкольных групп для детей в возрасте от 2 месяцев до 7 лет в 2021 г – 106675,0 тыс. руб.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85124" y="4501252"/>
            <a:ext cx="8145725" cy="431878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5. Субсидии на организации отдыха детей в каникулярное время в 2021 -2023 годах по 6458,0 тыс. руб. ежегодно.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915" y="5006884"/>
            <a:ext cx="8210237" cy="564822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6. Субсидии на организацию транспортного обслуживания по регулируемым тарифам в 2021 г – 62107,0 тыс. руб., в 2022г. – 51552,0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52998,0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руб.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58915" y="5571705"/>
            <a:ext cx="8184027" cy="505355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7. Субсидии на организацию бесплатного горячего питания обучающихся в 2021г. – 130867,0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2022г. – 140372,0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119866 тыс. руб.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98366" y="1791031"/>
            <a:ext cx="8132484" cy="536020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n-US" sz="1200" b="1" i="1" dirty="0">
                <a:solidFill>
                  <a:schemeClr val="tx1"/>
                </a:solidFill>
              </a:rPr>
              <a:t>1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Субсидия на обеспечение подвоза обучающихся к месту обучения  в 2021 – 2023гг. по 1501,0 тыс. руб.</a:t>
            </a:r>
          </a:p>
          <a:p>
            <a:r>
              <a:rPr lang="ru-RU" sz="1200" dirty="0"/>
              <a:t>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45674" y="6165071"/>
            <a:ext cx="8210237" cy="505355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8. Субсидии на ремонт подъездов в многоквартирных домах в 2021 г – 4839,20 тыс. руб. 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DBCE152-70EC-4193-9C1A-7C5A8F299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725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208724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72156" y="2602621"/>
            <a:ext cx="8170786" cy="591318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10.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Субсидии на проектирование и строительство дошкольных образовательных организаций в 2021 г –10000,0 тыс. руб., в 2022 г. – 443356,11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418108,71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  <a:r>
              <a:rPr lang="ru-RU" sz="1200" dirty="0"/>
              <a:t>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98366" y="3309818"/>
            <a:ext cx="8170786" cy="52269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11.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капитальные вложения в объекты общего образования в 2021 г – 15200,0 тыс. руб., в 2022 г – 475000,0 тыс. руб., в 2023г. – 1187500,0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  <a:endParaRPr lang="ru-RU" sz="1200" b="1" i="1" dirty="0">
              <a:solidFill>
                <a:schemeClr val="tx1"/>
              </a:solidFill>
              <a:ea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2156" y="3943704"/>
            <a:ext cx="8170786" cy="564821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12. Субсидии на строительство и реконструкцию (модернизацию) объектов питьевого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водоснабженияв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 в 2021 г – 273694,83 тыс. руб., в 2022 г – 85301,24 тыс. руб. 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47938" y="4650902"/>
            <a:ext cx="8170786" cy="52222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13. Субсидии на реализацию мероприятий по обеспечению жильем молодых семей в 2021г. – 893,9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, в 2022г. – 700,0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699,0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2156" y="5287542"/>
            <a:ext cx="8170786" cy="579766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14. Субсидии на строительство (реконструкцию) канализационных коллекторов, канализационных насосных станций в 2022г. – 46919,0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31279,0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8450" y="5967963"/>
            <a:ext cx="8170786" cy="545021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15. Субсидии на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софинансирование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работ по капитальному ремонту и ремонту автомобильных дорог общего пользования в 2021г. – 21326,0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, в 2022 г. – 46397,0 тыс. руб., в 2023 г. – 8261,0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0064" y="1791030"/>
            <a:ext cx="8170786" cy="642313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9.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реализацию мероприятий по обеспечению доступности приобретенных объектов в социальных сферах жизнедеятельности инвалидов и других малоимущих граждан в 2021г. – 6,79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., в 20200г. – 248,09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., в 2023г. – 630,0 </a:t>
            </a:r>
            <a:r>
              <a:rPr lang="ru-RU" sz="1200" b="1" i="1" dirty="0" err="1">
                <a:solidFill>
                  <a:schemeClr val="tx1"/>
                </a:solidFill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</a:rPr>
              <a:t>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56AB8A9-6404-4073-B4CF-A397035FAC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349"/>
            <a:ext cx="792088" cy="11955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39603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63603" y="3130813"/>
            <a:ext cx="8170786" cy="748551"/>
          </a:xfrm>
          <a:prstGeom prst="roundRect">
            <a:avLst>
              <a:gd name="adj" fmla="val 23007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18.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обновление и ремонт средств, приобретенных в рамках предоставленной субсидии на внедрение целевой модели цифровой образовательной среды в образовательных организациях в 2021 г – 843,24 тыс. руб., в 2022 г – 1750,0 тыс. руб.</a:t>
            </a:r>
            <a:endParaRPr lang="ru-RU" sz="12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47938" y="2523067"/>
            <a:ext cx="8170786" cy="522697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17. Субсидии на внедрение целевой модели цифровой образовательной среды в общеобразовательных организациях в 2021 г –6078,68 тыс. руб.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7938" y="4004621"/>
            <a:ext cx="8170786" cy="517579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19. Субсидии на оснащение планшетными компьютерами общеобразовательных организаций в 2022 г – 3531,0 тыс. руб.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47938" y="4650902"/>
            <a:ext cx="8170786" cy="52222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20. Субсидии на оснащение мультимедийными проекторами и экранами для мультимедийных проекторов общеобразовательных организаций в 2022 г -  16210,0 тыс. руб.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72156" y="5287542"/>
            <a:ext cx="8170786" cy="579766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21. Субсидии на организацию питания обучающихся, получающих основное и среднее общее образование, начальное общее в муниципальных и частных организациях в 2021 г – 76595,0 тыс. руб., в 2022 г – 65191 тыс. руб., в 2023 г – 65191 тыс. руб.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72156" y="5967963"/>
            <a:ext cx="8177080" cy="664687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22. Субсидии бюджетам муниципальных образований Московской области на создание и содержание дополнительных мест для детей от 1,5 до 7 лет в организациях, осуществляющих присмотр и уход в 2021 г – 62691,0 тыс. руб., в 2021 г. – 61104,0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73074,0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0064" y="1791030"/>
            <a:ext cx="8170786" cy="642313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16.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 обеспечение образовательных организаций доступом в интернет в 2021 г – 1006,0 тыс. руб., в 2022 г –1013,0 тыс. руб., в 2023 г – 1063,0 тыс. руб.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9262391-E183-49F8-BAA3-8383D3C316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811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61208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156" y="1312224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7938" y="2564120"/>
            <a:ext cx="8170786" cy="764917"/>
          </a:xfrm>
          <a:prstGeom prst="roundRect">
            <a:avLst>
              <a:gd name="adj" fmla="val 23007"/>
            </a:avLst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24. Субсидии на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пректирование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 и строительство общеобразовательных школ в целях содействия развитию сельских территорий Московской области в 2021г. – 23750,0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2022г. – 285000,0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., в 2023г. – 546250,0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72156" y="3393307"/>
            <a:ext cx="8146568" cy="829184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90000"/>
              </a:lnSpc>
              <a:spcAft>
                <a:spcPts val="420"/>
              </a:spcAft>
            </a:pP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25. Субсидии на проектирование и строительство дошкольных образовательных организаций в целях содействия развитию сельских территорий в 2022 г -  19000,0 тыс. руб., в 2023г. – 200621,0 </a:t>
            </a:r>
            <a:r>
              <a:rPr lang="ru-RU" sz="1200" b="1" i="1" dirty="0" err="1">
                <a:solidFill>
                  <a:schemeClr val="tx1"/>
                </a:solidFill>
                <a:ea typeface="Times New Roman" panose="02020603050405020304" pitchFamily="18" charset="0"/>
              </a:rPr>
              <a:t>тыс.руб</a:t>
            </a:r>
            <a:r>
              <a:rPr lang="ru-RU" sz="1200" b="1" i="1" dirty="0">
                <a:solidFill>
                  <a:schemeClr val="tx1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0064" y="1791030"/>
            <a:ext cx="8170786" cy="642313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200" b="1" i="1" dirty="0">
                <a:solidFill>
                  <a:schemeClr val="tx1"/>
                </a:solidFill>
              </a:rPr>
              <a:t>23.</a:t>
            </a:r>
            <a:r>
              <a:rPr lang="ru-RU" sz="1200" i="1" dirty="0"/>
              <a:t> </a:t>
            </a:r>
            <a:r>
              <a:rPr lang="ru-RU" sz="1200" b="1" i="1" dirty="0">
                <a:solidFill>
                  <a:schemeClr val="tx1"/>
                </a:solidFill>
              </a:rPr>
              <a:t>Субсидии на  капитальные вложения в объекты общего образования в целях синхронизации с жилой застройкой в 2022 г –408064,0 тыс. руб., в 2023 г – 570024,0 тыс. руб.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B78225-8C0D-451E-9A4C-C72DF59CAA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981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45761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485" y="1590522"/>
            <a:ext cx="8170786" cy="3953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Иные межбюджетные трансферты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2656" y="260648"/>
            <a:ext cx="7706496" cy="95410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межбюджетных трансфертов из бюджета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Московской области , предусмотренные Ленинскому </a:t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городскому округу в 2021-2023 годах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20428" y="5013176"/>
            <a:ext cx="821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5013176"/>
            <a:ext cx="788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6485" y="2294348"/>
            <a:ext cx="8170786" cy="1859362"/>
          </a:xfrm>
          <a:prstGeom prst="roundRect">
            <a:avLst>
              <a:gd name="adj" fmla="val 23007"/>
            </a:avLst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ru-RU" sz="1400" b="1" i="1" dirty="0">
                <a:solidFill>
                  <a:schemeClr val="tx1"/>
                </a:solidFill>
              </a:rPr>
              <a:t>Иные межбюджетные трансферты на создание центров образования цифрового и гуманитарного профилей </a:t>
            </a:r>
          </a:p>
          <a:p>
            <a:pPr lvl="0" algn="ctr"/>
            <a:r>
              <a:rPr lang="ru-RU" sz="1400" b="1" i="1" dirty="0">
                <a:solidFill>
                  <a:schemeClr val="tx1"/>
                </a:solidFill>
              </a:rPr>
              <a:t>в 2021 г – 854,0 тыс. руб., </a:t>
            </a:r>
          </a:p>
          <a:p>
            <a:pPr lvl="0" algn="ctr"/>
            <a:r>
              <a:rPr lang="ru-RU" sz="1400" b="1" i="1" dirty="0">
                <a:solidFill>
                  <a:schemeClr val="tx1"/>
                </a:solidFill>
              </a:rPr>
              <a:t>в 2021 г –0,0 тыс. руб., </a:t>
            </a:r>
          </a:p>
          <a:p>
            <a:pPr lvl="0" algn="ctr"/>
            <a:r>
              <a:rPr lang="ru-RU" sz="1400" b="1" i="1" dirty="0">
                <a:solidFill>
                  <a:schemeClr val="tx1"/>
                </a:solidFill>
              </a:rPr>
              <a:t>в 2022 г –0,0 тыс. руб.</a:t>
            </a:r>
          </a:p>
          <a:p>
            <a:r>
              <a:rPr lang="ru-RU" sz="1200" dirty="0"/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DD6F86-290B-427D-800D-3B807128E9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1"/>
            <a:ext cx="713423" cy="10981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407744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4E4BC-F2E8-4200-897B-F5787411A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60648"/>
            <a:ext cx="7643192" cy="68941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Ставки по земельному налогу, установленные на территории  Ленинского городского округа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65B4BA4-9BE8-4A27-BD61-ED80AE654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959895"/>
              </p:ext>
            </p:extLst>
          </p:nvPr>
        </p:nvGraphicFramePr>
        <p:xfrm>
          <a:off x="154083" y="1124744"/>
          <a:ext cx="8532716" cy="511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699">
                  <a:extLst>
                    <a:ext uri="{9D8B030D-6E8A-4147-A177-3AD203B41FA5}">
                      <a16:colId xmlns:a16="http://schemas.microsoft.com/office/drawing/2014/main" val="2896746940"/>
                    </a:ext>
                  </a:extLst>
                </a:gridCol>
                <a:gridCol w="6684638">
                  <a:extLst>
                    <a:ext uri="{9D8B030D-6E8A-4147-A177-3AD203B41FA5}">
                      <a16:colId xmlns:a16="http://schemas.microsoft.com/office/drawing/2014/main" val="4202059733"/>
                    </a:ext>
                  </a:extLst>
                </a:gridCol>
                <a:gridCol w="1239379">
                  <a:extLst>
                    <a:ext uri="{9D8B030D-6E8A-4147-A177-3AD203B41FA5}">
                      <a16:colId xmlns:a16="http://schemas.microsoft.com/office/drawing/2014/main" val="1795519912"/>
                    </a:ext>
                  </a:extLst>
                </a:gridCol>
              </a:tblGrid>
              <a:tr h="569630">
                <a:tc>
                  <a:txBody>
                    <a:bodyPr/>
                    <a:lstStyle/>
                    <a:p>
                      <a:r>
                        <a:rPr lang="ru-RU" sz="14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Налоговые ставки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23193"/>
                  </a:ext>
                </a:extLst>
              </a:tr>
              <a:tr h="1021983">
                <a:tc>
                  <a:txBody>
                    <a:bodyPr/>
                    <a:lstStyle/>
                    <a:p>
                      <a:r>
                        <a:rPr lang="ru-RU" sz="11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не используемые в предпринимательской деятельности, приобретенные (предоставленных)  для ведения ЛПХ, садоводства  или огородничества, а также  земельные участки общего пользования,  предусмотренные Федеральным </a:t>
                      </a:r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законом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29 июля 2017 года N 217-ФЗ "О ведении гражданами садоводства и огородничества для собственных нужд и о внесении изменений в отдельные законодательные акты Российской Федерации"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83883"/>
                  </a:ext>
                </a:extLst>
              </a:tr>
              <a:tr h="684741">
                <a:tc>
                  <a:txBody>
                    <a:bodyPr/>
                    <a:lstStyle/>
                    <a:p>
                      <a:r>
                        <a:rPr lang="ru-RU" sz="11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не используемые в предпринимательской деятельности, приобретенные (предоставленные) для ИЖС, включая земли, относящиеся к имуществу общего 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0,25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79452"/>
                  </a:ext>
                </a:extLst>
              </a:tr>
              <a:tr h="725543">
                <a:tc>
                  <a:txBody>
                    <a:bodyPr/>
                    <a:lstStyle/>
                    <a:p>
                      <a:r>
                        <a:rPr lang="ru-RU" sz="11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не используемые в предпринимательской деятельности, приобретенные (предоставленные) под хозяйственные блоки для хранения сельскохозяйственной продукции, включая земли, относящиеся к имуществу общего 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/>
                        <a:t>0,25</a:t>
                      </a:r>
                    </a:p>
                    <a:p>
                      <a:pPr algn="ctr"/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03729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r>
                        <a:rPr lang="ru-RU" sz="11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отнесенные к землям сельскохозяйственного назначения или к землям в составе зон сельскохозяйственного использования в населенных пунктах и используемые для сельскохозяйственного производства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17792"/>
                  </a:ext>
                </a:extLst>
              </a:tr>
              <a:tr h="1457270">
                <a:tc>
                  <a:txBody>
                    <a:bodyPr/>
                    <a:lstStyle/>
                    <a:p>
                      <a:r>
                        <a:rPr lang="ru-RU" sz="11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занятые жилищным фондом и объектами инженерной инфраструктуры жилищно-коммунального комплекса (за исключением доли в праве на земельный участок, приходящейся на объект, не относящийся к жилищному фонду и к объектам инженерной инфраструктуры жилищно-коммунального комплекса) или приобретенные(предоставленные) для жилищного строительства (за исключением земельных участков, приобретенных (предоставленных)  для индивидуального жилищного строительства, используемых в  предпринимательской деятельности)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98100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3FA20D-79A9-4F24-9B64-D6B4FBF87A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4" y="87343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0079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DA5FC-ADB5-4C81-9CE3-C1A70009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9176" cy="648072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Ставки по земельному налогу, установленные на территории                                            Ленинского городского округа</a:t>
            </a:r>
            <a:endParaRPr lang="ru-RU" sz="1800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D9D2C42-1028-4097-B433-883FE02A1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536912"/>
              </p:ext>
            </p:extLst>
          </p:nvPr>
        </p:nvGraphicFramePr>
        <p:xfrm>
          <a:off x="251520" y="1052735"/>
          <a:ext cx="8435282" cy="4464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259">
                  <a:extLst>
                    <a:ext uri="{9D8B030D-6E8A-4147-A177-3AD203B41FA5}">
                      <a16:colId xmlns:a16="http://schemas.microsoft.com/office/drawing/2014/main" val="3935835168"/>
                    </a:ext>
                  </a:extLst>
                </a:gridCol>
                <a:gridCol w="6356502">
                  <a:extLst>
                    <a:ext uri="{9D8B030D-6E8A-4147-A177-3AD203B41FA5}">
                      <a16:colId xmlns:a16="http://schemas.microsoft.com/office/drawing/2014/main" val="467974246"/>
                    </a:ext>
                  </a:extLst>
                </a:gridCol>
                <a:gridCol w="1389521">
                  <a:extLst>
                    <a:ext uri="{9D8B030D-6E8A-4147-A177-3AD203B41FA5}">
                      <a16:colId xmlns:a16="http://schemas.microsoft.com/office/drawing/2014/main" val="1414102358"/>
                    </a:ext>
                  </a:extLst>
                </a:gridCol>
              </a:tblGrid>
              <a:tr h="925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№ п/п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Налоговые ставки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0662"/>
                  </a:ext>
                </a:extLst>
              </a:tr>
              <a:tr h="752026">
                <a:tc>
                  <a:txBody>
                    <a:bodyPr/>
                    <a:lstStyle/>
                    <a:p>
                      <a:r>
                        <a:rPr lang="ru-RU" sz="11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ограниченные в обороте в соответствии с законодательством Российской Федерации, предоставленные для обеспечения обороны, безопасности и таможенных нужд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74494"/>
                  </a:ext>
                </a:extLst>
              </a:tr>
              <a:tr h="1176246">
                <a:tc>
                  <a:txBody>
                    <a:bodyPr/>
                    <a:lstStyle/>
                    <a:p>
                      <a:r>
                        <a:rPr lang="ru-RU" sz="11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земельные участки, предоставленные (приобретенные) физическим лицам для гаражного строительства, размещения гаражей, а также гаражно-строительным кооперативам и физическим лицам в гаражно-строительных кооперативах, не используемые в предпринимательской деятельности, включая земли общего пользования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71855"/>
                  </a:ext>
                </a:extLst>
              </a:tr>
              <a:tr h="964136">
                <a:tc>
                  <a:txBody>
                    <a:bodyPr/>
                    <a:lstStyle/>
                    <a:p>
                      <a:r>
                        <a:rPr lang="ru-RU" sz="11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отношении земельных участков, отнесенных к землям сельскохозяйственного назначения или к землям в составе зон сельскохозяйственного использования в населенных пунктах, не используемых для сельскохозяйственного производства или используемых для других целей, не связанных с сельскохозяйственным производством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65742"/>
                  </a:ext>
                </a:extLst>
              </a:tr>
              <a:tr h="646517">
                <a:tc>
                  <a:txBody>
                    <a:bodyPr/>
                    <a:lstStyle/>
                    <a:p>
                      <a:r>
                        <a:rPr lang="ru-RU" sz="11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земельные участки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27572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3FC986-3CAA-4CC0-A4CC-CCE404C59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6871"/>
            <a:ext cx="648072" cy="89385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134402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0"/>
            <a:ext cx="7427168" cy="980728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Льготные категории плательщиков, освобожденные от уплаты земельного налога в отношении земельных участков, расположенных в границах 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694425"/>
              </p:ext>
            </p:extLst>
          </p:nvPr>
        </p:nvGraphicFramePr>
        <p:xfrm>
          <a:off x="186170" y="1124744"/>
          <a:ext cx="8525580" cy="5387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555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7938025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451143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381128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Юридические лица: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346072">
                <a:tc>
                  <a:txBody>
                    <a:bodyPr/>
                    <a:lstStyle/>
                    <a:p>
                      <a:r>
                        <a:rPr lang="ru-RU" sz="1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органы местного самоуправления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631600">
                <a:tc>
                  <a:txBody>
                    <a:bodyPr/>
                    <a:lstStyle/>
                    <a:p>
                      <a:r>
                        <a:rPr lang="ru-RU" sz="1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  <a:tr h="408993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/>
                        <a:t>Физические лица: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90580"/>
                  </a:ext>
                </a:extLst>
              </a:tr>
              <a:tr h="553715">
                <a:tc>
                  <a:txBody>
                    <a:bodyPr/>
                    <a:lstStyle/>
                    <a:p>
                      <a:r>
                        <a:rPr lang="ru-RU" sz="1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Герои Советского Союза,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Героив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Российской Федерации, Герои Социалистического труда, полных кавалеров ордена Славы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214470"/>
                  </a:ext>
                </a:extLst>
              </a:tr>
              <a:tr h="346072">
                <a:tc>
                  <a:txBody>
                    <a:bodyPr/>
                    <a:lstStyle/>
                    <a:p>
                      <a:r>
                        <a:rPr lang="ru-RU" sz="1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полные кавалеры ордена Трудовой Славы и "За службу Родине в Вооруженных силах СССР"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82895"/>
                  </a:ext>
                </a:extLst>
              </a:tr>
              <a:tr h="692143">
                <a:tc>
                  <a:txBody>
                    <a:bodyPr/>
                    <a:lstStyle/>
                    <a:p>
                      <a:r>
                        <a:rPr lang="ru-RU" sz="12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ветераны, инвалиды и участники Великой Отечественной войны, а также граждане, на которых законодательством распространены социальные гарантии и льготы инвалидов и участников Великой Отечественной войны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86043"/>
                  </a:ext>
                </a:extLst>
              </a:tr>
              <a:tr h="484500">
                <a:tc>
                  <a:txBody>
                    <a:bodyPr/>
                    <a:lstStyle/>
                    <a:p>
                      <a:r>
                        <a:rPr lang="ru-RU" sz="12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несовершеннолетние узники концлагерей, гетто и других мест принудительного содержания в период Великой Отечественной войны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63669"/>
                  </a:ext>
                </a:extLst>
              </a:tr>
              <a:tr h="346072">
                <a:tc>
                  <a:txBody>
                    <a:bodyPr/>
                    <a:lstStyle/>
                    <a:p>
                      <a:r>
                        <a:rPr lang="ru-RU" sz="12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ветераны и инвалиды боевых действий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333549"/>
                  </a:ext>
                </a:extLst>
              </a:tr>
              <a:tr h="270686">
                <a:tc>
                  <a:txBody>
                    <a:bodyPr/>
                    <a:lstStyle/>
                    <a:p>
                      <a:r>
                        <a:rPr lang="ru-RU" sz="12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I, II и III групп инвалидности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930505"/>
                  </a:ext>
                </a:extLst>
              </a:tr>
              <a:tr h="451143">
                <a:tc>
                  <a:txBody>
                    <a:bodyPr/>
                    <a:lstStyle/>
                    <a:p>
                      <a:r>
                        <a:rPr lang="ru-RU" sz="12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047750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7133EC-2C73-4F7E-88A3-831D67232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44624"/>
            <a:ext cx="606231" cy="9361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440009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09102"/>
            <a:ext cx="7776864" cy="878604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814854"/>
              </p:ext>
            </p:extLst>
          </p:nvPr>
        </p:nvGraphicFramePr>
        <p:xfrm>
          <a:off x="154084" y="1066691"/>
          <a:ext cx="8738396" cy="5650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448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8125948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439740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1559986">
                <a:tc>
                  <a:txBody>
                    <a:bodyPr/>
                    <a:lstStyle/>
                    <a:p>
                      <a:r>
                        <a:rPr lang="ru-RU" sz="12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имеющие право на получение социальной поддержки в соответствии с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Законом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законом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Теча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и в соответствии с Федеральным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законом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608197">
                <a:tc>
                  <a:txBody>
                    <a:bodyPr/>
                    <a:lstStyle/>
                    <a:p>
                      <a:r>
                        <a:rPr lang="ru-RU" sz="12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принимавшие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608197">
                <a:tc>
                  <a:txBody>
                    <a:bodyPr/>
                    <a:lstStyle/>
                    <a:p>
                      <a:r>
                        <a:rPr lang="ru-RU" sz="1200" dirty="0"/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  <a:tr h="260656">
                <a:tc>
                  <a:txBody>
                    <a:bodyPr/>
                    <a:lstStyle/>
                    <a:p>
                      <a:r>
                        <a:rPr lang="ru-RU" sz="1200" dirty="0"/>
                        <a:t>11.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физические лица, имеющие трех и более несовершеннолетних детей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190580"/>
                  </a:ext>
                </a:extLst>
              </a:tr>
              <a:tr h="608197">
                <a:tc>
                  <a:txBody>
                    <a:bodyPr/>
                    <a:lstStyle/>
                    <a:p>
                      <a:r>
                        <a:rPr lang="ru-RU" sz="1200" dirty="0"/>
                        <a:t>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лица, на которые распространяется действие Федерального 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/>
                        </a:rPr>
                        <a:t>закона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21.12.1996 N 159-ФЗ "О дополнительных гарантиях по социальной защите детей-сирот и детей, оставшихся без попечения родителей"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214470"/>
                  </a:ext>
                </a:extLst>
              </a:tr>
              <a:tr h="434427">
                <a:tc>
                  <a:txBody>
                    <a:bodyPr/>
                    <a:lstStyle/>
                    <a:p>
                      <a:r>
                        <a:rPr lang="ru-RU" sz="1200" dirty="0"/>
                        <a:t>13.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члены семей военнослужащих и сотрудников органов внутренних дел, потерявшие кормильца при исполнении ими служебных обязанностей, а также члены семей погибшие в Афганистане и Чечне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82895"/>
                  </a:ext>
                </a:extLst>
              </a:tr>
              <a:tr h="272320">
                <a:tc>
                  <a:txBody>
                    <a:bodyPr/>
                    <a:lstStyle/>
                    <a:p>
                      <a:r>
                        <a:rPr lang="ru-RU" sz="1200" dirty="0"/>
                        <a:t>14.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репрессированные граждане и граждане, пострадавшие от политических репрессий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86043"/>
                  </a:ext>
                </a:extLst>
              </a:tr>
              <a:tr h="738941">
                <a:tc>
                  <a:txBody>
                    <a:bodyPr/>
                    <a:lstStyle/>
                    <a:p>
                      <a:r>
                        <a:rPr lang="ru-RU" sz="1200" dirty="0"/>
                        <a:t>15.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входившие в состав Ленинского муниципального района</a:t>
                      </a:r>
                    </a:p>
                    <a:p>
                      <a:pPr algn="just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6366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A15E80-A74D-448B-96F1-B4E3025924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4" y="37648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788801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18702"/>
            <a:ext cx="7715200" cy="950058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867383"/>
              </p:ext>
            </p:extLst>
          </p:nvPr>
        </p:nvGraphicFramePr>
        <p:xfrm>
          <a:off x="186169" y="1412776"/>
          <a:ext cx="8500631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5784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7904847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628625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1467328">
                <a:tc>
                  <a:txBody>
                    <a:bodyPr/>
                    <a:lstStyle/>
                    <a:p>
                      <a:r>
                        <a:rPr lang="ru-RU" sz="1200" dirty="0"/>
                        <a:t>16.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лице,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790100">
                <a:tc>
                  <a:txBody>
                    <a:bodyPr/>
                    <a:lstStyle/>
                    <a:p>
                      <a:r>
                        <a:rPr lang="ru-RU" sz="1200" dirty="0"/>
                        <a:t>17.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члены малоимущих семей и малоимущие одиноко проживающие граждане,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семьи);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714347">
                <a:tc>
                  <a:txBody>
                    <a:bodyPr/>
                    <a:lstStyle/>
                    <a:p>
                      <a:r>
                        <a:rPr lang="ru-RU" sz="1200" dirty="0"/>
                        <a:t>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почетные доноры СССР и РФ</a:t>
                      </a:r>
                    </a:p>
                    <a:p>
                      <a:pPr algn="just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A600A1-238F-441C-8580-83DEF90DD2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290773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DA5FC-ADB5-4C81-9CE3-C1A700091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88640"/>
            <a:ext cx="7643192" cy="72008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Ставки по налогу на имущество физических лиц, установленные на территории Ленинского городского округа</a:t>
            </a:r>
            <a:endParaRPr lang="ru-RU" sz="1800" i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D9D2C42-1028-4097-B433-883FE02A1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5689749"/>
              </p:ext>
            </p:extLst>
          </p:nvPr>
        </p:nvGraphicFramePr>
        <p:xfrm>
          <a:off x="251520" y="1196753"/>
          <a:ext cx="8435281" cy="5175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675">
                  <a:extLst>
                    <a:ext uri="{9D8B030D-6E8A-4147-A177-3AD203B41FA5}">
                      <a16:colId xmlns:a16="http://schemas.microsoft.com/office/drawing/2014/main" val="3935835168"/>
                    </a:ext>
                  </a:extLst>
                </a:gridCol>
                <a:gridCol w="6433085">
                  <a:extLst>
                    <a:ext uri="{9D8B030D-6E8A-4147-A177-3AD203B41FA5}">
                      <a16:colId xmlns:a16="http://schemas.microsoft.com/office/drawing/2014/main" val="467974246"/>
                    </a:ext>
                  </a:extLst>
                </a:gridCol>
                <a:gridCol w="1389521">
                  <a:extLst>
                    <a:ext uri="{9D8B030D-6E8A-4147-A177-3AD203B41FA5}">
                      <a16:colId xmlns:a16="http://schemas.microsoft.com/office/drawing/2014/main" val="1414102358"/>
                    </a:ext>
                  </a:extLst>
                </a:gridCol>
              </a:tblGrid>
              <a:tr h="5000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Налоговые ставки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0662"/>
                  </a:ext>
                </a:extLst>
              </a:tr>
              <a:tr h="333922">
                <a:tc>
                  <a:txBody>
                    <a:bodyPr/>
                    <a:lstStyle/>
                    <a:p>
                      <a:r>
                        <a:rPr lang="ru-RU" sz="11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квартиры, части квартир, комнаты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74494"/>
                  </a:ext>
                </a:extLst>
              </a:tr>
              <a:tr h="416923">
                <a:tc>
                  <a:txBody>
                    <a:bodyPr/>
                    <a:lstStyle/>
                    <a:p>
                      <a:r>
                        <a:rPr lang="ru-RU" sz="11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жилые дома, части жилых домов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71855"/>
                  </a:ext>
                </a:extLst>
              </a:tr>
              <a:tr h="441194">
                <a:tc>
                  <a:txBody>
                    <a:bodyPr/>
                    <a:lstStyle/>
                    <a:p>
                      <a:r>
                        <a:rPr lang="ru-RU" sz="11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объекты незавершенного строительства в случае, если проектируемым назначением таких объектов является жилой дом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65742"/>
                  </a:ext>
                </a:extLst>
              </a:tr>
              <a:tr h="493084">
                <a:tc>
                  <a:txBody>
                    <a:bodyPr/>
                    <a:lstStyle/>
                    <a:p>
                      <a:r>
                        <a:rPr lang="ru-RU" sz="11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единые недвижимые комплексы, в состав которых входит хотя бы один жилой дом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27572"/>
                  </a:ext>
                </a:extLst>
              </a:tr>
              <a:tr h="493084">
                <a:tc>
                  <a:txBody>
                    <a:bodyPr/>
                    <a:lstStyle/>
                    <a:p>
                      <a:r>
                        <a:rPr lang="ru-RU" sz="11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гаражи и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машино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-места, в том числе расположенные в объектах налогообложения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13679"/>
                  </a:ext>
                </a:extLst>
              </a:tr>
              <a:tr h="794150">
                <a:tc>
                  <a:txBody>
                    <a:bodyPr/>
                    <a:lstStyle/>
                    <a:p>
                      <a:r>
                        <a:rPr lang="ru-RU" sz="1100" dirty="0"/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хозяйственные строения или сооружения,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индивидуального жилищного строительства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88898"/>
                  </a:ext>
                </a:extLst>
              </a:tr>
              <a:tr h="493084">
                <a:tc>
                  <a:txBody>
                    <a:bodyPr/>
                    <a:lstStyle/>
                    <a:p>
                      <a:r>
                        <a:rPr lang="ru-RU" sz="1100" dirty="0"/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объекты налогообложения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934538"/>
                  </a:ext>
                </a:extLst>
              </a:tr>
              <a:tr h="1147107">
                <a:tc>
                  <a:txBody>
                    <a:bodyPr/>
                    <a:lstStyle/>
                    <a:p>
                      <a:r>
                        <a:rPr lang="ru-RU" sz="1100" dirty="0"/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объекты налогообложения, включенные в перечень, определяемый в соответствии с пунктом 7 статьи 378.2 Налогового кодекса Российской Федерации, в отношении объектов налогообложения, предусмотренных абзацем вторым пункта 10 статьи 378.2 Налогового кодекса Российской Федерации, а также объекты налогообложения, кадастровая стоимость каждого из которых превышает 300 миллионов рублей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109124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C027BC-CF6F-46E4-938A-C517975247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2678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897660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BB2421-35E5-41F7-B4F9-770ADA243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60648"/>
            <a:ext cx="7499176" cy="1008112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Категории граждан, которым предоставлена льгота по уплате налога на имущество физических лиц, на территории Ленинского городского округа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63DC030-70EC-4306-9C85-C0B6352EA0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164804"/>
              </p:ext>
            </p:extLst>
          </p:nvPr>
        </p:nvGraphicFramePr>
        <p:xfrm>
          <a:off x="186169" y="1484784"/>
          <a:ext cx="8500631" cy="2808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919">
                  <a:extLst>
                    <a:ext uri="{9D8B030D-6E8A-4147-A177-3AD203B41FA5}">
                      <a16:colId xmlns:a16="http://schemas.microsoft.com/office/drawing/2014/main" val="357201984"/>
                    </a:ext>
                  </a:extLst>
                </a:gridCol>
                <a:gridCol w="7974712">
                  <a:extLst>
                    <a:ext uri="{9D8B030D-6E8A-4147-A177-3AD203B41FA5}">
                      <a16:colId xmlns:a16="http://schemas.microsoft.com/office/drawing/2014/main" val="2081370917"/>
                    </a:ext>
                  </a:extLst>
                </a:gridCol>
              </a:tblGrid>
              <a:tr h="684836">
                <a:tc>
                  <a:txBody>
                    <a:bodyPr/>
                    <a:lstStyle/>
                    <a:p>
                      <a:r>
                        <a:rPr lang="ru-RU" sz="1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69613"/>
                  </a:ext>
                </a:extLst>
              </a:tr>
              <a:tr h="883870">
                <a:tc>
                  <a:txBody>
                    <a:bodyPr/>
                    <a:lstStyle/>
                    <a:p>
                      <a:r>
                        <a:rPr lang="ru-RU" sz="12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Министерства социального развития Московской области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857"/>
                  </a:ext>
                </a:extLst>
              </a:tr>
              <a:tr h="461384">
                <a:tc>
                  <a:txBody>
                    <a:bodyPr/>
                    <a:lstStyle/>
                    <a:p>
                      <a:r>
                        <a:rPr lang="ru-RU" sz="12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дети-сироты и дети, оставшиеся без попечения родителей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27037"/>
                  </a:ext>
                </a:extLst>
              </a:tr>
              <a:tr h="778223">
                <a:tc>
                  <a:txBody>
                    <a:bodyPr/>
                    <a:lstStyle/>
                    <a:p>
                      <a:r>
                        <a:rPr lang="ru-RU" sz="12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дети из малообеспеченных семей одиноких родителей, получающие пенсию на детей по случаю потери кормильца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9376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4B54E3-2064-4DC1-AE50-E420EB504E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78982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B603E-168B-412B-A9E4-9ACB50B6E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332656"/>
            <a:ext cx="7715200" cy="720080"/>
          </a:xfrm>
          <a:solidFill>
            <a:schemeClr val="tx2"/>
          </a:solidFill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800" b="1" i="1" dirty="0">
                <a:solidFill>
                  <a:schemeClr val="bg1"/>
                </a:solidFill>
              </a:rPr>
              <a:t>Объем выпадающих доходов, в связи с предоставлением льгот, установленных на территории Ленинского городского округа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CF8E3FE-19B1-4298-B0C9-3F503035AA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468589"/>
              </p:ext>
            </p:extLst>
          </p:nvPr>
        </p:nvGraphicFramePr>
        <p:xfrm>
          <a:off x="467544" y="1605280"/>
          <a:ext cx="8219256" cy="117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1536343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27750007"/>
                    </a:ext>
                  </a:extLst>
                </a:gridCol>
              </a:tblGrid>
              <a:tr h="62197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Земельный налог (</a:t>
                      </a:r>
                      <a:r>
                        <a:rPr lang="ru-RU" sz="1600" dirty="0" err="1"/>
                        <a:t>тыс.руб</a:t>
                      </a:r>
                      <a:r>
                        <a:rPr lang="ru-RU" sz="1600" dirty="0"/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Налог на имущество физических лиц (</a:t>
                      </a:r>
                      <a:r>
                        <a:rPr lang="ru-RU" sz="1600" dirty="0" err="1"/>
                        <a:t>тыс.руб</a:t>
                      </a:r>
                      <a:r>
                        <a:rPr lang="ru-RU" sz="1600" dirty="0"/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302565"/>
                  </a:ext>
                </a:extLst>
              </a:tr>
              <a:tr h="54826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32 110,0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 4 666,0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81949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D1B771-B020-42D1-B892-C0F58CFAD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29592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236" y="854109"/>
            <a:ext cx="8039236" cy="90054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Ленинского городского округа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на 2021-2023 годы сформированы в разрезе </a:t>
            </a:r>
            <a:r>
              <a:rPr lang="ru-RU" sz="1800" b="1" i="1" dirty="0">
                <a:solidFill>
                  <a:srgbClr val="C00000"/>
                </a:solidFill>
              </a:rPr>
              <a:t>18 муниципальных программ </a:t>
            </a:r>
            <a:r>
              <a:rPr lang="ru-RU" sz="1800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sz="1800" b="1" i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13976" y="260648"/>
            <a:ext cx="7706496" cy="40011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Расходы бюджета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035043" y="2788844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9 028,0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044533" y="3819669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0" name="Прямоугольник 19"/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62,7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3684376" y="2763699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3" name="Прямоугольник 22"/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Прямоугольник 23"/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10 443,9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715435" y="3819669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6" name="Прямоугольник 25"/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Прямоугольник 26"/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71,9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344198" y="2802970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9" name="Прямоугольник 28"/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Прямоугольник 29"/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10 856</a:t>
              </a:r>
              <a:r>
                <a:rPr lang="ru-RU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,5</a:t>
              </a: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6344197" y="3787651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2" name="Прямоугольник 31"/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Прямоугольник 32"/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58,5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06541" y="1852192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5" name="Овал 34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6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2021 -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9 090,7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млн. рублей </a:t>
              </a: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867993" y="1852192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8" name="Овал 37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9" name="Овал 4"/>
            <p:cNvSpPr/>
            <p:nvPr/>
          </p:nvSpPr>
          <p:spPr>
            <a:xfrm>
              <a:off x="180057" y="627931"/>
              <a:ext cx="861493" cy="79405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2022 -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10 515,8 млн. рублей 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5567365" y="1859400"/>
            <a:ext cx="1218335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1" name="Овал 40"/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2" name="Овал 4"/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2023-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10 915,0 млн. рублей </a:t>
              </a:r>
            </a:p>
          </p:txBody>
        </p:sp>
      </p:grpSp>
      <p:sp>
        <p:nvSpPr>
          <p:cNvPr id="43" name="Стрелка вниз 42"/>
          <p:cNvSpPr/>
          <p:nvPr/>
        </p:nvSpPr>
        <p:spPr>
          <a:xfrm>
            <a:off x="1770292" y="2268788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низ 43"/>
          <p:cNvSpPr/>
          <p:nvPr/>
        </p:nvSpPr>
        <p:spPr>
          <a:xfrm>
            <a:off x="4422222" y="2195032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6933340" y="2181378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>
            <a:off x="1704941" y="4846082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верх 46"/>
          <p:cNvSpPr/>
          <p:nvPr/>
        </p:nvSpPr>
        <p:spPr>
          <a:xfrm>
            <a:off x="4422222" y="4853000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7"/>
          <p:cNvSpPr/>
          <p:nvPr/>
        </p:nvSpPr>
        <p:spPr>
          <a:xfrm>
            <a:off x="6958397" y="4834615"/>
            <a:ext cx="223120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468553" y="1745568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45533" y="1770040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77549" y="1807123"/>
            <a:ext cx="1332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4533" y="5346974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01722" y="5346973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408775" y="5340056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546729" y="5849485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Ленинского городского округа, Совета депутатов, Контрольно-счетной палаты, оплату исполнительных листов, Резервный фонд администрации Ленинского городского округа ( в 2021г – 20 млн. рублей, в 2022г – 20,0 млн. рублей, в 2023г- 20,0 млн. рублей).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0,7%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99,3%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0,7%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99,3%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45010" y="4134472"/>
            <a:ext cx="623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0,5%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99,5%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C19A0DC1-2923-4C49-A531-FC81D83832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97748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0">
              <a:schemeClr val="bg1">
                <a:tint val="80000"/>
                <a:satMod val="250000"/>
                <a:alpha val="92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2000">
              <a:schemeClr val="bg1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61DB3943-6305-42D9-9631-A48AC15D59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910404"/>
              </p:ext>
            </p:extLst>
          </p:nvPr>
        </p:nvGraphicFramePr>
        <p:xfrm>
          <a:off x="0" y="229553"/>
          <a:ext cx="9036496" cy="717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03FECE-846E-4CF7-95B7-8F2446D9B594}"/>
              </a:ext>
            </a:extLst>
          </p:cNvPr>
          <p:cNvSpPr/>
          <p:nvPr/>
        </p:nvSpPr>
        <p:spPr>
          <a:xfrm>
            <a:off x="1691680" y="219417"/>
            <a:ext cx="5386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расходах бюджета на 2021 год в разрезе муниципальных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7954B8-6B29-4875-8EC3-36533DE3E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14730"/>
            <a:ext cx="7706012" cy="8474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F6ACE8-9A9C-41D0-A0E1-A42428CAE0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0"/>
            <a:ext cx="607075" cy="95138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6856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Сведения о расходах бюджета по муниципальным программам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4328" y="1070904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911346"/>
              </p:ext>
            </p:extLst>
          </p:nvPr>
        </p:nvGraphicFramePr>
        <p:xfrm>
          <a:off x="251520" y="1342137"/>
          <a:ext cx="8586175" cy="506182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225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79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1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38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49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54175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Ленинского городского округа</a:t>
                      </a:r>
                    </a:p>
                    <a:p>
                      <a:pPr algn="ctr"/>
                      <a:endParaRPr lang="ru-RU" sz="10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2021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2022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2023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5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pPr algn="l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«Здравоохранение»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22 735,0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22 735,0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«Культура»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371 769,1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389 920,1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376 993,1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«Образование»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5 082 999,4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4 999 132,7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4 840 573,0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44,3%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500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«Социальная защита населения</a:t>
                      </a:r>
                      <a:r>
                        <a:rPr lang="ru-RU" sz="10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» на 2021-2024 годы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109 152,1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111 521,6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113 465,1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«Спорт»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329 654,9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318 231,0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318 231,0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500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 сельского хозяйства»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3 636,5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3 636,5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3 636,5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253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«Экология и окружающая среда» на 221-2024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 4 253,2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4 253,2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4 253,2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0,04%</a:t>
                      </a: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951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«Безопасность и обеспечение безопасности жизнедеятельности населения»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140 361,9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147 439,5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137 942,3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793482"/>
                  </a:ext>
                </a:extLst>
              </a:tr>
              <a:tr h="240308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«Жилище» на 2021-2024 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49 964,5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25 391,0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16 373,0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6191"/>
                  </a:ext>
                </a:extLst>
              </a:tr>
              <a:tr h="4381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инженерной инфраструктуры и энергоэффективности»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464 255,7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257 516,3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45 497,0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39238"/>
                  </a:ext>
                </a:extLst>
              </a:tr>
              <a:tr h="26717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«Предпринимательство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2 500,0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3 000,0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00169"/>
                  </a:ext>
                </a:extLst>
              </a:tr>
              <a:tr h="405519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«Управление имуществом  и муниципальными финансами </a:t>
                      </a:r>
                      <a:r>
                        <a:rPr lang="ru-RU" sz="105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 2021- 2024 годы</a:t>
                      </a: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576 566,0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574 886,2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574 824,9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867100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06EBABE-06D0-436A-BF88-CC552A7346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99252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Сведения о расходах бюджета по муниципальным программам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2313954"/>
              </p:ext>
            </p:extLst>
          </p:nvPr>
        </p:nvGraphicFramePr>
        <p:xfrm>
          <a:off x="179514" y="1234027"/>
          <a:ext cx="8856982" cy="50085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57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5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96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11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437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37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57069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муниципальной программы Ленинского городского округа</a:t>
                      </a:r>
                    </a:p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2021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2022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2023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010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532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Развитие институтов гражданского общества, повышение эффективности местного самоуправления и реализация  молодежной политика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129 432,1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128 485,1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122 535,1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30066"/>
                  </a:ext>
                </a:extLst>
              </a:tr>
              <a:tr h="572290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«Развитие и функционирование </a:t>
                      </a:r>
                      <a:r>
                        <a:rPr lang="ru-RU" sz="105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дорожно</a:t>
                      </a: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–транспортного комплекса на 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550 914,6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590 784,0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403 359,0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«Цифровое муниципальное образование»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179 723,7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211 272,1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2,01%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172 556,1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«Архитектура и градостроительство» на 2021- 2024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9 867,0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2 867,0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2 867,0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22089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«Формирование современной комфортной городской  на 2021-2024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896 885,4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867 182,6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622 182,6,0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9817"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«Строительство объектов социальной инфраструктуры» на 2021- 2024 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103 807,6</a:t>
                      </a:r>
                    </a:p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1,14%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1 786 186,6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16,98%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3 098 231,6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660756"/>
                  </a:ext>
                </a:extLst>
              </a:tr>
              <a:tr h="281806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 по муниципальным программам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9 027 978,7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10 443 940,5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10 856 520,5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17197"/>
                  </a:ext>
                </a:extLst>
              </a:tr>
              <a:tr h="281806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 по непрограммным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62 666,7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71 855,5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58 446,5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92663"/>
                  </a:ext>
                </a:extLst>
              </a:tr>
              <a:tr h="281806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Всего расходов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9 090 645,4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10 515 796,0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10 914 967,0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0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66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96335" y="968535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20B775A-9976-454C-90C8-A48A0AFD71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521929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Сведения о расходах бюджета по разделам классификации расходов на 2021 год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949998020"/>
              </p:ext>
            </p:extLst>
          </p:nvPr>
        </p:nvGraphicFramePr>
        <p:xfrm>
          <a:off x="0" y="1196752"/>
          <a:ext cx="8748463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B28C776-6FD6-464B-BC8E-78C09651E5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7988530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0490" y="260648"/>
            <a:ext cx="7706496" cy="64633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Сведения о расходах бюджета по разделам классификации расходов на 2019-2023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0281" y="982808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</a:rPr>
              <a:t>(тыс. рублей)</a:t>
            </a:r>
          </a:p>
        </p:txBody>
      </p:sp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9619710F-8C89-4410-A71E-3D5C56F758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782046"/>
              </p:ext>
            </p:extLst>
          </p:nvPr>
        </p:nvGraphicFramePr>
        <p:xfrm>
          <a:off x="179810" y="1335637"/>
          <a:ext cx="8985844" cy="541029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42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14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4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39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9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4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009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Наименование </a:t>
                      </a: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раздела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2019</a:t>
                      </a: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Факт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i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2020 </a:t>
                      </a:r>
                    </a:p>
                    <a:p>
                      <a:pPr algn="ctr"/>
                      <a:r>
                        <a:rPr lang="ru-RU" sz="12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(с учетом 8 </a:t>
                      </a:r>
                      <a:r>
                        <a:rPr lang="ru-RU" sz="1200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уточ</a:t>
                      </a:r>
                      <a:r>
                        <a:rPr lang="ru-RU" sz="12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-й</a:t>
                      </a:r>
                    </a:p>
                    <a:p>
                      <a:pPr algn="ctr"/>
                      <a:r>
                        <a:rPr lang="ru-RU" sz="12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бюджета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2021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2022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i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на 2023 год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979"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Сумма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Уд. вес в общем объеме </a:t>
                      </a:r>
                      <a:r>
                        <a:rPr lang="ru-RU" sz="1000" b="1" i="1" dirty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расх</a:t>
                      </a: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990 919,6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1 011 637,8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815 181,2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9,0%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826 950,8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7,86%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797 481,5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7,3%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оборона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9 193,0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10 439,5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9 057,5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0,1%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10 070,5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9 122,5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0,1%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6152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77 620 ,1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baseline="0" dirty="0">
                          <a:solidFill>
                            <a:schemeClr val="tx1"/>
                          </a:solidFill>
                        </a:rPr>
                        <a:t>118 523,2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110 935,8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1,2%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115 031,0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1,1%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115 528,0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1,06%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Национальная экономика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836 944,4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664 312,5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650 250,7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7,15%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690 565,4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6,6%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433 640,4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4,0%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510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Жилищно-коммунальное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1 574 542,7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1 552459,2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1 380 733,6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15,2%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1 140 753,0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10,8%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743 733,7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6,8%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Охрана окружающей среды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2 819,6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4 279,8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0,04%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4 253,2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0,04%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3 942 257,8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5 187 726,8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5 131 794,5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56,5%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6 696 743,3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63,7%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7 874 012,6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72.1%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Культура и кинематография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393 442,7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406 732,1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366 457,1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4,0%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384 226,1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372 196,1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3,4%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Здравоохранение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20 717,4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0,0%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Социальная политика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177 487,7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206 008,3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223 578,1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2,5%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208 766,1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2,0%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178 416,9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1,6%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2074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Физическая культура и спорт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347 107,1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359 159,6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330 052,6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3,6%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370 085,5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3,5%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318 231,0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2,9%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661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Средства массовой информации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42 759,0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68 615,1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0,7%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0,7%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68 351,1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Palatino Linotype" panose="02040502050505030304" pitchFamily="18" charset="0"/>
                        </a:rPr>
                        <a:t>0,6%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935">
                <a:tc>
                  <a:txBody>
                    <a:bodyPr/>
                    <a:lstStyle/>
                    <a:p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Межбюджетные трансферты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170 426,7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dirty="0">
                          <a:solidFill>
                            <a:schemeClr val="tx1"/>
                          </a:solidFill>
                        </a:rPr>
                        <a:t>541,3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-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0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078473182"/>
                  </a:ext>
                </a:extLst>
              </a:tr>
              <a:tr h="289078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Итого: 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baseline="0">
                          <a:solidFill>
                            <a:schemeClr val="tx2"/>
                          </a:solidFill>
                        </a:rPr>
                        <a:t>8 586 237,8</a:t>
                      </a:r>
                      <a:endParaRPr lang="ru-RU" sz="1100" b="1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>
                          <a:solidFill>
                            <a:schemeClr val="tx2"/>
                          </a:solidFill>
                        </a:rPr>
                        <a:t>9 590 435,2</a:t>
                      </a:r>
                      <a:endParaRPr lang="ru-RU" sz="1100" b="1" i="0" dirty="0">
                        <a:solidFill>
                          <a:schemeClr val="tx2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/>
                          </a:solidFill>
                          <a:latin typeface="Palatino Linotype" panose="02040502050505030304" pitchFamily="18" charset="0"/>
                        </a:rPr>
                        <a:t>9 090 645,4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/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</a:rPr>
                        <a:t>10 515 796,0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100" b="1" i="0" dirty="0">
                        <a:solidFill>
                          <a:schemeClr val="tx2"/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Palatino Linotype" panose="02040502050505030304" pitchFamily="18" charset="0"/>
                        </a:rPr>
                        <a:t>10 914 967,0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Palatino Linotype" panose="0204050205050503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ABDD76F-F372-480E-A8E9-1EC36409D3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5342820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инженерной инфраструктуры и </a:t>
            </a:r>
            <a:r>
              <a:rPr lang="ru-RU" sz="1600" b="1" i="1" dirty="0" err="1">
                <a:solidFill>
                  <a:schemeClr val="bg1"/>
                </a:solidFill>
              </a:rPr>
              <a:t>энергоэффективности</a:t>
            </a:r>
            <a:r>
              <a:rPr lang="ru-RU" sz="1600" b="1" i="1" dirty="0">
                <a:solidFill>
                  <a:schemeClr val="bg1"/>
                </a:solidFill>
              </a:rPr>
              <a:t>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2021-2024 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E37BAFC-A186-4852-958F-87BE0D7FB5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855921"/>
              </p:ext>
            </p:extLst>
          </p:nvPr>
        </p:nvGraphicFramePr>
        <p:xfrm>
          <a:off x="584962" y="1925488"/>
          <a:ext cx="8054123" cy="45544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23680">
                  <a:extLst>
                    <a:ext uri="{9D8B030D-6E8A-4147-A177-3AD203B41FA5}">
                      <a16:colId xmlns:a16="http://schemas.microsoft.com/office/drawing/2014/main" val="2758373196"/>
                    </a:ext>
                  </a:extLst>
                </a:gridCol>
                <a:gridCol w="703294">
                  <a:extLst>
                    <a:ext uri="{9D8B030D-6E8A-4147-A177-3AD203B41FA5}">
                      <a16:colId xmlns:a16="http://schemas.microsoft.com/office/drawing/2014/main" val="2103019477"/>
                    </a:ext>
                  </a:extLst>
                </a:gridCol>
                <a:gridCol w="806853">
                  <a:extLst>
                    <a:ext uri="{9D8B030D-6E8A-4147-A177-3AD203B41FA5}">
                      <a16:colId xmlns:a16="http://schemas.microsoft.com/office/drawing/2014/main" val="1717471118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287588752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2205968987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2539203644"/>
                    </a:ext>
                  </a:extLst>
                </a:gridCol>
                <a:gridCol w="755074">
                  <a:extLst>
                    <a:ext uri="{9D8B030D-6E8A-4147-A177-3AD203B41FA5}">
                      <a16:colId xmlns:a16="http://schemas.microsoft.com/office/drawing/2014/main" val="1658948473"/>
                    </a:ext>
                  </a:extLst>
                </a:gridCol>
              </a:tblGrid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Планируемые результаты реализации  муниципальной программы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Единицы измерения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2022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2023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2024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746832"/>
                  </a:ext>
                </a:extLst>
              </a:tr>
              <a:tr h="210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созданных и восстановленных ВЗУ, ВНС и станций водоподготовки  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284270"/>
                  </a:ext>
                </a:extLst>
              </a:tr>
              <a:tr h="112069"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295528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созданных и восстановленных объектов очистки сточных вод суммарной производительностью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ед/тыс.куб.м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5" gridSpan="5"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Значение по показателям уточняется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70892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Количество построенных, реконструированных, отремонтированных коллекторов (участков), КНС 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75533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Прирост мощности очистных сооружений, обеспечивающих сокращение отведения в реку Волгу загрязненных сточных вод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куб.км</a:t>
                      </a:r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/год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52160"/>
                  </a:ext>
                </a:extLst>
              </a:tr>
              <a:tr h="3128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Количество созданных и восстановленных объектов коммунальной инфраструктуры (котельные, ЦТП, сети)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461871"/>
                  </a:ext>
                </a:extLst>
              </a:tr>
              <a:tr h="415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Количество созданных и восстановленных объектов социальной и  инженерной инфраструктуры на территории военных городков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ед.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977963"/>
                  </a:ext>
                </a:extLst>
              </a:tr>
              <a:tr h="518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актуализированных схем теплоснабжения, водоснабжения, водоотведения, программ комплексного развития систем коммунальной инфраструктуры (ед.изм. - %)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886326"/>
                  </a:ext>
                </a:extLst>
              </a:tr>
              <a:tr h="518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зданий, строений, сооружений муниципальной собственности, соответствующих нормальному уровню энергетической эффективности и выше (А,В,С,D),%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54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56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58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918313"/>
                  </a:ext>
                </a:extLst>
              </a:tr>
              <a:tr h="4155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зданий, строений, сооружений органов местного самоуправления и муниципальных учреждений, оснащенных приборами учета потребляемых энергетических ресурсов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37144"/>
                  </a:ext>
                </a:extLst>
              </a:tr>
              <a:tr h="1120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Бережливый учет-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80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86,7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93,4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20481"/>
                  </a:ext>
                </a:extLst>
              </a:tr>
              <a:tr h="2109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многоквартирных домов с присвоенными классами энергоэфективности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процент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30,1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32,1</a:t>
                      </a:r>
                      <a:endParaRPr lang="ru-RU" sz="9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36,6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40,3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44,7</a:t>
                      </a:r>
                      <a:endParaRPr lang="ru-RU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84" marR="5184" marT="5184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6429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15708" y="1110721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464 255,7 тыс. рублей</a:t>
            </a:r>
          </a:p>
          <a:p>
            <a:r>
              <a:rPr lang="ru-RU" sz="1200" dirty="0" smtClean="0"/>
              <a:t>в 2022 году – 257 516,4 тыс. рублей</a:t>
            </a:r>
          </a:p>
          <a:p>
            <a:r>
              <a:rPr lang="ru-RU" sz="1200" dirty="0" smtClean="0"/>
              <a:t>в 2023 году – 45 497,0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1880980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279608"/>
              </p:ext>
            </p:extLst>
          </p:nvPr>
        </p:nvGraphicFramePr>
        <p:xfrm>
          <a:off x="426666" y="1982855"/>
          <a:ext cx="8424746" cy="44566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5832">
                  <a:extLst>
                    <a:ext uri="{9D8B030D-6E8A-4147-A177-3AD203B41FA5}">
                      <a16:colId xmlns:a16="http://schemas.microsoft.com/office/drawing/2014/main" val="365856542"/>
                    </a:ext>
                  </a:extLst>
                </a:gridCol>
                <a:gridCol w="3994148">
                  <a:extLst>
                    <a:ext uri="{9D8B030D-6E8A-4147-A177-3AD203B41FA5}">
                      <a16:colId xmlns:a16="http://schemas.microsoft.com/office/drawing/2014/main" val="2105198259"/>
                    </a:ext>
                  </a:extLst>
                </a:gridCol>
                <a:gridCol w="678672">
                  <a:extLst>
                    <a:ext uri="{9D8B030D-6E8A-4147-A177-3AD203B41FA5}">
                      <a16:colId xmlns:a16="http://schemas.microsoft.com/office/drawing/2014/main" val="2689512832"/>
                    </a:ext>
                  </a:extLst>
                </a:gridCol>
                <a:gridCol w="610663">
                  <a:extLst>
                    <a:ext uri="{9D8B030D-6E8A-4147-A177-3AD203B41FA5}">
                      <a16:colId xmlns:a16="http://schemas.microsoft.com/office/drawing/2014/main" val="1557403387"/>
                    </a:ext>
                  </a:extLst>
                </a:gridCol>
                <a:gridCol w="679153">
                  <a:extLst>
                    <a:ext uri="{9D8B030D-6E8A-4147-A177-3AD203B41FA5}">
                      <a16:colId xmlns:a16="http://schemas.microsoft.com/office/drawing/2014/main" val="2260313720"/>
                    </a:ext>
                  </a:extLst>
                </a:gridCol>
                <a:gridCol w="679153">
                  <a:extLst>
                    <a:ext uri="{9D8B030D-6E8A-4147-A177-3AD203B41FA5}">
                      <a16:colId xmlns:a16="http://schemas.microsoft.com/office/drawing/2014/main" val="1228328056"/>
                    </a:ext>
                  </a:extLst>
                </a:gridCol>
                <a:gridCol w="546003">
                  <a:extLst>
                    <a:ext uri="{9D8B030D-6E8A-4147-A177-3AD203B41FA5}">
                      <a16:colId xmlns:a16="http://schemas.microsoft.com/office/drawing/2014/main" val="2109943303"/>
                    </a:ext>
                  </a:extLst>
                </a:gridCol>
                <a:gridCol w="546003">
                  <a:extLst>
                    <a:ext uri="{9D8B030D-6E8A-4147-A177-3AD203B41FA5}">
                      <a16:colId xmlns:a16="http://schemas.microsoft.com/office/drawing/2014/main" val="1301093748"/>
                    </a:ext>
                  </a:extLst>
                </a:gridCol>
                <a:gridCol w="475119">
                  <a:extLst>
                    <a:ext uri="{9D8B030D-6E8A-4147-A177-3AD203B41FA5}">
                      <a16:colId xmlns:a16="http://schemas.microsoft.com/office/drawing/2014/main" val="2283113756"/>
                    </a:ext>
                  </a:extLst>
                </a:gridCol>
              </a:tblGrid>
              <a:tr h="17171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9378"/>
                  </a:ext>
                </a:extLst>
              </a:tr>
              <a:tr h="4275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534420"/>
                  </a:ext>
                </a:extLst>
              </a:tr>
              <a:tr h="85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391350"/>
                  </a:ext>
                </a:extLst>
              </a:tr>
              <a:tr h="100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«Развитие физической культуры и спорта»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63590"/>
                  </a:ext>
                </a:extLst>
              </a:tr>
              <a:tr h="733792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жителей муниципального образования  Ленинского городского округа Московской области, систематически занимающихся физической культурой и спортом, в общей численности населения муниципального образования Ленинского городского округа Московской области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740511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и молодежи (возраст 3-29 лет), систематически занимающихся физической культурой и спортом, в общей численности детей и молодежи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144016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среднего возраста (женщины: 30-54 года; мужчины: 30-59 лет), систематически занимающихся физической культурой и спортом, в общей численности граждан среднего возраста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384784"/>
                  </a:ext>
                </a:extLst>
              </a:tr>
              <a:tr h="576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 старшего возраста (женщины: 55-79 лет; мужчины: 60-79 лет), систематически занимающихся физической культурой и спортом, в общей численности граждан старшего возраста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30889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Национального проекта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308518"/>
                  </a:ext>
                </a:extLst>
              </a:tr>
              <a:tr h="5151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Доступные спортивные площадки. Доля спортивных площадок, управляемых в соответствии со стандартом их использования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989" marR="3898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128026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B7AD8FE-D97C-4D04-8592-4D4A16FB4B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16631"/>
            <a:ext cx="615576" cy="8640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15708" y="996451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329 654,9 тыс. рублей</a:t>
            </a:r>
          </a:p>
          <a:p>
            <a:r>
              <a:rPr lang="ru-RU" sz="1200" dirty="0" smtClean="0"/>
              <a:t>в 2022 году – 318 231,0 тыс. рублей</a:t>
            </a:r>
          </a:p>
          <a:p>
            <a:r>
              <a:rPr lang="ru-RU" sz="1200" dirty="0" smtClean="0"/>
              <a:t>в 2023 году – 318 231,0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0590242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08619"/>
              </p:ext>
            </p:extLst>
          </p:nvPr>
        </p:nvGraphicFramePr>
        <p:xfrm>
          <a:off x="584962" y="1070902"/>
          <a:ext cx="8235509" cy="54544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834383">
                  <a:extLst>
                    <a:ext uri="{9D8B030D-6E8A-4147-A177-3AD203B41FA5}">
                      <a16:colId xmlns:a16="http://schemas.microsoft.com/office/drawing/2014/main" val="1319077124"/>
                    </a:ext>
                  </a:extLst>
                </a:gridCol>
                <a:gridCol w="913838">
                  <a:extLst>
                    <a:ext uri="{9D8B030D-6E8A-4147-A177-3AD203B41FA5}">
                      <a16:colId xmlns:a16="http://schemas.microsoft.com/office/drawing/2014/main" val="2672216737"/>
                    </a:ext>
                  </a:extLst>
                </a:gridCol>
                <a:gridCol w="640397">
                  <a:extLst>
                    <a:ext uri="{9D8B030D-6E8A-4147-A177-3AD203B41FA5}">
                      <a16:colId xmlns:a16="http://schemas.microsoft.com/office/drawing/2014/main" val="1141783554"/>
                    </a:ext>
                  </a:extLst>
                </a:gridCol>
                <a:gridCol w="822262">
                  <a:extLst>
                    <a:ext uri="{9D8B030D-6E8A-4147-A177-3AD203B41FA5}">
                      <a16:colId xmlns:a16="http://schemas.microsoft.com/office/drawing/2014/main" val="3633585333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778875239"/>
                    </a:ext>
                  </a:extLst>
                </a:gridCol>
                <a:gridCol w="735198">
                  <a:extLst>
                    <a:ext uri="{9D8B030D-6E8A-4147-A177-3AD203B41FA5}">
                      <a16:colId xmlns:a16="http://schemas.microsoft.com/office/drawing/2014/main" val="4044822067"/>
                    </a:ext>
                  </a:extLst>
                </a:gridCol>
                <a:gridCol w="735198">
                  <a:extLst>
                    <a:ext uri="{9D8B030D-6E8A-4147-A177-3AD203B41FA5}">
                      <a16:colId xmlns:a16="http://schemas.microsoft.com/office/drawing/2014/main" val="3417454442"/>
                    </a:ext>
                  </a:extLst>
                </a:gridCol>
                <a:gridCol w="639750">
                  <a:extLst>
                    <a:ext uri="{9D8B030D-6E8A-4147-A177-3AD203B41FA5}">
                      <a16:colId xmlns:a16="http://schemas.microsoft.com/office/drawing/2014/main" val="2594226268"/>
                    </a:ext>
                  </a:extLst>
                </a:gridCol>
              </a:tblGrid>
              <a:tr h="954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проживающих в муниципальном образовании Ленинского городского округа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077301"/>
                  </a:ext>
                </a:extLst>
              </a:tr>
              <a:tr h="545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обучающихся и студентов, систематически занимающихся физической культурой и спортом, в общей численности обучающихся и студентов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430197"/>
                  </a:ext>
                </a:extLst>
              </a:tr>
              <a:tr h="6818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жителей муниципального образования Московской области, занимающихся в спортивных организациях, в общей численности детей и молодежи в возрасте 6-15 лет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37686"/>
                  </a:ext>
                </a:extLst>
              </a:tr>
              <a:tr h="818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населения муниципального образования Ленинского городского округа Московской области, занятого в экономике, занимающегося физической культурой и спортом, в общей численности населения, занятого в экономике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315645"/>
                  </a:ext>
                </a:extLst>
              </a:tr>
              <a:tr h="818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Эффективность использования существующих объектов спорта (отношение фактической посещаемости к нормативной пропускной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способности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ежегодному обращению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877594"/>
                  </a:ext>
                </a:extLst>
              </a:tr>
              <a:tr h="272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массовых, официальных физкультурных и спортивных мероприятий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059768"/>
                  </a:ext>
                </a:extLst>
              </a:tr>
              <a:tr h="13636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жителей муниципального образования Ленинского городского округа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17" marR="5091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76418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028F3DC-C056-40A9-B699-BDEA6C44E5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19" y="8105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482637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122491"/>
              </p:ext>
            </p:extLst>
          </p:nvPr>
        </p:nvGraphicFramePr>
        <p:xfrm>
          <a:off x="467735" y="1196753"/>
          <a:ext cx="8352738" cy="525658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4503">
                  <a:extLst>
                    <a:ext uri="{9D8B030D-6E8A-4147-A177-3AD203B41FA5}">
                      <a16:colId xmlns:a16="http://schemas.microsoft.com/office/drawing/2014/main" val="4001870771"/>
                    </a:ext>
                  </a:extLst>
                </a:gridCol>
                <a:gridCol w="2752721">
                  <a:extLst>
                    <a:ext uri="{9D8B030D-6E8A-4147-A177-3AD203B41FA5}">
                      <a16:colId xmlns:a16="http://schemas.microsoft.com/office/drawing/2014/main" val="409112901"/>
                    </a:ext>
                  </a:extLst>
                </a:gridCol>
                <a:gridCol w="887510">
                  <a:extLst>
                    <a:ext uri="{9D8B030D-6E8A-4147-A177-3AD203B41FA5}">
                      <a16:colId xmlns:a16="http://schemas.microsoft.com/office/drawing/2014/main" val="779746532"/>
                    </a:ext>
                  </a:extLst>
                </a:gridCol>
                <a:gridCol w="621946">
                  <a:extLst>
                    <a:ext uri="{9D8B030D-6E8A-4147-A177-3AD203B41FA5}">
                      <a16:colId xmlns:a16="http://schemas.microsoft.com/office/drawing/2014/main" val="2753971153"/>
                    </a:ext>
                  </a:extLst>
                </a:gridCol>
                <a:gridCol w="798571">
                  <a:extLst>
                    <a:ext uri="{9D8B030D-6E8A-4147-A177-3AD203B41FA5}">
                      <a16:colId xmlns:a16="http://schemas.microsoft.com/office/drawing/2014/main" val="1398959459"/>
                    </a:ext>
                  </a:extLst>
                </a:gridCol>
                <a:gridCol w="888136">
                  <a:extLst>
                    <a:ext uri="{9D8B030D-6E8A-4147-A177-3AD203B41FA5}">
                      <a16:colId xmlns:a16="http://schemas.microsoft.com/office/drawing/2014/main" val="2981173828"/>
                    </a:ext>
                  </a:extLst>
                </a:gridCol>
                <a:gridCol w="714016">
                  <a:extLst>
                    <a:ext uri="{9D8B030D-6E8A-4147-A177-3AD203B41FA5}">
                      <a16:colId xmlns:a16="http://schemas.microsoft.com/office/drawing/2014/main" val="4068259015"/>
                    </a:ext>
                  </a:extLst>
                </a:gridCol>
                <a:gridCol w="714016">
                  <a:extLst>
                    <a:ext uri="{9D8B030D-6E8A-4147-A177-3AD203B41FA5}">
                      <a16:colId xmlns:a16="http://schemas.microsoft.com/office/drawing/2014/main" val="2692224153"/>
                    </a:ext>
                  </a:extLst>
                </a:gridCol>
                <a:gridCol w="621319">
                  <a:extLst>
                    <a:ext uri="{9D8B030D-6E8A-4147-A177-3AD203B41FA5}">
                      <a16:colId xmlns:a16="http://schemas.microsoft.com/office/drawing/2014/main" val="4222712556"/>
                    </a:ext>
                  </a:extLst>
                </a:gridCol>
              </a:tblGrid>
              <a:tr h="1257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 и студентов муниципального образования Ленинского городского округа Московской области, выполнивших нормативы Всероссийского физкультурно-спортивного комплекса «Готов к труду и обороне» (ГТО), в общей численности обучающихся и студентов, принявших участие в сдаче нормативов Всероссийского физкультурно-спортивного комплекса «Готов к труду и обороне» (ГТО)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077939"/>
                  </a:ext>
                </a:extLst>
              </a:tr>
              <a:tr h="12576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физической культуры и спорта, на которых произведена модернизация материально-технической базы путем проведения капитального ремонта, технического переоснащения оборудованием, работ по технологическому присоединению к электрическим сетям на объектах, находящихся в собственности муниципальных образований Ленинского городского округа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783387"/>
                  </a:ext>
                </a:extLst>
              </a:tr>
              <a:tr h="729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(отремонтированных, модернизированных) плоскостных спортивных сооружений в муниципальных образованиях Ленинского городского округа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Национального проекта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950408"/>
                  </a:ext>
                </a:extLst>
              </a:tr>
              <a:tr h="100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поставленных в муниципальные образования Ленинского городского округа Московской области искусственных покрытий для футбольных полей, созданных при организациях спортивной подготовки (в рамках оснащения объектов спортивной инфраструктуры спортивно-технологическим оборудованием)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314819"/>
                  </a:ext>
                </a:extLst>
              </a:tr>
              <a:tr h="10060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районов (образований), где для центров тестирования Всероссийского физкультурно-спортивного комплекса «Готов к труду и обороне» (ГТО) созданы малые спортивные площадки (в рамках оснащения объектов спортивной инфраструктуры спортивно-технологическим оборудованием)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75" marR="49675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7388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E4AD318-F1A0-4551-A0E9-C244DF33F3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0373415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43692"/>
              </p:ext>
            </p:extLst>
          </p:nvPr>
        </p:nvGraphicFramePr>
        <p:xfrm>
          <a:off x="467736" y="1196752"/>
          <a:ext cx="8352736" cy="525658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4503">
                  <a:extLst>
                    <a:ext uri="{9D8B030D-6E8A-4147-A177-3AD203B41FA5}">
                      <a16:colId xmlns:a16="http://schemas.microsoft.com/office/drawing/2014/main" val="3828091641"/>
                    </a:ext>
                  </a:extLst>
                </a:gridCol>
                <a:gridCol w="2752721">
                  <a:extLst>
                    <a:ext uri="{9D8B030D-6E8A-4147-A177-3AD203B41FA5}">
                      <a16:colId xmlns:a16="http://schemas.microsoft.com/office/drawing/2014/main" val="226003106"/>
                    </a:ext>
                  </a:extLst>
                </a:gridCol>
                <a:gridCol w="887509">
                  <a:extLst>
                    <a:ext uri="{9D8B030D-6E8A-4147-A177-3AD203B41FA5}">
                      <a16:colId xmlns:a16="http://schemas.microsoft.com/office/drawing/2014/main" val="1469313129"/>
                    </a:ext>
                  </a:extLst>
                </a:gridCol>
                <a:gridCol w="621945">
                  <a:extLst>
                    <a:ext uri="{9D8B030D-6E8A-4147-A177-3AD203B41FA5}">
                      <a16:colId xmlns:a16="http://schemas.microsoft.com/office/drawing/2014/main" val="109717929"/>
                    </a:ext>
                  </a:extLst>
                </a:gridCol>
                <a:gridCol w="798571">
                  <a:extLst>
                    <a:ext uri="{9D8B030D-6E8A-4147-A177-3AD203B41FA5}">
                      <a16:colId xmlns:a16="http://schemas.microsoft.com/office/drawing/2014/main" val="1088334925"/>
                    </a:ext>
                  </a:extLst>
                </a:gridCol>
                <a:gridCol w="888137">
                  <a:extLst>
                    <a:ext uri="{9D8B030D-6E8A-4147-A177-3AD203B41FA5}">
                      <a16:colId xmlns:a16="http://schemas.microsoft.com/office/drawing/2014/main" val="1570226611"/>
                    </a:ext>
                  </a:extLst>
                </a:gridCol>
                <a:gridCol w="714015">
                  <a:extLst>
                    <a:ext uri="{9D8B030D-6E8A-4147-A177-3AD203B41FA5}">
                      <a16:colId xmlns:a16="http://schemas.microsoft.com/office/drawing/2014/main" val="2038471940"/>
                    </a:ext>
                  </a:extLst>
                </a:gridCol>
                <a:gridCol w="714015">
                  <a:extLst>
                    <a:ext uri="{9D8B030D-6E8A-4147-A177-3AD203B41FA5}">
                      <a16:colId xmlns:a16="http://schemas.microsoft.com/office/drawing/2014/main" val="2855381478"/>
                    </a:ext>
                  </a:extLst>
                </a:gridCol>
                <a:gridCol w="621320">
                  <a:extLst>
                    <a:ext uri="{9D8B030D-6E8A-4147-A177-3AD203B41FA5}">
                      <a16:colId xmlns:a16="http://schemas.microsoft.com/office/drawing/2014/main" val="2427642753"/>
                    </a:ext>
                  </a:extLst>
                </a:gridCol>
              </a:tblGrid>
              <a:tr h="2531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«Подготовка к проведению в 2018 году чемпионата мира по футболу и эффективное использование тренировочных площадок после чемпионата мира по футболу»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308754"/>
                  </a:ext>
                </a:extLst>
              </a:tr>
              <a:tr h="13266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тренировочных площадок после завершения мероприятий требованиям, установленным национальными стандартами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 показатель к соглашению, заключенному с федеральным органом исполнительной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264619"/>
                  </a:ext>
                </a:extLst>
              </a:tr>
              <a:tr h="1808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«Подготовка спортивного резерва»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29253"/>
                  </a:ext>
                </a:extLst>
              </a:tr>
              <a:tr h="9648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– Доля занимающихся по программам спортивной подготовки в организациях ведомственной принадлежности физической культуры и спорта в общем количестве занимающихся в организациях ведомственной принадлежности физической культуры и спорта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204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272102"/>
                  </a:ext>
                </a:extLst>
              </a:tr>
              <a:tr h="10124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организаций, оказывающих услуги по спортивной подготовке в соответствии с федеральными стандартами спортивной подготовки, в общем количестве организаций в сфере физической культуры и спорта Московской области, в том числе для лиц с ограниченными возможностями здоровья и инвалидов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135635"/>
                  </a:ext>
                </a:extLst>
              </a:tr>
              <a:tr h="1139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занимающихся на этапе высшего спортивного мастерства в организациях, осуществляющих спортивную подготовку, в общем количестве занимающихся на этапе совершенствования спортивного мастерства в организациях, осуществляющих спортивную подготовку в муниципальном образовании Ленинского городского округа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663102"/>
                  </a:ext>
                </a:extLst>
              </a:tr>
              <a:tr h="379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 в общем количестве лиц, занимающихся в системе спортивных школ олимпийского резерва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77" marR="5037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66495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596C8B1-11DE-4C1A-9A8B-84BB4B789A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195636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«Спорт»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369" y="411957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365360"/>
              </p:ext>
            </p:extLst>
          </p:nvPr>
        </p:nvGraphicFramePr>
        <p:xfrm>
          <a:off x="584961" y="1196753"/>
          <a:ext cx="8307519" cy="50405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2583">
                  <a:extLst>
                    <a:ext uri="{9D8B030D-6E8A-4147-A177-3AD203B41FA5}">
                      <a16:colId xmlns:a16="http://schemas.microsoft.com/office/drawing/2014/main" val="1276468208"/>
                    </a:ext>
                  </a:extLst>
                </a:gridCol>
                <a:gridCol w="2737819">
                  <a:extLst>
                    <a:ext uri="{9D8B030D-6E8A-4147-A177-3AD203B41FA5}">
                      <a16:colId xmlns:a16="http://schemas.microsoft.com/office/drawing/2014/main" val="3993061547"/>
                    </a:ext>
                  </a:extLst>
                </a:gridCol>
                <a:gridCol w="1040653">
                  <a:extLst>
                    <a:ext uri="{9D8B030D-6E8A-4147-A177-3AD203B41FA5}">
                      <a16:colId xmlns:a16="http://schemas.microsoft.com/office/drawing/2014/main" val="325395196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245985018"/>
                    </a:ext>
                  </a:extLst>
                </a:gridCol>
                <a:gridCol w="606807">
                  <a:extLst>
                    <a:ext uri="{9D8B030D-6E8A-4147-A177-3AD203B41FA5}">
                      <a16:colId xmlns:a16="http://schemas.microsoft.com/office/drawing/2014/main" val="2388144886"/>
                    </a:ext>
                  </a:extLst>
                </a:gridCol>
                <a:gridCol w="883329">
                  <a:extLst>
                    <a:ext uri="{9D8B030D-6E8A-4147-A177-3AD203B41FA5}">
                      <a16:colId xmlns:a16="http://schemas.microsoft.com/office/drawing/2014/main" val="2199471221"/>
                    </a:ext>
                  </a:extLst>
                </a:gridCol>
                <a:gridCol w="710150">
                  <a:extLst>
                    <a:ext uri="{9D8B030D-6E8A-4147-A177-3AD203B41FA5}">
                      <a16:colId xmlns:a16="http://schemas.microsoft.com/office/drawing/2014/main" val="3798588591"/>
                    </a:ext>
                  </a:extLst>
                </a:gridCol>
                <a:gridCol w="710150">
                  <a:extLst>
                    <a:ext uri="{9D8B030D-6E8A-4147-A177-3AD203B41FA5}">
                      <a16:colId xmlns:a16="http://schemas.microsoft.com/office/drawing/2014/main" val="331744083"/>
                    </a:ext>
                  </a:extLst>
                </a:gridCol>
                <a:gridCol w="617956">
                  <a:extLst>
                    <a:ext uri="{9D8B030D-6E8A-4147-A177-3AD203B41FA5}">
                      <a16:colId xmlns:a16="http://schemas.microsoft.com/office/drawing/2014/main" val="1418854309"/>
                    </a:ext>
                  </a:extLst>
                </a:gridCol>
              </a:tblGrid>
              <a:tr h="7653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спортсменов-разрядников, имеющих разряды и звания (от I разряда до спортивного звания «Заслуженный мастер спорта»), в общем количестве спортсменов-разрядников в системе спортивных школ олимпийского резерва 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ru-RU" sz="800" b="1" kern="12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92659"/>
                  </a:ext>
                </a:extLst>
              </a:tr>
              <a:tr h="9929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спортивных школ олимпийского резерва, в которые поставлены новое спортивное оборудование и инвентарь для приведения организаций спортивной подготовки в нормативное состояние (в рамках приобретения спортивного оборудования и инвентаря для приведения организаций спортивной подготовки в нормативное состояние)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соглашению, заключенному с федеральным органом исполнительной власти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92066"/>
                  </a:ext>
                </a:extLst>
              </a:tr>
              <a:tr h="1182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 спортивной подготовки по виду спорта хоккей, в которые поставлены новое спортивное оборудование и инвентарь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показатель, показатель к соглашению, заключенному с федеральным органом исполнительной власти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70339"/>
                  </a:ext>
                </a:extLst>
              </a:tr>
              <a:tr h="6966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систематически занимающихся видом спорта "футбол" в общем количестве систематически занимающихся по всем видам спорта в муниципальных образованиях Ленинского городского округа Московской области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12,45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529874"/>
                  </a:ext>
                </a:extLst>
              </a:tr>
              <a:tr h="10204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занимающихся спортивной подготовкой по виду спорта "горнолыжный спорт" в спортивных школах или отделениях по горнолыжному спорту в спортивных школах на территории муниципального образования Ленинского городского округа Московской области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292551"/>
                  </a:ext>
                </a:extLst>
              </a:tr>
              <a:tr h="382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3.10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прироста занимающихся в учреждениях и организациях при спортивных сооружениях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5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23" marR="5222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55843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4629283-C631-4D7A-9EB5-A03BCC72CB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682800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15711"/>
              </p:ext>
            </p:extLst>
          </p:nvPr>
        </p:nvGraphicFramePr>
        <p:xfrm>
          <a:off x="564262" y="1775536"/>
          <a:ext cx="8307518" cy="48250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7668">
                  <a:extLst>
                    <a:ext uri="{9D8B030D-6E8A-4147-A177-3AD203B41FA5}">
                      <a16:colId xmlns:a16="http://schemas.microsoft.com/office/drawing/2014/main" val="2692506008"/>
                    </a:ext>
                  </a:extLst>
                </a:gridCol>
                <a:gridCol w="2312136">
                  <a:extLst>
                    <a:ext uri="{9D8B030D-6E8A-4147-A177-3AD203B41FA5}">
                      <a16:colId xmlns:a16="http://schemas.microsoft.com/office/drawing/2014/main" val="2250219178"/>
                    </a:ext>
                  </a:extLst>
                </a:gridCol>
                <a:gridCol w="855363">
                  <a:extLst>
                    <a:ext uri="{9D8B030D-6E8A-4147-A177-3AD203B41FA5}">
                      <a16:colId xmlns:a16="http://schemas.microsoft.com/office/drawing/2014/main" val="525448920"/>
                    </a:ext>
                  </a:extLst>
                </a:gridCol>
                <a:gridCol w="598392">
                  <a:extLst>
                    <a:ext uri="{9D8B030D-6E8A-4147-A177-3AD203B41FA5}">
                      <a16:colId xmlns:a16="http://schemas.microsoft.com/office/drawing/2014/main" val="1443210113"/>
                    </a:ext>
                  </a:extLst>
                </a:gridCol>
                <a:gridCol w="940419">
                  <a:extLst>
                    <a:ext uri="{9D8B030D-6E8A-4147-A177-3AD203B41FA5}">
                      <a16:colId xmlns:a16="http://schemas.microsoft.com/office/drawing/2014/main" val="1610138858"/>
                    </a:ext>
                  </a:extLst>
                </a:gridCol>
                <a:gridCol w="687668">
                  <a:extLst>
                    <a:ext uri="{9D8B030D-6E8A-4147-A177-3AD203B41FA5}">
                      <a16:colId xmlns:a16="http://schemas.microsoft.com/office/drawing/2014/main" val="2696218387"/>
                    </a:ext>
                  </a:extLst>
                </a:gridCol>
                <a:gridCol w="687668">
                  <a:extLst>
                    <a:ext uri="{9D8B030D-6E8A-4147-A177-3AD203B41FA5}">
                      <a16:colId xmlns:a16="http://schemas.microsoft.com/office/drawing/2014/main" val="2784798745"/>
                    </a:ext>
                  </a:extLst>
                </a:gridCol>
                <a:gridCol w="769102">
                  <a:extLst>
                    <a:ext uri="{9D8B030D-6E8A-4147-A177-3AD203B41FA5}">
                      <a16:colId xmlns:a16="http://schemas.microsoft.com/office/drawing/2014/main" val="1701552623"/>
                    </a:ext>
                  </a:extLst>
                </a:gridCol>
                <a:gridCol w="769102">
                  <a:extLst>
                    <a:ext uri="{9D8B030D-6E8A-4147-A177-3AD203B41FA5}">
                      <a16:colId xmlns:a16="http://schemas.microsoft.com/office/drawing/2014/main" val="1623578051"/>
                    </a:ext>
                  </a:extLst>
                </a:gridCol>
              </a:tblGrid>
              <a:tr h="12561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03368"/>
                  </a:ext>
                </a:extLst>
              </a:tr>
              <a:tr h="4274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44974"/>
                  </a:ext>
                </a:extLst>
              </a:tr>
              <a:tr h="1256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396180"/>
                  </a:ext>
                </a:extLst>
              </a:tr>
              <a:tr h="1805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3 «Развитие библиотечного дела»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032839"/>
                  </a:ext>
                </a:extLst>
              </a:tr>
              <a:tr h="553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Макропоказатель подпрограммы. Обеспечение роста числа пользователей муниципальных библиотек 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198493,0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203219,0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207945,0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212671,0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217397,0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118741"/>
                  </a:ext>
                </a:extLst>
              </a:tr>
              <a:tr h="628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библиотек, внедривших стандарты деятельности библиотеки нового формата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788192"/>
                  </a:ext>
                </a:extLst>
              </a:tr>
              <a:tr h="753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библиотек, соответствующих требованиям к условиям деятельности библиотек Московской области (стандарту)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364529"/>
                  </a:ext>
                </a:extLst>
              </a:tr>
              <a:tr h="8792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посещаемости общедоступных (публичных) библиотек, а также культурно-массовых мероприятий, проводимых в библиотеках Московской области к уровню 2017 года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728918"/>
                  </a:ext>
                </a:extLst>
              </a:tr>
              <a:tr h="226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5083175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4 «Развитие профессионального искусства, гастрольно-концертной и культурно-досуговой деятельности, кинематографии»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27215"/>
                  </a:ext>
                </a:extLst>
              </a:tr>
              <a:tr h="7299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посетителей театрально-концертных и киномероприятий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678" marR="5167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45670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CF1EA65-B76B-479B-B7DB-E847ED6B3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113976" y="870860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371 769,1 тыс. рублей</a:t>
            </a:r>
          </a:p>
          <a:p>
            <a:r>
              <a:rPr lang="ru-RU" sz="1200" dirty="0" smtClean="0"/>
              <a:t>в 2022 году –389 920,1 тыс. рублей</a:t>
            </a:r>
          </a:p>
          <a:p>
            <a:r>
              <a:rPr lang="ru-RU" sz="1200" dirty="0" smtClean="0"/>
              <a:t>в 2023 году – 376 993,1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157369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680875"/>
              </p:ext>
            </p:extLst>
          </p:nvPr>
        </p:nvGraphicFramePr>
        <p:xfrm>
          <a:off x="519034" y="1070902"/>
          <a:ext cx="8301437" cy="5402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323">
                  <a:extLst>
                    <a:ext uri="{9D8B030D-6E8A-4147-A177-3AD203B41FA5}">
                      <a16:colId xmlns:a16="http://schemas.microsoft.com/office/drawing/2014/main" val="91085426"/>
                    </a:ext>
                  </a:extLst>
                </a:gridCol>
                <a:gridCol w="2464330">
                  <a:extLst>
                    <a:ext uri="{9D8B030D-6E8A-4147-A177-3AD203B41FA5}">
                      <a16:colId xmlns:a16="http://schemas.microsoft.com/office/drawing/2014/main" val="2626315960"/>
                    </a:ext>
                  </a:extLst>
                </a:gridCol>
                <a:gridCol w="911666">
                  <a:extLst>
                    <a:ext uri="{9D8B030D-6E8A-4147-A177-3AD203B41FA5}">
                      <a16:colId xmlns:a16="http://schemas.microsoft.com/office/drawing/2014/main" val="2578716513"/>
                    </a:ext>
                  </a:extLst>
                </a:gridCol>
                <a:gridCol w="637781">
                  <a:extLst>
                    <a:ext uri="{9D8B030D-6E8A-4147-A177-3AD203B41FA5}">
                      <a16:colId xmlns:a16="http://schemas.microsoft.com/office/drawing/2014/main" val="2047054869"/>
                    </a:ext>
                  </a:extLst>
                </a:gridCol>
                <a:gridCol w="1002319">
                  <a:extLst>
                    <a:ext uri="{9D8B030D-6E8A-4147-A177-3AD203B41FA5}">
                      <a16:colId xmlns:a16="http://schemas.microsoft.com/office/drawing/2014/main" val="3187658545"/>
                    </a:ext>
                  </a:extLst>
                </a:gridCol>
                <a:gridCol w="732933">
                  <a:extLst>
                    <a:ext uri="{9D8B030D-6E8A-4147-A177-3AD203B41FA5}">
                      <a16:colId xmlns:a16="http://schemas.microsoft.com/office/drawing/2014/main" val="3147097809"/>
                    </a:ext>
                  </a:extLst>
                </a:gridCol>
                <a:gridCol w="638423">
                  <a:extLst>
                    <a:ext uri="{9D8B030D-6E8A-4147-A177-3AD203B41FA5}">
                      <a16:colId xmlns:a16="http://schemas.microsoft.com/office/drawing/2014/main" val="2916442379"/>
                    </a:ext>
                  </a:extLst>
                </a:gridCol>
                <a:gridCol w="732933">
                  <a:extLst>
                    <a:ext uri="{9D8B030D-6E8A-4147-A177-3AD203B41FA5}">
                      <a16:colId xmlns:a16="http://schemas.microsoft.com/office/drawing/2014/main" val="1031343438"/>
                    </a:ext>
                  </a:extLst>
                </a:gridCol>
                <a:gridCol w="819729">
                  <a:extLst>
                    <a:ext uri="{9D8B030D-6E8A-4147-A177-3AD203B41FA5}">
                      <a16:colId xmlns:a16="http://schemas.microsoft.com/office/drawing/2014/main" val="4137988331"/>
                    </a:ext>
                  </a:extLst>
                </a:gridCol>
              </a:tblGrid>
              <a:tr h="704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посещений организаций культуры (профессиональных театров) по отношению к уровню 2010 года (приоритетный показатель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значению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388471"/>
                  </a:ext>
                </a:extLst>
              </a:tr>
              <a:tr h="704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посещений детских и кукольных театров по отношению к уровню 2010 года (приоритетный показатель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 соглашению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по отношению к базовому значению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779274"/>
                  </a:ext>
                </a:extLst>
              </a:tr>
              <a:tr h="5872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стипендий Главы муниципального образования  Московской области выдающимся деятелям культуры и искусства Московской области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266563"/>
                  </a:ext>
                </a:extLst>
              </a:tr>
              <a:tr h="3792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посещений театров (мероприятий в России)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875938"/>
                  </a:ext>
                </a:extLst>
              </a:tr>
              <a:tr h="3249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5 «Укрепление материально-технической базы государственных и муниципальных учреждений культуры Московской области»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01288"/>
                  </a:ext>
                </a:extLst>
              </a:tr>
              <a:tr h="632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на 15% числа посещений организаций культуры к уровню 2017 года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585545"/>
                  </a:ext>
                </a:extLst>
              </a:tr>
              <a:tr h="1056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объектов организаций культуры (по которым проведен капитальный ремонт, техническое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переоснащение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современным непроизводственным оборудованием и благоустройство территории)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04290"/>
                  </a:ext>
                </a:extLst>
              </a:tr>
              <a:tr h="704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организаций культуры, получивших современное оборудование в.т.ч. кинооборудование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72" marR="49572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987245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4FD2172-3190-495C-A604-9470DFF51C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003635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787091"/>
              </p:ext>
            </p:extLst>
          </p:nvPr>
        </p:nvGraphicFramePr>
        <p:xfrm>
          <a:off x="683568" y="1070906"/>
          <a:ext cx="8064896" cy="5579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1027">
                  <a:extLst>
                    <a:ext uri="{9D8B030D-6E8A-4147-A177-3AD203B41FA5}">
                      <a16:colId xmlns:a16="http://schemas.microsoft.com/office/drawing/2014/main" val="1959579482"/>
                    </a:ext>
                  </a:extLst>
                </a:gridCol>
                <a:gridCol w="2394110">
                  <a:extLst>
                    <a:ext uri="{9D8B030D-6E8A-4147-A177-3AD203B41FA5}">
                      <a16:colId xmlns:a16="http://schemas.microsoft.com/office/drawing/2014/main" val="1957299616"/>
                    </a:ext>
                  </a:extLst>
                </a:gridCol>
                <a:gridCol w="885689">
                  <a:extLst>
                    <a:ext uri="{9D8B030D-6E8A-4147-A177-3AD203B41FA5}">
                      <a16:colId xmlns:a16="http://schemas.microsoft.com/office/drawing/2014/main" val="1282434733"/>
                    </a:ext>
                  </a:extLst>
                </a:gridCol>
                <a:gridCol w="619609">
                  <a:extLst>
                    <a:ext uri="{9D8B030D-6E8A-4147-A177-3AD203B41FA5}">
                      <a16:colId xmlns:a16="http://schemas.microsoft.com/office/drawing/2014/main" val="136027342"/>
                    </a:ext>
                  </a:extLst>
                </a:gridCol>
                <a:gridCol w="973758">
                  <a:extLst>
                    <a:ext uri="{9D8B030D-6E8A-4147-A177-3AD203B41FA5}">
                      <a16:colId xmlns:a16="http://schemas.microsoft.com/office/drawing/2014/main" val="1078965791"/>
                    </a:ext>
                  </a:extLst>
                </a:gridCol>
                <a:gridCol w="712049">
                  <a:extLst>
                    <a:ext uri="{9D8B030D-6E8A-4147-A177-3AD203B41FA5}">
                      <a16:colId xmlns:a16="http://schemas.microsoft.com/office/drawing/2014/main" val="2383876502"/>
                    </a:ext>
                  </a:extLst>
                </a:gridCol>
                <a:gridCol w="620233">
                  <a:extLst>
                    <a:ext uri="{9D8B030D-6E8A-4147-A177-3AD203B41FA5}">
                      <a16:colId xmlns:a16="http://schemas.microsoft.com/office/drawing/2014/main" val="230224331"/>
                    </a:ext>
                  </a:extLst>
                </a:gridCol>
                <a:gridCol w="712049">
                  <a:extLst>
                    <a:ext uri="{9D8B030D-6E8A-4147-A177-3AD203B41FA5}">
                      <a16:colId xmlns:a16="http://schemas.microsoft.com/office/drawing/2014/main" val="2691970165"/>
                    </a:ext>
                  </a:extLst>
                </a:gridCol>
                <a:gridCol w="796372">
                  <a:extLst>
                    <a:ext uri="{9D8B030D-6E8A-4147-A177-3AD203B41FA5}">
                      <a16:colId xmlns:a16="http://schemas.microsoft.com/office/drawing/2014/main" val="1843110909"/>
                    </a:ext>
                  </a:extLst>
                </a:gridCol>
              </a:tblGrid>
              <a:tr h="613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учреждений клубного типа, соответствующих Требованиям к условиям деятельности культурно-досуговых учреждений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745198"/>
                  </a:ext>
                </a:extLst>
              </a:tr>
              <a:tr h="980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посещений платных культурно-массовых мероприятий клубов и домов культуры к уровню 2017 года    ( не приоритетный, но обязательный для включения в муниципальные программы ОМС)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353514"/>
                  </a:ext>
                </a:extLst>
              </a:tr>
              <a:tr h="85830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участников клубных формирований к уровню 2017 года  ( не приоритетный, но обязательный для включения в муниципальные программы ОМС)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Национальный проект «Культура»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829123"/>
                  </a:ext>
                </a:extLst>
              </a:tr>
              <a:tr h="735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муниципальных учреждений культуры Московской области, по которым осуществлено развитие материально-технической базы (в части увеличения стоимости основных средств)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108725"/>
                  </a:ext>
                </a:extLst>
              </a:tr>
              <a:tr h="735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Показатель10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(приоритетный на 2020 год)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 проект «Культурная среда»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307202"/>
                  </a:ext>
                </a:extLst>
              </a:tr>
              <a:tr h="1819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7 «Развитие архивного дела»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48785"/>
                  </a:ext>
                </a:extLst>
              </a:tr>
              <a:tr h="7356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хранящихся в муниципальном архиве в нормативных условиях, обеспечивающих их постоянное (вечное) и долговременное хранение, в общем количестве документов в муниципальном архиве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170163"/>
                  </a:ext>
                </a:extLst>
              </a:tr>
              <a:tr h="613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48" marR="47548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60013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B27EC09-F8D9-4E02-97A0-A8BB584141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595976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«Культура»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229447"/>
              </p:ext>
            </p:extLst>
          </p:nvPr>
        </p:nvGraphicFramePr>
        <p:xfrm>
          <a:off x="476250" y="1070900"/>
          <a:ext cx="8191500" cy="52469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538">
                  <a:extLst>
                    <a:ext uri="{9D8B030D-6E8A-4147-A177-3AD203B41FA5}">
                      <a16:colId xmlns:a16="http://schemas.microsoft.com/office/drawing/2014/main" val="2592122567"/>
                    </a:ext>
                  </a:extLst>
                </a:gridCol>
                <a:gridCol w="2431693">
                  <a:extLst>
                    <a:ext uri="{9D8B030D-6E8A-4147-A177-3AD203B41FA5}">
                      <a16:colId xmlns:a16="http://schemas.microsoft.com/office/drawing/2014/main" val="1225802696"/>
                    </a:ext>
                  </a:extLst>
                </a:gridCol>
                <a:gridCol w="899593">
                  <a:extLst>
                    <a:ext uri="{9D8B030D-6E8A-4147-A177-3AD203B41FA5}">
                      <a16:colId xmlns:a16="http://schemas.microsoft.com/office/drawing/2014/main" val="827742978"/>
                    </a:ext>
                  </a:extLst>
                </a:gridCol>
                <a:gridCol w="629335">
                  <a:extLst>
                    <a:ext uri="{9D8B030D-6E8A-4147-A177-3AD203B41FA5}">
                      <a16:colId xmlns:a16="http://schemas.microsoft.com/office/drawing/2014/main" val="60863870"/>
                    </a:ext>
                  </a:extLst>
                </a:gridCol>
                <a:gridCol w="989045">
                  <a:extLst>
                    <a:ext uri="{9D8B030D-6E8A-4147-A177-3AD203B41FA5}">
                      <a16:colId xmlns:a16="http://schemas.microsoft.com/office/drawing/2014/main" val="2176816215"/>
                    </a:ext>
                  </a:extLst>
                </a:gridCol>
                <a:gridCol w="723227">
                  <a:extLst>
                    <a:ext uri="{9D8B030D-6E8A-4147-A177-3AD203B41FA5}">
                      <a16:colId xmlns:a16="http://schemas.microsoft.com/office/drawing/2014/main" val="558994779"/>
                    </a:ext>
                  </a:extLst>
                </a:gridCol>
                <a:gridCol w="629969">
                  <a:extLst>
                    <a:ext uri="{9D8B030D-6E8A-4147-A177-3AD203B41FA5}">
                      <a16:colId xmlns:a16="http://schemas.microsoft.com/office/drawing/2014/main" val="1460146896"/>
                    </a:ext>
                  </a:extLst>
                </a:gridCol>
                <a:gridCol w="723227">
                  <a:extLst>
                    <a:ext uri="{9D8B030D-6E8A-4147-A177-3AD203B41FA5}">
                      <a16:colId xmlns:a16="http://schemas.microsoft.com/office/drawing/2014/main" val="3288786371"/>
                    </a:ext>
                  </a:extLst>
                </a:gridCol>
                <a:gridCol w="808873">
                  <a:extLst>
                    <a:ext uri="{9D8B030D-6E8A-4147-A177-3AD203B41FA5}">
                      <a16:colId xmlns:a16="http://schemas.microsoft.com/office/drawing/2014/main" val="3922047410"/>
                    </a:ext>
                  </a:extLst>
                </a:gridCol>
              </a:tblGrid>
              <a:tr h="9856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архивных документов, переведенных в электронно-цифровую форму, от общего количества документов, находящихся на хранении в муниципальном архиве муниципального образования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019882"/>
                  </a:ext>
                </a:extLst>
              </a:tr>
              <a:tr h="24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8 «Обеспечивающая подпрограмма»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25485"/>
                  </a:ext>
                </a:extLst>
              </a:tr>
              <a:tr h="16475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средней заработной платы работников учреждений культуры к среднемесячной начисленной заработной плате наемных работников в организациях, у индивидуальных предпринимателей и физических лиц (среднемесячному доходу от трудовой деятельности) в Московской области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2038"/>
                  </a:ext>
                </a:extLst>
              </a:tr>
              <a:tr h="2455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9 «Развитие парков культуры и отдыха»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4277"/>
                  </a:ext>
                </a:extLst>
              </a:tr>
              <a:tr h="6547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числа посетителей парков культуры и отдыха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75910"/>
                  </a:ext>
                </a:extLst>
              </a:tr>
              <a:tr h="4892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детских игровых площадок в парках культуры и отдыха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482900"/>
                  </a:ext>
                </a:extLst>
              </a:tr>
              <a:tr h="323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нормативу обеспеченности парками культуры и отдыха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404422"/>
                  </a:ext>
                </a:extLst>
              </a:tr>
              <a:tr h="6547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благоустроенных парков культуры и отдыха на территории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525323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8BA3E04-3D97-4F1F-8DEB-99555C131D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2354817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«Переселение граждан из аварийного жилищного фонда»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560829"/>
              </p:ext>
            </p:extLst>
          </p:nvPr>
        </p:nvGraphicFramePr>
        <p:xfrm>
          <a:off x="519032" y="1083936"/>
          <a:ext cx="8379526" cy="52611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82677">
                  <a:extLst>
                    <a:ext uri="{9D8B030D-6E8A-4147-A177-3AD203B41FA5}">
                      <a16:colId xmlns:a16="http://schemas.microsoft.com/office/drawing/2014/main" val="576309870"/>
                    </a:ext>
                  </a:extLst>
                </a:gridCol>
                <a:gridCol w="1620762">
                  <a:extLst>
                    <a:ext uri="{9D8B030D-6E8A-4147-A177-3AD203B41FA5}">
                      <a16:colId xmlns:a16="http://schemas.microsoft.com/office/drawing/2014/main" val="2071216896"/>
                    </a:ext>
                  </a:extLst>
                </a:gridCol>
                <a:gridCol w="109850">
                  <a:extLst>
                    <a:ext uri="{9D8B030D-6E8A-4147-A177-3AD203B41FA5}">
                      <a16:colId xmlns:a16="http://schemas.microsoft.com/office/drawing/2014/main" val="1274633392"/>
                    </a:ext>
                  </a:extLst>
                </a:gridCol>
                <a:gridCol w="862555">
                  <a:extLst>
                    <a:ext uri="{9D8B030D-6E8A-4147-A177-3AD203B41FA5}">
                      <a16:colId xmlns:a16="http://schemas.microsoft.com/office/drawing/2014/main" val="1464289488"/>
                    </a:ext>
                  </a:extLst>
                </a:gridCol>
                <a:gridCol w="769062">
                  <a:extLst>
                    <a:ext uri="{9D8B030D-6E8A-4147-A177-3AD203B41FA5}">
                      <a16:colId xmlns:a16="http://schemas.microsoft.com/office/drawing/2014/main" val="3609573966"/>
                    </a:ext>
                  </a:extLst>
                </a:gridCol>
                <a:gridCol w="1282976">
                  <a:extLst>
                    <a:ext uri="{9D8B030D-6E8A-4147-A177-3AD203B41FA5}">
                      <a16:colId xmlns:a16="http://schemas.microsoft.com/office/drawing/2014/main" val="1601551308"/>
                    </a:ext>
                  </a:extLst>
                </a:gridCol>
                <a:gridCol w="582677">
                  <a:extLst>
                    <a:ext uri="{9D8B030D-6E8A-4147-A177-3AD203B41FA5}">
                      <a16:colId xmlns:a16="http://schemas.microsoft.com/office/drawing/2014/main" val="3243263052"/>
                    </a:ext>
                  </a:extLst>
                </a:gridCol>
                <a:gridCol w="513311">
                  <a:extLst>
                    <a:ext uri="{9D8B030D-6E8A-4147-A177-3AD203B41FA5}">
                      <a16:colId xmlns:a16="http://schemas.microsoft.com/office/drawing/2014/main" val="3393736143"/>
                    </a:ext>
                  </a:extLst>
                </a:gridCol>
                <a:gridCol w="1027828">
                  <a:extLst>
                    <a:ext uri="{9D8B030D-6E8A-4147-A177-3AD203B41FA5}">
                      <a16:colId xmlns:a16="http://schemas.microsoft.com/office/drawing/2014/main" val="4040839435"/>
                    </a:ext>
                  </a:extLst>
                </a:gridCol>
                <a:gridCol w="1027828">
                  <a:extLst>
                    <a:ext uri="{9D8B030D-6E8A-4147-A177-3AD203B41FA5}">
                      <a16:colId xmlns:a16="http://schemas.microsoft.com/office/drawing/2014/main" val="2376007600"/>
                    </a:ext>
                  </a:extLst>
                </a:gridCol>
              </a:tblGrid>
              <a:tr h="2867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8545"/>
                  </a:ext>
                </a:extLst>
              </a:tr>
              <a:tr h="28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567100"/>
                  </a:ext>
                </a:extLst>
              </a:tr>
              <a:tr h="119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999125"/>
                  </a:ext>
                </a:extLst>
              </a:tr>
              <a:tr h="272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«Обеспечение устойчивого сокращения непригодного для проживания жилищного фонда»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912967"/>
                  </a:ext>
                </a:extLst>
              </a:tr>
              <a:tr h="458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01.09.2024, в том числе: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43263"/>
                  </a:ext>
                </a:extLst>
              </a:tr>
              <a:tr h="688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средств консолидированного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986218"/>
                  </a:ext>
                </a:extLst>
              </a:tr>
              <a:tr h="6881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приоритетный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795331"/>
                  </a:ext>
                </a:extLst>
              </a:tr>
              <a:tr h="59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федеральным органом исполнитель-ной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квадратных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945094"/>
                  </a:ext>
                </a:extLst>
              </a:tr>
              <a:tr h="5984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федеральным органом исполнитель-ной власти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939638"/>
                  </a:ext>
                </a:extLst>
              </a:tr>
              <a:tr h="2637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«Обеспечение мероприятий по переселению граждан из аварийного жилищного фонда в Московской области»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835102"/>
                  </a:ext>
                </a:extLst>
              </a:tr>
              <a:tr h="412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переселённых жителей из аварийного жилищного фонда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249952"/>
                  </a:ext>
                </a:extLst>
              </a:tr>
              <a:tr h="4587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переселенных из аварийного жилищного фонда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001" marR="460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711121"/>
                  </a:ext>
                </a:extLst>
              </a:tr>
            </a:tbl>
          </a:graphicData>
        </a:graphic>
      </p:graphicFrame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ACF511-48E4-488B-88CF-3ED6F0587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881444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«Управление имуществом и муниципальными финансами 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00766"/>
              </p:ext>
            </p:extLst>
          </p:nvPr>
        </p:nvGraphicFramePr>
        <p:xfrm>
          <a:off x="426666" y="1953106"/>
          <a:ext cx="8352735" cy="4469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3614">
                  <a:extLst>
                    <a:ext uri="{9D8B030D-6E8A-4147-A177-3AD203B41FA5}">
                      <a16:colId xmlns:a16="http://schemas.microsoft.com/office/drawing/2014/main" val="3149560279"/>
                    </a:ext>
                  </a:extLst>
                </a:gridCol>
                <a:gridCol w="2287547">
                  <a:extLst>
                    <a:ext uri="{9D8B030D-6E8A-4147-A177-3AD203B41FA5}">
                      <a16:colId xmlns:a16="http://schemas.microsoft.com/office/drawing/2014/main" val="3954195747"/>
                    </a:ext>
                  </a:extLst>
                </a:gridCol>
                <a:gridCol w="1195570">
                  <a:extLst>
                    <a:ext uri="{9D8B030D-6E8A-4147-A177-3AD203B41FA5}">
                      <a16:colId xmlns:a16="http://schemas.microsoft.com/office/drawing/2014/main" val="291470202"/>
                    </a:ext>
                  </a:extLst>
                </a:gridCol>
                <a:gridCol w="597484">
                  <a:extLst>
                    <a:ext uri="{9D8B030D-6E8A-4147-A177-3AD203B41FA5}">
                      <a16:colId xmlns:a16="http://schemas.microsoft.com/office/drawing/2014/main" val="3900664685"/>
                    </a:ext>
                  </a:extLst>
                </a:gridCol>
                <a:gridCol w="597484">
                  <a:extLst>
                    <a:ext uri="{9D8B030D-6E8A-4147-A177-3AD203B41FA5}">
                      <a16:colId xmlns:a16="http://schemas.microsoft.com/office/drawing/2014/main" val="3587962523"/>
                    </a:ext>
                  </a:extLst>
                </a:gridCol>
                <a:gridCol w="686626">
                  <a:extLst>
                    <a:ext uri="{9D8B030D-6E8A-4147-A177-3AD203B41FA5}">
                      <a16:colId xmlns:a16="http://schemas.microsoft.com/office/drawing/2014/main" val="1009823825"/>
                    </a:ext>
                  </a:extLst>
                </a:gridCol>
                <a:gridCol w="853463">
                  <a:extLst>
                    <a:ext uri="{9D8B030D-6E8A-4147-A177-3AD203B41FA5}">
                      <a16:colId xmlns:a16="http://schemas.microsoft.com/office/drawing/2014/main" val="2616173148"/>
                    </a:ext>
                  </a:extLst>
                </a:gridCol>
                <a:gridCol w="853463">
                  <a:extLst>
                    <a:ext uri="{9D8B030D-6E8A-4147-A177-3AD203B41FA5}">
                      <a16:colId xmlns:a16="http://schemas.microsoft.com/office/drawing/2014/main" val="202840336"/>
                    </a:ext>
                  </a:extLst>
                </a:gridCol>
                <a:gridCol w="597484">
                  <a:extLst>
                    <a:ext uri="{9D8B030D-6E8A-4147-A177-3AD203B41FA5}">
                      <a16:colId xmlns:a16="http://schemas.microsoft.com/office/drawing/2014/main" val="3544274794"/>
                    </a:ext>
                  </a:extLst>
                </a:gridCol>
              </a:tblGrid>
              <a:tr h="28782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R="1905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34933"/>
                  </a:ext>
                </a:extLst>
              </a:tr>
              <a:tr h="270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498568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794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14300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414934"/>
                  </a:ext>
                </a:extLst>
              </a:tr>
              <a:tr h="559097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794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1430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229721"/>
                  </a:ext>
                </a:extLst>
              </a:tr>
              <a:tr h="669577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363855">
                        <a:spcAft>
                          <a:spcPts val="0"/>
                        </a:spcAft>
                      </a:pPr>
                      <a:r>
                        <a:rPr lang="ru-RU" sz="800" b="1" cap="small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жет 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 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енд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ь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 </a:t>
                      </a:r>
                      <a:r>
                        <a:rPr lang="ru-RU" sz="800" b="1" spc="-2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800" b="1" spc="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тко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</a:t>
                      </a:r>
                      <a:r>
                        <a:rPr lang="ru-RU" sz="800" b="1" spc="-2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нн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ть 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8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8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8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9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900" b="1" spc="-1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900" b="1" spc="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9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ани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lang="ru-RU" sz="900" b="1" spc="-5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ена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363855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025" marR="67945" indent="-1905" algn="just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62255" marR="63500" indent="-184785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68910" marR="11430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6070550"/>
                  </a:ext>
                </a:extLst>
              </a:tr>
              <a:tr h="655801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8826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67945" algn="ctr">
                        <a:lnSpc>
                          <a:spcPts val="955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364499"/>
                  </a:ext>
                </a:extLst>
              </a:tr>
              <a:tr h="558080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71755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земельных участков многодетным семьям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71755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717550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8265" indent="1270"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604011"/>
                  </a:ext>
                </a:extLst>
              </a:tr>
              <a:tr h="395310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6540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 marR="88900" indent="-635" algn="ctr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30" marR="560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85416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26F2D26-BC42-4E5F-A5BC-67C8B3727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576 566,0 тыс. рублей</a:t>
            </a:r>
          </a:p>
          <a:p>
            <a:r>
              <a:rPr lang="ru-RU" sz="1200" dirty="0" smtClean="0"/>
              <a:t>в 2022 году – 574 886,2 тыс. рублей</a:t>
            </a:r>
          </a:p>
          <a:p>
            <a:r>
              <a:rPr lang="ru-RU" sz="1200" dirty="0" smtClean="0"/>
              <a:t>в 2023 году – 574 824,9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423840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«Управление имуществом и муниципальными финансами 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574752"/>
              </p:ext>
            </p:extLst>
          </p:nvPr>
        </p:nvGraphicFramePr>
        <p:xfrm>
          <a:off x="611561" y="1196752"/>
          <a:ext cx="8208910" cy="52662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0430">
                  <a:extLst>
                    <a:ext uri="{9D8B030D-6E8A-4147-A177-3AD203B41FA5}">
                      <a16:colId xmlns:a16="http://schemas.microsoft.com/office/drawing/2014/main" val="2744709015"/>
                    </a:ext>
                  </a:extLst>
                </a:gridCol>
                <a:gridCol w="2343817">
                  <a:extLst>
                    <a:ext uri="{9D8B030D-6E8A-4147-A177-3AD203B41FA5}">
                      <a16:colId xmlns:a16="http://schemas.microsoft.com/office/drawing/2014/main" val="3622366599"/>
                    </a:ext>
                  </a:extLst>
                </a:gridCol>
                <a:gridCol w="1224980">
                  <a:extLst>
                    <a:ext uri="{9D8B030D-6E8A-4147-A177-3AD203B41FA5}">
                      <a16:colId xmlns:a16="http://schemas.microsoft.com/office/drawing/2014/main" val="392670176"/>
                    </a:ext>
                  </a:extLst>
                </a:gridCol>
                <a:gridCol w="612182">
                  <a:extLst>
                    <a:ext uri="{9D8B030D-6E8A-4147-A177-3AD203B41FA5}">
                      <a16:colId xmlns:a16="http://schemas.microsoft.com/office/drawing/2014/main" val="505792143"/>
                    </a:ext>
                  </a:extLst>
                </a:gridCol>
                <a:gridCol w="612182">
                  <a:extLst>
                    <a:ext uri="{9D8B030D-6E8A-4147-A177-3AD203B41FA5}">
                      <a16:colId xmlns:a16="http://schemas.microsoft.com/office/drawing/2014/main" val="1531342926"/>
                    </a:ext>
                  </a:extLst>
                </a:gridCol>
                <a:gridCol w="525167">
                  <a:extLst>
                    <a:ext uri="{9D8B030D-6E8A-4147-A177-3AD203B41FA5}">
                      <a16:colId xmlns:a16="http://schemas.microsoft.com/office/drawing/2014/main" val="3646287640"/>
                    </a:ext>
                  </a:extLst>
                </a:gridCol>
                <a:gridCol w="703514">
                  <a:extLst>
                    <a:ext uri="{9D8B030D-6E8A-4147-A177-3AD203B41FA5}">
                      <a16:colId xmlns:a16="http://schemas.microsoft.com/office/drawing/2014/main" val="112395087"/>
                    </a:ext>
                  </a:extLst>
                </a:gridCol>
                <a:gridCol w="874456">
                  <a:extLst>
                    <a:ext uri="{9D8B030D-6E8A-4147-A177-3AD203B41FA5}">
                      <a16:colId xmlns:a16="http://schemas.microsoft.com/office/drawing/2014/main" val="3561940127"/>
                    </a:ext>
                  </a:extLst>
                </a:gridCol>
                <a:gridCol w="612182">
                  <a:extLst>
                    <a:ext uri="{9D8B030D-6E8A-4147-A177-3AD203B41FA5}">
                      <a16:colId xmlns:a16="http://schemas.microsoft.com/office/drawing/2014/main" val="2241108408"/>
                    </a:ext>
                  </a:extLst>
                </a:gridCol>
              </a:tblGrid>
              <a:tr h="1383245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1.7.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21285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государственных и муниципальных услуг в области земельных отношений, по которым соблюдены регламентные сроки оказания услуг, к общему количеству государственных и муниципальных услуг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15113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области земельных отношений, предоставленных органами местного самоуправления Московской области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8552"/>
                  </a:ext>
                </a:extLst>
              </a:tr>
              <a:tr h="252382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незаконных решений по земле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7475" marR="104775" algn="ct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34315" algn="r">
                        <a:lnSpc>
                          <a:spcPts val="102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197221"/>
                  </a:ext>
                </a:extLst>
              </a:tr>
              <a:tr h="623702">
                <a:tc>
                  <a:txBody>
                    <a:bodyPr/>
                    <a:lstStyle/>
                    <a:p>
                      <a:pPr marL="78105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15113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>
                        <a:lnSpc>
                          <a:spcPts val="10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262582"/>
                  </a:ext>
                </a:extLst>
              </a:tr>
              <a:tr h="370998"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земельного налога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88265"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 ный целевой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8580" marR="67945" algn="ctr">
                        <a:lnSpc>
                          <a:spcPts val="96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173990" algn="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225695"/>
                  </a:ext>
                </a:extLst>
              </a:tr>
              <a:tr h="391562"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9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 action="ppaction://hlinkfile"/>
                        </a:rPr>
                        <a:t>Совершенствование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муниципальной правовой базы по вопросам развития муниципальной службы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587919"/>
                  </a:ext>
                </a:extLst>
              </a:tr>
              <a:tr h="523974">
                <a:tc>
                  <a:txBody>
                    <a:bodyPr/>
                    <a:lstStyle/>
                    <a:p>
                      <a:pPr marL="78740" marR="73025" algn="ctr">
                        <a:lnSpc>
                          <a:spcPts val="101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Профессиональное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развитие кадрового потенциала администрации Ленинского городского округа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065999"/>
                  </a:ext>
                </a:extLst>
              </a:tr>
              <a:tr h="5239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бюджета городского округа по налоговым и неналоговым доходам к первоначально утвержденному уровню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988724"/>
                  </a:ext>
                </a:extLst>
              </a:tr>
              <a:tr h="3915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плана налоговых и неналоговых доходов бюджета Ленинского городского округа.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70624"/>
                  </a:ext>
                </a:extLst>
              </a:tr>
              <a:tr h="7887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задолженности в консолидированный бюджет Московской области по результатам рассмотрения недоимщиков на заседаниях Межведомственной комиссии по мобилизации доходов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75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01" marR="537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604667"/>
                  </a:ext>
                </a:extLst>
              </a:tr>
            </a:tbl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6A42F39-A802-446A-8B3A-7BAAD0F6C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354149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«Управление имуществом и муниципальными финансами 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219527"/>
              </p:ext>
            </p:extLst>
          </p:nvPr>
        </p:nvGraphicFramePr>
        <p:xfrm>
          <a:off x="584963" y="1070900"/>
          <a:ext cx="8235510" cy="5166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2700">
                  <a:extLst>
                    <a:ext uri="{9D8B030D-6E8A-4147-A177-3AD203B41FA5}">
                      <a16:colId xmlns:a16="http://schemas.microsoft.com/office/drawing/2014/main" val="533880845"/>
                    </a:ext>
                  </a:extLst>
                </a:gridCol>
                <a:gridCol w="2351410">
                  <a:extLst>
                    <a:ext uri="{9D8B030D-6E8A-4147-A177-3AD203B41FA5}">
                      <a16:colId xmlns:a16="http://schemas.microsoft.com/office/drawing/2014/main" val="4139204436"/>
                    </a:ext>
                  </a:extLst>
                </a:gridCol>
                <a:gridCol w="1228949">
                  <a:extLst>
                    <a:ext uri="{9D8B030D-6E8A-4147-A177-3AD203B41FA5}">
                      <a16:colId xmlns:a16="http://schemas.microsoft.com/office/drawing/2014/main" val="1431216036"/>
                    </a:ext>
                  </a:extLst>
                </a:gridCol>
                <a:gridCol w="614166">
                  <a:extLst>
                    <a:ext uri="{9D8B030D-6E8A-4147-A177-3AD203B41FA5}">
                      <a16:colId xmlns:a16="http://schemas.microsoft.com/office/drawing/2014/main" val="3725454719"/>
                    </a:ext>
                  </a:extLst>
                </a:gridCol>
                <a:gridCol w="614166">
                  <a:extLst>
                    <a:ext uri="{9D8B030D-6E8A-4147-A177-3AD203B41FA5}">
                      <a16:colId xmlns:a16="http://schemas.microsoft.com/office/drawing/2014/main" val="827914048"/>
                    </a:ext>
                  </a:extLst>
                </a:gridCol>
                <a:gridCol w="526869">
                  <a:extLst>
                    <a:ext uri="{9D8B030D-6E8A-4147-A177-3AD203B41FA5}">
                      <a16:colId xmlns:a16="http://schemas.microsoft.com/office/drawing/2014/main" val="569618485"/>
                    </a:ext>
                  </a:extLst>
                </a:gridCol>
                <a:gridCol w="705794">
                  <a:extLst>
                    <a:ext uri="{9D8B030D-6E8A-4147-A177-3AD203B41FA5}">
                      <a16:colId xmlns:a16="http://schemas.microsoft.com/office/drawing/2014/main" val="1473975321"/>
                    </a:ext>
                  </a:extLst>
                </a:gridCol>
                <a:gridCol w="877290">
                  <a:extLst>
                    <a:ext uri="{9D8B030D-6E8A-4147-A177-3AD203B41FA5}">
                      <a16:colId xmlns:a16="http://schemas.microsoft.com/office/drawing/2014/main" val="1913341361"/>
                    </a:ext>
                  </a:extLst>
                </a:gridCol>
                <a:gridCol w="614166">
                  <a:extLst>
                    <a:ext uri="{9D8B030D-6E8A-4147-A177-3AD203B41FA5}">
                      <a16:colId xmlns:a16="http://schemas.microsoft.com/office/drawing/2014/main" val="1054802245"/>
                    </a:ext>
                  </a:extLst>
                </a:gridCol>
              </a:tblGrid>
              <a:tr h="701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доли налоговой задолженности к собственным налоговым поступлениям в консолидированный бюджет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0,08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88234"/>
                  </a:ext>
                </a:extLst>
              </a:tr>
              <a:tr h="621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дефицита бюджета городского округа к доходам бюджета, без учета безвозмездных поступлений и (или) поступлений налоговых доходов по дополнительным нормативам отчислений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186847"/>
                  </a:ext>
                </a:extLst>
              </a:tr>
              <a:tr h="6977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объема муниципального долга к годовому объему доходов бюджета городского округа без учета безвозмездных поступлений и (или) поступлений налоговых доходов по дополнительным нормативам отчислений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более 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085646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расходов бюджета Ленинского городского округа, формируемых в рамках муниципальных программ Ленинского городского округа, в общем объеме расходов бюджета Ленинского городского округа (за исключением расходов, осуществляемых за счет субвенций)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041998"/>
                  </a:ext>
                </a:extLst>
              </a:tr>
              <a:tr h="440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расходных обязательств бюджета Ленинского городского округа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144537"/>
                  </a:ext>
                </a:extLst>
              </a:tr>
              <a:tr h="5545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снижение доли просроченной кредиторской задолженности в расходах бюджета Ленинского городского округа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центные пункты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871844"/>
                  </a:ext>
                </a:extLst>
              </a:tr>
              <a:tr h="5562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текущей деятельности органов местного самоуправления Ленинского городского округа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проценты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74" marR="5197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336146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FAF80E3-3B1B-4459-9D11-3A65936CF3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8971928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908520"/>
              </p:ext>
            </p:extLst>
          </p:nvPr>
        </p:nvGraphicFramePr>
        <p:xfrm>
          <a:off x="584962" y="1800518"/>
          <a:ext cx="8126131" cy="4766287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581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1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84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15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1649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Показатель, реализации мероприятий муниципальной программы</a:t>
                      </a:r>
                      <a:r>
                        <a:rPr lang="ru-RU" sz="8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(подпрограммы</a:t>
                      </a:r>
                      <a:r>
                        <a:rPr lang="ru-RU" sz="8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Базовое значение на начало реализации подпрограммы </a:t>
                      </a:r>
                    </a:p>
                    <a:p>
                      <a:pPr algn="ctr" fontAlgn="ctr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8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4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sz="800" b="1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779">
                <a:tc gridSpan="8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1. «Профилактика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преступлений и иных правонарушений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87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общего количества преступлений</a:t>
                      </a:r>
                      <a:r>
                        <a:rPr lang="ru-RU" sz="8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совершенных на территории муниципального образования, не менее чем на 5% ежегодно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преступлений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2035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1933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1836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1744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56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доли социально значимых объектов (учреждений),</a:t>
                      </a:r>
                      <a:r>
                        <a:rPr lang="ru-RU" sz="800" b="1" i="0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оборудованных в целях антитеррористической защищенности средствами безопасности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542971"/>
                  </a:ext>
                </a:extLst>
              </a:tr>
              <a:tr h="23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числа граждан, принимающих участие в деятельности народных дружин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18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доли несовершеннолетних в общем числе лиц, совершивших преступления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2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коммерческих объектов, оборудованных системами видеонаблюдения и подключенных к системе технологического обеспечения региональной общественной безопасности и оперативного управления «Безопасный регион»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529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2. «Снижение рисков и смягчение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последствий чрезвычайных ситуаций природного и техногенного характера на территории муниципального образования Московской области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526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готовности муниципального образования Московской области </a:t>
                      </a:r>
                    </a:p>
                    <a:p>
                      <a:pPr algn="l" fontAlgn="t"/>
                      <a:r>
                        <a:rPr lang="ru-RU" sz="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 действиям по предназначению при возникновении чрезвычайных ситуациях (происшествиях) природного и техногенного характера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87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исполнения органом местного самоуправления муниципального образования полномочия по обеспечению безопасности людей на воде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7989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72,5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073994" y="189427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«Безопасность и обеспечение безопасности жизнедеятельности населения»»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7E894E5-6F70-4E7D-88CE-A814DCF67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TextBox 22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–140 361,9 тыс. рублей</a:t>
            </a:r>
          </a:p>
          <a:p>
            <a:r>
              <a:rPr lang="ru-RU" sz="1200" dirty="0" smtClean="0"/>
              <a:t>в 2022 году –147 439,5 тыс. рублей</a:t>
            </a:r>
          </a:p>
          <a:p>
            <a:r>
              <a:rPr lang="ru-RU" sz="1200" dirty="0" smtClean="0"/>
              <a:t>в 2023 году – 137 942,3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642727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823142"/>
              </p:ext>
            </p:extLst>
          </p:nvPr>
        </p:nvGraphicFramePr>
        <p:xfrm>
          <a:off x="415603" y="1528100"/>
          <a:ext cx="8416388" cy="169030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73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9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2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55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87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59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 построения и развития систем аппаратно-программного комплекса «Безопасный город» на территории муниципального образования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</a:p>
                  </a:txBody>
                  <a:tcPr marL="1911" marR="1911" marT="1911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711649"/>
                  </a:ext>
                </a:extLst>
              </a:tr>
              <a:tr h="475971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3. «Развитие и совершенствование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систем оповещения и информирования населения муниципального образования Московской </a:t>
                      </a:r>
                      <a:r>
                        <a:rPr lang="ru-RU" sz="1000" b="1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области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8364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процента покрытия системой </a:t>
                      </a:r>
                    </a:p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централизованного оповещения и информирования при чрезвычайных ситуациях или угрозе их возникновения населения территории муниципального образования</a:t>
                      </a:r>
                    </a:p>
                  </a:txBody>
                  <a:tcPr marL="3752" marR="3752" marT="3752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3752" marR="3752" marT="3752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«Безопасность и обеспечение безопасности жизнедеятельности населения»»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240442"/>
              </p:ext>
            </p:extLst>
          </p:nvPr>
        </p:nvGraphicFramePr>
        <p:xfrm>
          <a:off x="415603" y="3250984"/>
          <a:ext cx="8416387" cy="303233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73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039">
                  <a:extLst>
                    <a:ext uri="{9D8B030D-6E8A-4147-A177-3AD203B41FA5}">
                      <a16:colId xmlns:a16="http://schemas.microsoft.com/office/drawing/2014/main" val="1222130640"/>
                    </a:ext>
                  </a:extLst>
                </a:gridCol>
                <a:gridCol w="862951">
                  <a:extLst>
                    <a:ext uri="{9D8B030D-6E8A-4147-A177-3AD203B41FA5}">
                      <a16:colId xmlns:a16="http://schemas.microsoft.com/office/drawing/2014/main" val="3622132468"/>
                    </a:ext>
                  </a:extLst>
                </a:gridCol>
                <a:gridCol w="791039">
                  <a:extLst>
                    <a:ext uri="{9D8B030D-6E8A-4147-A177-3AD203B41FA5}">
                      <a16:colId xmlns:a16="http://schemas.microsoft.com/office/drawing/2014/main" val="1464054245"/>
                    </a:ext>
                  </a:extLst>
                </a:gridCol>
                <a:gridCol w="885379">
                  <a:extLst>
                    <a:ext uri="{9D8B030D-6E8A-4147-A177-3AD203B41FA5}">
                      <a16:colId xmlns:a16="http://schemas.microsoft.com/office/drawing/2014/main" val="2729138645"/>
                    </a:ext>
                  </a:extLst>
                </a:gridCol>
                <a:gridCol w="8487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16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3055">
                  <a:extLst>
                    <a:ext uri="{9D8B030D-6E8A-4147-A177-3AD203B41FA5}">
                      <a16:colId xmlns:a16="http://schemas.microsoft.com/office/drawing/2014/main" val="2956919114"/>
                    </a:ext>
                  </a:extLst>
                </a:gridCol>
              </a:tblGrid>
              <a:tr h="484202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4. «Обеспечение</a:t>
                      </a:r>
                      <a:r>
                        <a:rPr lang="ru-RU" sz="1000" b="1" u="none" strike="noStrike" baseline="0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пожарной безопасности на территории муниципального образования Московской области</a:t>
                      </a:r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b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67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степени пожарной защищенности муниципального образования Московской области, по 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отношению</a:t>
                      </a:r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 базовому периоду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298" marR="6298" marT="6298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2">
                <a:tc gridSpan="8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5. «Обеспечение мероприятий гражданской обороны на территории Ленинского муниципального района»</a:t>
                      </a:r>
                      <a:endParaRPr lang="ru-RU" sz="11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800" b="1" i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892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процента запасов материально-технических, продовольственных, медицинских и иных средств в целях гражданской обороны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algn="ctr"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ru-RU" sz="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897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Увеличение степени готовности к использованию по предназначению защитных сооружений и иных объектов ГО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endParaRPr lang="ru-RU" dirty="0"/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298" marR="6298" marT="6298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FB9D145-9CE3-4853-BFCF-3810127625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049254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и функционирование дорожно-транспортного комплекса»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765526"/>
              </p:ext>
            </p:extLst>
          </p:nvPr>
        </p:nvGraphicFramePr>
        <p:xfrm>
          <a:off x="584962" y="1999067"/>
          <a:ext cx="8073421" cy="4707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225">
                  <a:extLst>
                    <a:ext uri="{9D8B030D-6E8A-4147-A177-3AD203B41FA5}">
                      <a16:colId xmlns:a16="http://schemas.microsoft.com/office/drawing/2014/main" val="4082196719"/>
                    </a:ext>
                  </a:extLst>
                </a:gridCol>
                <a:gridCol w="2172208">
                  <a:extLst>
                    <a:ext uri="{9D8B030D-6E8A-4147-A177-3AD203B41FA5}">
                      <a16:colId xmlns:a16="http://schemas.microsoft.com/office/drawing/2014/main" val="3402909509"/>
                    </a:ext>
                  </a:extLst>
                </a:gridCol>
                <a:gridCol w="934799">
                  <a:extLst>
                    <a:ext uri="{9D8B030D-6E8A-4147-A177-3AD203B41FA5}">
                      <a16:colId xmlns:a16="http://schemas.microsoft.com/office/drawing/2014/main" val="126858763"/>
                    </a:ext>
                  </a:extLst>
                </a:gridCol>
                <a:gridCol w="849108">
                  <a:extLst>
                    <a:ext uri="{9D8B030D-6E8A-4147-A177-3AD203B41FA5}">
                      <a16:colId xmlns:a16="http://schemas.microsoft.com/office/drawing/2014/main" val="3193257133"/>
                    </a:ext>
                  </a:extLst>
                </a:gridCol>
                <a:gridCol w="764617">
                  <a:extLst>
                    <a:ext uri="{9D8B030D-6E8A-4147-A177-3AD203B41FA5}">
                      <a16:colId xmlns:a16="http://schemas.microsoft.com/office/drawing/2014/main" val="2702057604"/>
                    </a:ext>
                  </a:extLst>
                </a:gridCol>
                <a:gridCol w="764617">
                  <a:extLst>
                    <a:ext uri="{9D8B030D-6E8A-4147-A177-3AD203B41FA5}">
                      <a16:colId xmlns:a16="http://schemas.microsoft.com/office/drawing/2014/main" val="596816042"/>
                    </a:ext>
                  </a:extLst>
                </a:gridCol>
                <a:gridCol w="849108">
                  <a:extLst>
                    <a:ext uri="{9D8B030D-6E8A-4147-A177-3AD203B41FA5}">
                      <a16:colId xmlns:a16="http://schemas.microsoft.com/office/drawing/2014/main" val="2054760200"/>
                    </a:ext>
                  </a:extLst>
                </a:gridCol>
                <a:gridCol w="764617">
                  <a:extLst>
                    <a:ext uri="{9D8B030D-6E8A-4147-A177-3AD203B41FA5}">
                      <a16:colId xmlns:a16="http://schemas.microsoft.com/office/drawing/2014/main" val="335641019"/>
                    </a:ext>
                  </a:extLst>
                </a:gridCol>
                <a:gridCol w="683122">
                  <a:extLst>
                    <a:ext uri="{9D8B030D-6E8A-4147-A177-3AD203B41FA5}">
                      <a16:colId xmlns:a16="http://schemas.microsoft.com/office/drawing/2014/main" val="1417078410"/>
                    </a:ext>
                  </a:extLst>
                </a:gridCol>
              </a:tblGrid>
              <a:tr h="723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63900"/>
                  </a:ext>
                </a:extLst>
              </a:tr>
              <a:tr h="1490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74648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«Пассажирский транспорт общего пользования»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39196"/>
                  </a:ext>
                </a:extLst>
              </a:tr>
              <a:tr h="7432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поездок, оплаченных посредством безналичных расчетов, в общем количестве оплаченных пассажирами поездок на конец года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65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85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034416"/>
                  </a:ext>
                </a:extLst>
              </a:tr>
              <a:tr h="298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расписания на автобусных маршрутах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14803"/>
                  </a:ext>
                </a:extLst>
              </a:tr>
              <a:tr h="2745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"Дороги Подмосковья"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54943"/>
                  </a:ext>
                </a:extLst>
              </a:tr>
              <a:tr h="596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(капитальный ремонт) сети автомобильных дорог общего пользования местного значения (оценивается на конец года)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км/тыс.кв.м.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71,1/10,16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71,1/10,16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71,1/10,16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71,1/10,16 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4544"/>
                  </a:ext>
                </a:extLst>
              </a:tr>
              <a:tr h="1192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ДТП. Снижение смертности от дорожно-транспортных происшествий: на дорогах федерального значения, на дорогах регионального значения, на дорогах муниципального значения, на частных дорогах, количество погибших на 100 тыс. населения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 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чел./100 тыс. населения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48914"/>
                  </a:ext>
                </a:extLst>
              </a:tr>
              <a:tr h="4472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парковочного пространства на улично-дорожной сети (оценивается на конец года)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машиномест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363" marR="6136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73174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866C5F5-BC62-466A-BA51-73C2CCC6A1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9500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16047" y="1065538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550 914,6 тыс. рублей</a:t>
            </a:r>
          </a:p>
          <a:p>
            <a:r>
              <a:rPr lang="ru-RU" sz="1200" dirty="0" smtClean="0"/>
              <a:t>в 2022 году – 590 784,0 тыс. рублей</a:t>
            </a:r>
          </a:p>
          <a:p>
            <a:r>
              <a:rPr lang="ru-RU" sz="1200" dirty="0" smtClean="0"/>
              <a:t>в 2023 году – 403 359,0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27575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831208"/>
              </p:ext>
            </p:extLst>
          </p:nvPr>
        </p:nvGraphicFramePr>
        <p:xfrm>
          <a:off x="393840" y="2002109"/>
          <a:ext cx="8486172" cy="4541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63797">
                  <a:extLst>
                    <a:ext uri="{9D8B030D-6E8A-4147-A177-3AD203B41FA5}">
                      <a16:colId xmlns:a16="http://schemas.microsoft.com/office/drawing/2014/main" val="2050688131"/>
                    </a:ext>
                  </a:extLst>
                </a:gridCol>
                <a:gridCol w="2291393">
                  <a:extLst>
                    <a:ext uri="{9D8B030D-6E8A-4147-A177-3AD203B41FA5}">
                      <a16:colId xmlns:a16="http://schemas.microsoft.com/office/drawing/2014/main" val="2865253728"/>
                    </a:ext>
                  </a:extLst>
                </a:gridCol>
                <a:gridCol w="763797">
                  <a:extLst>
                    <a:ext uri="{9D8B030D-6E8A-4147-A177-3AD203B41FA5}">
                      <a16:colId xmlns:a16="http://schemas.microsoft.com/office/drawing/2014/main" val="39722184"/>
                    </a:ext>
                  </a:extLst>
                </a:gridCol>
                <a:gridCol w="593799">
                  <a:extLst>
                    <a:ext uri="{9D8B030D-6E8A-4147-A177-3AD203B41FA5}">
                      <a16:colId xmlns:a16="http://schemas.microsoft.com/office/drawing/2014/main" val="3945588663"/>
                    </a:ext>
                  </a:extLst>
                </a:gridCol>
                <a:gridCol w="763797">
                  <a:extLst>
                    <a:ext uri="{9D8B030D-6E8A-4147-A177-3AD203B41FA5}">
                      <a16:colId xmlns:a16="http://schemas.microsoft.com/office/drawing/2014/main" val="1393653856"/>
                    </a:ext>
                  </a:extLst>
                </a:gridCol>
                <a:gridCol w="763797">
                  <a:extLst>
                    <a:ext uri="{9D8B030D-6E8A-4147-A177-3AD203B41FA5}">
                      <a16:colId xmlns:a16="http://schemas.microsoft.com/office/drawing/2014/main" val="1937206819"/>
                    </a:ext>
                  </a:extLst>
                </a:gridCol>
                <a:gridCol w="848198">
                  <a:extLst>
                    <a:ext uri="{9D8B030D-6E8A-4147-A177-3AD203B41FA5}">
                      <a16:colId xmlns:a16="http://schemas.microsoft.com/office/drawing/2014/main" val="1450137"/>
                    </a:ext>
                  </a:extLst>
                </a:gridCol>
                <a:gridCol w="848797">
                  <a:extLst>
                    <a:ext uri="{9D8B030D-6E8A-4147-A177-3AD203B41FA5}">
                      <a16:colId xmlns:a16="http://schemas.microsoft.com/office/drawing/2014/main" val="1718071864"/>
                    </a:ext>
                  </a:extLst>
                </a:gridCol>
                <a:gridCol w="848797">
                  <a:extLst>
                    <a:ext uri="{9D8B030D-6E8A-4147-A177-3AD203B41FA5}">
                      <a16:colId xmlns:a16="http://schemas.microsoft.com/office/drawing/2014/main" val="1368950799"/>
                    </a:ext>
                  </a:extLst>
                </a:gridCol>
              </a:tblGrid>
              <a:tr h="12929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12584"/>
                  </a:ext>
                </a:extLst>
              </a:tr>
              <a:tr h="6963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467781"/>
                  </a:ext>
                </a:extLst>
              </a:tr>
              <a:tr h="1495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«Инвестиции»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01922"/>
                  </a:ext>
                </a:extLst>
              </a:tr>
              <a:tr h="646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основной капитал (без учета бюджетных инвестиций), на душу населения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174,15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641358"/>
                  </a:ext>
                </a:extLst>
              </a:tr>
              <a:tr h="10041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заполняемости многофункциональных индустриальных парков, технологических парков, промышленных площадок.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69,49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370606"/>
                  </a:ext>
                </a:extLst>
              </a:tr>
              <a:tr h="7498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многофункциональных индустриальных парков, технологических парков, промышленных площадок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17207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привлеченных резидентов на территории многофункциональных индустриальных парков, технологических парков, промышленных площадок муниципальных образований 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349" marR="56349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603075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61C19CE-4757-4399-9A0A-A4D79620E1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2"/>
          <p:cNvSpPr txBox="1"/>
          <p:nvPr/>
        </p:nvSpPr>
        <p:spPr>
          <a:xfrm>
            <a:off x="1113976" y="1021803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</a:t>
            </a:r>
            <a:r>
              <a:rPr lang="en-US" sz="1200" dirty="0" smtClean="0"/>
              <a:t>2 000</a:t>
            </a:r>
            <a:r>
              <a:rPr lang="ru-RU" sz="1200" dirty="0" smtClean="0"/>
              <a:t>,</a:t>
            </a:r>
            <a:r>
              <a:rPr lang="en-US" sz="1200" dirty="0" smtClean="0"/>
              <a:t>0</a:t>
            </a:r>
            <a:r>
              <a:rPr lang="ru-RU" sz="1200" dirty="0" smtClean="0"/>
              <a:t> </a:t>
            </a:r>
            <a:r>
              <a:rPr lang="ru-RU" sz="1200" dirty="0" smtClean="0"/>
              <a:t>тыс. рублей</a:t>
            </a:r>
          </a:p>
          <a:p>
            <a:r>
              <a:rPr lang="ru-RU" sz="1200" dirty="0" smtClean="0"/>
              <a:t>в 2022 году – </a:t>
            </a:r>
            <a:r>
              <a:rPr lang="en-US" sz="1200" dirty="0" smtClean="0"/>
              <a:t>2 500</a:t>
            </a:r>
            <a:r>
              <a:rPr lang="ru-RU" sz="1200" dirty="0" smtClean="0"/>
              <a:t>,</a:t>
            </a:r>
            <a:r>
              <a:rPr lang="en-US" sz="1200" dirty="0" smtClean="0"/>
              <a:t>0</a:t>
            </a:r>
            <a:r>
              <a:rPr lang="ru-RU" sz="1200" dirty="0" smtClean="0"/>
              <a:t> </a:t>
            </a:r>
            <a:r>
              <a:rPr lang="ru-RU" sz="1200" dirty="0" smtClean="0"/>
              <a:t>тыс. рублей</a:t>
            </a:r>
          </a:p>
          <a:p>
            <a:r>
              <a:rPr lang="ru-RU" sz="1200" dirty="0" smtClean="0"/>
              <a:t>в 2023 году – </a:t>
            </a:r>
            <a:r>
              <a:rPr lang="en-US" sz="1200" dirty="0" smtClean="0"/>
              <a:t>3 000</a:t>
            </a:r>
            <a:r>
              <a:rPr lang="ru-RU" sz="1200" dirty="0" smtClean="0"/>
              <a:t>,</a:t>
            </a:r>
            <a:r>
              <a:rPr lang="en-US" sz="1200" dirty="0" smtClean="0"/>
              <a:t>0</a:t>
            </a:r>
            <a:r>
              <a:rPr lang="ru-RU" sz="1200" dirty="0" smtClean="0"/>
              <a:t> </a:t>
            </a:r>
            <a:r>
              <a:rPr lang="ru-RU" sz="1200" dirty="0" smtClean="0"/>
              <a:t>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66331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789918"/>
              </p:ext>
            </p:extLst>
          </p:nvPr>
        </p:nvGraphicFramePr>
        <p:xfrm>
          <a:off x="251519" y="1234027"/>
          <a:ext cx="8568952" cy="50581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35205">
                  <a:extLst>
                    <a:ext uri="{9D8B030D-6E8A-4147-A177-3AD203B41FA5}">
                      <a16:colId xmlns:a16="http://schemas.microsoft.com/office/drawing/2014/main" val="1007981770"/>
                    </a:ext>
                  </a:extLst>
                </a:gridCol>
                <a:gridCol w="2410312">
                  <a:extLst>
                    <a:ext uri="{9D8B030D-6E8A-4147-A177-3AD203B41FA5}">
                      <a16:colId xmlns:a16="http://schemas.microsoft.com/office/drawing/2014/main" val="3367474477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3519281918"/>
                    </a:ext>
                  </a:extLst>
                </a:gridCol>
                <a:gridCol w="624616">
                  <a:extLst>
                    <a:ext uri="{9D8B030D-6E8A-4147-A177-3AD203B41FA5}">
                      <a16:colId xmlns:a16="http://schemas.microsoft.com/office/drawing/2014/main" val="2994969684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2313459188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2089746809"/>
                    </a:ext>
                  </a:extLst>
                </a:gridCol>
                <a:gridCol w="803438">
                  <a:extLst>
                    <a:ext uri="{9D8B030D-6E8A-4147-A177-3AD203B41FA5}">
                      <a16:colId xmlns:a16="http://schemas.microsoft.com/office/drawing/2014/main" val="284357434"/>
                    </a:ext>
                  </a:extLst>
                </a:gridCol>
                <a:gridCol w="892219">
                  <a:extLst>
                    <a:ext uri="{9D8B030D-6E8A-4147-A177-3AD203B41FA5}">
                      <a16:colId xmlns:a16="http://schemas.microsoft.com/office/drawing/2014/main" val="3160573698"/>
                    </a:ext>
                  </a:extLst>
                </a:gridCol>
                <a:gridCol w="892848">
                  <a:extLst>
                    <a:ext uri="{9D8B030D-6E8A-4147-A177-3AD203B41FA5}">
                      <a16:colId xmlns:a16="http://schemas.microsoft.com/office/drawing/2014/main" val="1505741982"/>
                    </a:ext>
                  </a:extLst>
                </a:gridCol>
              </a:tblGrid>
              <a:tr h="9600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территории, на которую привлечены новые резиденты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7570"/>
                  </a:ext>
                </a:extLst>
              </a:tr>
              <a:tr h="723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545721"/>
                  </a:ext>
                </a:extLst>
              </a:tr>
              <a:tr h="696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в базовых несырьевых отраслях экономики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21071"/>
                  </a:ext>
                </a:extLst>
              </a:tr>
              <a:tr h="8446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29485,5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26831,8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23880,3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23000,0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92824"/>
                  </a:ext>
                </a:extLst>
              </a:tr>
              <a:tr h="723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рабочих мест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051142"/>
                  </a:ext>
                </a:extLst>
              </a:tr>
              <a:tr h="144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«Развитие конкуренции»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347264"/>
                  </a:ext>
                </a:extLst>
              </a:tr>
              <a:tr h="9660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обоснованных, частично обоснованных жалоб в Федеральную антимонопольную службу (ФАС России) (от общего количества опубликованных торгов)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77" marR="53677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39276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2FE9DD1-A4D5-4C22-81A5-90E6FDA946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5014"/>
            <a:ext cx="606231" cy="9657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751965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966171"/>
              </p:ext>
            </p:extLst>
          </p:nvPr>
        </p:nvGraphicFramePr>
        <p:xfrm>
          <a:off x="251519" y="1240945"/>
          <a:ext cx="8568952" cy="55331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35205">
                  <a:extLst>
                    <a:ext uri="{9D8B030D-6E8A-4147-A177-3AD203B41FA5}">
                      <a16:colId xmlns:a16="http://schemas.microsoft.com/office/drawing/2014/main" val="2521066913"/>
                    </a:ext>
                  </a:extLst>
                </a:gridCol>
                <a:gridCol w="2345116">
                  <a:extLst>
                    <a:ext uri="{9D8B030D-6E8A-4147-A177-3AD203B41FA5}">
                      <a16:colId xmlns:a16="http://schemas.microsoft.com/office/drawing/2014/main" val="300851298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268816929"/>
                    </a:ext>
                  </a:extLst>
                </a:gridCol>
                <a:gridCol w="557147">
                  <a:extLst>
                    <a:ext uri="{9D8B030D-6E8A-4147-A177-3AD203B41FA5}">
                      <a16:colId xmlns:a16="http://schemas.microsoft.com/office/drawing/2014/main" val="42988051"/>
                    </a:ext>
                  </a:extLst>
                </a:gridCol>
                <a:gridCol w="803437">
                  <a:extLst>
                    <a:ext uri="{9D8B030D-6E8A-4147-A177-3AD203B41FA5}">
                      <a16:colId xmlns:a16="http://schemas.microsoft.com/office/drawing/2014/main" val="3845167406"/>
                    </a:ext>
                  </a:extLst>
                </a:gridCol>
                <a:gridCol w="803437">
                  <a:extLst>
                    <a:ext uri="{9D8B030D-6E8A-4147-A177-3AD203B41FA5}">
                      <a16:colId xmlns:a16="http://schemas.microsoft.com/office/drawing/2014/main" val="2102220845"/>
                    </a:ext>
                  </a:extLst>
                </a:gridCol>
                <a:gridCol w="803437">
                  <a:extLst>
                    <a:ext uri="{9D8B030D-6E8A-4147-A177-3AD203B41FA5}">
                      <a16:colId xmlns:a16="http://schemas.microsoft.com/office/drawing/2014/main" val="3185654328"/>
                    </a:ext>
                  </a:extLst>
                </a:gridCol>
                <a:gridCol w="892219">
                  <a:extLst>
                    <a:ext uri="{9D8B030D-6E8A-4147-A177-3AD203B41FA5}">
                      <a16:colId xmlns:a16="http://schemas.microsoft.com/office/drawing/2014/main" val="1796624449"/>
                    </a:ext>
                  </a:extLst>
                </a:gridCol>
                <a:gridCol w="892850">
                  <a:extLst>
                    <a:ext uri="{9D8B030D-6E8A-4147-A177-3AD203B41FA5}">
                      <a16:colId xmlns:a16="http://schemas.microsoft.com/office/drawing/2014/main" val="3304086399"/>
                    </a:ext>
                  </a:extLst>
                </a:gridCol>
              </a:tblGrid>
              <a:tr h="8275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несостоявшихся торгов от общего количества объявленных торгов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7107021"/>
                  </a:ext>
                </a:extLst>
              </a:tr>
              <a:tr h="10234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общей экономии денежных средств от общей суммы объявленных торгов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895604"/>
                  </a:ext>
                </a:extLst>
              </a:tr>
              <a:tr h="1816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закупок среди субъектов малого и среднего предпринимательства, социально ориентированных некоммерческих организаций, осуществляемых в соответствии с Федеральным законом от 05.04.2013 № 44-ФЗ «О контрактной системе в сфере закупок товаров, работ, услуг для обеспечения государственных и муниципальных нужд»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648862"/>
                  </a:ext>
                </a:extLst>
              </a:tr>
              <a:tr h="838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количество участников на торгах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083163"/>
                  </a:ext>
                </a:extLst>
              </a:tr>
              <a:tr h="9944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требований Стандарта развития конкуренции в муниципальном образовании 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091" marR="5009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73208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11A17DC-BE2B-46C3-A3AE-9D50C99BF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0692423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646317"/>
              </p:ext>
            </p:extLst>
          </p:nvPr>
        </p:nvGraphicFramePr>
        <p:xfrm>
          <a:off x="519032" y="1234026"/>
          <a:ext cx="8373447" cy="543533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2994">
                  <a:extLst>
                    <a:ext uri="{9D8B030D-6E8A-4147-A177-3AD203B41FA5}">
                      <a16:colId xmlns:a16="http://schemas.microsoft.com/office/drawing/2014/main" val="2257907619"/>
                    </a:ext>
                  </a:extLst>
                </a:gridCol>
                <a:gridCol w="2355321">
                  <a:extLst>
                    <a:ext uri="{9D8B030D-6E8A-4147-A177-3AD203B41FA5}">
                      <a16:colId xmlns:a16="http://schemas.microsoft.com/office/drawing/2014/main" val="1928914973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3014694320"/>
                    </a:ext>
                  </a:extLst>
                </a:gridCol>
                <a:gridCol w="610366">
                  <a:extLst>
                    <a:ext uri="{9D8B030D-6E8A-4147-A177-3AD203B41FA5}">
                      <a16:colId xmlns:a16="http://schemas.microsoft.com/office/drawing/2014/main" val="2703364957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3757040515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725436084"/>
                    </a:ext>
                  </a:extLst>
                </a:gridCol>
                <a:gridCol w="785106">
                  <a:extLst>
                    <a:ext uri="{9D8B030D-6E8A-4147-A177-3AD203B41FA5}">
                      <a16:colId xmlns:a16="http://schemas.microsoft.com/office/drawing/2014/main" val="2789351566"/>
                    </a:ext>
                  </a:extLst>
                </a:gridCol>
                <a:gridCol w="871863">
                  <a:extLst>
                    <a:ext uri="{9D8B030D-6E8A-4147-A177-3AD203B41FA5}">
                      <a16:colId xmlns:a16="http://schemas.microsoft.com/office/drawing/2014/main" val="3552852793"/>
                    </a:ext>
                  </a:extLst>
                </a:gridCol>
                <a:gridCol w="872479">
                  <a:extLst>
                    <a:ext uri="{9D8B030D-6E8A-4147-A177-3AD203B41FA5}">
                      <a16:colId xmlns:a16="http://schemas.microsoft.com/office/drawing/2014/main" val="4139934686"/>
                    </a:ext>
                  </a:extLst>
                </a:gridCol>
              </a:tblGrid>
              <a:tr h="309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«Развитие малого и среднего предпринимательства»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525880"/>
                  </a:ext>
                </a:extLst>
              </a:tr>
              <a:tr h="1051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(Указ 607)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39,92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41,33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41,93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082389"/>
                  </a:ext>
                </a:extLst>
              </a:tr>
              <a:tr h="6602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(Указ 607)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553,31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520,68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525,12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530,37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730223"/>
                  </a:ext>
                </a:extLst>
              </a:tr>
              <a:tr h="78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Малый бизнес большого региона. Прирост количества субъектов малого и среднего предпринимательства на 10 тыс. населения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161,87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178,90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180,67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182,48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184,30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564547"/>
                  </a:ext>
                </a:extLst>
              </a:tr>
              <a:tr h="78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Вновь созданные предприятия МСП в сфере производства или услуг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385878"/>
                  </a:ext>
                </a:extLst>
              </a:tr>
              <a:tr h="10516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вновь созданных субъектов МСП участниками проекта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Национального проекта (Регионального проекта)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10476"/>
                  </a:ext>
                </a:extLst>
              </a:tr>
              <a:tr h="7873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занятых в сфере малого и среднего предпринимательства, включая индивидуальных предпринимателей" за отчетный период (прошедший год)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30877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36778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38682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83" marR="53783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2248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C66A119-C79E-49D6-824E-25B95BF5AB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3878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8020004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«Предпринимательство»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18088"/>
              </p:ext>
            </p:extLst>
          </p:nvPr>
        </p:nvGraphicFramePr>
        <p:xfrm>
          <a:off x="467735" y="1124744"/>
          <a:ext cx="8352739" cy="550287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21701">
                  <a:extLst>
                    <a:ext uri="{9D8B030D-6E8A-4147-A177-3AD203B41FA5}">
                      <a16:colId xmlns:a16="http://schemas.microsoft.com/office/drawing/2014/main" val="3765572789"/>
                    </a:ext>
                  </a:extLst>
                </a:gridCol>
                <a:gridCol w="2349495">
                  <a:extLst>
                    <a:ext uri="{9D8B030D-6E8A-4147-A177-3AD203B41FA5}">
                      <a16:colId xmlns:a16="http://schemas.microsoft.com/office/drawing/2014/main" val="2815377191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2402115938"/>
                    </a:ext>
                  </a:extLst>
                </a:gridCol>
                <a:gridCol w="608856">
                  <a:extLst>
                    <a:ext uri="{9D8B030D-6E8A-4147-A177-3AD203B41FA5}">
                      <a16:colId xmlns:a16="http://schemas.microsoft.com/office/drawing/2014/main" val="2149266030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1752402953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1325811233"/>
                    </a:ext>
                  </a:extLst>
                </a:gridCol>
                <a:gridCol w="783165">
                  <a:extLst>
                    <a:ext uri="{9D8B030D-6E8A-4147-A177-3AD203B41FA5}">
                      <a16:colId xmlns:a16="http://schemas.microsoft.com/office/drawing/2014/main" val="965096581"/>
                    </a:ext>
                  </a:extLst>
                </a:gridCol>
                <a:gridCol w="869706">
                  <a:extLst>
                    <a:ext uri="{9D8B030D-6E8A-4147-A177-3AD203B41FA5}">
                      <a16:colId xmlns:a16="http://schemas.microsoft.com/office/drawing/2014/main" val="970387214"/>
                    </a:ext>
                  </a:extLst>
                </a:gridCol>
                <a:gridCol w="870321">
                  <a:extLst>
                    <a:ext uri="{9D8B030D-6E8A-4147-A177-3AD203B41FA5}">
                      <a16:colId xmlns:a16="http://schemas.microsoft.com/office/drawing/2014/main" val="1696418554"/>
                    </a:ext>
                  </a:extLst>
                </a:gridCol>
              </a:tblGrid>
              <a:tr h="7208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самозанятых граждан, зафиксировавших свой статус, с учетом введения налогового режима для самозанятых, нарастающим итогом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ВДЛ (Указ президента РФ № 193)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859556"/>
                  </a:ext>
                </a:extLst>
              </a:tr>
              <a:tr h="1912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IV «Развитие потребительского рынка и услуг населению на территории муниципального образования Московской области»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77933"/>
                  </a:ext>
                </a:extLst>
              </a:tr>
              <a:tr h="875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площадью торговых объектов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 /1000 человек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4069,7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4109,6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3950,4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3810,2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3710,7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977622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площадей торговых объектов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12,0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8,2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532840"/>
                  </a:ext>
                </a:extLst>
              </a:tr>
              <a:tr h="574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Цивилизованная торговля (ликвидация незаконных нестационарных торговых объектов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724684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посадочных мест на объектах общественного питания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Посадочные места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870488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4.6.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 рабочих мест на объектах бытового обслуживания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места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386357"/>
                  </a:ext>
                </a:extLst>
              </a:tr>
              <a:tr h="7775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8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44" marR="51444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80391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7C33E81-2478-4C5A-89FA-DF102EF227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63879"/>
            <a:ext cx="606231" cy="9280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197422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89847"/>
              </p:ext>
            </p:extLst>
          </p:nvPr>
        </p:nvGraphicFramePr>
        <p:xfrm>
          <a:off x="575396" y="1939116"/>
          <a:ext cx="8028195" cy="436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3840">
                  <a:extLst>
                    <a:ext uri="{9D8B030D-6E8A-4147-A177-3AD203B41FA5}">
                      <a16:colId xmlns:a16="http://schemas.microsoft.com/office/drawing/2014/main" val="2461880424"/>
                    </a:ext>
                  </a:extLst>
                </a:gridCol>
                <a:gridCol w="1997801">
                  <a:extLst>
                    <a:ext uri="{9D8B030D-6E8A-4147-A177-3AD203B41FA5}">
                      <a16:colId xmlns:a16="http://schemas.microsoft.com/office/drawing/2014/main" val="3715591442"/>
                    </a:ext>
                  </a:extLst>
                </a:gridCol>
                <a:gridCol w="782781">
                  <a:extLst>
                    <a:ext uri="{9D8B030D-6E8A-4147-A177-3AD203B41FA5}">
                      <a16:colId xmlns:a16="http://schemas.microsoft.com/office/drawing/2014/main" val="2894688274"/>
                    </a:ext>
                  </a:extLst>
                </a:gridCol>
                <a:gridCol w="695559">
                  <a:extLst>
                    <a:ext uri="{9D8B030D-6E8A-4147-A177-3AD203B41FA5}">
                      <a16:colId xmlns:a16="http://schemas.microsoft.com/office/drawing/2014/main" val="4099982738"/>
                    </a:ext>
                  </a:extLst>
                </a:gridCol>
                <a:gridCol w="869450">
                  <a:extLst>
                    <a:ext uri="{9D8B030D-6E8A-4147-A177-3AD203B41FA5}">
                      <a16:colId xmlns:a16="http://schemas.microsoft.com/office/drawing/2014/main" val="2091378411"/>
                    </a:ext>
                  </a:extLst>
                </a:gridCol>
                <a:gridCol w="782781">
                  <a:extLst>
                    <a:ext uri="{9D8B030D-6E8A-4147-A177-3AD203B41FA5}">
                      <a16:colId xmlns:a16="http://schemas.microsoft.com/office/drawing/2014/main" val="1076146432"/>
                    </a:ext>
                  </a:extLst>
                </a:gridCol>
                <a:gridCol w="782781">
                  <a:extLst>
                    <a:ext uri="{9D8B030D-6E8A-4147-A177-3AD203B41FA5}">
                      <a16:colId xmlns:a16="http://schemas.microsoft.com/office/drawing/2014/main" val="2546069504"/>
                    </a:ext>
                  </a:extLst>
                </a:gridCol>
                <a:gridCol w="706601">
                  <a:extLst>
                    <a:ext uri="{9D8B030D-6E8A-4147-A177-3AD203B41FA5}">
                      <a16:colId xmlns:a16="http://schemas.microsoft.com/office/drawing/2014/main" val="2586520342"/>
                    </a:ext>
                  </a:extLst>
                </a:gridCol>
                <a:gridCol w="706601">
                  <a:extLst>
                    <a:ext uri="{9D8B030D-6E8A-4147-A177-3AD203B41FA5}">
                      <a16:colId xmlns:a16="http://schemas.microsoft.com/office/drawing/2014/main" val="1521895411"/>
                    </a:ext>
                  </a:extLst>
                </a:gridCol>
              </a:tblGrid>
              <a:tr h="2734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реализации Муниципальной программы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Планируемое значение по годам реализации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538084"/>
                  </a:ext>
                </a:extLst>
              </a:tr>
              <a:tr h="518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687839"/>
                  </a:ext>
                </a:extLst>
              </a:tr>
              <a:tr h="273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72384"/>
                  </a:ext>
                </a:extLst>
              </a:tr>
              <a:tr h="2734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«Социальная поддержка граждан»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0177"/>
                  </a:ext>
                </a:extLst>
              </a:tr>
              <a:tr h="8679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бедности*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РФ от 25.04.2019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193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481612"/>
                  </a:ext>
                </a:extLst>
              </a:tr>
              <a:tr h="5707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Активное долголетие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185987"/>
                  </a:ext>
                </a:extLst>
              </a:tr>
              <a:tr h="2734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«Доступная среда»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137874"/>
                  </a:ext>
                </a:extLst>
              </a:tr>
              <a:tr h="13171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Доступная среда -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инвалидов и других маломобильных групп населения муниципальных приоритетных объектов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013" marR="35013" marT="57602" marB="576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119966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0B135BA-F4BB-427D-94F8-1CD5B5F77B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109 152,1 тыс. рублей</a:t>
            </a:r>
          </a:p>
          <a:p>
            <a:r>
              <a:rPr lang="ru-RU" sz="1200" dirty="0" smtClean="0"/>
              <a:t>в 2022 году – 111 521,6 тыс. рублей</a:t>
            </a:r>
          </a:p>
          <a:p>
            <a:r>
              <a:rPr lang="ru-RU" sz="1200" dirty="0" smtClean="0"/>
              <a:t>в 2023 году – 113 465,1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8107302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8786"/>
              </p:ext>
            </p:extLst>
          </p:nvPr>
        </p:nvGraphicFramePr>
        <p:xfrm>
          <a:off x="755576" y="1070903"/>
          <a:ext cx="8064897" cy="5055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599">
                  <a:extLst>
                    <a:ext uri="{9D8B030D-6E8A-4147-A177-3AD203B41FA5}">
                      <a16:colId xmlns:a16="http://schemas.microsoft.com/office/drawing/2014/main" val="3041675773"/>
                    </a:ext>
                  </a:extLst>
                </a:gridCol>
                <a:gridCol w="2100984">
                  <a:extLst>
                    <a:ext uri="{9D8B030D-6E8A-4147-A177-3AD203B41FA5}">
                      <a16:colId xmlns:a16="http://schemas.microsoft.com/office/drawing/2014/main" val="3596337750"/>
                    </a:ext>
                  </a:extLst>
                </a:gridCol>
                <a:gridCol w="823209">
                  <a:extLst>
                    <a:ext uri="{9D8B030D-6E8A-4147-A177-3AD203B41FA5}">
                      <a16:colId xmlns:a16="http://schemas.microsoft.com/office/drawing/2014/main" val="3766049373"/>
                    </a:ext>
                  </a:extLst>
                </a:gridCol>
                <a:gridCol w="731483">
                  <a:extLst>
                    <a:ext uri="{9D8B030D-6E8A-4147-A177-3AD203B41FA5}">
                      <a16:colId xmlns:a16="http://schemas.microsoft.com/office/drawing/2014/main" val="3326030896"/>
                    </a:ext>
                  </a:extLst>
                </a:gridCol>
                <a:gridCol w="914355">
                  <a:extLst>
                    <a:ext uri="{9D8B030D-6E8A-4147-A177-3AD203B41FA5}">
                      <a16:colId xmlns:a16="http://schemas.microsoft.com/office/drawing/2014/main" val="3678789056"/>
                    </a:ext>
                  </a:extLst>
                </a:gridCol>
                <a:gridCol w="740192">
                  <a:extLst>
                    <a:ext uri="{9D8B030D-6E8A-4147-A177-3AD203B41FA5}">
                      <a16:colId xmlns:a16="http://schemas.microsoft.com/office/drawing/2014/main" val="4104950447"/>
                    </a:ext>
                  </a:extLst>
                </a:gridCol>
                <a:gridCol w="823209">
                  <a:extLst>
                    <a:ext uri="{9D8B030D-6E8A-4147-A177-3AD203B41FA5}">
                      <a16:colId xmlns:a16="http://schemas.microsoft.com/office/drawing/2014/main" val="1823550628"/>
                    </a:ext>
                  </a:extLst>
                </a:gridCol>
                <a:gridCol w="740772">
                  <a:extLst>
                    <a:ext uri="{9D8B030D-6E8A-4147-A177-3AD203B41FA5}">
                      <a16:colId xmlns:a16="http://schemas.microsoft.com/office/drawing/2014/main" val="3917437408"/>
                    </a:ext>
                  </a:extLst>
                </a:gridCol>
                <a:gridCol w="743094">
                  <a:extLst>
                    <a:ext uri="{9D8B030D-6E8A-4147-A177-3AD203B41FA5}">
                      <a16:colId xmlns:a16="http://schemas.microsoft.com/office/drawing/2014/main" val="168761792"/>
                    </a:ext>
                  </a:extLst>
                </a:gridCol>
              </a:tblGrid>
              <a:tr h="734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1,5 года до 7 лет, охваченных дошкольным образованием,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детей-инвалидов такого возраста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ФОИГВ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26774"/>
                  </a:ext>
                </a:extLst>
              </a:tr>
              <a:tr h="864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5 до 18 лет, получающих дополнительное образование,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общей численности детей-инвалидов такого возраста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ФОИГВ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339385"/>
                  </a:ext>
                </a:extLst>
              </a:tr>
              <a:tr h="9905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4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детей-инвалидов, которым созданы условия для получения качественного начального общего, основного общего, среднего общего образования, в общей численности детей -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инвалидов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школьного возраста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ФОИГВ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51890" algn="l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073323"/>
                  </a:ext>
                </a:extLst>
              </a:tr>
              <a:tr h="232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«Развитие системы отдыха и оздоровления детей»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53249"/>
                  </a:ext>
                </a:extLst>
              </a:tr>
              <a:tr h="864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охваченных отдыхом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подлежащих оздоровлению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255851"/>
                  </a:ext>
                </a:extLst>
              </a:tr>
              <a:tr h="1367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7 до 15 лет, находящихся в трудной жизненной ситуации, подлежащих оздоровлению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55,6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056" marR="29056" marT="47802" marB="47802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69114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84BB734-9BC8-4540-8C2A-9C8E652187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69" y="116632"/>
            <a:ext cx="606231" cy="10081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7594701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958060"/>
              </p:ext>
            </p:extLst>
          </p:nvPr>
        </p:nvGraphicFramePr>
        <p:xfrm>
          <a:off x="683568" y="1240945"/>
          <a:ext cx="8136903" cy="50537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595">
                  <a:extLst>
                    <a:ext uri="{9D8B030D-6E8A-4147-A177-3AD203B41FA5}">
                      <a16:colId xmlns:a16="http://schemas.microsoft.com/office/drawing/2014/main" val="2141995401"/>
                    </a:ext>
                  </a:extLst>
                </a:gridCol>
                <a:gridCol w="2119742">
                  <a:extLst>
                    <a:ext uri="{9D8B030D-6E8A-4147-A177-3AD203B41FA5}">
                      <a16:colId xmlns:a16="http://schemas.microsoft.com/office/drawing/2014/main" val="3587028258"/>
                    </a:ext>
                  </a:extLst>
                </a:gridCol>
                <a:gridCol w="830560">
                  <a:extLst>
                    <a:ext uri="{9D8B030D-6E8A-4147-A177-3AD203B41FA5}">
                      <a16:colId xmlns:a16="http://schemas.microsoft.com/office/drawing/2014/main" val="3929961636"/>
                    </a:ext>
                  </a:extLst>
                </a:gridCol>
                <a:gridCol w="738015">
                  <a:extLst>
                    <a:ext uri="{9D8B030D-6E8A-4147-A177-3AD203B41FA5}">
                      <a16:colId xmlns:a16="http://schemas.microsoft.com/office/drawing/2014/main" val="3086029195"/>
                    </a:ext>
                  </a:extLst>
                </a:gridCol>
                <a:gridCol w="922517">
                  <a:extLst>
                    <a:ext uri="{9D8B030D-6E8A-4147-A177-3AD203B41FA5}">
                      <a16:colId xmlns:a16="http://schemas.microsoft.com/office/drawing/2014/main" val="4196117762"/>
                    </a:ext>
                  </a:extLst>
                </a:gridCol>
                <a:gridCol w="746800">
                  <a:extLst>
                    <a:ext uri="{9D8B030D-6E8A-4147-A177-3AD203B41FA5}">
                      <a16:colId xmlns:a16="http://schemas.microsoft.com/office/drawing/2014/main" val="3905271463"/>
                    </a:ext>
                  </a:extLst>
                </a:gridCol>
                <a:gridCol w="830560">
                  <a:extLst>
                    <a:ext uri="{9D8B030D-6E8A-4147-A177-3AD203B41FA5}">
                      <a16:colId xmlns:a16="http://schemas.microsoft.com/office/drawing/2014/main" val="730203960"/>
                    </a:ext>
                  </a:extLst>
                </a:gridCol>
                <a:gridCol w="747385">
                  <a:extLst>
                    <a:ext uri="{9D8B030D-6E8A-4147-A177-3AD203B41FA5}">
                      <a16:colId xmlns:a16="http://schemas.microsoft.com/office/drawing/2014/main" val="1238833539"/>
                    </a:ext>
                  </a:extLst>
                </a:gridCol>
                <a:gridCol w="749729">
                  <a:extLst>
                    <a:ext uri="{9D8B030D-6E8A-4147-A177-3AD203B41FA5}">
                      <a16:colId xmlns:a16="http://schemas.microsoft.com/office/drawing/2014/main" val="1520946259"/>
                    </a:ext>
                  </a:extLst>
                </a:gridCol>
              </a:tblGrid>
              <a:tr h="21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V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трудовых ресурсов и охраны труда»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251971"/>
                  </a:ext>
                </a:extLst>
              </a:tr>
              <a:tr h="10181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пострадавших в результате несчастных случаев на производстве со смертельным исходом в расчете на 1000 работающих (организаций, занятых в экономике муниципального образования),промилле*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промилле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293050"/>
                  </a:ext>
                </a:extLst>
              </a:tr>
              <a:tr h="21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IX 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поддержка социально ориентированных некоммерческих организаций»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10374"/>
                  </a:ext>
                </a:extLst>
              </a:tr>
              <a:tr h="584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поддержка органами местного самоуправления всего**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086476"/>
                  </a:ext>
                </a:extLst>
              </a:tr>
              <a:tr h="686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1.1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525253"/>
                  </a:ext>
                </a:extLst>
              </a:tr>
              <a:tr h="674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1.2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897688"/>
                  </a:ext>
                </a:extLst>
              </a:tr>
              <a:tr h="686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1.3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физической культуры и спорта, которым оказана поддержка органами местного самоуправления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755622"/>
                  </a:ext>
                </a:extLst>
              </a:tr>
              <a:tr h="92475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НКО,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общем объеме расходов бюджета муниципального образования Московской области на социальную сферу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103" marR="28103" marT="46233" marB="46233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1768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94DE758-E2D0-4BBB-B5BD-1A86D4F70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083963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«Социальная защита населения» на 2021-2024 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365188"/>
              </p:ext>
            </p:extLst>
          </p:nvPr>
        </p:nvGraphicFramePr>
        <p:xfrm>
          <a:off x="755576" y="980728"/>
          <a:ext cx="8136905" cy="5746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595">
                  <a:extLst>
                    <a:ext uri="{9D8B030D-6E8A-4147-A177-3AD203B41FA5}">
                      <a16:colId xmlns:a16="http://schemas.microsoft.com/office/drawing/2014/main" val="3100645970"/>
                    </a:ext>
                  </a:extLst>
                </a:gridCol>
                <a:gridCol w="3117223">
                  <a:extLst>
                    <a:ext uri="{9D8B030D-6E8A-4147-A177-3AD203B41FA5}">
                      <a16:colId xmlns:a16="http://schemas.microsoft.com/office/drawing/2014/main" val="3915725636"/>
                    </a:ext>
                  </a:extLst>
                </a:gridCol>
                <a:gridCol w="642387">
                  <a:extLst>
                    <a:ext uri="{9D8B030D-6E8A-4147-A177-3AD203B41FA5}">
                      <a16:colId xmlns:a16="http://schemas.microsoft.com/office/drawing/2014/main" val="2591695781"/>
                    </a:ext>
                  </a:extLst>
                </a:gridCol>
                <a:gridCol w="510699">
                  <a:extLst>
                    <a:ext uri="{9D8B030D-6E8A-4147-A177-3AD203B41FA5}">
                      <a16:colId xmlns:a16="http://schemas.microsoft.com/office/drawing/2014/main" val="1556958024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2335985848"/>
                    </a:ext>
                  </a:extLst>
                </a:gridCol>
                <a:gridCol w="711459">
                  <a:extLst>
                    <a:ext uri="{9D8B030D-6E8A-4147-A177-3AD203B41FA5}">
                      <a16:colId xmlns:a16="http://schemas.microsoft.com/office/drawing/2014/main" val="2373528631"/>
                    </a:ext>
                  </a:extLst>
                </a:gridCol>
                <a:gridCol w="782605">
                  <a:extLst>
                    <a:ext uri="{9D8B030D-6E8A-4147-A177-3AD203B41FA5}">
                      <a16:colId xmlns:a16="http://schemas.microsoft.com/office/drawing/2014/main" val="1084251663"/>
                    </a:ext>
                  </a:extLst>
                </a:gridCol>
                <a:gridCol w="640313">
                  <a:extLst>
                    <a:ext uri="{9D8B030D-6E8A-4147-A177-3AD203B41FA5}">
                      <a16:colId xmlns:a16="http://schemas.microsoft.com/office/drawing/2014/main" val="775083330"/>
                    </a:ext>
                  </a:extLst>
                </a:gridCol>
                <a:gridCol w="569165">
                  <a:extLst>
                    <a:ext uri="{9D8B030D-6E8A-4147-A177-3AD203B41FA5}">
                      <a16:colId xmlns:a16="http://schemas.microsoft.com/office/drawing/2014/main" val="1117461211"/>
                    </a:ext>
                  </a:extLst>
                </a:gridCol>
              </a:tblGrid>
              <a:tr h="711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2.1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социальной защиты населения, в общем объеме расходов бюджета муниципального образования Московской области в сфере социальной защиты населения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6038876"/>
                  </a:ext>
                </a:extLst>
              </a:tr>
              <a:tr h="8351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2.2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488704"/>
                  </a:ext>
                </a:extLst>
              </a:tr>
              <a:tr h="7336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2.3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расходов, направляемых на предоставление субсидий СО НКО в сфере физической культуры и спорта, в общем объеме расходов бюджета муниципального образования Московской области в сфере физической культуры и спорта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254943"/>
                  </a:ext>
                </a:extLst>
              </a:tr>
              <a:tr h="430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</a:t>
                      </a: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525166"/>
                  </a:ext>
                </a:extLst>
              </a:tr>
              <a:tr h="4308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411777"/>
                  </a:ext>
                </a:extLst>
              </a:tr>
              <a:tr h="574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4.1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249225"/>
                  </a:ext>
                </a:extLst>
              </a:tr>
              <a:tr h="6536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 СО НКО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46368"/>
                  </a:ext>
                </a:extLst>
              </a:tr>
              <a:tr h="711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5.1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680,97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0920"/>
                  </a:ext>
                </a:extLst>
              </a:tr>
              <a:tr h="5555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381" marR="17381" marT="28595" marB="2859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008876"/>
                  </a:ext>
                </a:extLst>
              </a:tr>
            </a:tbl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D48EAFA-2946-4133-A478-4AA7DBD0DC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5049083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68746"/>
              </p:ext>
            </p:extLst>
          </p:nvPr>
        </p:nvGraphicFramePr>
        <p:xfrm>
          <a:off x="467735" y="1808318"/>
          <a:ext cx="8424745" cy="475945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95700">
                  <a:extLst>
                    <a:ext uri="{9D8B030D-6E8A-4147-A177-3AD203B41FA5}">
                      <a16:colId xmlns:a16="http://schemas.microsoft.com/office/drawing/2014/main" val="2927056763"/>
                    </a:ext>
                  </a:extLst>
                </a:gridCol>
                <a:gridCol w="1932261">
                  <a:extLst>
                    <a:ext uri="{9D8B030D-6E8A-4147-A177-3AD203B41FA5}">
                      <a16:colId xmlns:a16="http://schemas.microsoft.com/office/drawing/2014/main" val="1555076862"/>
                    </a:ext>
                  </a:extLst>
                </a:gridCol>
                <a:gridCol w="1623122">
                  <a:extLst>
                    <a:ext uri="{9D8B030D-6E8A-4147-A177-3AD203B41FA5}">
                      <a16:colId xmlns:a16="http://schemas.microsoft.com/office/drawing/2014/main" val="2743191061"/>
                    </a:ext>
                  </a:extLst>
                </a:gridCol>
                <a:gridCol w="540860">
                  <a:extLst>
                    <a:ext uri="{9D8B030D-6E8A-4147-A177-3AD203B41FA5}">
                      <a16:colId xmlns:a16="http://schemas.microsoft.com/office/drawing/2014/main" val="865810664"/>
                    </a:ext>
                  </a:extLst>
                </a:gridCol>
                <a:gridCol w="849998">
                  <a:extLst>
                    <a:ext uri="{9D8B030D-6E8A-4147-A177-3AD203B41FA5}">
                      <a16:colId xmlns:a16="http://schemas.microsoft.com/office/drawing/2014/main" val="2998501150"/>
                    </a:ext>
                  </a:extLst>
                </a:gridCol>
                <a:gridCol w="695700">
                  <a:extLst>
                    <a:ext uri="{9D8B030D-6E8A-4147-A177-3AD203B41FA5}">
                      <a16:colId xmlns:a16="http://schemas.microsoft.com/office/drawing/2014/main" val="13375777"/>
                    </a:ext>
                  </a:extLst>
                </a:gridCol>
                <a:gridCol w="773122">
                  <a:extLst>
                    <a:ext uri="{9D8B030D-6E8A-4147-A177-3AD203B41FA5}">
                      <a16:colId xmlns:a16="http://schemas.microsoft.com/office/drawing/2014/main" val="1294762866"/>
                    </a:ext>
                  </a:extLst>
                </a:gridCol>
                <a:gridCol w="773122">
                  <a:extLst>
                    <a:ext uri="{9D8B030D-6E8A-4147-A177-3AD203B41FA5}">
                      <a16:colId xmlns:a16="http://schemas.microsoft.com/office/drawing/2014/main" val="4114534923"/>
                    </a:ext>
                  </a:extLst>
                </a:gridCol>
                <a:gridCol w="540860">
                  <a:extLst>
                    <a:ext uri="{9D8B030D-6E8A-4147-A177-3AD203B41FA5}">
                      <a16:colId xmlns:a16="http://schemas.microsoft.com/office/drawing/2014/main" val="1358197585"/>
                    </a:ext>
                  </a:extLst>
                </a:gridCol>
              </a:tblGrid>
              <a:tr h="1316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         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74918"/>
                  </a:ext>
                </a:extLst>
              </a:tr>
              <a:tr h="4982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089747"/>
                  </a:ext>
                </a:extLst>
              </a:tr>
              <a:tr h="1316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91757"/>
                  </a:ext>
                </a:extLst>
              </a:tr>
              <a:tr h="284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«Дошкольное образование»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561101"/>
                  </a:ext>
                </a:extLst>
              </a:tr>
              <a:tr h="7799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дополнительных мест для детей в возрасте от 2 месяцев до 3 лет в образовательных организациях, реализующих образовательные программы дошкольного образования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ежегодному обращению Губернатора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971632"/>
                  </a:ext>
                </a:extLst>
              </a:tr>
              <a:tr h="444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дошкольных образовательных организаций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ежегодному обращению Губернатора Московской области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38868"/>
                  </a:ext>
                </a:extLst>
              </a:tr>
              <a:tr h="147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численности детей в возрасте от 3 до 7 лет, получающих дошкольное образование в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текущем году, к сумме численности детей в возрасте от 3 до 7 лет, получающих дошкольное 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текущем году, и численности детей в возрасте от 3 до 7 лет, находящихся в очереди на получение в текущем году дошкольного </a:t>
                      </a: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68902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Доступность дошкольного образования для детей в возрасте от полутора до трех лет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«Содействие занятости женщин – создание условий дошкольного образования для детей в возрасте до трех лет»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01" marR="4740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90382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4A1F531-E88E-4372-A525-6D3CA43ADE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4411" y="88590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5 082 999,4 тыс. рублей</a:t>
            </a:r>
          </a:p>
          <a:p>
            <a:r>
              <a:rPr lang="ru-RU" sz="1200" dirty="0" smtClean="0"/>
              <a:t>в 2022 году – 4 999 132,7 тыс. рублей</a:t>
            </a:r>
          </a:p>
          <a:p>
            <a:r>
              <a:rPr lang="ru-RU" sz="1200" dirty="0" smtClean="0"/>
              <a:t>в 2023 году – 4 840 573,0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4137605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92418"/>
              </p:ext>
            </p:extLst>
          </p:nvPr>
        </p:nvGraphicFramePr>
        <p:xfrm>
          <a:off x="467734" y="1124744"/>
          <a:ext cx="8352737" cy="49809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9114">
                  <a:extLst>
                    <a:ext uri="{9D8B030D-6E8A-4147-A177-3AD203B41FA5}">
                      <a16:colId xmlns:a16="http://schemas.microsoft.com/office/drawing/2014/main" val="343569332"/>
                    </a:ext>
                  </a:extLst>
                </a:gridCol>
                <a:gridCol w="2068053">
                  <a:extLst>
                    <a:ext uri="{9D8B030D-6E8A-4147-A177-3AD203B41FA5}">
                      <a16:colId xmlns:a16="http://schemas.microsoft.com/office/drawing/2014/main" val="2624484190"/>
                    </a:ext>
                  </a:extLst>
                </a:gridCol>
                <a:gridCol w="1737187">
                  <a:extLst>
                    <a:ext uri="{9D8B030D-6E8A-4147-A177-3AD203B41FA5}">
                      <a16:colId xmlns:a16="http://schemas.microsoft.com/office/drawing/2014/main" val="1043486896"/>
                    </a:ext>
                  </a:extLst>
                </a:gridCol>
                <a:gridCol w="578868">
                  <a:extLst>
                    <a:ext uri="{9D8B030D-6E8A-4147-A177-3AD203B41FA5}">
                      <a16:colId xmlns:a16="http://schemas.microsoft.com/office/drawing/2014/main" val="1747614886"/>
                    </a:ext>
                  </a:extLst>
                </a:gridCol>
                <a:gridCol w="909732">
                  <a:extLst>
                    <a:ext uri="{9D8B030D-6E8A-4147-A177-3AD203B41FA5}">
                      <a16:colId xmlns:a16="http://schemas.microsoft.com/office/drawing/2014/main" val="2240673558"/>
                    </a:ext>
                  </a:extLst>
                </a:gridCol>
                <a:gridCol w="744593">
                  <a:extLst>
                    <a:ext uri="{9D8B030D-6E8A-4147-A177-3AD203B41FA5}">
                      <a16:colId xmlns:a16="http://schemas.microsoft.com/office/drawing/2014/main" val="836656523"/>
                    </a:ext>
                  </a:extLst>
                </a:gridCol>
                <a:gridCol w="578868">
                  <a:extLst>
                    <a:ext uri="{9D8B030D-6E8A-4147-A177-3AD203B41FA5}">
                      <a16:colId xmlns:a16="http://schemas.microsoft.com/office/drawing/2014/main" val="2070990924"/>
                    </a:ext>
                  </a:extLst>
                </a:gridCol>
                <a:gridCol w="827454">
                  <a:extLst>
                    <a:ext uri="{9D8B030D-6E8A-4147-A177-3AD203B41FA5}">
                      <a16:colId xmlns:a16="http://schemas.microsoft.com/office/drawing/2014/main" val="3645205237"/>
                    </a:ext>
                  </a:extLst>
                </a:gridCol>
                <a:gridCol w="578868">
                  <a:extLst>
                    <a:ext uri="{9D8B030D-6E8A-4147-A177-3AD203B41FA5}">
                      <a16:colId xmlns:a16="http://schemas.microsoft.com/office/drawing/2014/main" val="3475383419"/>
                    </a:ext>
                  </a:extLst>
                </a:gridCol>
              </a:tblGrid>
              <a:tr h="7471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1.5.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85847"/>
                  </a:ext>
                </a:extLst>
              </a:tr>
              <a:tr h="22414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Создано не менее 90 тыс. дополнительных мест, в том числе с обеспечением необходимых условий пребывания детей с ОВЗ и детей-инвалидов, в организациях, осуществляющих образовательную деятельность по образовательным программам дошкольного образования, для детей в возрасте до трех лет за счет средств федерального бюджета, бюджетов субъектов Российской Федерации и местных бюджетов с учетом приоритетности региональных программ субъектов Российской Федерации, в том числе входящих в состав Дальневосточного и Северо-Кавказского федеральных округов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«Содействие занятости женщин – создание условий дошкольного образования для детей в возрасте до трех лет»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089373"/>
                  </a:ext>
                </a:extLst>
              </a:tr>
              <a:tr h="19923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дополнительные места в субъектах Российской Федерации для детей в возрасте от 1,5 до 3 лет любой направленности в организациях, осуществляющих образовательную деятельность (за исключением государственных и муниципальных), и у индивидуальных предпринимателей, осуществляющих образовательную деятельность по образовательным программам дошкольного образования, в том числе адаптированным, и присмотр и уход за детьми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«Содействие занятости женщин – создание условий дошкольного образования для детей в возрасте до трех лет»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86" marR="4758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204435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E77F3EC-D7B1-4A3B-98FA-4F8400C0C0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9103299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768190"/>
              </p:ext>
            </p:extLst>
          </p:nvPr>
        </p:nvGraphicFramePr>
        <p:xfrm>
          <a:off x="467734" y="1070902"/>
          <a:ext cx="8136714" cy="533877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0602">
                  <a:extLst>
                    <a:ext uri="{9D8B030D-6E8A-4147-A177-3AD203B41FA5}">
                      <a16:colId xmlns:a16="http://schemas.microsoft.com/office/drawing/2014/main" val="1587128528"/>
                    </a:ext>
                  </a:extLst>
                </a:gridCol>
                <a:gridCol w="2014566">
                  <a:extLst>
                    <a:ext uri="{9D8B030D-6E8A-4147-A177-3AD203B41FA5}">
                      <a16:colId xmlns:a16="http://schemas.microsoft.com/office/drawing/2014/main" val="2656799293"/>
                    </a:ext>
                  </a:extLst>
                </a:gridCol>
                <a:gridCol w="1692259">
                  <a:extLst>
                    <a:ext uri="{9D8B030D-6E8A-4147-A177-3AD203B41FA5}">
                      <a16:colId xmlns:a16="http://schemas.microsoft.com/office/drawing/2014/main" val="1013331617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2747096840"/>
                    </a:ext>
                  </a:extLst>
                </a:gridCol>
                <a:gridCol w="886205">
                  <a:extLst>
                    <a:ext uri="{9D8B030D-6E8A-4147-A177-3AD203B41FA5}">
                      <a16:colId xmlns:a16="http://schemas.microsoft.com/office/drawing/2014/main" val="979084411"/>
                    </a:ext>
                  </a:extLst>
                </a:gridCol>
                <a:gridCol w="725336">
                  <a:extLst>
                    <a:ext uri="{9D8B030D-6E8A-4147-A177-3AD203B41FA5}">
                      <a16:colId xmlns:a16="http://schemas.microsoft.com/office/drawing/2014/main" val="3234889743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718613792"/>
                    </a:ext>
                  </a:extLst>
                </a:gridCol>
                <a:gridCol w="806055">
                  <a:extLst>
                    <a:ext uri="{9D8B030D-6E8A-4147-A177-3AD203B41FA5}">
                      <a16:colId xmlns:a16="http://schemas.microsoft.com/office/drawing/2014/main" val="3237719807"/>
                    </a:ext>
                  </a:extLst>
                </a:gridCol>
                <a:gridCol w="563897">
                  <a:extLst>
                    <a:ext uri="{9D8B030D-6E8A-4147-A177-3AD203B41FA5}">
                      <a16:colId xmlns:a16="http://schemas.microsoft.com/office/drawing/2014/main" val="2357261014"/>
                    </a:ext>
                  </a:extLst>
                </a:gridCol>
              </a:tblGrid>
              <a:tr h="110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«Общее образование»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12014"/>
                  </a:ext>
                </a:extLst>
              </a:tr>
              <a:tr h="822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610005"/>
                  </a:ext>
                </a:extLst>
              </a:tr>
              <a:tr h="13706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образовательных, медицинских организаций или организаций, оказывающих социальные услуги детям-сиротам и детям, оставшимся без попечения родителей к среднемесячному доходу от трудовой деятельности по 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610770"/>
                  </a:ext>
                </a:extLst>
              </a:tr>
              <a:tr h="1781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Обновлена материально-техническая база для формирования у обучающихся современных технологических и гуманитарных навыков. Создана материально-техническая база для реализации основных и дополнительных общеобразовательных программ цифрового и гуманитарного профилей в общеобразовательных организациях, расположенных в сельской местности и малых городах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ФОИВ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федеральному проекту «Современная школа»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553699"/>
                  </a:ext>
                </a:extLst>
              </a:tr>
              <a:tr h="1233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образования для детей с ограниченными возможностями здоровья. Обновление материально - технической базы в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организациях, осуществляющих образовательную деятельность исключительно по адаптированным основным общеобразовательным программам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«Современная школа»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30" marR="4863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311135"/>
                  </a:ext>
                </a:extLst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3FC09A2-1FA6-4829-91C9-E0BFFFD68F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8472404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430062"/>
              </p:ext>
            </p:extLst>
          </p:nvPr>
        </p:nvGraphicFramePr>
        <p:xfrm>
          <a:off x="334301" y="1070904"/>
          <a:ext cx="8558179" cy="531527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7209">
                  <a:extLst>
                    <a:ext uri="{9D8B030D-6E8A-4147-A177-3AD203B41FA5}">
                      <a16:colId xmlns:a16="http://schemas.microsoft.com/office/drawing/2014/main" val="1959162944"/>
                    </a:ext>
                  </a:extLst>
                </a:gridCol>
                <a:gridCol w="2118916">
                  <a:extLst>
                    <a:ext uri="{9D8B030D-6E8A-4147-A177-3AD203B41FA5}">
                      <a16:colId xmlns:a16="http://schemas.microsoft.com/office/drawing/2014/main" val="228421248"/>
                    </a:ext>
                  </a:extLst>
                </a:gridCol>
                <a:gridCol w="1779914">
                  <a:extLst>
                    <a:ext uri="{9D8B030D-6E8A-4147-A177-3AD203B41FA5}">
                      <a16:colId xmlns:a16="http://schemas.microsoft.com/office/drawing/2014/main" val="2694512681"/>
                    </a:ext>
                  </a:extLst>
                </a:gridCol>
                <a:gridCol w="593107">
                  <a:extLst>
                    <a:ext uri="{9D8B030D-6E8A-4147-A177-3AD203B41FA5}">
                      <a16:colId xmlns:a16="http://schemas.microsoft.com/office/drawing/2014/main" val="2469684811"/>
                    </a:ext>
                  </a:extLst>
                </a:gridCol>
                <a:gridCol w="932108">
                  <a:extLst>
                    <a:ext uri="{9D8B030D-6E8A-4147-A177-3AD203B41FA5}">
                      <a16:colId xmlns:a16="http://schemas.microsoft.com/office/drawing/2014/main" val="1489869657"/>
                    </a:ext>
                  </a:extLst>
                </a:gridCol>
                <a:gridCol w="762905">
                  <a:extLst>
                    <a:ext uri="{9D8B030D-6E8A-4147-A177-3AD203B41FA5}">
                      <a16:colId xmlns:a16="http://schemas.microsoft.com/office/drawing/2014/main" val="2096372610"/>
                    </a:ext>
                  </a:extLst>
                </a:gridCol>
                <a:gridCol w="593107">
                  <a:extLst>
                    <a:ext uri="{9D8B030D-6E8A-4147-A177-3AD203B41FA5}">
                      <a16:colId xmlns:a16="http://schemas.microsoft.com/office/drawing/2014/main" val="4000334163"/>
                    </a:ext>
                  </a:extLst>
                </a:gridCol>
                <a:gridCol w="847806">
                  <a:extLst>
                    <a:ext uri="{9D8B030D-6E8A-4147-A177-3AD203B41FA5}">
                      <a16:colId xmlns:a16="http://schemas.microsoft.com/office/drawing/2014/main" val="2472172885"/>
                    </a:ext>
                  </a:extLst>
                </a:gridCol>
                <a:gridCol w="593107">
                  <a:extLst>
                    <a:ext uri="{9D8B030D-6E8A-4147-A177-3AD203B41FA5}">
                      <a16:colId xmlns:a16="http://schemas.microsoft.com/office/drawing/2014/main" val="1270806737"/>
                    </a:ext>
                  </a:extLst>
                </a:gridCol>
              </a:tblGrid>
              <a:tr h="108931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935 тыс. детей в не менее чем в 7000 общеобразовательных организаций, расположенных в сельской местности, обновлена материально-техническая база для занятий физической культурой и спортом (нарастающим итогом)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5597051"/>
                  </a:ext>
                </a:extLst>
              </a:tr>
              <a:tr h="4084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общеобразовательных организаций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855026"/>
                  </a:ext>
                </a:extLst>
              </a:tr>
              <a:tr h="953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выпускников текущего года, набравших 220 баллов и более по 3 предметам, к общему количеству выпускников текущего года, сдававших ЕГЭ по 3 и более предметам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842247"/>
                  </a:ext>
                </a:extLst>
              </a:tr>
              <a:tr h="2723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3 «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образование, воспитание и психолого-социальное сопровождение детей»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62626"/>
                  </a:ext>
                </a:extLst>
              </a:tr>
              <a:tr h="953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363863"/>
                  </a:ext>
                </a:extLst>
              </a:tr>
              <a:tr h="9531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образовательных организаций в сфере культуры (детские школы по видам искусств), оснащенных музыкальными инструментами, оборудованием, материалами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4890268"/>
                  </a:ext>
                </a:extLst>
              </a:tr>
              <a:tr h="6808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детей, привлекаемых к участию в творческих мероприятиях сферы культуры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указу Президента Российской Федерации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471691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4C93E13-A908-4AB2-90FB-06F7559486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773527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«Образование»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004888"/>
              </p:ext>
            </p:extLst>
          </p:nvPr>
        </p:nvGraphicFramePr>
        <p:xfrm>
          <a:off x="584962" y="1070903"/>
          <a:ext cx="8307520" cy="538243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7332">
                  <a:extLst>
                    <a:ext uri="{9D8B030D-6E8A-4147-A177-3AD203B41FA5}">
                      <a16:colId xmlns:a16="http://schemas.microsoft.com/office/drawing/2014/main" val="2770981060"/>
                    </a:ext>
                  </a:extLst>
                </a:gridCol>
                <a:gridCol w="2056856">
                  <a:extLst>
                    <a:ext uri="{9D8B030D-6E8A-4147-A177-3AD203B41FA5}">
                      <a16:colId xmlns:a16="http://schemas.microsoft.com/office/drawing/2014/main" val="1332573834"/>
                    </a:ext>
                  </a:extLst>
                </a:gridCol>
                <a:gridCol w="1727783">
                  <a:extLst>
                    <a:ext uri="{9D8B030D-6E8A-4147-A177-3AD203B41FA5}">
                      <a16:colId xmlns:a16="http://schemas.microsoft.com/office/drawing/2014/main" val="1535910398"/>
                    </a:ext>
                  </a:extLst>
                </a:gridCol>
                <a:gridCol w="575735">
                  <a:extLst>
                    <a:ext uri="{9D8B030D-6E8A-4147-A177-3AD203B41FA5}">
                      <a16:colId xmlns:a16="http://schemas.microsoft.com/office/drawing/2014/main" val="978310278"/>
                    </a:ext>
                  </a:extLst>
                </a:gridCol>
                <a:gridCol w="904808">
                  <a:extLst>
                    <a:ext uri="{9D8B030D-6E8A-4147-A177-3AD203B41FA5}">
                      <a16:colId xmlns:a16="http://schemas.microsoft.com/office/drawing/2014/main" val="877604366"/>
                    </a:ext>
                  </a:extLst>
                </a:gridCol>
                <a:gridCol w="740562">
                  <a:extLst>
                    <a:ext uri="{9D8B030D-6E8A-4147-A177-3AD203B41FA5}">
                      <a16:colId xmlns:a16="http://schemas.microsoft.com/office/drawing/2014/main" val="148672691"/>
                    </a:ext>
                  </a:extLst>
                </a:gridCol>
                <a:gridCol w="575735">
                  <a:extLst>
                    <a:ext uri="{9D8B030D-6E8A-4147-A177-3AD203B41FA5}">
                      <a16:colId xmlns:a16="http://schemas.microsoft.com/office/drawing/2014/main" val="2346128568"/>
                    </a:ext>
                  </a:extLst>
                </a:gridCol>
                <a:gridCol w="822974">
                  <a:extLst>
                    <a:ext uri="{9D8B030D-6E8A-4147-A177-3AD203B41FA5}">
                      <a16:colId xmlns:a16="http://schemas.microsoft.com/office/drawing/2014/main" val="2456947703"/>
                    </a:ext>
                  </a:extLst>
                </a:gridCol>
                <a:gridCol w="575735">
                  <a:extLst>
                    <a:ext uri="{9D8B030D-6E8A-4147-A177-3AD203B41FA5}">
                      <a16:colId xmlns:a16="http://schemas.microsoft.com/office/drawing/2014/main" val="1467413260"/>
                    </a:ext>
                  </a:extLst>
                </a:gridCol>
              </a:tblGrid>
              <a:tr h="1932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детей, охваченных деятельностью детских технопарков «Кванториум» (мобильных технопарков «Кванториум») и других проектов, направленных на обеспечение доступности дополнительных общеобразовательных программ естественнонаучной и технической направленностей, соответствующих приоритетным направлениям технологического развития Российской Федерации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890840"/>
                  </a:ext>
                </a:extLst>
              </a:tr>
              <a:tr h="55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детские технопарки «Кванториум»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622063"/>
                  </a:ext>
                </a:extLst>
              </a:tr>
              <a:tr h="55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в возрасте от 5 до 18 лет, охваченных дополнительным образованием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485498"/>
                  </a:ext>
                </a:extLst>
              </a:tr>
              <a:tr h="5520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центры цифрового образования детей «IT-куб»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«Цифровая образовательная среда»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682468"/>
                  </a:ext>
                </a:extLst>
              </a:tr>
              <a:tr h="8280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Созданы новые места в образовательных организациях различных типов для реализации дополнительных общеразвивающих программ всех направленностей (нарастающим итогом)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к соглашению с ФОИВ по федеральному проекту «Успех каждого ребенка»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445268"/>
                  </a:ext>
                </a:extLst>
              </a:tr>
              <a:tr h="966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капитально отремонтированных детских школ искусств по видам искусств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Подпункт «з» пункта 4 Перечня поручений по реализации Послания Президента Российской Федерации Федеральному Собранию Российской Федерации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24.01.2020 № Пр-113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806" marR="488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84452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7690D15-C217-4D52-B64F-D7D72EEE3E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2993806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«Жилище»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809350"/>
              </p:ext>
            </p:extLst>
          </p:nvPr>
        </p:nvGraphicFramePr>
        <p:xfrm>
          <a:off x="567897" y="2003224"/>
          <a:ext cx="8205205" cy="4462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5703">
                  <a:extLst>
                    <a:ext uri="{9D8B030D-6E8A-4147-A177-3AD203B41FA5}">
                      <a16:colId xmlns:a16="http://schemas.microsoft.com/office/drawing/2014/main" val="1717226619"/>
                    </a:ext>
                  </a:extLst>
                </a:gridCol>
                <a:gridCol w="2316998">
                  <a:extLst>
                    <a:ext uri="{9D8B030D-6E8A-4147-A177-3AD203B41FA5}">
                      <a16:colId xmlns:a16="http://schemas.microsoft.com/office/drawing/2014/main" val="488825150"/>
                    </a:ext>
                  </a:extLst>
                </a:gridCol>
                <a:gridCol w="980125">
                  <a:extLst>
                    <a:ext uri="{9D8B030D-6E8A-4147-A177-3AD203B41FA5}">
                      <a16:colId xmlns:a16="http://schemas.microsoft.com/office/drawing/2014/main" val="872705788"/>
                    </a:ext>
                  </a:extLst>
                </a:gridCol>
                <a:gridCol w="672476">
                  <a:extLst>
                    <a:ext uri="{9D8B030D-6E8A-4147-A177-3AD203B41FA5}">
                      <a16:colId xmlns:a16="http://schemas.microsoft.com/office/drawing/2014/main" val="4267819277"/>
                    </a:ext>
                  </a:extLst>
                </a:gridCol>
                <a:gridCol w="646994">
                  <a:extLst>
                    <a:ext uri="{9D8B030D-6E8A-4147-A177-3AD203B41FA5}">
                      <a16:colId xmlns:a16="http://schemas.microsoft.com/office/drawing/2014/main" val="1624929637"/>
                    </a:ext>
                  </a:extLst>
                </a:gridCol>
                <a:gridCol w="765703">
                  <a:extLst>
                    <a:ext uri="{9D8B030D-6E8A-4147-A177-3AD203B41FA5}">
                      <a16:colId xmlns:a16="http://schemas.microsoft.com/office/drawing/2014/main" val="2937894141"/>
                    </a:ext>
                  </a:extLst>
                </a:gridCol>
                <a:gridCol w="708524">
                  <a:extLst>
                    <a:ext uri="{9D8B030D-6E8A-4147-A177-3AD203B41FA5}">
                      <a16:colId xmlns:a16="http://schemas.microsoft.com/office/drawing/2014/main" val="3813530294"/>
                    </a:ext>
                  </a:extLst>
                </a:gridCol>
                <a:gridCol w="706038">
                  <a:extLst>
                    <a:ext uri="{9D8B030D-6E8A-4147-A177-3AD203B41FA5}">
                      <a16:colId xmlns:a16="http://schemas.microsoft.com/office/drawing/2014/main" val="2547488468"/>
                    </a:ext>
                  </a:extLst>
                </a:gridCol>
                <a:gridCol w="642644">
                  <a:extLst>
                    <a:ext uri="{9D8B030D-6E8A-4147-A177-3AD203B41FA5}">
                      <a16:colId xmlns:a16="http://schemas.microsoft.com/office/drawing/2014/main" val="2855513690"/>
                    </a:ext>
                  </a:extLst>
                </a:gridCol>
              </a:tblGrid>
              <a:tr h="23518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муниципальных программы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783855"/>
                  </a:ext>
                </a:extLst>
              </a:tr>
              <a:tr h="242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923353"/>
                  </a:ext>
                </a:extLst>
              </a:tr>
              <a:tr h="3199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«Комплексное освоение земельных участков в целях жилищного строительства и развитие застроенных территорий»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575110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объем ввода жилья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муниципальной программы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760,57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471,8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420,5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454,8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454,4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378261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жилья по стандартам эконом-класса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Российской Федерации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тыс.кв.м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31,29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274612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индивидуального жилищного строительства, построенного населением за счет собственных и (или) кредитных средств  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64,54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66,8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75,4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059699"/>
                  </a:ext>
                </a:extLst>
              </a:tr>
              <a:tr h="293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улучшивших жилищные условия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 Президента РФ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202666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вовлеченных в индивидуальное жилищное строительство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697137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земельных участков, вовлеченных в индивидуальное жилищное строительство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577074"/>
                  </a:ext>
                </a:extLst>
              </a:tr>
              <a:tr h="7330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Решаем проблемы дольщиков. Поиск и реализация решений по обеспечению прав пострадавших граждан-участников долевого строительства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880178"/>
                  </a:ext>
                </a:extLst>
              </a:tr>
              <a:tr h="4398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Встречи с дольщиками. Встречи с гражданами – участниками долевого строительства 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целевой показатель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роцент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700297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7CE7DE6-06C9-42A9-861C-48DD194830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49 964,5 тыс. рублей</a:t>
            </a:r>
          </a:p>
          <a:p>
            <a:r>
              <a:rPr lang="ru-RU" sz="1200" dirty="0" smtClean="0"/>
              <a:t>в 2022 году – 25 391,0 тыс. рублей</a:t>
            </a:r>
          </a:p>
          <a:p>
            <a:r>
              <a:rPr lang="ru-RU" sz="1200" dirty="0" smtClean="0"/>
              <a:t>в 2023 году – 16 373,0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941258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«Жилище»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277352"/>
              </p:ext>
            </p:extLst>
          </p:nvPr>
        </p:nvGraphicFramePr>
        <p:xfrm>
          <a:off x="528706" y="1195732"/>
          <a:ext cx="8276804" cy="52478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8072">
                  <a:extLst>
                    <a:ext uri="{9D8B030D-6E8A-4147-A177-3AD203B41FA5}">
                      <a16:colId xmlns:a16="http://schemas.microsoft.com/office/drawing/2014/main" val="2570994305"/>
                    </a:ext>
                  </a:extLst>
                </a:gridCol>
                <a:gridCol w="2471241">
                  <a:extLst>
                    <a:ext uri="{9D8B030D-6E8A-4147-A177-3AD203B41FA5}">
                      <a16:colId xmlns:a16="http://schemas.microsoft.com/office/drawing/2014/main" val="3819079316"/>
                    </a:ext>
                  </a:extLst>
                </a:gridCol>
                <a:gridCol w="1045372">
                  <a:extLst>
                    <a:ext uri="{9D8B030D-6E8A-4147-A177-3AD203B41FA5}">
                      <a16:colId xmlns:a16="http://schemas.microsoft.com/office/drawing/2014/main" val="233171273"/>
                    </a:ext>
                  </a:extLst>
                </a:gridCol>
                <a:gridCol w="743760">
                  <a:extLst>
                    <a:ext uri="{9D8B030D-6E8A-4147-A177-3AD203B41FA5}">
                      <a16:colId xmlns:a16="http://schemas.microsoft.com/office/drawing/2014/main" val="3804202082"/>
                    </a:ext>
                  </a:extLst>
                </a:gridCol>
                <a:gridCol w="663550">
                  <a:extLst>
                    <a:ext uri="{9D8B030D-6E8A-4147-A177-3AD203B41FA5}">
                      <a16:colId xmlns:a16="http://schemas.microsoft.com/office/drawing/2014/main" val="4177833668"/>
                    </a:ext>
                  </a:extLst>
                </a:gridCol>
                <a:gridCol w="755691">
                  <a:extLst>
                    <a:ext uri="{9D8B030D-6E8A-4147-A177-3AD203B41FA5}">
                      <a16:colId xmlns:a16="http://schemas.microsoft.com/office/drawing/2014/main" val="199326832"/>
                    </a:ext>
                  </a:extLst>
                </a:gridCol>
                <a:gridCol w="845844">
                  <a:extLst>
                    <a:ext uri="{9D8B030D-6E8A-4147-A177-3AD203B41FA5}">
                      <a16:colId xmlns:a16="http://schemas.microsoft.com/office/drawing/2014/main" val="1907013081"/>
                    </a:ext>
                  </a:extLst>
                </a:gridCol>
                <a:gridCol w="657583">
                  <a:extLst>
                    <a:ext uri="{9D8B030D-6E8A-4147-A177-3AD203B41FA5}">
                      <a16:colId xmlns:a16="http://schemas.microsoft.com/office/drawing/2014/main" val="3740388824"/>
                    </a:ext>
                  </a:extLst>
                </a:gridCol>
                <a:gridCol w="755691">
                  <a:extLst>
                    <a:ext uri="{9D8B030D-6E8A-4147-A177-3AD203B41FA5}">
                      <a16:colId xmlns:a16="http://schemas.microsoft.com/office/drawing/2014/main" val="3058594118"/>
                    </a:ext>
                  </a:extLst>
                </a:gridCol>
              </a:tblGrid>
              <a:tr h="299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«Улучшение жилищных условий отдельных категорий многодетных семей»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14822"/>
                  </a:ext>
                </a:extLst>
              </a:tr>
              <a:tr h="935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свидетельств о праве на получение жилищной субсидии на приобретение жилого помещения или строительство индивидуального жилого дома, выданных семьям, имеющим семь и более детей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007827"/>
                  </a:ext>
                </a:extLst>
              </a:tr>
              <a:tr h="2712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«Обеспечение жильем отдельных категорий граждан, установленных федеральным законодательством». 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99307"/>
                  </a:ext>
                </a:extLst>
              </a:tr>
              <a:tr h="1091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ветеранов и инвалидов Великой Отечественной войны, членов семей погибших (умерших) инвалидов и участников  Великой Отечественной войны,  получивших государственную поддержку по обеспечению жилыми помещениями за счет средств федерального бюджета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22734"/>
                  </a:ext>
                </a:extLst>
              </a:tr>
              <a:tr h="1091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ветеранов боевых действий, членов семей погибших (умерших) инвалидов и ветеранов боевых действий, получивших государственную поддержку по обеспечению жилыми помещениями за счет средств федерального бюджета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532507"/>
                  </a:ext>
                </a:extLst>
              </a:tr>
              <a:tr h="779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инвалидов и семей, имеющих детей-инвалидов получивших государственную поддержку по обеспечению жилыми помещениями за счет средств федерального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345850"/>
                  </a:ext>
                </a:extLst>
              </a:tr>
              <a:tr h="7795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уволенных с военной службы, и приравненных к ним лиц, получивших государственную поддержку по обеспечению жилыми помещениями за счет средств федерального бюджета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программа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07069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09600" y="18716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CB82034-DDD5-4DFB-8271-9053D92872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50544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сельского хозяйства»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455455"/>
              </p:ext>
            </p:extLst>
          </p:nvPr>
        </p:nvGraphicFramePr>
        <p:xfrm>
          <a:off x="445380" y="1926488"/>
          <a:ext cx="8496752" cy="451434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28406">
                  <a:extLst>
                    <a:ext uri="{9D8B030D-6E8A-4147-A177-3AD203B41FA5}">
                      <a16:colId xmlns:a16="http://schemas.microsoft.com/office/drawing/2014/main" val="2122914141"/>
                    </a:ext>
                  </a:extLst>
                </a:gridCol>
                <a:gridCol w="1983312">
                  <a:extLst>
                    <a:ext uri="{9D8B030D-6E8A-4147-A177-3AD203B41FA5}">
                      <a16:colId xmlns:a16="http://schemas.microsoft.com/office/drawing/2014/main" val="554846938"/>
                    </a:ext>
                  </a:extLst>
                </a:gridCol>
                <a:gridCol w="1049555">
                  <a:extLst>
                    <a:ext uri="{9D8B030D-6E8A-4147-A177-3AD203B41FA5}">
                      <a16:colId xmlns:a16="http://schemas.microsoft.com/office/drawing/2014/main" val="3241584278"/>
                    </a:ext>
                  </a:extLst>
                </a:gridCol>
                <a:gridCol w="840824">
                  <a:extLst>
                    <a:ext uri="{9D8B030D-6E8A-4147-A177-3AD203B41FA5}">
                      <a16:colId xmlns:a16="http://schemas.microsoft.com/office/drawing/2014/main" val="189248578"/>
                    </a:ext>
                  </a:extLst>
                </a:gridCol>
                <a:gridCol w="1275987">
                  <a:extLst>
                    <a:ext uri="{9D8B030D-6E8A-4147-A177-3AD203B41FA5}">
                      <a16:colId xmlns:a16="http://schemas.microsoft.com/office/drawing/2014/main" val="415245913"/>
                    </a:ext>
                  </a:extLst>
                </a:gridCol>
                <a:gridCol w="627668">
                  <a:extLst>
                    <a:ext uri="{9D8B030D-6E8A-4147-A177-3AD203B41FA5}">
                      <a16:colId xmlns:a16="http://schemas.microsoft.com/office/drawing/2014/main" val="3822342528"/>
                    </a:ext>
                  </a:extLst>
                </a:gridCol>
                <a:gridCol w="627668">
                  <a:extLst>
                    <a:ext uri="{9D8B030D-6E8A-4147-A177-3AD203B41FA5}">
                      <a16:colId xmlns:a16="http://schemas.microsoft.com/office/drawing/2014/main" val="974802333"/>
                    </a:ext>
                  </a:extLst>
                </a:gridCol>
                <a:gridCol w="731666">
                  <a:extLst>
                    <a:ext uri="{9D8B030D-6E8A-4147-A177-3AD203B41FA5}">
                      <a16:colId xmlns:a16="http://schemas.microsoft.com/office/drawing/2014/main" val="425246027"/>
                    </a:ext>
                  </a:extLst>
                </a:gridCol>
                <a:gridCol w="731666">
                  <a:extLst>
                    <a:ext uri="{9D8B030D-6E8A-4147-A177-3AD203B41FA5}">
                      <a16:colId xmlns:a16="http://schemas.microsoft.com/office/drawing/2014/main" val="3404772316"/>
                    </a:ext>
                  </a:extLst>
                </a:gridCol>
              </a:tblGrid>
              <a:tr h="30737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18680"/>
                  </a:ext>
                </a:extLst>
              </a:tr>
              <a:tr h="322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355362"/>
                  </a:ext>
                </a:extLst>
              </a:tr>
              <a:tr h="1599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32962"/>
                  </a:ext>
                </a:extLst>
              </a:tr>
              <a:tr h="1901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– «Развитие отраслей сельского хозяйства и перерабатывающей промышленности»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779567"/>
                  </a:ext>
                </a:extLst>
              </a:tr>
              <a:tr h="829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Приоритетный,отраслевой показатель (показатель программы)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7987352"/>
                  </a:ext>
                </a:extLst>
              </a:tr>
              <a:tr h="5686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скота и птицы на убой в хозяйствах всех категорий (в живом весе)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759359"/>
                  </a:ext>
                </a:extLst>
              </a:tr>
              <a:tr h="4264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хозяйствах всех категорий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Приоритетный,обращение Губернатора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тонн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167591"/>
                  </a:ext>
                </a:extLst>
              </a:tr>
              <a:tr h="10651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рублей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51872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Приоритетный,обращение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Губернатора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скотомест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314" marR="59314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38075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C2B6B1-72C1-4785-BD1B-842EEA2F4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3 636,5 тыс. рублей</a:t>
            </a:r>
          </a:p>
          <a:p>
            <a:r>
              <a:rPr lang="ru-RU" sz="1200" dirty="0" smtClean="0"/>
              <a:t>в 2022 году – 3 636,5 тыс. рублей</a:t>
            </a:r>
          </a:p>
          <a:p>
            <a:r>
              <a:rPr lang="ru-RU" sz="1200" dirty="0" smtClean="0"/>
              <a:t>в 2023 году – </a:t>
            </a:r>
            <a:r>
              <a:rPr lang="ru-RU" sz="1200" dirty="0"/>
              <a:t>3 </a:t>
            </a:r>
            <a:r>
              <a:rPr lang="ru-RU" sz="1200" dirty="0" smtClean="0"/>
              <a:t>636,5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201480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сельского хозяйства»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158629"/>
              </p:ext>
            </p:extLst>
          </p:nvPr>
        </p:nvGraphicFramePr>
        <p:xfrm>
          <a:off x="334300" y="1070904"/>
          <a:ext cx="8486172" cy="51807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37248">
                  <a:extLst>
                    <a:ext uri="{9D8B030D-6E8A-4147-A177-3AD203B41FA5}">
                      <a16:colId xmlns:a16="http://schemas.microsoft.com/office/drawing/2014/main" val="71603220"/>
                    </a:ext>
                  </a:extLst>
                </a:gridCol>
                <a:gridCol w="2027676">
                  <a:extLst>
                    <a:ext uri="{9D8B030D-6E8A-4147-A177-3AD203B41FA5}">
                      <a16:colId xmlns:a16="http://schemas.microsoft.com/office/drawing/2014/main" val="2661405057"/>
                    </a:ext>
                  </a:extLst>
                </a:gridCol>
                <a:gridCol w="1047870">
                  <a:extLst>
                    <a:ext uri="{9D8B030D-6E8A-4147-A177-3AD203B41FA5}">
                      <a16:colId xmlns:a16="http://schemas.microsoft.com/office/drawing/2014/main" val="64744653"/>
                    </a:ext>
                  </a:extLst>
                </a:gridCol>
                <a:gridCol w="852656">
                  <a:extLst>
                    <a:ext uri="{9D8B030D-6E8A-4147-A177-3AD203B41FA5}">
                      <a16:colId xmlns:a16="http://schemas.microsoft.com/office/drawing/2014/main" val="1062185869"/>
                    </a:ext>
                  </a:extLst>
                </a:gridCol>
                <a:gridCol w="1293943">
                  <a:extLst>
                    <a:ext uri="{9D8B030D-6E8A-4147-A177-3AD203B41FA5}">
                      <a16:colId xmlns:a16="http://schemas.microsoft.com/office/drawing/2014/main" val="3490755014"/>
                    </a:ext>
                  </a:extLst>
                </a:gridCol>
                <a:gridCol w="612566">
                  <a:extLst>
                    <a:ext uri="{9D8B030D-6E8A-4147-A177-3AD203B41FA5}">
                      <a16:colId xmlns:a16="http://schemas.microsoft.com/office/drawing/2014/main" val="3321705370"/>
                    </a:ext>
                  </a:extLst>
                </a:gridCol>
                <a:gridCol w="636500">
                  <a:extLst>
                    <a:ext uri="{9D8B030D-6E8A-4147-A177-3AD203B41FA5}">
                      <a16:colId xmlns:a16="http://schemas.microsoft.com/office/drawing/2014/main" val="3874397596"/>
                    </a:ext>
                  </a:extLst>
                </a:gridCol>
                <a:gridCol w="635753">
                  <a:extLst>
                    <a:ext uri="{9D8B030D-6E8A-4147-A177-3AD203B41FA5}">
                      <a16:colId xmlns:a16="http://schemas.microsoft.com/office/drawing/2014/main" val="1346550213"/>
                    </a:ext>
                  </a:extLst>
                </a:gridCol>
                <a:gridCol w="741960">
                  <a:extLst>
                    <a:ext uri="{9D8B030D-6E8A-4147-A177-3AD203B41FA5}">
                      <a16:colId xmlns:a16="http://schemas.microsoft.com/office/drawing/2014/main" val="2373607107"/>
                    </a:ext>
                  </a:extLst>
                </a:gridCol>
              </a:tblGrid>
              <a:tr h="159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 – «Развитие мелиорации земель сельскохозяйственного назначения»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741160"/>
                  </a:ext>
                </a:extLst>
              </a:tr>
              <a:tr h="704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Вовлечение в оборот выбывших сельскохозяйственных угодий за счет проведения культуртехнических работ сельскохозяйственными товаропроизводителями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135714"/>
                  </a:ext>
                </a:extLst>
              </a:tr>
              <a:tr h="8216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земельных участков, находящихся в муниципальной собственности и государственная собственность на которые не разграничена, предоставленных сельхозтоваропроизводителям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384418"/>
                  </a:ext>
                </a:extLst>
              </a:tr>
              <a:tr h="2431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земель, обработанных от борщевика Сосновского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8451562"/>
                  </a:ext>
                </a:extLst>
              </a:tr>
              <a:tr h="1863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III – «Комплексное развитие сельских территорий»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55304"/>
                  </a:ext>
                </a:extLst>
              </a:tr>
              <a:tr h="35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ввода (приобретения) жилья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971694"/>
                  </a:ext>
                </a:extLst>
              </a:tr>
              <a:tr h="4695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распределительных газовых сетей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828597"/>
                  </a:ext>
                </a:extLst>
              </a:tr>
              <a:tr h="35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локальных водопроводов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058563"/>
                  </a:ext>
                </a:extLst>
              </a:tr>
              <a:tr h="15258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эксплуатацию автомобильных дорог общего пользования с твердым покрытием, ведущих от сети автомобильных дорог общего пользования к общественно значимым объектам населенных пунктов, расположенных на сельских территориях, объектам производства и переработки продукции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километр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573812"/>
                  </a:ext>
                </a:extLst>
              </a:tr>
              <a:tr h="3521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проектов по благоустройству сельских территорий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Соглашение с ФОИВ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96" marR="5149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41285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7EDB40F-A9DB-4AEB-9BE7-D53D8E8F80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5660823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«Развитие сельского хозяйства»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294375"/>
              </p:ext>
            </p:extLst>
          </p:nvPr>
        </p:nvGraphicFramePr>
        <p:xfrm>
          <a:off x="519032" y="1196750"/>
          <a:ext cx="8301439" cy="4257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23377">
                  <a:extLst>
                    <a:ext uri="{9D8B030D-6E8A-4147-A177-3AD203B41FA5}">
                      <a16:colId xmlns:a16="http://schemas.microsoft.com/office/drawing/2014/main" val="2898259474"/>
                    </a:ext>
                  </a:extLst>
                </a:gridCol>
                <a:gridCol w="1983536">
                  <a:extLst>
                    <a:ext uri="{9D8B030D-6E8A-4147-A177-3AD203B41FA5}">
                      <a16:colId xmlns:a16="http://schemas.microsoft.com/office/drawing/2014/main" val="2903541595"/>
                    </a:ext>
                  </a:extLst>
                </a:gridCol>
                <a:gridCol w="1025059">
                  <a:extLst>
                    <a:ext uri="{9D8B030D-6E8A-4147-A177-3AD203B41FA5}">
                      <a16:colId xmlns:a16="http://schemas.microsoft.com/office/drawing/2014/main" val="3836698777"/>
                    </a:ext>
                  </a:extLst>
                </a:gridCol>
                <a:gridCol w="834095">
                  <a:extLst>
                    <a:ext uri="{9D8B030D-6E8A-4147-A177-3AD203B41FA5}">
                      <a16:colId xmlns:a16="http://schemas.microsoft.com/office/drawing/2014/main" val="921146557"/>
                    </a:ext>
                  </a:extLst>
                </a:gridCol>
                <a:gridCol w="1265775">
                  <a:extLst>
                    <a:ext uri="{9D8B030D-6E8A-4147-A177-3AD203B41FA5}">
                      <a16:colId xmlns:a16="http://schemas.microsoft.com/office/drawing/2014/main" val="3313020176"/>
                    </a:ext>
                  </a:extLst>
                </a:gridCol>
                <a:gridCol w="599232">
                  <a:extLst>
                    <a:ext uri="{9D8B030D-6E8A-4147-A177-3AD203B41FA5}">
                      <a16:colId xmlns:a16="http://schemas.microsoft.com/office/drawing/2014/main" val="2275513045"/>
                    </a:ext>
                  </a:extLst>
                </a:gridCol>
                <a:gridCol w="622644">
                  <a:extLst>
                    <a:ext uri="{9D8B030D-6E8A-4147-A177-3AD203B41FA5}">
                      <a16:colId xmlns:a16="http://schemas.microsoft.com/office/drawing/2014/main" val="309318114"/>
                    </a:ext>
                  </a:extLst>
                </a:gridCol>
                <a:gridCol w="621913">
                  <a:extLst>
                    <a:ext uri="{9D8B030D-6E8A-4147-A177-3AD203B41FA5}">
                      <a16:colId xmlns:a16="http://schemas.microsoft.com/office/drawing/2014/main" val="3956910200"/>
                    </a:ext>
                  </a:extLst>
                </a:gridCol>
                <a:gridCol w="725808">
                  <a:extLst>
                    <a:ext uri="{9D8B030D-6E8A-4147-A177-3AD203B41FA5}">
                      <a16:colId xmlns:a16="http://schemas.microsoft.com/office/drawing/2014/main" val="2586770279"/>
                    </a:ext>
                  </a:extLst>
                </a:gridCol>
              </a:tblGrid>
              <a:tr h="657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IV – «Обеспечение эпизоотического и ветеринарно-санитарного благополучия»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03314"/>
                  </a:ext>
                </a:extLst>
              </a:tr>
              <a:tr h="827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отловленных животных без владельцев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695296"/>
                  </a:ext>
                </a:extLst>
              </a:tr>
              <a:tr h="4588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сибиреязвенных скотомогильников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166788"/>
                  </a:ext>
                </a:extLst>
              </a:tr>
              <a:tr h="6573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«Экспорт продукции агропромышленного комплекса Московской области»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82211"/>
                  </a:ext>
                </a:extLst>
              </a:tr>
              <a:tr h="16559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экспорта продукции АПК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ПриоритетныйУказ Президента </a:t>
                      </a:r>
                      <a:b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204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долл. США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8684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10091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10780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37967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24D015B-D9D6-4ECB-9689-82F04C6EFA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0651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4062409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13976" y="260648"/>
            <a:ext cx="7706496" cy="584775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«Экология и окружающая среда» 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925645"/>
              </p:ext>
            </p:extLst>
          </p:nvPr>
        </p:nvGraphicFramePr>
        <p:xfrm>
          <a:off x="519032" y="1985522"/>
          <a:ext cx="8235509" cy="43962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99491">
                  <a:extLst>
                    <a:ext uri="{9D8B030D-6E8A-4147-A177-3AD203B41FA5}">
                      <a16:colId xmlns:a16="http://schemas.microsoft.com/office/drawing/2014/main" val="967388140"/>
                    </a:ext>
                  </a:extLst>
                </a:gridCol>
                <a:gridCol w="1747977">
                  <a:extLst>
                    <a:ext uri="{9D8B030D-6E8A-4147-A177-3AD203B41FA5}">
                      <a16:colId xmlns:a16="http://schemas.microsoft.com/office/drawing/2014/main" val="4168748624"/>
                    </a:ext>
                  </a:extLst>
                </a:gridCol>
                <a:gridCol w="1164925">
                  <a:extLst>
                    <a:ext uri="{9D8B030D-6E8A-4147-A177-3AD203B41FA5}">
                      <a16:colId xmlns:a16="http://schemas.microsoft.com/office/drawing/2014/main" val="904169200"/>
                    </a:ext>
                  </a:extLst>
                </a:gridCol>
                <a:gridCol w="749216">
                  <a:extLst>
                    <a:ext uri="{9D8B030D-6E8A-4147-A177-3AD203B41FA5}">
                      <a16:colId xmlns:a16="http://schemas.microsoft.com/office/drawing/2014/main" val="3769375817"/>
                    </a:ext>
                  </a:extLst>
                </a:gridCol>
                <a:gridCol w="815565">
                  <a:extLst>
                    <a:ext uri="{9D8B030D-6E8A-4147-A177-3AD203B41FA5}">
                      <a16:colId xmlns:a16="http://schemas.microsoft.com/office/drawing/2014/main" val="2994847457"/>
                    </a:ext>
                  </a:extLst>
                </a:gridCol>
                <a:gridCol w="599491">
                  <a:extLst>
                    <a:ext uri="{9D8B030D-6E8A-4147-A177-3AD203B41FA5}">
                      <a16:colId xmlns:a16="http://schemas.microsoft.com/office/drawing/2014/main" val="3232793607"/>
                    </a:ext>
                  </a:extLst>
                </a:gridCol>
                <a:gridCol w="583051">
                  <a:extLst>
                    <a:ext uri="{9D8B030D-6E8A-4147-A177-3AD203B41FA5}">
                      <a16:colId xmlns:a16="http://schemas.microsoft.com/office/drawing/2014/main" val="1873839580"/>
                    </a:ext>
                  </a:extLst>
                </a:gridCol>
                <a:gridCol w="637069">
                  <a:extLst>
                    <a:ext uri="{9D8B030D-6E8A-4147-A177-3AD203B41FA5}">
                      <a16:colId xmlns:a16="http://schemas.microsoft.com/office/drawing/2014/main" val="1682977856"/>
                    </a:ext>
                  </a:extLst>
                </a:gridCol>
                <a:gridCol w="669362">
                  <a:extLst>
                    <a:ext uri="{9D8B030D-6E8A-4147-A177-3AD203B41FA5}">
                      <a16:colId xmlns:a16="http://schemas.microsoft.com/office/drawing/2014/main" val="2085949500"/>
                    </a:ext>
                  </a:extLst>
                </a:gridCol>
                <a:gridCol w="669362">
                  <a:extLst>
                    <a:ext uri="{9D8B030D-6E8A-4147-A177-3AD203B41FA5}">
                      <a16:colId xmlns:a16="http://schemas.microsoft.com/office/drawing/2014/main" val="3246153645"/>
                    </a:ext>
                  </a:extLst>
                </a:gridCol>
              </a:tblGrid>
              <a:tr h="13103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7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</a:t>
                      </a:r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481628"/>
                  </a:ext>
                </a:extLst>
              </a:tr>
              <a:tr h="5708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025051"/>
                  </a:ext>
                </a:extLst>
              </a:tr>
              <a:tr h="131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855288"/>
                  </a:ext>
                </a:extLst>
              </a:tr>
              <a:tr h="262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I «Охрана окружающей среды»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272939"/>
                  </a:ext>
                </a:extLst>
              </a:tr>
              <a:tr h="371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исследований состояния окружающей среды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госпрограммы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999624"/>
                  </a:ext>
                </a:extLst>
              </a:tr>
              <a:tr h="3710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экологических мероприятий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госпрограммы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19694"/>
                  </a:ext>
                </a:extLst>
              </a:tr>
              <a:tr h="262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водохозяйственного комплекса»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793873"/>
                  </a:ext>
                </a:extLst>
              </a:tr>
              <a:tr h="6910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гидротехнических сооружений с неудовлетворительным и опасным уровнем безопасности, приведенных в безопасное техническое состояние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(показатель госпрограммы)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430085"/>
                  </a:ext>
                </a:extLst>
              </a:tr>
              <a:tr h="2473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en-US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«Региональная программа в области обращения с отходами, в том числе с твердыми коммунальными отходами»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020711"/>
                  </a:ext>
                </a:extLst>
              </a:tr>
              <a:tr h="6167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Ликвидировано объектов накопленного вреда (в том числе наиболее опасных объектов накопленного вреда)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показатель (национальный проект) (показатель госпрограммы)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646156"/>
                  </a:ext>
                </a:extLst>
              </a:tr>
              <a:tr h="742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построенных, реконструированных объектов инженерной инфраструктуры для заводов по термическому обезвреживанию отходов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госпрограммы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1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7" marR="41197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85592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302BB11-1D94-4EBF-AA06-9B5046D38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TextBox 22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4 253,2 тыс. рублей</a:t>
            </a:r>
          </a:p>
          <a:p>
            <a:r>
              <a:rPr lang="ru-RU" sz="1200" dirty="0" smtClean="0"/>
              <a:t>в 2022 году – </a:t>
            </a:r>
            <a:r>
              <a:rPr lang="ru-RU" sz="1200" dirty="0"/>
              <a:t>4 253,2 </a:t>
            </a:r>
            <a:r>
              <a:rPr lang="ru-RU" sz="1200" dirty="0" smtClean="0"/>
              <a:t>тыс. рублей</a:t>
            </a:r>
          </a:p>
          <a:p>
            <a:r>
              <a:rPr lang="ru-RU" sz="1200" dirty="0" smtClean="0"/>
              <a:t>в 2023 году – 4 253,2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6448037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«Формирование современной комфортной городской среды»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726144"/>
              </p:ext>
            </p:extLst>
          </p:nvPr>
        </p:nvGraphicFramePr>
        <p:xfrm>
          <a:off x="334303" y="2050968"/>
          <a:ext cx="8486169" cy="4416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6389">
                  <a:extLst>
                    <a:ext uri="{9D8B030D-6E8A-4147-A177-3AD203B41FA5}">
                      <a16:colId xmlns:a16="http://schemas.microsoft.com/office/drawing/2014/main" val="1761382079"/>
                    </a:ext>
                  </a:extLst>
                </a:gridCol>
                <a:gridCol w="2751956">
                  <a:extLst>
                    <a:ext uri="{9D8B030D-6E8A-4147-A177-3AD203B41FA5}">
                      <a16:colId xmlns:a16="http://schemas.microsoft.com/office/drawing/2014/main" val="1879885528"/>
                    </a:ext>
                  </a:extLst>
                </a:gridCol>
                <a:gridCol w="796571">
                  <a:extLst>
                    <a:ext uri="{9D8B030D-6E8A-4147-A177-3AD203B41FA5}">
                      <a16:colId xmlns:a16="http://schemas.microsoft.com/office/drawing/2014/main" val="3145180104"/>
                    </a:ext>
                  </a:extLst>
                </a:gridCol>
                <a:gridCol w="779467">
                  <a:extLst>
                    <a:ext uri="{9D8B030D-6E8A-4147-A177-3AD203B41FA5}">
                      <a16:colId xmlns:a16="http://schemas.microsoft.com/office/drawing/2014/main" val="3828106196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1792787880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3974936784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2940649064"/>
                    </a:ext>
                  </a:extLst>
                </a:gridCol>
                <a:gridCol w="696389">
                  <a:extLst>
                    <a:ext uri="{9D8B030D-6E8A-4147-A177-3AD203B41FA5}">
                      <a16:colId xmlns:a16="http://schemas.microsoft.com/office/drawing/2014/main" val="1639544498"/>
                    </a:ext>
                  </a:extLst>
                </a:gridCol>
                <a:gridCol w="676230">
                  <a:extLst>
                    <a:ext uri="{9D8B030D-6E8A-4147-A177-3AD203B41FA5}">
                      <a16:colId xmlns:a16="http://schemas.microsoft.com/office/drawing/2014/main" val="2224870233"/>
                    </a:ext>
                  </a:extLst>
                </a:gridCol>
              </a:tblGrid>
              <a:tr h="29293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муниципальных программы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изменения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86440"/>
                  </a:ext>
                </a:extLst>
              </a:tr>
              <a:tr h="355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630396"/>
                  </a:ext>
                </a:extLst>
              </a:tr>
              <a:tr h="1464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565116"/>
                  </a:ext>
                </a:extLst>
              </a:tr>
              <a:tr h="2047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«Комфортная городская среда».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44411"/>
                  </a:ext>
                </a:extLst>
              </a:tr>
              <a:tr h="5849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реализованных мероприятий по благоустройству общественных территорий, в том числе: пешеходные зоны, набережные, скверы, зоны отдыха, площади, стеллы, парки,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557406"/>
                  </a:ext>
                </a:extLst>
              </a:tr>
              <a:tr h="439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концепций благоустройства общественных территорий, ед.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727025"/>
                  </a:ext>
                </a:extLst>
              </a:tr>
              <a:tr h="439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разработанных проектов благоустройства общественных территорий, ед.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19862"/>
                  </a:ext>
                </a:extLst>
              </a:tr>
              <a:tr h="4893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детских игровых площадок,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944400"/>
                  </a:ext>
                </a:extLst>
              </a:tr>
              <a:tr h="2929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473877"/>
                  </a:ext>
                </a:extLst>
              </a:tr>
              <a:tr h="11717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06" marR="523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16647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9AAACD-BD14-423D-9D7A-0CAD1873BB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/>
          <p:cNvSpPr/>
          <p:nvPr/>
        </p:nvSpPr>
        <p:spPr>
          <a:xfrm>
            <a:off x="4104564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113976" y="1135784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869 885,4 тыс. рублей</a:t>
            </a:r>
          </a:p>
          <a:p>
            <a:r>
              <a:rPr lang="ru-RU" sz="1200" dirty="0" smtClean="0"/>
              <a:t>в 2022 году – 867 182,2 тыс. рублей</a:t>
            </a:r>
          </a:p>
          <a:p>
            <a:r>
              <a:rPr lang="ru-RU" sz="1200" dirty="0" smtClean="0"/>
              <a:t>в 2023 году – 662 182,6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659918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«Формирование современной комфортной городской среды»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518479"/>
              </p:ext>
            </p:extLst>
          </p:nvPr>
        </p:nvGraphicFramePr>
        <p:xfrm>
          <a:off x="519032" y="1268760"/>
          <a:ext cx="8301439" cy="5256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8530">
                  <a:extLst>
                    <a:ext uri="{9D8B030D-6E8A-4147-A177-3AD203B41FA5}">
                      <a16:colId xmlns:a16="http://schemas.microsoft.com/office/drawing/2014/main" val="3919408002"/>
                    </a:ext>
                  </a:extLst>
                </a:gridCol>
                <a:gridCol w="2802817">
                  <a:extLst>
                    <a:ext uri="{9D8B030D-6E8A-4147-A177-3AD203B41FA5}">
                      <a16:colId xmlns:a16="http://schemas.microsoft.com/office/drawing/2014/main" val="1373305088"/>
                    </a:ext>
                  </a:extLst>
                </a:gridCol>
                <a:gridCol w="811293">
                  <a:extLst>
                    <a:ext uri="{9D8B030D-6E8A-4147-A177-3AD203B41FA5}">
                      <a16:colId xmlns:a16="http://schemas.microsoft.com/office/drawing/2014/main" val="3761276663"/>
                    </a:ext>
                  </a:extLst>
                </a:gridCol>
                <a:gridCol w="793873">
                  <a:extLst>
                    <a:ext uri="{9D8B030D-6E8A-4147-A177-3AD203B41FA5}">
                      <a16:colId xmlns:a16="http://schemas.microsoft.com/office/drawing/2014/main" val="3438399130"/>
                    </a:ext>
                  </a:extLst>
                </a:gridCol>
                <a:gridCol w="709258">
                  <a:extLst>
                    <a:ext uri="{9D8B030D-6E8A-4147-A177-3AD203B41FA5}">
                      <a16:colId xmlns:a16="http://schemas.microsoft.com/office/drawing/2014/main" val="1614387010"/>
                    </a:ext>
                  </a:extLst>
                </a:gridCol>
                <a:gridCol w="709258">
                  <a:extLst>
                    <a:ext uri="{9D8B030D-6E8A-4147-A177-3AD203B41FA5}">
                      <a16:colId xmlns:a16="http://schemas.microsoft.com/office/drawing/2014/main" val="3916095116"/>
                    </a:ext>
                  </a:extLst>
                </a:gridCol>
                <a:gridCol w="618424">
                  <a:extLst>
                    <a:ext uri="{9D8B030D-6E8A-4147-A177-3AD203B41FA5}">
                      <a16:colId xmlns:a16="http://schemas.microsoft.com/office/drawing/2014/main" val="2687957465"/>
                    </a:ext>
                  </a:extLst>
                </a:gridCol>
                <a:gridCol w="709258">
                  <a:extLst>
                    <a:ext uri="{9D8B030D-6E8A-4147-A177-3AD203B41FA5}">
                      <a16:colId xmlns:a16="http://schemas.microsoft.com/office/drawing/2014/main" val="3145523839"/>
                    </a:ext>
                  </a:extLst>
                </a:gridCol>
                <a:gridCol w="688728">
                  <a:extLst>
                    <a:ext uri="{9D8B030D-6E8A-4147-A177-3AD203B41FA5}">
                      <a16:colId xmlns:a16="http://schemas.microsoft.com/office/drawing/2014/main" val="1941262012"/>
                    </a:ext>
                  </a:extLst>
                </a:gridCol>
              </a:tblGrid>
              <a:tr h="8843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Реализованы проекты победителей Всероссийского конкурса лучших проектов создания комфортной городской среды в малых городах и исторических поселениях*,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29156"/>
                  </a:ext>
                </a:extLst>
              </a:tr>
              <a:tr h="7275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электросетевого хозяйства и систем наружного освещения, на которых реализованы мероприятия по устройству и капитальному ремонту,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77914"/>
                  </a:ext>
                </a:extLst>
              </a:tr>
              <a:tr h="70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архитектурно-художественного освещения, на которых реализованы мероприятия по устройству и капитальному ремонту,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01882"/>
                  </a:ext>
                </a:extLst>
              </a:tr>
              <a:tr h="476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нормативу обеспеченности парками культуры и отдыха,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6008"/>
                  </a:ext>
                </a:extLst>
              </a:tr>
              <a:tr h="353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Увеличение числа посетителей парков культуры и отдыха, 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710439"/>
                  </a:ext>
                </a:extLst>
              </a:tr>
              <a:tr h="514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установленных детских игровых площадок в парках культуры и отдыха,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115195"/>
                  </a:ext>
                </a:extLst>
              </a:tr>
              <a:tr h="5305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созданных и благоустроенных парков культуры и отдыха на территории Московской области,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8645"/>
                  </a:ext>
                </a:extLst>
              </a:tr>
              <a:tr h="1061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ремонта, кв.м.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266" marR="64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00577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AA0897A-42A8-4CE5-AD2C-DB0B5CDD54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31917653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«Формирование современной комфортной городской среды»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79589"/>
              </p:ext>
            </p:extLst>
          </p:nvPr>
        </p:nvGraphicFramePr>
        <p:xfrm>
          <a:off x="457200" y="1556792"/>
          <a:ext cx="8363272" cy="4320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944">
                  <a:extLst>
                    <a:ext uri="{9D8B030D-6E8A-4147-A177-3AD203B41FA5}">
                      <a16:colId xmlns:a16="http://schemas.microsoft.com/office/drawing/2014/main" val="2141096047"/>
                    </a:ext>
                  </a:extLst>
                </a:gridCol>
                <a:gridCol w="2823694">
                  <a:extLst>
                    <a:ext uri="{9D8B030D-6E8A-4147-A177-3AD203B41FA5}">
                      <a16:colId xmlns:a16="http://schemas.microsoft.com/office/drawing/2014/main" val="92934847"/>
                    </a:ext>
                  </a:extLst>
                </a:gridCol>
                <a:gridCol w="817336">
                  <a:extLst>
                    <a:ext uri="{9D8B030D-6E8A-4147-A177-3AD203B41FA5}">
                      <a16:colId xmlns:a16="http://schemas.microsoft.com/office/drawing/2014/main" val="1523186945"/>
                    </a:ext>
                  </a:extLst>
                </a:gridCol>
                <a:gridCol w="799785">
                  <a:extLst>
                    <a:ext uri="{9D8B030D-6E8A-4147-A177-3AD203B41FA5}">
                      <a16:colId xmlns:a16="http://schemas.microsoft.com/office/drawing/2014/main" val="1719574268"/>
                    </a:ext>
                  </a:extLst>
                </a:gridCol>
                <a:gridCol w="714542">
                  <a:extLst>
                    <a:ext uri="{9D8B030D-6E8A-4147-A177-3AD203B41FA5}">
                      <a16:colId xmlns:a16="http://schemas.microsoft.com/office/drawing/2014/main" val="3325628402"/>
                    </a:ext>
                  </a:extLst>
                </a:gridCol>
                <a:gridCol w="714542">
                  <a:extLst>
                    <a:ext uri="{9D8B030D-6E8A-4147-A177-3AD203B41FA5}">
                      <a16:colId xmlns:a16="http://schemas.microsoft.com/office/drawing/2014/main" val="2299257635"/>
                    </a:ext>
                  </a:extLst>
                </a:gridCol>
                <a:gridCol w="623030">
                  <a:extLst>
                    <a:ext uri="{9D8B030D-6E8A-4147-A177-3AD203B41FA5}">
                      <a16:colId xmlns:a16="http://schemas.microsoft.com/office/drawing/2014/main" val="3875180356"/>
                    </a:ext>
                  </a:extLst>
                </a:gridCol>
                <a:gridCol w="714542">
                  <a:extLst>
                    <a:ext uri="{9D8B030D-6E8A-4147-A177-3AD203B41FA5}">
                      <a16:colId xmlns:a16="http://schemas.microsoft.com/office/drawing/2014/main" val="2547808167"/>
                    </a:ext>
                  </a:extLst>
                </a:gridCol>
                <a:gridCol w="693857">
                  <a:extLst>
                    <a:ext uri="{9D8B030D-6E8A-4147-A177-3AD203B41FA5}">
                      <a16:colId xmlns:a16="http://schemas.microsoft.com/office/drawing/2014/main" val="1993922108"/>
                    </a:ext>
                  </a:extLst>
                </a:gridCol>
              </a:tblGrid>
              <a:tr h="944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дворовых территорий, приведенных в нормативное состояние, кв.м.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ОМСУ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кв.м.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50120"/>
                  </a:ext>
                </a:extLst>
              </a:tr>
              <a:tr h="3010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84526"/>
                  </a:ext>
                </a:extLst>
              </a:tr>
              <a:tr h="94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отремонтированных подъездов МКД,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08358"/>
                  </a:ext>
                </a:extLst>
              </a:tr>
              <a:tr h="9462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МКД, в которых проведен ремонт в рамках региональной программы,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*значение показателя будет уточняться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04174"/>
                  </a:ext>
                </a:extLst>
              </a:tr>
              <a:tr h="11827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МКД, прошедших комплексный капитальный ремонт и соответствующих нормальному классу энергоэффективности и выше (А,В,С,D), ед.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726" marR="667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243384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25FEEC4-9CA4-44DB-A984-9C0D038DCF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959023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«Здравоохранение»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242318"/>
              </p:ext>
            </p:extLst>
          </p:nvPr>
        </p:nvGraphicFramePr>
        <p:xfrm>
          <a:off x="584958" y="2161605"/>
          <a:ext cx="8235514" cy="4361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8385">
                  <a:extLst>
                    <a:ext uri="{9D8B030D-6E8A-4147-A177-3AD203B41FA5}">
                      <a16:colId xmlns:a16="http://schemas.microsoft.com/office/drawing/2014/main" val="1583895910"/>
                    </a:ext>
                  </a:extLst>
                </a:gridCol>
                <a:gridCol w="1398515">
                  <a:extLst>
                    <a:ext uri="{9D8B030D-6E8A-4147-A177-3AD203B41FA5}">
                      <a16:colId xmlns:a16="http://schemas.microsoft.com/office/drawing/2014/main" val="272165819"/>
                    </a:ext>
                  </a:extLst>
                </a:gridCol>
                <a:gridCol w="854007">
                  <a:extLst>
                    <a:ext uri="{9D8B030D-6E8A-4147-A177-3AD203B41FA5}">
                      <a16:colId xmlns:a16="http://schemas.microsoft.com/office/drawing/2014/main" val="3952532264"/>
                    </a:ext>
                  </a:extLst>
                </a:gridCol>
                <a:gridCol w="624484">
                  <a:extLst>
                    <a:ext uri="{9D8B030D-6E8A-4147-A177-3AD203B41FA5}">
                      <a16:colId xmlns:a16="http://schemas.microsoft.com/office/drawing/2014/main" val="1133887222"/>
                    </a:ext>
                  </a:extLst>
                </a:gridCol>
                <a:gridCol w="698983">
                  <a:extLst>
                    <a:ext uri="{9D8B030D-6E8A-4147-A177-3AD203B41FA5}">
                      <a16:colId xmlns:a16="http://schemas.microsoft.com/office/drawing/2014/main" val="1671690892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3971617101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935785887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3895447813"/>
                    </a:ext>
                  </a:extLst>
                </a:gridCol>
                <a:gridCol w="388385">
                  <a:extLst>
                    <a:ext uri="{9D8B030D-6E8A-4147-A177-3AD203B41FA5}">
                      <a16:colId xmlns:a16="http://schemas.microsoft.com/office/drawing/2014/main" val="2508593405"/>
                    </a:ext>
                  </a:extLst>
                </a:gridCol>
                <a:gridCol w="2717600">
                  <a:extLst>
                    <a:ext uri="{9D8B030D-6E8A-4147-A177-3AD203B41FA5}">
                      <a16:colId xmlns:a16="http://schemas.microsoft.com/office/drawing/2014/main" val="1027177661"/>
                    </a:ext>
                  </a:extLst>
                </a:gridCol>
              </a:tblGrid>
              <a:tr h="36097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значения по годам реализации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основного мероприятия в перечне мероприятий подпрограммы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802154"/>
                  </a:ext>
                </a:extLst>
              </a:tr>
              <a:tr h="3591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221195"/>
                  </a:ext>
                </a:extLst>
              </a:tr>
              <a:tr h="3291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«Профилактика заболеваний и формирование здорового образа жизни.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05049"/>
                  </a:ext>
                </a:extLst>
              </a:tr>
              <a:tr h="10837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предприятий, прошедших диспансеризацию (за исключением предприятий, работающих за счет средств бюджета Московской области)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Приоритетно-целевой, (Рейтинг-50)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мероприятие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помощи, а также системы раннего выявления заболеваний, патологических состояний и факторов риска их развития, включая проведение медицинских осмотров и диспансеризации населения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398417"/>
                  </a:ext>
                </a:extLst>
              </a:tr>
              <a:tr h="829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населения, прикрепленного к медицинским организациям на территории городского округа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Приоритетно-целевой, (Рейтинг-50)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мероприятие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первичной медико-санитарной помощи, а также системы раннего выявления заболеваний, патологических состояний и факторов риска их развития, включая проведение медицинских осмотров и диспансеризации населения Московской области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990863"/>
                  </a:ext>
                </a:extLst>
              </a:tr>
              <a:tr h="205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5 «Финансовое обеспечение системы организации медицинской помощи»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77306"/>
                  </a:ext>
                </a:extLst>
              </a:tr>
              <a:tr h="10807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медицинских работников (врачей первичного звена и специалистов узкого профиля), обеспеченных жильем, из числа привлеченных и нуждающихся в жилье 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Приоритетно-целевой (Рейтинг-50)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685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Основное мероприятие 3.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мер социальной поддержки медицинских работников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338" marR="25338" marT="41686" marB="41686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46828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E1E6A27-ED24-4153-92FE-FAF167C096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82485" y="1156942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22 735,0 тыс. рублей</a:t>
            </a:r>
          </a:p>
          <a:p>
            <a:r>
              <a:rPr lang="ru-RU" sz="1200" dirty="0" smtClean="0"/>
              <a:t>в 2022 году – 22 735,0 тыс. рублей</a:t>
            </a:r>
          </a:p>
          <a:p>
            <a:r>
              <a:rPr lang="ru-RU" sz="1200" dirty="0" smtClean="0"/>
              <a:t>в 2023 году –  0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29508270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697" y="260648"/>
            <a:ext cx="8321800" cy="107721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 Развитие институтов гражданского общества, повышение эффективности местного самоуправления и реализации молодежной политики»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BBEDFC-14A4-4E65-BC42-83E3B0E6E8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4" y="270025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348941"/>
              </p:ext>
            </p:extLst>
          </p:nvPr>
        </p:nvGraphicFramePr>
        <p:xfrm>
          <a:off x="467733" y="1337866"/>
          <a:ext cx="8568765" cy="52594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8758">
                  <a:extLst>
                    <a:ext uri="{9D8B030D-6E8A-4147-A177-3AD203B41FA5}">
                      <a16:colId xmlns:a16="http://schemas.microsoft.com/office/drawing/2014/main" val="2129736252"/>
                    </a:ext>
                  </a:extLst>
                </a:gridCol>
                <a:gridCol w="1142503">
                  <a:extLst>
                    <a:ext uri="{9D8B030D-6E8A-4147-A177-3AD203B41FA5}">
                      <a16:colId xmlns:a16="http://schemas.microsoft.com/office/drawing/2014/main" val="650321181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651869468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361981692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1919251116"/>
                    </a:ext>
                  </a:extLst>
                </a:gridCol>
                <a:gridCol w="856876">
                  <a:extLst>
                    <a:ext uri="{9D8B030D-6E8A-4147-A177-3AD203B41FA5}">
                      <a16:colId xmlns:a16="http://schemas.microsoft.com/office/drawing/2014/main" val="1936318632"/>
                    </a:ext>
                  </a:extLst>
                </a:gridCol>
              </a:tblGrid>
              <a:tr h="57163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Планируемые результаты реализации программы «Развитие институтов гражданского общества, повышение эффективности местного самоуправления и реализации молодежной политики» на 2021-2024 годы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2021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2022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2023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2024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906654"/>
                  </a:ext>
                </a:extLst>
              </a:tr>
              <a:tr h="1492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Информирование населения через СМИ (%)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391,41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390,64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390,39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390,44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390,47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216806"/>
                  </a:ext>
                </a:extLst>
              </a:tr>
              <a:tr h="2029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Уровень информированности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657861"/>
                  </a:ext>
                </a:extLst>
              </a:tr>
              <a:tr h="2114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населения в социальных сетях (балл)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247373"/>
                  </a:ext>
                </a:extLst>
              </a:tr>
              <a:tr h="4144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Наличие незаконных рекламных конструкций, установленных на территории муниципального образования 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661752"/>
                  </a:ext>
                </a:extLst>
              </a:tr>
              <a:tr h="4397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 Наличие задолженности в муниципальный бюджет по платежам за установку и эксплуатацию рекламных конструкций 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010045"/>
                  </a:ext>
                </a:extLst>
              </a:tr>
              <a:tr h="871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Общая численность граждан, вовлеченных центрами (сообществами, объединениями) поддержки добровольчества (</a:t>
                      </a:r>
                      <a:r>
                        <a:rPr lang="ru-RU" sz="8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волонтерства</a:t>
                      </a:r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) на базе образовательных организаций, некоммерческих организаций, государственных и муниципальных учреждений, в добровольческую (волонтерскую) деятельность (</a:t>
                      </a:r>
                      <a:r>
                        <a:rPr lang="ru-RU" sz="800" b="1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млн.чел</a:t>
                      </a:r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.)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0,025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0,025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0,028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0,029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114309"/>
                  </a:ext>
                </a:extLst>
              </a:tr>
              <a:tr h="29600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молодежи, задействованной в мероприятиях по вовлечению в творческую деятельность(%)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39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42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45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785226"/>
                  </a:ext>
                </a:extLst>
              </a:tr>
              <a:tr h="10909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Доля  молодых граждан, принявших участие в мероприятиях, направленных на гражданско-патриотическое и духовно-нравственное воспитание молодежи, в том числе через формирование российской идентичности, традиционных семейных ценностей, популяризацию культуры безопасности в молодежной среде и социализацию молодежи, нуждающейся в особой заботе государств(%)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45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54578"/>
                  </a:ext>
                </a:extLst>
              </a:tr>
              <a:tr h="5835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Уровень соответствия учреждений (организаций) по работе с молодёжью Ленинского г.о. нормативам минимального обеспечения молодёжи учреждениями (организациями) по работе с молодёжью по месту жительства.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930424"/>
                  </a:ext>
                </a:extLst>
              </a:tr>
              <a:tr h="1492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Увеличение туристского и экскурсионного потока (ед.)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145000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150000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155000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160000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165000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149108"/>
                  </a:ext>
                </a:extLst>
              </a:tr>
              <a:tr h="2790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Среднегодовая загрузка в коллективных средствах размещения (%)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56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58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60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62</a:t>
                      </a:r>
                      <a:endParaRPr lang="ru-RU" sz="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64</a:t>
                      </a:r>
                      <a:endParaRPr lang="ru-RU" sz="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24" marR="7324" marT="7324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328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430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90490" y="155545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031067"/>
              </p:ext>
            </p:extLst>
          </p:nvPr>
        </p:nvGraphicFramePr>
        <p:xfrm>
          <a:off x="523490" y="1818417"/>
          <a:ext cx="8163500" cy="476857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23409">
                  <a:extLst>
                    <a:ext uri="{9D8B030D-6E8A-4147-A177-3AD203B41FA5}">
                      <a16:colId xmlns:a16="http://schemas.microsoft.com/office/drawing/2014/main" val="3594887195"/>
                    </a:ext>
                  </a:extLst>
                </a:gridCol>
                <a:gridCol w="3067644">
                  <a:extLst>
                    <a:ext uri="{9D8B030D-6E8A-4147-A177-3AD203B41FA5}">
                      <a16:colId xmlns:a16="http://schemas.microsoft.com/office/drawing/2014/main" val="2822838261"/>
                    </a:ext>
                  </a:extLst>
                </a:gridCol>
                <a:gridCol w="673257">
                  <a:extLst>
                    <a:ext uri="{9D8B030D-6E8A-4147-A177-3AD203B41FA5}">
                      <a16:colId xmlns:a16="http://schemas.microsoft.com/office/drawing/2014/main" val="2912820366"/>
                    </a:ext>
                  </a:extLst>
                </a:gridCol>
                <a:gridCol w="601499">
                  <a:extLst>
                    <a:ext uri="{9D8B030D-6E8A-4147-A177-3AD203B41FA5}">
                      <a16:colId xmlns:a16="http://schemas.microsoft.com/office/drawing/2014/main" val="888745478"/>
                    </a:ext>
                  </a:extLst>
                </a:gridCol>
                <a:gridCol w="748179">
                  <a:extLst>
                    <a:ext uri="{9D8B030D-6E8A-4147-A177-3AD203B41FA5}">
                      <a16:colId xmlns:a16="http://schemas.microsoft.com/office/drawing/2014/main" val="4061043915"/>
                    </a:ext>
                  </a:extLst>
                </a:gridCol>
                <a:gridCol w="601499">
                  <a:extLst>
                    <a:ext uri="{9D8B030D-6E8A-4147-A177-3AD203B41FA5}">
                      <a16:colId xmlns:a16="http://schemas.microsoft.com/office/drawing/2014/main" val="1721838899"/>
                    </a:ext>
                  </a:extLst>
                </a:gridCol>
                <a:gridCol w="673257">
                  <a:extLst>
                    <a:ext uri="{9D8B030D-6E8A-4147-A177-3AD203B41FA5}">
                      <a16:colId xmlns:a16="http://schemas.microsoft.com/office/drawing/2014/main" val="1581349173"/>
                    </a:ext>
                  </a:extLst>
                </a:gridCol>
                <a:gridCol w="673257">
                  <a:extLst>
                    <a:ext uri="{9D8B030D-6E8A-4147-A177-3AD203B41FA5}">
                      <a16:colId xmlns:a16="http://schemas.microsoft.com/office/drawing/2014/main" val="1375110638"/>
                    </a:ext>
                  </a:extLst>
                </a:gridCol>
                <a:gridCol w="601499">
                  <a:extLst>
                    <a:ext uri="{9D8B030D-6E8A-4147-A177-3AD203B41FA5}">
                      <a16:colId xmlns:a16="http://schemas.microsoft.com/office/drawing/2014/main" val="1341023005"/>
                    </a:ext>
                  </a:extLst>
                </a:gridCol>
              </a:tblGrid>
              <a:tr h="29834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indent="1587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реализации мероприятий подпрограммы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показателя по годам реализации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868256"/>
                  </a:ext>
                </a:extLst>
              </a:tr>
              <a:tr h="5657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305419"/>
                  </a:ext>
                </a:extLst>
              </a:tr>
              <a:tr h="1281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006869"/>
                  </a:ext>
                </a:extLst>
              </a:tr>
              <a:tr h="256234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1"Снижение административных барьеров, повышение качества и доступности предоставления государственных и муниципальных услуг, в том числе на базе многофункциональных центров предоставления государственных и муниципальных услуг" на 2021-2024 годы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30659"/>
                  </a:ext>
                </a:extLst>
              </a:tr>
              <a:tr h="384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граждан, имеющих доступ к получению государственных и муниципальных услуг по принципу «одного окна» по месту пребывания, в том числе в МФЦ*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947009"/>
                  </a:ext>
                </a:extLst>
              </a:tr>
              <a:tr h="256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удовлетворенности граждан качеством предоставления государственных и муниципальных услуг*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32975"/>
                  </a:ext>
                </a:extLst>
              </a:tr>
              <a:tr h="256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время ожидания в очереди  для получения государственных (муниципальных) услуг*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минута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69144"/>
                  </a:ext>
                </a:extLst>
              </a:tr>
              <a:tr h="256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заявителей МФЦ, ожидающих в очереди более 11 минут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886724"/>
                  </a:ext>
                </a:extLst>
              </a:tr>
              <a:tr h="1890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требований комфортности и доступности МФЦ  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01486"/>
                  </a:ext>
                </a:extLst>
              </a:tr>
              <a:tr h="256234"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"Развитие информационной и технологической инфраструктуры экосистемы цифровой экономики муниципального образования Московской области» на 2021-2024 годы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362119"/>
                  </a:ext>
                </a:extLst>
              </a:tr>
              <a:tr h="5124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рабочих мест, обеспеченных необходимым компьютерным оборудованием и услугами связи в соответствии с требованиями нормативных правовых актов Московской области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009552"/>
                  </a:ext>
                </a:extLst>
              </a:tr>
              <a:tr h="3843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Стоимостная доля закупаемого и арендуемого ОМСУ муниципального образования Московской области иностранного ПО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868794"/>
                  </a:ext>
                </a:extLst>
              </a:tr>
              <a:tr h="10249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 соответствии с категорией обрабатываемой информации, а также персональных компьютеров, используемых на рабочих местах работников, обеспеченных антивирусным программным обеспечением с регулярным обновлением соответствующих баз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71" marR="4947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716315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79D7DF5-6E11-444B-B008-2211AEAB54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33186" y="971325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179 723,7 тыс. рублей</a:t>
            </a:r>
          </a:p>
          <a:p>
            <a:r>
              <a:rPr lang="ru-RU" sz="1200" dirty="0" smtClean="0"/>
              <a:t>в 2022 году – 211 272,1 тыс. рублей</a:t>
            </a:r>
          </a:p>
          <a:p>
            <a:r>
              <a:rPr lang="ru-RU" sz="1200" dirty="0" smtClean="0"/>
              <a:t>в 2023 году – 172 556,1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2463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476842"/>
              </p:ext>
            </p:extLst>
          </p:nvPr>
        </p:nvGraphicFramePr>
        <p:xfrm>
          <a:off x="457200" y="1340767"/>
          <a:ext cx="8435280" cy="51845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2874">
                  <a:extLst>
                    <a:ext uri="{9D8B030D-6E8A-4147-A177-3AD203B41FA5}">
                      <a16:colId xmlns:a16="http://schemas.microsoft.com/office/drawing/2014/main" val="1246189621"/>
                    </a:ext>
                  </a:extLst>
                </a:gridCol>
                <a:gridCol w="3322454">
                  <a:extLst>
                    <a:ext uri="{9D8B030D-6E8A-4147-A177-3AD203B41FA5}">
                      <a16:colId xmlns:a16="http://schemas.microsoft.com/office/drawing/2014/main" val="369452318"/>
                    </a:ext>
                  </a:extLst>
                </a:gridCol>
                <a:gridCol w="729179">
                  <a:extLst>
                    <a:ext uri="{9D8B030D-6E8A-4147-A177-3AD203B41FA5}">
                      <a16:colId xmlns:a16="http://schemas.microsoft.com/office/drawing/2014/main" val="3969935944"/>
                    </a:ext>
                  </a:extLst>
                </a:gridCol>
                <a:gridCol w="651461">
                  <a:extLst>
                    <a:ext uri="{9D8B030D-6E8A-4147-A177-3AD203B41FA5}">
                      <a16:colId xmlns:a16="http://schemas.microsoft.com/office/drawing/2014/main" val="2036756609"/>
                    </a:ext>
                  </a:extLst>
                </a:gridCol>
                <a:gridCol w="810326">
                  <a:extLst>
                    <a:ext uri="{9D8B030D-6E8A-4147-A177-3AD203B41FA5}">
                      <a16:colId xmlns:a16="http://schemas.microsoft.com/office/drawing/2014/main" val="1769408976"/>
                    </a:ext>
                  </a:extLst>
                </a:gridCol>
                <a:gridCol w="566885">
                  <a:extLst>
                    <a:ext uri="{9D8B030D-6E8A-4147-A177-3AD203B41FA5}">
                      <a16:colId xmlns:a16="http://schemas.microsoft.com/office/drawing/2014/main" val="2957415482"/>
                    </a:ext>
                  </a:extLst>
                </a:gridCol>
                <a:gridCol w="651461">
                  <a:extLst>
                    <a:ext uri="{9D8B030D-6E8A-4147-A177-3AD203B41FA5}">
                      <a16:colId xmlns:a16="http://schemas.microsoft.com/office/drawing/2014/main" val="1213086901"/>
                    </a:ext>
                  </a:extLst>
                </a:gridCol>
                <a:gridCol w="729179">
                  <a:extLst>
                    <a:ext uri="{9D8B030D-6E8A-4147-A177-3AD203B41FA5}">
                      <a16:colId xmlns:a16="http://schemas.microsoft.com/office/drawing/2014/main" val="3018439557"/>
                    </a:ext>
                  </a:extLst>
                </a:gridCol>
                <a:gridCol w="651461">
                  <a:extLst>
                    <a:ext uri="{9D8B030D-6E8A-4147-A177-3AD203B41FA5}">
                      <a16:colId xmlns:a16="http://schemas.microsoft.com/office/drawing/2014/main" val="1589519781"/>
                    </a:ext>
                  </a:extLst>
                </a:gridCol>
              </a:tblGrid>
              <a:tr h="740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 соответствии с установленными требованиями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6339418"/>
                  </a:ext>
                </a:extLst>
              </a:tr>
              <a:tr h="16764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документов служебной переписки ОМСУ муниципального образования Московской области и</a:t>
                      </a: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их</a:t>
                      </a: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подведомственных учреждений с ЦИОГВ и ГО Московской области, подведомственными ЦИОГВ и</a:t>
                      </a: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Московской области организациями и учреждениями, не содержащих персональные данные и конфиденциальные сведения и направляемых исключительно в электронном виде с использованием МСЭД и средств электронной подписи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662854"/>
                  </a:ext>
                </a:extLst>
              </a:tr>
              <a:tr h="553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граждан, использующих механизм получения государственных и муниципальных услуг в электронной форме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08443"/>
                  </a:ext>
                </a:extLst>
              </a:tr>
              <a:tr h="366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граждан, зарегистрированных в ЕСИА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587851"/>
                  </a:ext>
                </a:extLst>
              </a:tr>
              <a:tr h="553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Качественные услуги – Доля муниципальных (государственных) услуг, по которым нарушены регламентные сроки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8123874"/>
                  </a:ext>
                </a:extLst>
              </a:tr>
              <a:tr h="7406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Удобные услуги – Доля муниципальных (государственных) услуг, по которым заявления поданы в</a:t>
                      </a: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электронном виде через региональный портал государственных и муниципальных услуг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856529"/>
                  </a:ext>
                </a:extLst>
              </a:tr>
              <a:tr h="553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Повторные обращения – Доля обращений, поступивших на портал «Добродел», по которым поступили повторные обращения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279219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142F93-D9AD-4EC0-942D-FDF8868BF9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057760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904664"/>
              </p:ext>
            </p:extLst>
          </p:nvPr>
        </p:nvGraphicFramePr>
        <p:xfrm>
          <a:off x="457200" y="1556792"/>
          <a:ext cx="8363273" cy="46085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8376">
                  <a:extLst>
                    <a:ext uri="{9D8B030D-6E8A-4147-A177-3AD203B41FA5}">
                      <a16:colId xmlns:a16="http://schemas.microsoft.com/office/drawing/2014/main" val="184587090"/>
                    </a:ext>
                  </a:extLst>
                </a:gridCol>
                <a:gridCol w="3315834">
                  <a:extLst>
                    <a:ext uri="{9D8B030D-6E8A-4147-A177-3AD203B41FA5}">
                      <a16:colId xmlns:a16="http://schemas.microsoft.com/office/drawing/2014/main" val="2496165339"/>
                    </a:ext>
                  </a:extLst>
                </a:gridCol>
                <a:gridCol w="722954">
                  <a:extLst>
                    <a:ext uri="{9D8B030D-6E8A-4147-A177-3AD203B41FA5}">
                      <a16:colId xmlns:a16="http://schemas.microsoft.com/office/drawing/2014/main" val="371931123"/>
                    </a:ext>
                  </a:extLst>
                </a:gridCol>
                <a:gridCol w="645900">
                  <a:extLst>
                    <a:ext uri="{9D8B030D-6E8A-4147-A177-3AD203B41FA5}">
                      <a16:colId xmlns:a16="http://schemas.microsoft.com/office/drawing/2014/main" val="321860557"/>
                    </a:ext>
                  </a:extLst>
                </a:gridCol>
                <a:gridCol w="803409">
                  <a:extLst>
                    <a:ext uri="{9D8B030D-6E8A-4147-A177-3AD203B41FA5}">
                      <a16:colId xmlns:a16="http://schemas.microsoft.com/office/drawing/2014/main" val="2412701840"/>
                    </a:ext>
                  </a:extLst>
                </a:gridCol>
                <a:gridCol w="562046">
                  <a:extLst>
                    <a:ext uri="{9D8B030D-6E8A-4147-A177-3AD203B41FA5}">
                      <a16:colId xmlns:a16="http://schemas.microsoft.com/office/drawing/2014/main" val="2728608238"/>
                    </a:ext>
                  </a:extLst>
                </a:gridCol>
                <a:gridCol w="645900">
                  <a:extLst>
                    <a:ext uri="{9D8B030D-6E8A-4147-A177-3AD203B41FA5}">
                      <a16:colId xmlns:a16="http://schemas.microsoft.com/office/drawing/2014/main" val="4064356611"/>
                    </a:ext>
                  </a:extLst>
                </a:gridCol>
                <a:gridCol w="722954">
                  <a:extLst>
                    <a:ext uri="{9D8B030D-6E8A-4147-A177-3AD203B41FA5}">
                      <a16:colId xmlns:a16="http://schemas.microsoft.com/office/drawing/2014/main" val="2151834252"/>
                    </a:ext>
                  </a:extLst>
                </a:gridCol>
                <a:gridCol w="645900">
                  <a:extLst>
                    <a:ext uri="{9D8B030D-6E8A-4147-A177-3AD203B41FA5}">
                      <a16:colId xmlns:a16="http://schemas.microsoft.com/office/drawing/2014/main" val="181970263"/>
                    </a:ext>
                  </a:extLst>
                </a:gridCol>
              </a:tblGrid>
              <a:tr h="3191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Отложенные решения – Доля отложенных решений от числа ответов, предоставленных на портале «</a:t>
                      </a: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Добродел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(два и более раз)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646119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Ответь вовремя – Доля жалоб, поступивших на портал «</a:t>
                      </a:r>
                      <a:r>
                        <a:rPr lang="ru-RU" sz="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Добродел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по которым нарушен срок подготовки ответа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29041"/>
                  </a:ext>
                </a:extLst>
              </a:tr>
              <a:tr h="7763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ОМСУ муниципального образования Московской области и их подведомственных учреждений, использующих региональные межведомственные информационные системы поддержки обеспечивающих функций и контроля результативности деятельности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375480"/>
                  </a:ext>
                </a:extLst>
              </a:tr>
              <a:tr h="6139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используемых в деятельности ОМСУ муниципального образования Московской области информационно-аналитических сервисов ЕИАС ЖКХ МО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158325"/>
                  </a:ext>
                </a:extLst>
              </a:tr>
              <a:tr h="24359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дошкольных образовательных организаций и муниципальных общеобразовательных организаций в муниципальном образовании Московской области, подключенных к сети Интернет на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скорости: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дошкольных образовательных организаций – не менее 2 Мбит/с;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городских поселениях и городских округах, – не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менее 100 Мбит/с;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общеобразовательных организаций, расположенных в сельских населенных пунктах, – не менее 50</a:t>
                      </a:r>
                      <a:r>
                        <a:rPr lang="en-US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Мбит/с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66" marR="6026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920880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4B23E7D-22C9-4C07-B482-F2B26DF0E5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3048530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«Цифровое муниципальное образование»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979592"/>
              </p:ext>
            </p:extLst>
          </p:nvPr>
        </p:nvGraphicFramePr>
        <p:xfrm>
          <a:off x="473961" y="1186734"/>
          <a:ext cx="8346511" cy="52658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9476">
                  <a:extLst>
                    <a:ext uri="{9D8B030D-6E8A-4147-A177-3AD203B41FA5}">
                      <a16:colId xmlns:a16="http://schemas.microsoft.com/office/drawing/2014/main" val="295792474"/>
                    </a:ext>
                  </a:extLst>
                </a:gridCol>
                <a:gridCol w="3287490">
                  <a:extLst>
                    <a:ext uri="{9D8B030D-6E8A-4147-A177-3AD203B41FA5}">
                      <a16:colId xmlns:a16="http://schemas.microsoft.com/office/drawing/2014/main" val="2075459632"/>
                    </a:ext>
                  </a:extLst>
                </a:gridCol>
                <a:gridCol w="721506">
                  <a:extLst>
                    <a:ext uri="{9D8B030D-6E8A-4147-A177-3AD203B41FA5}">
                      <a16:colId xmlns:a16="http://schemas.microsoft.com/office/drawing/2014/main" val="1242087492"/>
                    </a:ext>
                  </a:extLst>
                </a:gridCol>
                <a:gridCol w="644605">
                  <a:extLst>
                    <a:ext uri="{9D8B030D-6E8A-4147-A177-3AD203B41FA5}">
                      <a16:colId xmlns:a16="http://schemas.microsoft.com/office/drawing/2014/main" val="1937243539"/>
                    </a:ext>
                  </a:extLst>
                </a:gridCol>
                <a:gridCol w="801799">
                  <a:extLst>
                    <a:ext uri="{9D8B030D-6E8A-4147-A177-3AD203B41FA5}">
                      <a16:colId xmlns:a16="http://schemas.microsoft.com/office/drawing/2014/main" val="3819991662"/>
                    </a:ext>
                  </a:extLst>
                </a:gridCol>
                <a:gridCol w="560919">
                  <a:extLst>
                    <a:ext uri="{9D8B030D-6E8A-4147-A177-3AD203B41FA5}">
                      <a16:colId xmlns:a16="http://schemas.microsoft.com/office/drawing/2014/main" val="3878128645"/>
                    </a:ext>
                  </a:extLst>
                </a:gridCol>
                <a:gridCol w="644605">
                  <a:extLst>
                    <a:ext uri="{9D8B030D-6E8A-4147-A177-3AD203B41FA5}">
                      <a16:colId xmlns:a16="http://schemas.microsoft.com/office/drawing/2014/main" val="1870320297"/>
                    </a:ext>
                  </a:extLst>
                </a:gridCol>
                <a:gridCol w="721506">
                  <a:extLst>
                    <a:ext uri="{9D8B030D-6E8A-4147-A177-3AD203B41FA5}">
                      <a16:colId xmlns:a16="http://schemas.microsoft.com/office/drawing/2014/main" val="2036928258"/>
                    </a:ext>
                  </a:extLst>
                </a:gridCol>
                <a:gridCol w="644605">
                  <a:extLst>
                    <a:ext uri="{9D8B030D-6E8A-4147-A177-3AD203B41FA5}">
                      <a16:colId xmlns:a16="http://schemas.microsoft.com/office/drawing/2014/main" val="503065788"/>
                    </a:ext>
                  </a:extLst>
                </a:gridCol>
              </a:tblGrid>
              <a:tr h="1057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образовательных организаций, у которых есть широкополосный доступ к сети Интернет (не менее 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Мбит/с для образовательных организаций, расположенных в городах, и не менее 50 Мбит/с для образовательных организаций, расположенных в сельских населенных пунктах и поселках городского типа), за исключением дошкольных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Указной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606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современных компьютеров (со сроком эксплуатации не более семи лет) на 100 обучающихся в общеобразовательных организациях муниципального образования Московской области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13,8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659260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организаций в муниципальном образовании Московской области, обеспеченных современными аппаратно-программными комплексами со средствами криптографической защиты информации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2405889"/>
                  </a:ext>
                </a:extLst>
              </a:tr>
              <a:tr h="601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Внедрена целевая модель цифровой образовательной среды в общеобразовательных организациях и профессиональных образовательных организациях во всех субъектах Российской Федерации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Субсидия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шт.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79698"/>
                  </a:ext>
                </a:extLst>
              </a:tr>
              <a:tr h="9054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многоквартирных домов, имеющих возможность пользоваться услугами проводного и мобильного доступа в информационно-телекоммуникационную сеть Интернет на скорости не менее 1 Мбит/с, предоставляемыми не менее чем 2 операторами связи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Губернатора Московской области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82147"/>
                  </a:ext>
                </a:extLst>
              </a:tr>
              <a:tr h="14987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муниципальных учреждений культуры, обеспеченных доступом в информационно-телекоммуникационную сеть Интернет на скорости: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учреждений культуры, расположенных в городских населенных пунктах, – не менее 50 Мбит/с;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учреждений культуры, расположенных в сельских населенных пунктах, – не менее 10 Мбит/с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07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8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20" marR="6002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524391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5E062C8-35CB-48FD-82F2-74CADAAF95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87752"/>
            <a:ext cx="648071" cy="100389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2962167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Планируемые результаты реализации муниципальной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«Архитектура и градостроительство» </a:t>
            </a:r>
          </a:p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на </a:t>
            </a:r>
            <a:r>
              <a:rPr lang="ru-RU" sz="1600" b="1" i="1" dirty="0" smtClean="0">
                <a:solidFill>
                  <a:schemeClr val="bg1"/>
                </a:solidFill>
              </a:rPr>
              <a:t>2020-2024 </a:t>
            </a:r>
            <a:r>
              <a:rPr lang="ru-RU" sz="1600" b="1" i="1" dirty="0">
                <a:solidFill>
                  <a:schemeClr val="bg1"/>
                </a:solidFill>
              </a:rPr>
              <a:t>годы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415256"/>
              </p:ext>
            </p:extLst>
          </p:nvPr>
        </p:nvGraphicFramePr>
        <p:xfrm>
          <a:off x="477190" y="1987975"/>
          <a:ext cx="8373449" cy="4633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5570">
                  <a:extLst>
                    <a:ext uri="{9D8B030D-6E8A-4147-A177-3AD203B41FA5}">
                      <a16:colId xmlns:a16="http://schemas.microsoft.com/office/drawing/2014/main" val="293000994"/>
                    </a:ext>
                  </a:extLst>
                </a:gridCol>
                <a:gridCol w="2078410">
                  <a:extLst>
                    <a:ext uri="{9D8B030D-6E8A-4147-A177-3AD203B41FA5}">
                      <a16:colId xmlns:a16="http://schemas.microsoft.com/office/drawing/2014/main" val="2471477952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2800263494"/>
                    </a:ext>
                  </a:extLst>
                </a:gridCol>
                <a:gridCol w="587995">
                  <a:extLst>
                    <a:ext uri="{9D8B030D-6E8A-4147-A177-3AD203B41FA5}">
                      <a16:colId xmlns:a16="http://schemas.microsoft.com/office/drawing/2014/main" val="4184583247"/>
                    </a:ext>
                  </a:extLst>
                </a:gridCol>
                <a:gridCol w="923145">
                  <a:extLst>
                    <a:ext uri="{9D8B030D-6E8A-4147-A177-3AD203B41FA5}">
                      <a16:colId xmlns:a16="http://schemas.microsoft.com/office/drawing/2014/main" val="3733397072"/>
                    </a:ext>
                  </a:extLst>
                </a:gridCol>
                <a:gridCol w="755570">
                  <a:extLst>
                    <a:ext uri="{9D8B030D-6E8A-4147-A177-3AD203B41FA5}">
                      <a16:colId xmlns:a16="http://schemas.microsoft.com/office/drawing/2014/main" val="2490105604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3349616217"/>
                    </a:ext>
                  </a:extLst>
                </a:gridCol>
                <a:gridCol w="839063">
                  <a:extLst>
                    <a:ext uri="{9D8B030D-6E8A-4147-A177-3AD203B41FA5}">
                      <a16:colId xmlns:a16="http://schemas.microsoft.com/office/drawing/2014/main" val="2382255069"/>
                    </a:ext>
                  </a:extLst>
                </a:gridCol>
                <a:gridCol w="755570">
                  <a:extLst>
                    <a:ext uri="{9D8B030D-6E8A-4147-A177-3AD203B41FA5}">
                      <a16:colId xmlns:a16="http://schemas.microsoft.com/office/drawing/2014/main" val="1396618432"/>
                    </a:ext>
                  </a:extLst>
                </a:gridCol>
              </a:tblGrid>
              <a:tr h="12653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реализации муниципальной программы (подпрограммы)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(Показатель реализации мероприятий)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 показателя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r>
                        <a:rPr lang="ru-RU" sz="8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Планируемое значение по годам реализации</a:t>
                      </a:r>
                      <a:endParaRPr lang="ru-RU" sz="10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075682"/>
                  </a:ext>
                </a:extLst>
              </a:tr>
              <a:tr h="4495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798767"/>
                  </a:ext>
                </a:extLst>
              </a:tr>
              <a:tr h="126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3033717"/>
                  </a:ext>
                </a:extLst>
              </a:tr>
              <a:tr h="156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1 «Разработка Генерального плана развития городского округа»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976782"/>
                  </a:ext>
                </a:extLst>
              </a:tr>
              <a:tr h="685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утвержденного в актуальной версии генерального плана Ленинского городского округа (внесение изменений в генеральный план городского округа)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306477"/>
                  </a:ext>
                </a:extLst>
              </a:tr>
              <a:tr h="1012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2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утвержденных в актуальной версии Правил землепользования и застройки Ленинского городского округа (внесение изменений в Правила землепользования и застройки городского округа)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223049"/>
                  </a:ext>
                </a:extLst>
              </a:tr>
              <a:tr h="10122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3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утвержденных нормативов градостроительного проектирования Ленинского городского округа (внесение изменений в нормативы градостроительного проектирования городского округа)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Отраслевой показатель (показатель госпрограммы)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179489"/>
                  </a:ext>
                </a:extLst>
              </a:tr>
              <a:tr h="1544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2 «Реализация политики пространственного развития»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695694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ликвидированных самовольных, недостроенных и аварийных объектов на территории Ленинского городского округа Московской области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Рейтинг-50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706" marR="4970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576491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7E09D9C-F967-4846-8328-129EE450EC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3"/>
            <a:ext cx="648071" cy="100545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TextBox 21"/>
          <p:cNvSpPr txBox="1"/>
          <p:nvPr/>
        </p:nvSpPr>
        <p:spPr>
          <a:xfrm>
            <a:off x="1094060" y="1109506"/>
            <a:ext cx="7642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 реализацию муниципальной программы предусмотрены средства в сумме:</a:t>
            </a:r>
          </a:p>
          <a:p>
            <a:r>
              <a:rPr lang="ru-RU" sz="1200" dirty="0"/>
              <a:t>в</a:t>
            </a:r>
            <a:r>
              <a:rPr lang="ru-RU" sz="1200" dirty="0" smtClean="0"/>
              <a:t> 2021 году – 9 867,0 тыс. рублей</a:t>
            </a:r>
          </a:p>
          <a:p>
            <a:r>
              <a:rPr lang="ru-RU" sz="1200" dirty="0" smtClean="0"/>
              <a:t>в 2022 году – 2 867,0 тыс. рублей</a:t>
            </a:r>
          </a:p>
          <a:p>
            <a:r>
              <a:rPr lang="ru-RU" sz="1200" dirty="0" smtClean="0"/>
              <a:t>в 2023 году – 2 867,0 тыс. рублей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171833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97362"/>
            <a:ext cx="7706496" cy="78483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30526"/>
              </p:ext>
            </p:extLst>
          </p:nvPr>
        </p:nvGraphicFramePr>
        <p:xfrm>
          <a:off x="375369" y="940487"/>
          <a:ext cx="8455784" cy="571264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97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1362817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73347059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833710">
                  <a:extLst>
                    <a:ext uri="{9D8B030D-6E8A-4147-A177-3AD203B41FA5}">
                      <a16:colId xmlns:a16="http://schemas.microsoft.com/office/drawing/2014/main" val="3953882877"/>
                    </a:ext>
                  </a:extLst>
                </a:gridCol>
              </a:tblGrid>
              <a:tr h="799648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ввода объекта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9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Планирование и строительство дошкольных образовательных организаций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9368949"/>
                  </a:ext>
                </a:extLst>
              </a:tr>
              <a:tr h="5195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Детский сад на 340 мест по адресу: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Моск.обл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.,  Ленинский ГО, 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р.п.Развилка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(ПИР и строительство)</a:t>
                      </a:r>
                      <a:endParaRPr lang="ru-RU" sz="105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435,1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160,6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264,5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2023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23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</a:t>
                      </a:r>
                      <a:r>
                        <a:rPr lang="ru-RU" sz="1400" b="1" i="1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количества детских мест на 340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413,3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154,2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254,1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06269"/>
                  </a:ext>
                </a:extLst>
              </a:tr>
              <a:tr h="360238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6,4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10,4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44844"/>
                  </a:ext>
                </a:extLst>
              </a:tr>
              <a:tr h="4451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на 200 мест по адресу: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Ленинский ГО, 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вблизи 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Лопатино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(ДОУ 2.2)</a:t>
                      </a:r>
                      <a:endParaRPr lang="ru-RU" sz="105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236,6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226,6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2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детских мест на 200</a:t>
                      </a: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224,8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219,8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480665"/>
                  </a:ext>
                </a:extLst>
              </a:tr>
              <a:tr h="360238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6,8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533649"/>
                  </a:ext>
                </a:extLst>
              </a:tr>
              <a:tr h="3602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на 200 мест по адресу: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Ленинский ГО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вблизи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050" b="1" i="0" u="none" strike="noStrike" baseline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Лопатино</a:t>
                      </a:r>
                      <a:r>
                        <a:rPr lang="ru-RU" sz="1050" b="1" i="0" u="none" strike="noStrike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(ДОУ 3.3)</a:t>
                      </a:r>
                      <a:endParaRPr lang="ru-RU" sz="105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245,5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72,9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172,6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2023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200889"/>
                  </a:ext>
                </a:extLst>
              </a:tr>
              <a:tr h="36023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детских мест на 200</a:t>
                      </a:r>
                    </a:p>
                    <a:p>
                      <a:pPr algn="l" fontAlgn="ctr"/>
                      <a:endParaRPr lang="ru-RU" sz="800" b="1" i="0" u="none" strike="noStrike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233,3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69,3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164,0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840091"/>
                  </a:ext>
                </a:extLst>
              </a:tr>
              <a:tr h="360238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12,2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575362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31324B2-8C0D-4DF1-BFC8-2BF9FEBC9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45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1547562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1" y="260648"/>
            <a:ext cx="7848871" cy="33855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77344"/>
              </p:ext>
            </p:extLst>
          </p:nvPr>
        </p:nvGraphicFramePr>
        <p:xfrm>
          <a:off x="334301" y="1165087"/>
          <a:ext cx="8558179" cy="55465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677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249">
                  <a:extLst>
                    <a:ext uri="{9D8B030D-6E8A-4147-A177-3AD203B41FA5}">
                      <a16:colId xmlns:a16="http://schemas.microsoft.com/office/drawing/2014/main" val="213628174"/>
                    </a:ext>
                  </a:extLst>
                </a:gridCol>
                <a:gridCol w="1047687">
                  <a:extLst>
                    <a:ext uri="{9D8B030D-6E8A-4147-A177-3AD203B41FA5}">
                      <a16:colId xmlns:a16="http://schemas.microsoft.com/office/drawing/2014/main" val="733470590"/>
                    </a:ext>
                  </a:extLst>
                </a:gridCol>
                <a:gridCol w="821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1947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841427">
                  <a:extLst>
                    <a:ext uri="{9D8B030D-6E8A-4147-A177-3AD203B41FA5}">
                      <a16:colId xmlns:a16="http://schemas.microsoft.com/office/drawing/2014/main" val="28468597"/>
                    </a:ext>
                  </a:extLst>
                </a:gridCol>
                <a:gridCol w="958773">
                  <a:extLst>
                    <a:ext uri="{9D8B030D-6E8A-4147-A177-3AD203B41FA5}">
                      <a16:colId xmlns:a16="http://schemas.microsoft.com/office/drawing/2014/main" val="2147169886"/>
                    </a:ext>
                  </a:extLst>
                </a:gridCol>
              </a:tblGrid>
              <a:tr h="733623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</a:t>
                      </a:r>
                      <a:r>
                        <a:rPr lang="ru-RU" sz="12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(реконструкция) объектов  дошкольного образования Московской области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144415"/>
                  </a:ext>
                </a:extLst>
              </a:tr>
              <a:tr h="3942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«Малыш» по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г.Видное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ул.Гаевского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.6</a:t>
                      </a: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66518"/>
                  </a:ext>
                </a:extLst>
              </a:tr>
              <a:tr h="528209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034510"/>
                  </a:ext>
                </a:extLst>
              </a:tr>
              <a:tr h="386639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11,9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696673"/>
                  </a:ext>
                </a:extLst>
              </a:tr>
              <a:tr h="9474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Проектирование и строительство дошкольных образовательных организаций в целях  содействия  развитию сельских территорий  Московской области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733711"/>
                  </a:ext>
                </a:extLst>
              </a:tr>
              <a:tr h="6400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Детский сад №5 на 325 мест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п.Битца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(ПИР и строительство)</a:t>
                      </a:r>
                    </a:p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231,2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211,2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927686"/>
                  </a:ext>
                </a:extLst>
              </a:tr>
              <a:tr h="67493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детских мест на 325</a:t>
                      </a:r>
                    </a:p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219,6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19,0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200,6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792120"/>
                  </a:ext>
                </a:extLst>
              </a:tr>
              <a:tr h="528209">
                <a:tc vMerge="1">
                  <a:txBody>
                    <a:bodyPr/>
                    <a:lstStyle/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11,6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1,0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10,6</a:t>
                      </a: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B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951858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08053F-C4F6-49F8-B832-1CB8713B3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05CF545-9A9A-41D4-A274-55C17A911918}"/>
              </a:ext>
            </a:extLst>
          </p:cNvPr>
          <p:cNvSpPr/>
          <p:nvPr/>
        </p:nvSpPr>
        <p:spPr>
          <a:xfrm>
            <a:off x="827584" y="261034"/>
            <a:ext cx="7848871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600" b="1" i="1">
                <a:solidFill>
                  <a:schemeClr val="bg1"/>
                </a:solidFill>
              </a:rPr>
            </a:br>
            <a:r>
              <a:rPr lang="ru-RU" sz="1600" b="1" i="1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85204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E358803-29E7-4DC3-8D75-FF8B9E546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45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E80DC8-F145-4C72-B6A5-353728B8CBBF}"/>
              </a:ext>
            </a:extLst>
          </p:cNvPr>
          <p:cNvSpPr/>
          <p:nvPr/>
        </p:nvSpPr>
        <p:spPr>
          <a:xfrm>
            <a:off x="971601" y="260648"/>
            <a:ext cx="7848871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600" b="1" i="1" dirty="0">
                <a:solidFill>
                  <a:schemeClr val="bg1"/>
                </a:solidFill>
              </a:rPr>
            </a:br>
            <a:r>
              <a:rPr lang="ru-RU" sz="16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C3C06ECF-A613-46ED-8D3C-86322AB66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469136"/>
              </p:ext>
            </p:extLst>
          </p:nvPr>
        </p:nvGraphicFramePr>
        <p:xfrm>
          <a:off x="353912" y="1412776"/>
          <a:ext cx="8496948" cy="499096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832314">
                  <a:extLst>
                    <a:ext uri="{9D8B030D-6E8A-4147-A177-3AD203B41FA5}">
                      <a16:colId xmlns:a16="http://schemas.microsoft.com/office/drawing/2014/main" val="1441773021"/>
                    </a:ext>
                  </a:extLst>
                </a:gridCol>
                <a:gridCol w="1416157">
                  <a:extLst>
                    <a:ext uri="{9D8B030D-6E8A-4147-A177-3AD203B41FA5}">
                      <a16:colId xmlns:a16="http://schemas.microsoft.com/office/drawing/2014/main" val="324399179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1493702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705479397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20972368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454332212"/>
                    </a:ext>
                  </a:extLst>
                </a:gridCol>
                <a:gridCol w="936109">
                  <a:extLst>
                    <a:ext uri="{9D8B030D-6E8A-4147-A177-3AD203B41FA5}">
                      <a16:colId xmlns:a16="http://schemas.microsoft.com/office/drawing/2014/main" val="1355658890"/>
                    </a:ext>
                  </a:extLst>
                </a:gridCol>
              </a:tblGrid>
              <a:tr h="749633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</a:t>
                      </a:r>
                      <a:r>
                        <a:rPr lang="ru-RU" sz="12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ввода объекта</a:t>
                      </a:r>
                      <a:endParaRPr lang="ru-RU" sz="1200" b="1" i="0" dirty="0" smtClean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234507"/>
                  </a:ext>
                </a:extLst>
              </a:tr>
              <a:tr h="4700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Капитальные вложения в объекты общего образования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055457"/>
                  </a:ext>
                </a:extLst>
              </a:tr>
              <a:tr h="7597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1350 мест по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п.Развилка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, квартал «Римский» (ПИР и строительство)</a:t>
                      </a: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FontTx/>
                        <a:buNone/>
                      </a:pP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1266,0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750,0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2024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546495"/>
                  </a:ext>
                </a:extLst>
              </a:tr>
              <a:tr h="55247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1202,7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15,2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712,5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667185"/>
                  </a:ext>
                </a:extLst>
              </a:tr>
              <a:tr h="453659">
                <a:tc vMerge="1"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63,3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0,8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37,5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516990"/>
                  </a:ext>
                </a:extLst>
              </a:tr>
              <a:tr h="54739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1100 мест по адресу: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вблизи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1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Лопатино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721296"/>
                  </a:ext>
                </a:extLst>
              </a:tr>
              <a:tr h="52825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6076B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Московской 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2024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09588"/>
                  </a:ext>
                </a:extLst>
              </a:tr>
              <a:tr h="703269">
                <a:tc vMerge="1">
                  <a:txBody>
                    <a:bodyPr/>
                    <a:lstStyle/>
                    <a:p>
                      <a:pPr algn="l" fontAlgn="ctr"/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200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4687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2788" y="197387"/>
            <a:ext cx="7839739" cy="126188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/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 Подпрограмма "Строительство (реконструкция) объектов образования"</a:t>
            </a:r>
          </a:p>
          <a:p>
            <a:pPr algn="ctr"/>
            <a:endParaRPr lang="ru-RU" sz="16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106189"/>
              </p:ext>
            </p:extLst>
          </p:nvPr>
        </p:nvGraphicFramePr>
        <p:xfrm>
          <a:off x="283004" y="1234028"/>
          <a:ext cx="8681485" cy="5439387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3280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13628174"/>
                    </a:ext>
                  </a:extLst>
                </a:gridCol>
                <a:gridCol w="1110519">
                  <a:extLst>
                    <a:ext uri="{9D8B030D-6E8A-4147-A177-3AD203B41FA5}">
                      <a16:colId xmlns:a16="http://schemas.microsoft.com/office/drawing/2014/main" val="733470590"/>
                    </a:ext>
                  </a:extLst>
                </a:gridCol>
                <a:gridCol w="761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3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3838">
                  <a:extLst>
                    <a:ext uri="{9D8B030D-6E8A-4147-A177-3AD203B41FA5}">
                      <a16:colId xmlns:a16="http://schemas.microsoft.com/office/drawing/2014/main" val="1785680428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2638009477"/>
                    </a:ext>
                  </a:extLst>
                </a:gridCol>
              </a:tblGrid>
              <a:tr h="823621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</a:t>
                      </a:r>
                      <a:r>
                        <a:rPr lang="ru-RU" sz="1100" b="1" i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финансиро-вания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2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Проектирование и  строительство образовательных школ в целях  содействия  развитию сельских территорий  Московской </a:t>
                      </a:r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области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1550 мест по адресу: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п. Битца (ПИР и строительство)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300,0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575,0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2024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206269"/>
                  </a:ext>
                </a:extLst>
              </a:tr>
              <a:tr h="50267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</a:t>
                      </a:r>
                      <a:r>
                        <a:rPr lang="ru-RU" sz="1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бюджета МО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854,9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23,7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285,0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546,2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344844"/>
                  </a:ext>
                </a:extLst>
              </a:tr>
              <a:tr h="370272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45,1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1,3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15,0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28,8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4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Капитальные вложения в объекты общего образования в целях синхронизации с жилой застройкой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2023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480665"/>
                  </a:ext>
                </a:extLst>
              </a:tr>
              <a:tr h="43613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Средняя общеобразовательная школа  на 825 мест по адресу: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Моск.обл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., ЛГО,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р.п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Дрожжино, ЖК «Дрожжино» - 2</a:t>
                      </a:r>
                    </a:p>
                  </a:txBody>
                  <a:tcPr marL="9525" marR="9525" marT="9525" marB="0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1036,8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7,3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429,5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600,0</a:t>
                      </a: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9FB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533649"/>
                  </a:ext>
                </a:extLst>
              </a:tr>
              <a:tr h="51268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 от реализации данного проекта: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количества обучающихся детей</a:t>
                      </a:r>
                      <a:endParaRPr lang="ru-RU" sz="12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 </a:t>
                      </a:r>
                      <a:r>
                        <a:rPr lang="ru-RU" sz="10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978,0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408,0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570,0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272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бюджета 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58,8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7,3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21,5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30,0</a:t>
                      </a: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DBF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431487"/>
                  </a:ext>
                </a:extLst>
              </a:tr>
            </a:tbl>
          </a:graphicData>
        </a:graphic>
      </p:graphicFrame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13B75C7-2D0E-4B60-A6A1-4F5DEE557A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0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00120581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9B6E717-4716-45FA-B363-DB26D973EF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0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0512D7-1718-48FE-8914-841D45F30136}"/>
              </a:ext>
            </a:extLst>
          </p:cNvPr>
          <p:cNvSpPr/>
          <p:nvPr/>
        </p:nvSpPr>
        <p:spPr>
          <a:xfrm>
            <a:off x="971600" y="260648"/>
            <a:ext cx="7848872" cy="1015663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sz="1500" b="1" i="1" dirty="0">
                <a:solidFill>
                  <a:schemeClr val="bg1"/>
                </a:solidFill>
              </a:rPr>
            </a:br>
            <a:r>
              <a:rPr lang="ru-RU" sz="1500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</a:t>
            </a:r>
          </a:p>
          <a:p>
            <a:pPr algn="ctr"/>
            <a:r>
              <a:rPr lang="ru-RU" sz="1500" b="1" i="1" dirty="0">
                <a:solidFill>
                  <a:schemeClr val="bg1"/>
                </a:solidFill>
              </a:rPr>
              <a:t>Подпрограмма "Строительство (реконструкция) объектов физической культуры и спорта"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98A3B20-1C2A-4C14-B089-31DFB9490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176009"/>
              </p:ext>
            </p:extLst>
          </p:nvPr>
        </p:nvGraphicFramePr>
        <p:xfrm>
          <a:off x="1043608" y="1700808"/>
          <a:ext cx="7776865" cy="363991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82548">
                  <a:extLst>
                    <a:ext uri="{9D8B030D-6E8A-4147-A177-3AD203B41FA5}">
                      <a16:colId xmlns:a16="http://schemas.microsoft.com/office/drawing/2014/main" val="3677868603"/>
                    </a:ext>
                  </a:extLst>
                </a:gridCol>
                <a:gridCol w="1465924">
                  <a:extLst>
                    <a:ext uri="{9D8B030D-6E8A-4147-A177-3AD203B41FA5}">
                      <a16:colId xmlns:a16="http://schemas.microsoft.com/office/drawing/2014/main" val="78530036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972092957"/>
                    </a:ext>
                  </a:extLst>
                </a:gridCol>
                <a:gridCol w="777623">
                  <a:extLst>
                    <a:ext uri="{9D8B030D-6E8A-4147-A177-3AD203B41FA5}">
                      <a16:colId xmlns:a16="http://schemas.microsoft.com/office/drawing/2014/main" val="301120337"/>
                    </a:ext>
                  </a:extLst>
                </a:gridCol>
                <a:gridCol w="734545">
                  <a:extLst>
                    <a:ext uri="{9D8B030D-6E8A-4147-A177-3AD203B41FA5}">
                      <a16:colId xmlns:a16="http://schemas.microsoft.com/office/drawing/2014/main" val="2936152413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val="3321005906"/>
                    </a:ext>
                  </a:extLst>
                </a:gridCol>
              </a:tblGrid>
              <a:tr h="873644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адрес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7035135"/>
                  </a:ext>
                </a:extLst>
              </a:tr>
              <a:tr h="1065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(реконструкция) объектов физической культуры и спорта за счет средств бюджетов муниципальных образований Московской области </a:t>
                      </a: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83366"/>
                  </a:ext>
                </a:extLst>
              </a:tr>
              <a:tr h="6639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Строительство спортивного кластера в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с.п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Молоковское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(ПИР и строительство)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34049"/>
                  </a:ext>
                </a:extLst>
              </a:tr>
              <a:tr h="5795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721760"/>
                  </a:ext>
                </a:extLst>
              </a:tr>
              <a:tr h="456938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51,5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34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25369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92E382-3784-4180-9ACE-2E6CD97CF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00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060A2C-1A37-4223-AD6D-C3FA17C59A9D}"/>
              </a:ext>
            </a:extLst>
          </p:cNvPr>
          <p:cNvSpPr/>
          <p:nvPr/>
        </p:nvSpPr>
        <p:spPr>
          <a:xfrm>
            <a:off x="2286000" y="241333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Реализация социально-значимых проектов в рамках программы </a:t>
            </a:r>
            <a:br>
              <a:rPr lang="ru-RU" b="1" i="1" dirty="0">
                <a:solidFill>
                  <a:schemeClr val="bg1"/>
                </a:solidFill>
              </a:rPr>
            </a:br>
            <a:r>
              <a:rPr lang="ru-RU" b="1" i="1" dirty="0">
                <a:solidFill>
                  <a:schemeClr val="bg1"/>
                </a:solidFill>
              </a:rPr>
              <a:t>«Строительство объектов социальной инфраструктуры»  на 2021-2024 годы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</a:rPr>
              <a:t>Подпрограмма "Строительство (реконструкция) объектов физической культуры и спорта"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93F4091-75D7-46B8-8BFE-75FD7F45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043608" y="188640"/>
            <a:ext cx="7560840" cy="1080120"/>
          </a:xfrm>
        </p:spPr>
        <p:txBody>
          <a:bodyPr/>
          <a:lstStyle/>
          <a:p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0B839A4-4E50-464D-A329-E2B7722D8EDE}"/>
              </a:ext>
            </a:extLst>
          </p:cNvPr>
          <p:cNvSpPr/>
          <p:nvPr/>
        </p:nvSpPr>
        <p:spPr>
          <a:xfrm>
            <a:off x="971600" y="332656"/>
            <a:ext cx="7941400" cy="784830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Реализация социально-значимых проектов в рамках программы </a:t>
            </a:r>
            <a:br>
              <a:rPr lang="ru-RU" sz="1500" i="1" dirty="0"/>
            </a:br>
            <a:r>
              <a:rPr lang="ru-RU" sz="1500" i="1" dirty="0"/>
              <a:t>«Развитие инженерной инфраструктуры и энергоэффективности»  на 2021-2024 годы Подпрограмма «Чистая вода»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D7F0AEA7-5491-46A7-AEC4-1DD10C18A2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700483"/>
              </p:ext>
            </p:extLst>
          </p:nvPr>
        </p:nvGraphicFramePr>
        <p:xfrm>
          <a:off x="231001" y="1268761"/>
          <a:ext cx="8681998" cy="520173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95763">
                  <a:extLst>
                    <a:ext uri="{9D8B030D-6E8A-4147-A177-3AD203B41FA5}">
                      <a16:colId xmlns:a16="http://schemas.microsoft.com/office/drawing/2014/main" val="311840027"/>
                    </a:ext>
                  </a:extLst>
                </a:gridCol>
                <a:gridCol w="1472886">
                  <a:extLst>
                    <a:ext uri="{9D8B030D-6E8A-4147-A177-3AD203B41FA5}">
                      <a16:colId xmlns:a16="http://schemas.microsoft.com/office/drawing/2014/main" val="959493998"/>
                    </a:ext>
                  </a:extLst>
                </a:gridCol>
                <a:gridCol w="1157599">
                  <a:extLst>
                    <a:ext uri="{9D8B030D-6E8A-4147-A177-3AD203B41FA5}">
                      <a16:colId xmlns:a16="http://schemas.microsoft.com/office/drawing/2014/main" val="3213331144"/>
                    </a:ext>
                  </a:extLst>
                </a:gridCol>
                <a:gridCol w="781317">
                  <a:extLst>
                    <a:ext uri="{9D8B030D-6E8A-4147-A177-3AD203B41FA5}">
                      <a16:colId xmlns:a16="http://schemas.microsoft.com/office/drawing/2014/main" val="3796812905"/>
                    </a:ext>
                  </a:extLst>
                </a:gridCol>
                <a:gridCol w="738031">
                  <a:extLst>
                    <a:ext uri="{9D8B030D-6E8A-4147-A177-3AD203B41FA5}">
                      <a16:colId xmlns:a16="http://schemas.microsoft.com/office/drawing/2014/main" val="1383973210"/>
                    </a:ext>
                  </a:extLst>
                </a:gridCol>
                <a:gridCol w="868201">
                  <a:extLst>
                    <a:ext uri="{9D8B030D-6E8A-4147-A177-3AD203B41FA5}">
                      <a16:colId xmlns:a16="http://schemas.microsoft.com/office/drawing/2014/main" val="3178091978"/>
                    </a:ext>
                  </a:extLst>
                </a:gridCol>
                <a:gridCol w="868201">
                  <a:extLst>
                    <a:ext uri="{9D8B030D-6E8A-4147-A177-3AD203B41FA5}">
                      <a16:colId xmlns:a16="http://schemas.microsoft.com/office/drawing/2014/main" val="4081629847"/>
                    </a:ext>
                  </a:extLst>
                </a:gridCol>
              </a:tblGrid>
              <a:tr h="828900"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адрес, результат от реализации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5066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(реконструкция) объектов водоснабжения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819466"/>
                  </a:ext>
                </a:extLst>
              </a:tr>
              <a:tr h="8097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Проектирование реконструкции водозаборного узла №8 в п. Горки Ленинские, городского поселения Горки Ленинские, ЛГО, </a:t>
                      </a:r>
                      <a:r>
                        <a:rPr lang="ru-RU" sz="10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</a:t>
                      </a:r>
                      <a:r>
                        <a:rPr lang="ru-RU" sz="10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 Обл.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(проект)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78094"/>
                  </a:ext>
                </a:extLst>
              </a:tr>
              <a:tr h="549841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Обновление объекта водоснабжения, обеспечение надежности работы</a:t>
                      </a:r>
                      <a:endParaRPr lang="ru-RU" sz="12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603162"/>
                  </a:ext>
                </a:extLst>
              </a:tr>
              <a:tr h="433536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853"/>
                  </a:ext>
                </a:extLst>
              </a:tr>
              <a:tr h="5436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и реконструкция (модернизация) объектов питьевого водоснабжения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49261"/>
                  </a:ext>
                </a:extLst>
              </a:tr>
              <a:tr h="512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водозаборного узла в д.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Дроздово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сельского поселения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Развилковское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ЛМР,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обл</a:t>
                      </a: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2021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680196"/>
                  </a:ext>
                </a:extLst>
              </a:tr>
              <a:tr h="54864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200" b="1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13,5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13,5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605272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4,1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4,1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44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8800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CEAA49-6DCF-4739-ADA4-C7D0217906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2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D952C7C-64A9-4201-8C4D-BDE17F2038A3}"/>
              </a:ext>
            </a:extLst>
          </p:cNvPr>
          <p:cNvSpPr/>
          <p:nvPr/>
        </p:nvSpPr>
        <p:spPr>
          <a:xfrm>
            <a:off x="807062" y="218917"/>
            <a:ext cx="8141326" cy="784830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Реализация социально-значимых проектов в рамках программы </a:t>
            </a:r>
            <a:br>
              <a:rPr lang="ru-RU" sz="1500" i="1" dirty="0"/>
            </a:br>
            <a:r>
              <a:rPr lang="ru-RU" sz="1500" i="1" dirty="0"/>
              <a:t>«Развитие инженерной инфраструктуры и энергоэффективности»  на 2021-2024 годы Подпрограмма «Чистая вода»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5A627BD-0C7D-429C-BE25-CC913F08A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212385"/>
              </p:ext>
            </p:extLst>
          </p:nvPr>
        </p:nvGraphicFramePr>
        <p:xfrm>
          <a:off x="195611" y="1124745"/>
          <a:ext cx="8624863" cy="562158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2748357">
                  <a:extLst>
                    <a:ext uri="{9D8B030D-6E8A-4147-A177-3AD203B41FA5}">
                      <a16:colId xmlns:a16="http://schemas.microsoft.com/office/drawing/2014/main" val="311840027"/>
                    </a:ext>
                  </a:extLst>
                </a:gridCol>
                <a:gridCol w="1509474">
                  <a:extLst>
                    <a:ext uri="{9D8B030D-6E8A-4147-A177-3AD203B41FA5}">
                      <a16:colId xmlns:a16="http://schemas.microsoft.com/office/drawing/2014/main" val="959493998"/>
                    </a:ext>
                  </a:extLst>
                </a:gridCol>
                <a:gridCol w="1064457">
                  <a:extLst>
                    <a:ext uri="{9D8B030D-6E8A-4147-A177-3AD203B41FA5}">
                      <a16:colId xmlns:a16="http://schemas.microsoft.com/office/drawing/2014/main" val="3213331144"/>
                    </a:ext>
                  </a:extLst>
                </a:gridCol>
                <a:gridCol w="824201">
                  <a:extLst>
                    <a:ext uri="{9D8B030D-6E8A-4147-A177-3AD203B41FA5}">
                      <a16:colId xmlns:a16="http://schemas.microsoft.com/office/drawing/2014/main" val="3796812905"/>
                    </a:ext>
                  </a:extLst>
                </a:gridCol>
                <a:gridCol w="739208">
                  <a:extLst>
                    <a:ext uri="{9D8B030D-6E8A-4147-A177-3AD203B41FA5}">
                      <a16:colId xmlns:a16="http://schemas.microsoft.com/office/drawing/2014/main" val="1383973210"/>
                    </a:ext>
                  </a:extLst>
                </a:gridCol>
                <a:gridCol w="869583">
                  <a:extLst>
                    <a:ext uri="{9D8B030D-6E8A-4147-A177-3AD203B41FA5}">
                      <a16:colId xmlns:a16="http://schemas.microsoft.com/office/drawing/2014/main" val="3178091978"/>
                    </a:ext>
                  </a:extLst>
                </a:gridCol>
                <a:gridCol w="869583">
                  <a:extLst>
                    <a:ext uri="{9D8B030D-6E8A-4147-A177-3AD203B41FA5}">
                      <a16:colId xmlns:a16="http://schemas.microsoft.com/office/drawing/2014/main" val="3109474419"/>
                    </a:ext>
                  </a:extLst>
                </a:gridCol>
              </a:tblGrid>
              <a:tr h="761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адрес,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результат от реализации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</a:t>
                      </a:r>
                      <a:r>
                        <a:rPr lang="ru-RU" sz="12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5066"/>
                  </a:ext>
                </a:extLst>
              </a:tr>
              <a:tr h="593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Сеть водоснабжения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с.Булатниковское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сп.Булатниковское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ЛМР, </a:t>
                      </a:r>
                      <a:r>
                        <a:rPr lang="ru-RU" sz="110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Моск.обл</a:t>
                      </a: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196,3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196,3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2021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81946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области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150,4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150,4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7809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</a:t>
                      </a:r>
                      <a:r>
                        <a:rPr lang="ru-RU" sz="10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бюджета</a:t>
                      </a: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45,9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45,9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603162"/>
                  </a:ext>
                </a:extLst>
              </a:tr>
              <a:tr h="6232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Реконструкция водозаборного узла №15 в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д.Орлово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мощностью 450,00 м3/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сут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по адресу: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Моск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 обл., ЛМР,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сп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Молоковское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д.Орлово</a:t>
                      </a:r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64,6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23,2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41,4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853"/>
                  </a:ext>
                </a:extLst>
              </a:tr>
              <a:tr h="424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ru-RU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48,6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17,8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30,8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49261"/>
                  </a:ext>
                </a:extLst>
              </a:tr>
              <a:tr h="451504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16,0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10,6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680196"/>
                  </a:ext>
                </a:extLst>
              </a:tr>
              <a:tr h="4662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Реконструкция водозаборного узла в п/о "Петровское"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гп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Горки Ленинские  ЛМР, </a:t>
                      </a:r>
                      <a:r>
                        <a:rPr lang="ru-RU" sz="10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Мос.обл</a:t>
                      </a:r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108,5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78,7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29,8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605272"/>
                  </a:ext>
                </a:extLst>
              </a:tr>
              <a:tr h="548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ru-RU" sz="11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Улучшение водоснабжения населения</a:t>
                      </a:r>
                      <a:endParaRPr lang="ru-RU" sz="11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83,1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60,3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22,8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01488"/>
                  </a:ext>
                </a:extLst>
              </a:tr>
              <a:tr h="548108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25,4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18,4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44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9701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302963-FD0C-4DE2-9845-5DC141CCFD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12" y="102323"/>
            <a:ext cx="576063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27E5FE-0632-4544-B3C9-FE5220B8879C}"/>
              </a:ext>
            </a:extLst>
          </p:cNvPr>
          <p:cNvSpPr/>
          <p:nvPr/>
        </p:nvSpPr>
        <p:spPr>
          <a:xfrm>
            <a:off x="971600" y="218917"/>
            <a:ext cx="7976788" cy="784830"/>
          </a:xfrm>
          <a:prstGeom prst="rect">
            <a:avLst/>
          </a:prstGeom>
          <a:solidFill>
            <a:schemeClr val="tx2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i="1" dirty="0"/>
              <a:t>Реализация социально-значимых проектов в рамках программы </a:t>
            </a:r>
            <a:br>
              <a:rPr lang="ru-RU" sz="1500" i="1" dirty="0"/>
            </a:br>
            <a:r>
              <a:rPr lang="ru-RU" sz="1500" i="1" dirty="0"/>
              <a:t>«Развитие инженерной инфраструктуры и энергоэффективности»  на 2021-2024 годы Подпрограмма «Чистая вода»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577BAB3-F05C-436F-94CC-C0580C8AF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417787"/>
              </p:ext>
            </p:extLst>
          </p:nvPr>
        </p:nvGraphicFramePr>
        <p:xfrm>
          <a:off x="395536" y="1196753"/>
          <a:ext cx="8496946" cy="5575245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{5940675A-B579-460E-94D1-54222C63F5DA}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311840027"/>
                    </a:ext>
                  </a:extLst>
                </a:gridCol>
                <a:gridCol w="1448860">
                  <a:extLst>
                    <a:ext uri="{9D8B030D-6E8A-4147-A177-3AD203B41FA5}">
                      <a16:colId xmlns:a16="http://schemas.microsoft.com/office/drawing/2014/main" val="959493998"/>
                    </a:ext>
                  </a:extLst>
                </a:gridCol>
                <a:gridCol w="1049165">
                  <a:extLst>
                    <a:ext uri="{9D8B030D-6E8A-4147-A177-3AD203B41FA5}">
                      <a16:colId xmlns:a16="http://schemas.microsoft.com/office/drawing/2014/main" val="3213331144"/>
                    </a:ext>
                  </a:extLst>
                </a:gridCol>
                <a:gridCol w="670327">
                  <a:extLst>
                    <a:ext uri="{9D8B030D-6E8A-4147-A177-3AD203B41FA5}">
                      <a16:colId xmlns:a16="http://schemas.microsoft.com/office/drawing/2014/main" val="379681290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8397321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178091978"/>
                    </a:ext>
                  </a:extLst>
                </a:gridCol>
                <a:gridCol w="864098">
                  <a:extLst>
                    <a:ext uri="{9D8B030D-6E8A-4147-A177-3AD203B41FA5}">
                      <a16:colId xmlns:a16="http://schemas.microsoft.com/office/drawing/2014/main" val="3122197551"/>
                    </a:ext>
                  </a:extLst>
                </a:gridCol>
              </a:tblGrid>
              <a:tr h="8286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1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объекта, </a:t>
                      </a: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адрес,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результат от реализации</a:t>
                      </a:r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1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Источник финансирования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Предельная стоимость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объекта </a:t>
                      </a:r>
                    </a:p>
                    <a:p>
                      <a:pPr algn="ctr"/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(млн. руб.)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Срок ввода объекта</a:t>
                      </a:r>
                      <a:endParaRPr lang="ru-RU" sz="1200" b="1" i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5066"/>
                  </a:ext>
                </a:extLst>
              </a:tr>
              <a:tr h="5297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Капитальный ремонт канализационных коллекторов и канализационных насосных станций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819466"/>
                  </a:ext>
                </a:extLst>
              </a:tr>
              <a:tr h="652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Строительство инженерных сетей и КНС в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мкрн.Завидное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производительностью 3000 м3/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сут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гп</a:t>
                      </a:r>
                      <a:r>
                        <a:rPr lang="ru-RU" sz="105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 Горки Ленинские, восточнее </a:t>
                      </a:r>
                      <a:r>
                        <a:rPr lang="ru-RU" sz="1050" b="1" i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д.Ермолино</a:t>
                      </a:r>
                      <a:endParaRPr lang="ru-RU" sz="105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102,0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61,2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40,8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445530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Строительство</a:t>
                      </a:r>
                      <a:r>
                        <a:rPr lang="ru-RU" sz="1200" b="1" i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нового объекта водоотведения для  жилого микрорайона </a:t>
                      </a:r>
                      <a:endParaRPr lang="ru-RU" sz="12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78,2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46,9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31,3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478094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23,8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14,3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9,5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603162"/>
                  </a:ext>
                </a:extLst>
              </a:tr>
              <a:tr h="607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и реконструкция объектов коммунальной инфраструктуры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8853"/>
                  </a:ext>
                </a:extLst>
              </a:tr>
              <a:tr h="5270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Строительство инженерных сетей холодного водоснабжения в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д.Дроздово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с.Беседы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05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д.Мильково</a:t>
                      </a:r>
                      <a:r>
                        <a:rPr lang="ru-RU" sz="105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 (ПРОЕКТ)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2022</a:t>
                      </a:r>
                      <a:endParaRPr lang="ru-RU" sz="1400" b="1" i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349261"/>
                  </a:ext>
                </a:extLst>
              </a:tr>
              <a:tr h="48903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  </a:t>
                      </a:r>
                      <a:r>
                        <a:rPr lang="ru-RU" sz="1200" b="1" i="1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</a:t>
                      </a:r>
                      <a:r>
                        <a:rPr lang="ru-RU" sz="1200" b="1" i="1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лучшение водоснабжения населения</a:t>
                      </a:r>
                      <a:endParaRPr lang="ru-RU" sz="1200" b="1" i="1" dirty="0" smtClean="0">
                        <a:solidFill>
                          <a:srgbClr val="FF0000"/>
                        </a:solidFill>
                        <a:latin typeface="+mn-lt"/>
                      </a:endParaRPr>
                    </a:p>
                    <a:p>
                      <a:pPr algn="l" fontAlgn="ctr"/>
                      <a:endParaRPr lang="ru-RU" sz="10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бюджета</a:t>
                      </a:r>
                    </a:p>
                    <a:p>
                      <a:pPr algn="ctr"/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Московской области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680196"/>
                  </a:ext>
                </a:extLst>
              </a:tr>
              <a:tr h="306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, </a:t>
                      </a:r>
                    </a:p>
                  </a:txBody>
                  <a:tcPr marL="9525" marR="952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Средства местного  бюджета</a:t>
                      </a:r>
                    </a:p>
                    <a:p>
                      <a:pPr algn="ctr"/>
                      <a:endParaRPr lang="ru-RU" sz="10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55,0</a:t>
                      </a:r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605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90649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8682" y="163521"/>
            <a:ext cx="8363272" cy="91887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</a:rPr>
              <a:t>Меры социальной поддержки, с учетом интересов целевых групп пользователей,  оказанные жителям Ленинского городского округа  </a:t>
            </a:r>
          </a:p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</a:rPr>
              <a:t>в 2021 году</a:t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/>
            </a:r>
            <a:b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</a:b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effectLst/>
              </a:rPr>
              <a:t>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08682" y="1196752"/>
            <a:ext cx="2479142" cy="2592288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Обеспечение жильем детей-сирот и детей, оставшихся без попечения родителей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(10 человек)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38 783,0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Областные средства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03848" y="1196752"/>
            <a:ext cx="2736304" cy="2600859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Выплата стипендии студентам, обучающимся на педагогических специальностях по договору целевого обучений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(40 человека)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800,0 тыс. руб.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Ср-ва местного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084168" y="1196752"/>
            <a:ext cx="2592288" cy="2592288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Организация летнего отдыха и оздоровления детей</a:t>
            </a:r>
          </a:p>
          <a:p>
            <a:pPr algn="ctr"/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7500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человек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</a:rPr>
              <a:t>)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19 510,6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</a:t>
            </a:r>
            <a:r>
              <a:rPr lang="ru-RU" sz="1400" dirty="0" err="1">
                <a:solidFill>
                  <a:schemeClr val="bg2">
                    <a:lumMod val="25000"/>
                  </a:schemeClr>
                </a:solidFill>
              </a:rPr>
              <a:t>ва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областного бюджета: 6 458,0 тыс. руб.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</a:t>
            </a:r>
            <a:r>
              <a:rPr lang="ru-RU" sz="1400" dirty="0" err="1">
                <a:solidFill>
                  <a:schemeClr val="bg2">
                    <a:lumMod val="25000"/>
                  </a:schemeClr>
                </a:solidFill>
              </a:rPr>
              <a:t>ва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 местного бюджета: 13 052,6 тыс. руб.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925595"/>
            <a:ext cx="2736304" cy="2671980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Выплаты молодым специалистам учреждений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(161 человек)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13 905,2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Ср-ва местного бюджета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44008" y="4005287"/>
            <a:ext cx="2736304" cy="2592288"/>
          </a:xfrm>
          <a:prstGeom prst="roundRect">
            <a:avLst>
              <a:gd name="adj" fmla="val 166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scene3d>
            <a:camera prst="obliqueTopRight"/>
            <a:lightRig rig="threePt" dir="t"/>
          </a:scene3d>
          <a:sp3d>
            <a:bevelT w="1143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Предоставление гражданам субсидий на оплату жилого помещения и коммунальных услуг </a:t>
            </a: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1 720 семей 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План: 36 152,0 тыс. руб.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Областные средства</a:t>
            </a: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B5FC1E-8A73-4348-BFDF-866E775939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11716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2087532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70788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Администрация Ленинского</a:t>
            </a:r>
            <a:br>
              <a:rPr lang="ru-RU" sz="2000" b="1" i="1" dirty="0">
                <a:solidFill>
                  <a:schemeClr val="bg1"/>
                </a:solidFill>
              </a:rPr>
            </a:br>
            <a:r>
              <a:rPr lang="ru-RU" sz="2000" b="1" i="1" dirty="0" smtClean="0">
                <a:solidFill>
                  <a:schemeClr val="bg1"/>
                </a:solidFill>
              </a:rPr>
              <a:t>городского округа </a:t>
            </a:r>
            <a:r>
              <a:rPr lang="ru-RU" sz="2000" b="1" i="1" dirty="0">
                <a:solidFill>
                  <a:schemeClr val="bg1"/>
                </a:solidFill>
              </a:rPr>
              <a:t>Московской области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4962" y="1448780"/>
            <a:ext cx="8163501" cy="378042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4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                                        </a:t>
            </a:r>
          </a:p>
          <a:p>
            <a:pPr algn="just">
              <a:lnSpc>
                <a:spcPct val="114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       Проектом решения о бюджете в 2021 году предусмотрен предельный объем муниципального долга на 2021 год в размере 55 000,0 тыс. руб. на исполнение муниципальных гарантий по возможным гарантийным случаям.</a:t>
            </a:r>
          </a:p>
          <a:p>
            <a:pPr algn="just">
              <a:lnSpc>
                <a:spcPct val="114000"/>
              </a:lnSpc>
            </a:pPr>
            <a:endParaRPr lang="ru-RU" sz="1200" b="1" i="1" dirty="0">
              <a:solidFill>
                <a:srgbClr val="002060"/>
              </a:solidFill>
            </a:endParaRPr>
          </a:p>
          <a:p>
            <a:pPr algn="just">
              <a:lnSpc>
                <a:spcPct val="114000"/>
              </a:lnSpc>
            </a:pPr>
            <a:r>
              <a:rPr lang="ru-RU" sz="1200" b="1" i="1" dirty="0">
                <a:solidFill>
                  <a:srgbClr val="002060"/>
                </a:solidFill>
              </a:rPr>
              <a:t>         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340056"/>
            <a:ext cx="1152128" cy="130923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F74CF0C-83F1-44A5-B327-127524B64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9014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6971291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976" y="260648"/>
            <a:ext cx="7706496" cy="40011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Контактная информация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35696" y="365039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52690" y="3562583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802" y="3393306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3738" y="336250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84168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94021" y="313808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6" name="Овал 4"/>
          <p:cNvSpPr/>
          <p:nvPr/>
        </p:nvSpPr>
        <p:spPr>
          <a:xfrm>
            <a:off x="584962" y="2018139"/>
            <a:ext cx="861493" cy="801266"/>
          </a:xfrm>
          <a:prstGeom prst="rect">
            <a:avLst/>
          </a:prstGeo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695320" y="5346974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2509" y="5346973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59562" y="5340056"/>
            <a:ext cx="1847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301" y="4183662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3004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0487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45055" y="321021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83900" y="4202704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645010" y="322402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2966" y="1409602"/>
            <a:ext cx="8163501" cy="4644516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FF0000"/>
                </a:solidFill>
              </a:rPr>
              <a:t>          Финансово - экономическое управление</a:t>
            </a:r>
          </a:p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FF0000"/>
                </a:solidFill>
              </a:rPr>
              <a:t>            Администрации Ленинского городского </a:t>
            </a:r>
            <a:r>
              <a:rPr lang="ru-RU" sz="1600" b="1" dirty="0" smtClean="0">
                <a:solidFill>
                  <a:srgbClr val="FF0000"/>
                </a:solidFill>
              </a:rPr>
              <a:t>округа</a:t>
            </a:r>
          </a:p>
          <a:p>
            <a:pPr algn="ctr">
              <a:lnSpc>
                <a:spcPct val="114000"/>
              </a:lnSpc>
            </a:pPr>
            <a:r>
              <a:rPr lang="ru-RU" sz="1600" b="1" smtClean="0">
                <a:solidFill>
                  <a:srgbClr val="FF0000"/>
                </a:solidFill>
              </a:rPr>
              <a:t>Московской области</a:t>
            </a:r>
            <a:endParaRPr lang="en-US" sz="1600" b="1" dirty="0">
              <a:solidFill>
                <a:srgbClr val="002060"/>
              </a:solidFill>
            </a:endParaRPr>
          </a:p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002060"/>
                </a:solidFill>
              </a:rPr>
              <a:t>           </a:t>
            </a:r>
          </a:p>
          <a:p>
            <a:pPr algn="just">
              <a:lnSpc>
                <a:spcPct val="114000"/>
              </a:lnSpc>
            </a:pPr>
            <a:endParaRPr lang="ru-RU" sz="1200" b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Сведения о месте нахождения: Московская область, Ленинский район, </a:t>
            </a:r>
            <a:endParaRPr lang="en-US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en-US" sz="1600" b="1" i="1" dirty="0">
                <a:solidFill>
                  <a:srgbClr val="002060"/>
                </a:solidFill>
              </a:rPr>
              <a:t>                                                          </a:t>
            </a:r>
            <a:r>
              <a:rPr lang="ru-RU" sz="1600" b="1" i="1" dirty="0" err="1">
                <a:solidFill>
                  <a:srgbClr val="002060"/>
                </a:solidFill>
              </a:rPr>
              <a:t>г.Видное</a:t>
            </a:r>
            <a:r>
              <a:rPr lang="ru-RU" sz="1600" b="1" i="1" dirty="0">
                <a:solidFill>
                  <a:srgbClr val="002060"/>
                </a:solidFill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</a:rPr>
              <a:t>ул.Заводская</a:t>
            </a:r>
            <a:r>
              <a:rPr lang="ru-RU" sz="1600" b="1" i="1" dirty="0">
                <a:solidFill>
                  <a:srgbClr val="002060"/>
                </a:solidFill>
              </a:rPr>
              <a:t>, д.2а</a:t>
            </a: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Телефон: 8(495) 541-12-92</a:t>
            </a: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Электронная почта: </a:t>
            </a:r>
            <a:r>
              <a:rPr lang="en-US" sz="1600" b="1" i="1" dirty="0">
                <a:solidFill>
                  <a:srgbClr val="002060"/>
                </a:solidFill>
              </a:rPr>
              <a:t>finupr@fin-vidnoe.ru</a:t>
            </a:r>
            <a:endParaRPr lang="ru-RU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График работы: Понедельник-Четверг с </a:t>
            </a:r>
            <a:r>
              <a:rPr lang="ru-RU" sz="1600" b="1" i="1" dirty="0" smtClean="0">
                <a:solidFill>
                  <a:srgbClr val="002060"/>
                </a:solidFill>
              </a:rPr>
              <a:t>9-00 </a:t>
            </a:r>
            <a:r>
              <a:rPr lang="ru-RU" sz="1600" b="1" i="1" dirty="0">
                <a:solidFill>
                  <a:srgbClr val="002060"/>
                </a:solidFill>
              </a:rPr>
              <a:t>до </a:t>
            </a:r>
            <a:r>
              <a:rPr lang="ru-RU" sz="1600" b="1" i="1" dirty="0" smtClean="0">
                <a:solidFill>
                  <a:srgbClr val="002060"/>
                </a:solidFill>
              </a:rPr>
              <a:t>18-00</a:t>
            </a:r>
            <a:endParaRPr lang="ru-RU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                                Пятница с </a:t>
            </a:r>
            <a:r>
              <a:rPr lang="ru-RU" sz="1600" b="1" i="1" dirty="0" smtClean="0">
                <a:solidFill>
                  <a:srgbClr val="002060"/>
                </a:solidFill>
              </a:rPr>
              <a:t>9-00 </a:t>
            </a:r>
            <a:r>
              <a:rPr lang="ru-RU" sz="1600" b="1" i="1" dirty="0">
                <a:solidFill>
                  <a:srgbClr val="002060"/>
                </a:solidFill>
              </a:rPr>
              <a:t>до </a:t>
            </a:r>
            <a:r>
              <a:rPr lang="ru-RU" sz="1600" b="1" i="1" dirty="0" smtClean="0">
                <a:solidFill>
                  <a:srgbClr val="002060"/>
                </a:solidFill>
              </a:rPr>
              <a:t>16-45</a:t>
            </a:r>
            <a:endParaRPr lang="ru-RU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                                Обед с </a:t>
            </a:r>
            <a:r>
              <a:rPr lang="ru-RU" sz="1600" b="1" i="1" dirty="0" smtClean="0">
                <a:solidFill>
                  <a:srgbClr val="002060"/>
                </a:solidFill>
              </a:rPr>
              <a:t>13-00 </a:t>
            </a:r>
            <a:r>
              <a:rPr lang="ru-RU" sz="1600" b="1" i="1" dirty="0">
                <a:solidFill>
                  <a:srgbClr val="002060"/>
                </a:solidFill>
              </a:rPr>
              <a:t>до </a:t>
            </a:r>
            <a:r>
              <a:rPr lang="ru-RU" sz="1600" b="1" i="1" dirty="0" smtClean="0">
                <a:solidFill>
                  <a:srgbClr val="002060"/>
                </a:solidFill>
              </a:rPr>
              <a:t>14-00</a:t>
            </a:r>
            <a:endParaRPr lang="en-US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17000"/>
              </a:lnSpc>
            </a:pPr>
            <a:r>
              <a:rPr lang="ru-RU" sz="1600" b="1" i="1" dirty="0">
                <a:solidFill>
                  <a:srgbClr val="002060"/>
                </a:solidFill>
              </a:rPr>
              <a:t>График приема граждан: Понедельник с </a:t>
            </a:r>
            <a:r>
              <a:rPr lang="ru-RU" sz="1600" b="1" i="1" dirty="0" smtClean="0">
                <a:solidFill>
                  <a:srgbClr val="002060"/>
                </a:solidFill>
              </a:rPr>
              <a:t>15-00 </a:t>
            </a:r>
            <a:r>
              <a:rPr lang="ru-RU" sz="1600" b="1" i="1" dirty="0">
                <a:solidFill>
                  <a:srgbClr val="002060"/>
                </a:solidFill>
              </a:rPr>
              <a:t>до 17-00</a:t>
            </a:r>
          </a:p>
          <a:p>
            <a:pPr algn="just">
              <a:lnSpc>
                <a:spcPct val="117000"/>
              </a:lnSpc>
            </a:pPr>
            <a:r>
              <a:rPr lang="ru-RU" sz="1200" b="1" dirty="0">
                <a:solidFill>
                  <a:srgbClr val="002060"/>
                </a:solidFill>
              </a:rPr>
              <a:t>  </a:t>
            </a:r>
            <a:r>
              <a:rPr lang="ru-RU" sz="1600" b="1" dirty="0">
                <a:solidFill>
                  <a:srgbClr val="002060"/>
                </a:solidFill>
              </a:rPr>
              <a:t>      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76" y="1563672"/>
            <a:ext cx="1153767" cy="143328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03" y="3995172"/>
            <a:ext cx="1628800" cy="16288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402C9A7-BEF3-4309-8FC9-A315809C78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5" y="79584"/>
            <a:ext cx="648071" cy="104516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8770555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4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7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9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0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3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2.xml><?xml version="1.0" encoding="utf-8"?>
<a:themeOverride xmlns:a="http://schemas.openxmlformats.org/drawingml/2006/main">
  <a:clrScheme name="Исполнительная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  <a:fontScheme name="Исполнительная">
    <a:majorFont>
      <a:latin typeface="Century Gothic"/>
      <a:ea typeface=""/>
      <a:cs typeface=""/>
      <a:font script="Jpan" typeface="HGｺﾞｼｯｸM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Palatino Linotype"/>
      <a:ea typeface=""/>
      <a:cs typeface=""/>
      <a:font script="Jpan" typeface="HGS明朝E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Исполнитель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8575" cap="flat" cmpd="sng" algn="ctr">
        <a:solidFill>
          <a:schemeClr val="phClr"/>
        </a:solidFill>
        <a:prstDash val="solid"/>
      </a:ln>
      <a:ln w="508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50000">
            <a:schemeClr val="phClr">
              <a:tint val="80000"/>
              <a:satMod val="250000"/>
            </a:schemeClr>
          </a:gs>
          <a:gs pos="76000">
            <a:schemeClr val="phClr">
              <a:tint val="90000"/>
              <a:shade val="90000"/>
              <a:satMod val="200000"/>
            </a:schemeClr>
          </a:gs>
          <a:gs pos="92000">
            <a:schemeClr val="phClr">
              <a:tint val="90000"/>
              <a:shade val="70000"/>
              <a:satMod val="250000"/>
            </a:schemeClr>
          </a:gs>
        </a:gsLst>
        <a:path path="circle">
          <a:fillToRect l="50000" t="50000" r="50000" b="50000"/>
        </a:path>
      </a:gradFill>
      <a:blipFill>
        <a:blip xmlns:r="http://schemas.openxmlformats.org/officeDocument/2006/relationships" r:embed="rId1">
          <a:duotone>
            <a:schemeClr val="phClr">
              <a:tint val="95000"/>
            </a:schemeClr>
            <a:schemeClr val="phClr">
              <a:shade val="90000"/>
            </a:schemeClr>
          </a:duotone>
        </a:blip>
        <a:tile tx="0" ty="0" sx="100000" sy="10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15685</TotalTime>
  <Words>16725</Words>
  <Application>Microsoft Office PowerPoint</Application>
  <PresentationFormat>Экран (4:3)</PresentationFormat>
  <Paragraphs>4492</Paragraphs>
  <Slides>112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112</vt:i4>
      </vt:variant>
    </vt:vector>
  </HeadingPairs>
  <TitlesOfParts>
    <vt:vector size="122" baseType="lpstr">
      <vt:lpstr>Arial</vt:lpstr>
      <vt:lpstr>Calibri</vt:lpstr>
      <vt:lpstr>Calibri Light</vt:lpstr>
      <vt:lpstr>Century Gothic</vt:lpstr>
      <vt:lpstr>Courier New</vt:lpstr>
      <vt:lpstr>Palatino Linotype</vt:lpstr>
      <vt:lpstr>Times New Roman</vt:lpstr>
      <vt:lpstr>Wingdings</vt:lpstr>
      <vt:lpstr>Исполнительная</vt:lpstr>
      <vt:lpstr>Office Theme</vt:lpstr>
      <vt:lpstr>на основе проекта решения Совета депутатов  Ленинского городского округа «О бюджете муниципального образования Ленинский городской округ Московской области на 2021 год и на плановый период 2022 и 2023 годов»  </vt:lpstr>
      <vt:lpstr>Глоссарий (основные термины, понятия)</vt:lpstr>
      <vt:lpstr>Презентация PowerPoint</vt:lpstr>
      <vt:lpstr>Презентация PowerPoint</vt:lpstr>
      <vt:lpstr>Презентация PowerPoint</vt:lpstr>
      <vt:lpstr>Демографические показатели</vt:lpstr>
      <vt:lpstr>Презентация PowerPoint</vt:lpstr>
      <vt:lpstr>Презентация PowerPoint</vt:lpstr>
      <vt:lpstr>Промышленное производство</vt:lpstr>
      <vt:lpstr>Потребительский рынок</vt:lpstr>
      <vt:lpstr>Малое предпринимательство</vt:lpstr>
      <vt:lpstr>Презентация PowerPoint</vt:lpstr>
      <vt:lpstr>Труд и заработная плата</vt:lpstr>
      <vt:lpstr>Презентация PowerPoint</vt:lpstr>
      <vt:lpstr>Строительство</vt:lpstr>
      <vt:lpstr>Основные задачи и приоритеты бюджетной политики Ленинского городского округа на 2020-2022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Субвенции</vt:lpstr>
      <vt:lpstr>Субвенции</vt:lpstr>
      <vt:lpstr>Субвенции</vt:lpstr>
      <vt:lpstr>Субсидии</vt:lpstr>
      <vt:lpstr>Субсидии</vt:lpstr>
      <vt:lpstr>Субсидии</vt:lpstr>
      <vt:lpstr>Субсидии</vt:lpstr>
      <vt:lpstr>Иные межбюджетные трансферты</vt:lpstr>
      <vt:lpstr>Ставки по земельному налогу, установленные на территории  Ленинского городского округа</vt:lpstr>
      <vt:lpstr>Ставки по земельному налогу, установленные на территории                                            Ленинского городского округа</vt:lpstr>
      <vt:lpstr>Льготные категории плательщиков, освобожденные от уплаты земельного налога в отношении земельных участков, расположенных в границах  Ленинского городского округа </vt:lpstr>
      <vt:lpstr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vt:lpstr>
      <vt:lpstr>Льготные категории плательщиков, освобожденные от уплаты земельного налога в отношении земельных участков, расположенных в границах Ленинского городского округа </vt:lpstr>
      <vt:lpstr>Ставки по налогу на имущество физических лиц, установленные на территории Ленинского городского округа</vt:lpstr>
      <vt:lpstr>Категории граждан, которым предоставлена льгота по уплате налога на имущество физических лиц, на территории Ленинского городского округа </vt:lpstr>
      <vt:lpstr>Объем выпадающих доходов, в связи с предоставлением льгот, установленных на территории Ленинского городского округа</vt:lpstr>
      <vt:lpstr>Расходы бюджета Ленинского городского округа на 2021-2023 годы сформированы в разрезе 18 муниципальных программ и непрограммных расходов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Ленинского муниципального района на 2018 год и плановый период  2019-2020 годов</dc:title>
  <dc:creator>Пользователь</dc:creator>
  <cp:lastModifiedBy>Финансовое</cp:lastModifiedBy>
  <cp:revision>1099</cp:revision>
  <cp:lastPrinted>2021-01-19T11:37:05Z</cp:lastPrinted>
  <dcterms:created xsi:type="dcterms:W3CDTF">2017-10-04T18:33:51Z</dcterms:created>
  <dcterms:modified xsi:type="dcterms:W3CDTF">2021-01-19T14:41:37Z</dcterms:modified>
</cp:coreProperties>
</file>