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4" r:id="rId5"/>
    <p:sldId id="262" r:id="rId6"/>
  </p:sldIdLst>
  <p:sldSz cx="9144000" cy="5143500" type="screen16x9"/>
  <p:notesSz cx="674211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950"/>
    <a:srgbClr val="DEE7D1"/>
    <a:srgbClr val="D0E3EA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96" autoAdjust="0"/>
  </p:normalViewPr>
  <p:slideViewPr>
    <p:cSldViewPr>
      <p:cViewPr varScale="1">
        <p:scale>
          <a:sx n="142" d="100"/>
          <a:sy n="142" d="100"/>
        </p:scale>
        <p:origin x="71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53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98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718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62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7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535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21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7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576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162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39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864DE-13AF-409B-A79B-2BF1A62FE6B6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9CD74-C045-47A1-B8B8-AA511B689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22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75556" y="1887674"/>
            <a:ext cx="7992888" cy="13681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РЕЕСТР КОНТРОЛИРУЕМЫХ ЛИЦ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092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528" y="101463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Режим высылки и Реестр контролируемых лиц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96864" y="501573"/>
            <a:ext cx="417646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05.02.2025 вступили в законную силу</a:t>
            </a:r>
            <a:endParaRPr lang="ru-RU" sz="1300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15566"/>
            <a:ext cx="5256063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ИГ попадают в реестр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 smtClean="0"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latin typeface="Century Gothic" panose="020B0502020202020204" pitchFamily="34" charset="0"/>
              </a:rPr>
              <a:t>истечение срока временного </a:t>
            </a:r>
            <a:r>
              <a:rPr lang="ru-RU" sz="1600" b="1" dirty="0" smtClean="0">
                <a:latin typeface="Century Gothic" panose="020B0502020202020204" pitchFamily="34" charset="0"/>
              </a:rPr>
              <a:t>пребывания </a:t>
            </a:r>
            <a:r>
              <a:rPr lang="en-US" sz="16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&gt;95% </a:t>
            </a:r>
            <a:r>
              <a:rPr lang="ru-RU" sz="16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всех занесенных в реестр</a:t>
            </a:r>
            <a:endParaRPr lang="ru-RU" sz="1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Century Gothic" panose="020B0502020202020204" pitchFamily="34" charset="0"/>
              </a:rPr>
              <a:t>совершение преступления (</a:t>
            </a:r>
            <a:r>
              <a:rPr lang="ru-RU" sz="1200" dirty="0">
                <a:latin typeface="Century Gothic" panose="020B0502020202020204" pitchFamily="34" charset="0"/>
              </a:rPr>
              <a:t>обвинительный приговор </a:t>
            </a:r>
            <a:r>
              <a:rPr lang="ru-RU" sz="1200" dirty="0" smtClean="0">
                <a:latin typeface="Century Gothic" panose="020B0502020202020204" pitchFamily="34" charset="0"/>
              </a:rPr>
              <a:t>суда)</a:t>
            </a:r>
            <a:endParaRPr lang="ru-RU" sz="1200" dirty="0"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Century Gothic" panose="020B0502020202020204" pitchFamily="34" charset="0"/>
              </a:rPr>
              <a:t>незаконное </a:t>
            </a:r>
            <a:r>
              <a:rPr lang="ru-RU" sz="1200" dirty="0">
                <a:latin typeface="Century Gothic" panose="020B0502020202020204" pitchFamily="34" charset="0"/>
              </a:rPr>
              <a:t>пересечение границы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аннулирование визы, РВП, ВНЖ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отказ в признании беженцем, утрата </a:t>
            </a:r>
            <a:r>
              <a:rPr lang="ru-RU" sz="1200" dirty="0" smtClean="0">
                <a:latin typeface="Century Gothic" panose="020B0502020202020204" pitchFamily="34" charset="0"/>
              </a:rPr>
              <a:t>статуса </a:t>
            </a:r>
            <a:r>
              <a:rPr lang="ru-RU" sz="1200" dirty="0">
                <a:latin typeface="Century Gothic" panose="020B0502020202020204" pitchFamily="34" charset="0"/>
              </a:rPr>
              <a:t>беженца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утрата (лишение) временного убежища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административное выдворение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сокращение срока временного пребывания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депортация, </a:t>
            </a:r>
            <a:r>
              <a:rPr lang="ru-RU" sz="1200" dirty="0" err="1">
                <a:latin typeface="Century Gothic" panose="020B0502020202020204" pitchFamily="34" charset="0"/>
              </a:rPr>
              <a:t>реадмиссия</a:t>
            </a:r>
            <a:r>
              <a:rPr lang="ru-RU" sz="1200" dirty="0">
                <a:latin typeface="Century Gothic" panose="020B0502020202020204" pitchFamily="34" charset="0"/>
              </a:rPr>
              <a:t>, нежелательность пребывания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err="1">
                <a:latin typeface="Century Gothic" panose="020B0502020202020204" pitchFamily="34" charset="0"/>
              </a:rPr>
              <a:t>неразрешение</a:t>
            </a:r>
            <a:r>
              <a:rPr lang="ru-RU" sz="1200" dirty="0">
                <a:latin typeface="Century Gothic" panose="020B0502020202020204" pitchFamily="34" charset="0"/>
              </a:rPr>
              <a:t> въезда или ограничение выезда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истечение 72 часов пребывания в качестве пассажира судна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Century Gothic" panose="020B0502020202020204" pitchFamily="34" charset="0"/>
              </a:rPr>
              <a:t>прекращение гражданства РФ</a:t>
            </a:r>
            <a:r>
              <a:rPr lang="ru-RU" sz="1200" dirty="0" smtClean="0">
                <a:latin typeface="Century Gothic" panose="020B0502020202020204" pitchFamily="34" charset="0"/>
              </a:rPr>
              <a:t>;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03017" y="3907242"/>
            <a:ext cx="43248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latin typeface="Century Gothic" panose="020B0502020202020204" pitchFamily="34" charset="0"/>
              </a:rPr>
              <a:t>Интерактивная форма на сайте МВД России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03598"/>
            <a:ext cx="3816424" cy="258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446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528" y="101463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Ограничения для контролируемых лиц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8024" y="627534"/>
            <a:ext cx="561610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sz="1200" dirty="0" smtClean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b="1" dirty="0">
                <a:latin typeface="Century Gothic" panose="020B0502020202020204" pitchFamily="34" charset="0"/>
              </a:rPr>
              <a:t>1) </a:t>
            </a:r>
            <a:r>
              <a:rPr lang="ru-RU" sz="1100" b="1" dirty="0" smtClean="0">
                <a:latin typeface="Century Gothic" panose="020B0502020202020204" pitchFamily="34" charset="0"/>
              </a:rPr>
              <a:t>запрет </a:t>
            </a:r>
            <a:r>
              <a:rPr lang="ru-RU" sz="1100" b="1" dirty="0">
                <a:latin typeface="Century Gothic" panose="020B0502020202020204" pitchFamily="34" charset="0"/>
              </a:rPr>
              <a:t>на государственную регистрацию юридических лиц и </a:t>
            </a:r>
            <a:r>
              <a:rPr lang="ru-RU" sz="1100" b="1" dirty="0" smtClean="0">
                <a:latin typeface="Century Gothic" panose="020B0502020202020204" pitchFamily="34" charset="0"/>
              </a:rPr>
              <a:t>ИП</a:t>
            </a:r>
            <a:endParaRPr lang="ru-RU" sz="1100" b="1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latin typeface="Century Gothic" panose="020B0502020202020204" pitchFamily="34" charset="0"/>
              </a:rPr>
              <a:t>2) </a:t>
            </a:r>
            <a:r>
              <a:rPr lang="ru-RU" sz="1100" dirty="0" smtClean="0">
                <a:latin typeface="Century Gothic" panose="020B0502020202020204" pitchFamily="34" charset="0"/>
              </a:rPr>
              <a:t>запрет </a:t>
            </a:r>
            <a:r>
              <a:rPr lang="ru-RU" sz="1100" dirty="0">
                <a:latin typeface="Century Gothic" panose="020B0502020202020204" pitchFamily="34" charset="0"/>
              </a:rPr>
              <a:t>на приобретение недвижимого </a:t>
            </a:r>
            <a:r>
              <a:rPr lang="ru-RU" sz="1100" dirty="0" smtClean="0">
                <a:latin typeface="Century Gothic" panose="020B0502020202020204" pitchFamily="34" charset="0"/>
              </a:rPr>
              <a:t>имущества и </a:t>
            </a:r>
            <a:r>
              <a:rPr lang="ru-RU" sz="1100" dirty="0">
                <a:latin typeface="Century Gothic" panose="020B0502020202020204" pitchFamily="34" charset="0"/>
              </a:rPr>
              <a:t>транспортных </a:t>
            </a:r>
            <a:r>
              <a:rPr lang="ru-RU" sz="1100" dirty="0" smtClean="0">
                <a:latin typeface="Century Gothic" panose="020B0502020202020204" pitchFamily="34" charset="0"/>
              </a:rPr>
              <a:t>средств</a:t>
            </a:r>
            <a:endParaRPr lang="ru-RU" sz="1100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b="1" dirty="0">
                <a:latin typeface="Century Gothic" panose="020B0502020202020204" pitchFamily="34" charset="0"/>
              </a:rPr>
              <a:t>3) </a:t>
            </a:r>
            <a:r>
              <a:rPr lang="ru-RU" sz="1100" b="1" dirty="0" smtClean="0">
                <a:latin typeface="Century Gothic" panose="020B0502020202020204" pitchFamily="34" charset="0"/>
              </a:rPr>
              <a:t>запрет </a:t>
            </a:r>
            <a:r>
              <a:rPr lang="ru-RU" sz="1100" b="1" dirty="0">
                <a:latin typeface="Century Gothic" panose="020B0502020202020204" pitchFamily="34" charset="0"/>
              </a:rPr>
              <a:t>на постановку недвижимого имущества на государственный кадастровый учет и </a:t>
            </a:r>
            <a:r>
              <a:rPr lang="ru-RU" sz="1100" b="1" dirty="0" smtClean="0">
                <a:latin typeface="Century Gothic" panose="020B0502020202020204" pitchFamily="34" charset="0"/>
              </a:rPr>
              <a:t>государственную </a:t>
            </a:r>
            <a:r>
              <a:rPr lang="ru-RU" sz="1100" b="1" dirty="0">
                <a:latin typeface="Century Gothic" panose="020B0502020202020204" pitchFamily="34" charset="0"/>
              </a:rPr>
              <a:t>регистрацию </a:t>
            </a:r>
            <a:r>
              <a:rPr lang="ru-RU" sz="1100" b="1" dirty="0" smtClean="0">
                <a:latin typeface="Century Gothic" panose="020B0502020202020204" pitchFamily="34" charset="0"/>
              </a:rPr>
              <a:t>прав</a:t>
            </a:r>
            <a:endParaRPr lang="ru-RU" sz="1100" b="1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latin typeface="Century Gothic" panose="020B0502020202020204" pitchFamily="34" charset="0"/>
              </a:rPr>
              <a:t>4) </a:t>
            </a:r>
            <a:r>
              <a:rPr lang="ru-RU" sz="1100" dirty="0" smtClean="0">
                <a:latin typeface="Century Gothic" panose="020B0502020202020204" pitchFamily="34" charset="0"/>
              </a:rPr>
              <a:t>запрет </a:t>
            </a:r>
            <a:r>
              <a:rPr lang="ru-RU" sz="1100" dirty="0">
                <a:latin typeface="Century Gothic" panose="020B0502020202020204" pitchFamily="34" charset="0"/>
              </a:rPr>
              <a:t>на государственную регистрацию транспортных </a:t>
            </a:r>
            <a:r>
              <a:rPr lang="ru-RU" sz="1100" dirty="0" smtClean="0">
                <a:latin typeface="Century Gothic" panose="020B0502020202020204" pitchFamily="34" charset="0"/>
              </a:rPr>
              <a:t>средств</a:t>
            </a:r>
            <a:endParaRPr lang="ru-RU" sz="1100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latin typeface="Century Gothic" panose="020B0502020202020204" pitchFamily="34" charset="0"/>
              </a:rPr>
              <a:t>5) </a:t>
            </a:r>
            <a:r>
              <a:rPr lang="ru-RU" sz="1100" dirty="0" smtClean="0">
                <a:latin typeface="Century Gothic" panose="020B0502020202020204" pitchFamily="34" charset="0"/>
              </a:rPr>
              <a:t>ограничение </a:t>
            </a:r>
            <a:r>
              <a:rPr lang="ru-RU" sz="1100" dirty="0">
                <a:latin typeface="Century Gothic" panose="020B0502020202020204" pitchFamily="34" charset="0"/>
              </a:rPr>
              <a:t>на пользование правом на управление транспортными </a:t>
            </a:r>
            <a:r>
              <a:rPr lang="ru-RU" sz="1100" dirty="0" smtClean="0">
                <a:latin typeface="Century Gothic" panose="020B0502020202020204" pitchFamily="34" charset="0"/>
              </a:rPr>
              <a:t>средствами</a:t>
            </a:r>
            <a:endParaRPr lang="ru-RU" sz="1100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b="1" dirty="0">
                <a:latin typeface="Century Gothic" panose="020B0502020202020204" pitchFamily="34" charset="0"/>
              </a:rPr>
              <a:t>6) </a:t>
            </a:r>
            <a:r>
              <a:rPr lang="ru-RU" sz="1100" b="1" dirty="0" smtClean="0">
                <a:latin typeface="Century Gothic" panose="020B0502020202020204" pitchFamily="34" charset="0"/>
              </a:rPr>
              <a:t>отказ </a:t>
            </a:r>
            <a:r>
              <a:rPr lang="ru-RU" sz="1100" b="1" dirty="0">
                <a:latin typeface="Century Gothic" panose="020B0502020202020204" pitchFamily="34" charset="0"/>
              </a:rPr>
              <a:t>в допуске к сдаче экзаменов на право управления транспортными средствами, в выдаче (замене, обмене) </a:t>
            </a:r>
            <a:r>
              <a:rPr lang="ru-RU" sz="1100" b="1" dirty="0" smtClean="0">
                <a:latin typeface="Century Gothic" panose="020B0502020202020204" pitchFamily="34" charset="0"/>
              </a:rPr>
              <a:t>водительского удостоверения</a:t>
            </a:r>
            <a:endParaRPr lang="ru-RU" sz="1100" b="1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latin typeface="Century Gothic" panose="020B0502020202020204" pitchFamily="34" charset="0"/>
              </a:rPr>
              <a:t>7) </a:t>
            </a:r>
            <a:r>
              <a:rPr lang="ru-RU" sz="1100" dirty="0" smtClean="0">
                <a:latin typeface="Century Gothic" panose="020B0502020202020204" pitchFamily="34" charset="0"/>
              </a:rPr>
              <a:t>отказ </a:t>
            </a:r>
            <a:r>
              <a:rPr lang="ru-RU" sz="1100" dirty="0">
                <a:latin typeface="Century Gothic" panose="020B0502020202020204" pitchFamily="34" charset="0"/>
              </a:rPr>
              <a:t>в открытии банковского счета и осуществлении иных банковских </a:t>
            </a:r>
            <a:r>
              <a:rPr lang="ru-RU" sz="1100" dirty="0" smtClean="0">
                <a:latin typeface="Century Gothic" panose="020B0502020202020204" pitchFamily="34" charset="0"/>
              </a:rPr>
              <a:t>операций</a:t>
            </a:r>
            <a:endParaRPr lang="ru-RU" sz="1100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b="1" dirty="0">
                <a:latin typeface="Century Gothic" panose="020B0502020202020204" pitchFamily="34" charset="0"/>
              </a:rPr>
              <a:t>8) </a:t>
            </a:r>
            <a:r>
              <a:rPr lang="ru-RU" sz="1100" b="1" dirty="0" smtClean="0">
                <a:latin typeface="Century Gothic" panose="020B0502020202020204" pitchFamily="34" charset="0"/>
              </a:rPr>
              <a:t>запрет </a:t>
            </a:r>
            <a:r>
              <a:rPr lang="ru-RU" sz="1100" b="1" dirty="0">
                <a:latin typeface="Century Gothic" panose="020B0502020202020204" pitchFamily="34" charset="0"/>
              </a:rPr>
              <a:t>на заключение брака;</a:t>
            </a:r>
          </a:p>
          <a:p>
            <a:pPr>
              <a:spcAft>
                <a:spcPts val="600"/>
              </a:spcAft>
            </a:pPr>
            <a:r>
              <a:rPr lang="ru-RU" sz="1100" dirty="0">
                <a:latin typeface="Century Gothic" panose="020B0502020202020204" pitchFamily="34" charset="0"/>
              </a:rPr>
              <a:t>9) </a:t>
            </a:r>
            <a:r>
              <a:rPr lang="ru-RU" sz="1100" dirty="0" smtClean="0">
                <a:latin typeface="Century Gothic" panose="020B0502020202020204" pitchFamily="34" charset="0"/>
              </a:rPr>
              <a:t>запрет </a:t>
            </a:r>
            <a:r>
              <a:rPr lang="ru-RU" sz="1100" dirty="0">
                <a:latin typeface="Century Gothic" panose="020B0502020202020204" pitchFamily="34" charset="0"/>
              </a:rPr>
              <a:t>на изменение места жительства или места пребывания в Российской </a:t>
            </a:r>
            <a:r>
              <a:rPr lang="ru-RU" sz="1100" dirty="0" smtClean="0">
                <a:latin typeface="Century Gothic" panose="020B0502020202020204" pitchFamily="34" charset="0"/>
              </a:rPr>
              <a:t>Федерации</a:t>
            </a:r>
            <a:endParaRPr lang="ru-RU" sz="1100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latin typeface="Century Gothic" panose="020B0502020202020204" pitchFamily="34" charset="0"/>
              </a:rPr>
              <a:t>10) </a:t>
            </a:r>
            <a:r>
              <a:rPr lang="ru-RU" sz="1100" dirty="0" smtClean="0">
                <a:latin typeface="Century Gothic" panose="020B0502020202020204" pitchFamily="34" charset="0"/>
              </a:rPr>
              <a:t>запрет </a:t>
            </a:r>
            <a:r>
              <a:rPr lang="ru-RU" sz="1100" dirty="0">
                <a:latin typeface="Century Gothic" panose="020B0502020202020204" pitchFamily="34" charset="0"/>
              </a:rPr>
              <a:t>на выезд за пределы территории субъекта Российской Федерации, муниципального </a:t>
            </a:r>
            <a:r>
              <a:rPr lang="ru-RU" sz="1100" dirty="0" smtClean="0">
                <a:latin typeface="Century Gothic" panose="020B0502020202020204" pitchFamily="34" charset="0"/>
              </a:rPr>
              <a:t>образования</a:t>
            </a:r>
            <a:endParaRPr lang="ru-RU" sz="1100" dirty="0"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latin typeface="Century Gothic" panose="020B0502020202020204" pitchFamily="34" charset="0"/>
              </a:rPr>
              <a:t>11) иные ограничения, предусмотренные законодательством Российской Федерации.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80112" y="771550"/>
            <a:ext cx="0" cy="4176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580112" y="843558"/>
            <a:ext cx="3491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Ограничения на прием детей ИГ в школы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24128" y="2306072"/>
            <a:ext cx="3370461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С 1 апреля вступают в силу изменения в ФЗ </a:t>
            </a:r>
            <a:endParaRPr lang="ru-RU" sz="1400" b="1" dirty="0" smtClean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«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Об образовании в РФ»</a:t>
            </a:r>
          </a:p>
          <a:p>
            <a:endParaRPr lang="ru-RU" sz="14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400" b="1" dirty="0">
                <a:latin typeface="Century Gothic" panose="020B0502020202020204" pitchFamily="34" charset="0"/>
              </a:rPr>
              <a:t>Условия приема: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100" dirty="0"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Century Gothic" panose="020B0502020202020204" pitchFamily="34" charset="0"/>
              </a:rPr>
              <a:t>Предоставление документов о законности их нахождения в РФ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Century Gothic" panose="020B0502020202020204" pitchFamily="34" charset="0"/>
              </a:rPr>
              <a:t>Проверка на отсутствие в РКЛ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Century Gothic" panose="020B0502020202020204" pitchFamily="34" charset="0"/>
              </a:rPr>
              <a:t>Тестирование на знание русского языка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114" y="1410722"/>
            <a:ext cx="12858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616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528" y="101463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Ответственность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554" y="1507079"/>
            <a:ext cx="4122942" cy="2576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363062"/>
            <a:ext cx="457200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latin typeface="Century Gothic" panose="020B0502020202020204" pitchFamily="34" charset="0"/>
              </a:rPr>
              <a:t>Предоставление </a:t>
            </a:r>
            <a:r>
              <a:rPr lang="ru-RU" sz="1600" b="1" dirty="0">
                <a:latin typeface="Century Gothic" panose="020B0502020202020204" pitchFamily="34" charset="0"/>
              </a:rPr>
              <a:t>жилого помещения или транспортного средства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b="1" dirty="0">
                <a:latin typeface="Century Gothic" panose="020B0502020202020204" pitchFamily="34" charset="0"/>
              </a:rPr>
              <a:t>либо оказание иных услуг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400" dirty="0" smtClean="0">
                <a:latin typeface="Century Gothic" panose="020B0502020202020204" pitchFamily="34" charset="0"/>
              </a:rPr>
              <a:t>иностранному </a:t>
            </a:r>
            <a:r>
              <a:rPr lang="ru-RU" sz="1400" dirty="0">
                <a:latin typeface="Century Gothic" panose="020B0502020202020204" pitchFamily="34" charset="0"/>
              </a:rPr>
              <a:t>гражданину или лицу без гражданства, находящимся в Российской Федерации с нарушением установленного </a:t>
            </a:r>
            <a:r>
              <a:rPr lang="ru-RU" sz="1400" dirty="0" smtClean="0">
                <a:latin typeface="Century Gothic" panose="020B0502020202020204" pitchFamily="34" charset="0"/>
              </a:rPr>
              <a:t>порядка,</a:t>
            </a:r>
            <a:endParaRPr lang="en-US" sz="1400" dirty="0" smtClean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latin typeface="Century Gothic" panose="020B0502020202020204" pitchFamily="34" charset="0"/>
              </a:rPr>
              <a:t> </a:t>
            </a:r>
            <a:endParaRPr lang="en-US" sz="1400" dirty="0" smtClean="0">
              <a:latin typeface="Century Gothic" panose="020B0502020202020204" pitchFamily="34" charset="0"/>
            </a:endParaRPr>
          </a:p>
          <a:p>
            <a:r>
              <a:rPr lang="ru-RU" sz="1600" b="1" dirty="0" smtClean="0">
                <a:latin typeface="Century Gothic" panose="020B0502020202020204" pitchFamily="34" charset="0"/>
              </a:rPr>
              <a:t>а </a:t>
            </a:r>
            <a:r>
              <a:rPr lang="ru-RU" sz="1600" b="1" dirty="0">
                <a:latin typeface="Century Gothic" panose="020B0502020202020204" pitchFamily="34" charset="0"/>
              </a:rPr>
              <a:t>равно оказание иностранному гражданину, включенному в реестр контролируемых лиц</a:t>
            </a:r>
            <a:r>
              <a:rPr lang="ru-RU" sz="1400" b="1" dirty="0" smtClean="0">
                <a:latin typeface="Century Gothic" panose="020B0502020202020204" pitchFamily="34" charset="0"/>
              </a:rPr>
              <a:t>,</a:t>
            </a:r>
            <a:r>
              <a:rPr lang="ru-RU" sz="1400" dirty="0" smtClean="0">
                <a:latin typeface="Century Gothic" panose="020B0502020202020204" pitchFamily="34" charset="0"/>
              </a:rPr>
              <a:t> </a:t>
            </a:r>
          </a:p>
          <a:p>
            <a:r>
              <a:rPr lang="ru-RU" sz="1400" dirty="0" smtClean="0">
                <a:latin typeface="Century Gothic" panose="020B0502020202020204" pitchFamily="34" charset="0"/>
              </a:rPr>
              <a:t>услуг</a:t>
            </a:r>
            <a:r>
              <a:rPr lang="ru-RU" sz="1400" dirty="0">
                <a:latin typeface="Century Gothic" panose="020B0502020202020204" pitchFamily="34" charset="0"/>
              </a:rPr>
              <a:t>, предоставление которых запрещается (ограничивается) в соответствии с законодательством Российской Федерации,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01573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КоАП РФ Статья 18.9. </a:t>
            </a:r>
            <a:r>
              <a:rPr lang="ru-RU" b="1" dirty="0" smtClean="0">
                <a:latin typeface="Century Gothic" panose="020B0502020202020204" pitchFamily="34" charset="0"/>
              </a:rPr>
              <a:t>Нарушение </a:t>
            </a:r>
            <a:r>
              <a:rPr lang="ru-RU" b="1" dirty="0">
                <a:latin typeface="Century Gothic" panose="020B0502020202020204" pitchFamily="34" charset="0"/>
              </a:rPr>
              <a:t>правил пребывания в Российской Федерации иностранных граждан и лиц без </a:t>
            </a:r>
            <a:r>
              <a:rPr lang="ru-RU" b="1" dirty="0" smtClean="0">
                <a:latin typeface="Century Gothic" panose="020B0502020202020204" pitchFamily="34" charset="0"/>
              </a:rPr>
              <a:t>гражданства </a:t>
            </a:r>
            <a:r>
              <a:rPr lang="ru-RU" dirty="0" smtClean="0">
                <a:latin typeface="Century Gothic" panose="020B0502020202020204" pitchFamily="34" charset="0"/>
              </a:rPr>
              <a:t>(ч.3)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88176" y="44408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Century Gothic" panose="020B0502020202020204" pitchFamily="34" charset="0"/>
              </a:rPr>
              <a:t>штраф для  физ. лиц до 5 тыс. руб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b="1" dirty="0">
                <a:solidFill>
                  <a:srgbClr val="FF0000"/>
                </a:solidFill>
                <a:latin typeface="Century Gothic" panose="020B0502020202020204" pitchFamily="34" charset="0"/>
              </a:rPr>
              <a:t>юр. лиц   от 400 до 500 тыс. руб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7361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" y="-92546"/>
            <a:ext cx="91805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Амнистия</a:t>
            </a:r>
            <a:endParaRPr lang="ru-RU" sz="20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r>
              <a:rPr lang="ru-RU" sz="15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До 30 апреля ИГ может урегулировать свое правовое положение без применения санкций</a:t>
            </a:r>
            <a:endParaRPr lang="ru-RU" sz="150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9125" y="699542"/>
            <a:ext cx="84421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entury Gothic" panose="020B0502020202020204" pitchFamily="34" charset="0"/>
              </a:rPr>
              <a:t>Чтобы </a:t>
            </a:r>
            <a:r>
              <a:rPr lang="ru-RU" sz="1600" b="1" dirty="0">
                <a:latin typeface="Century Gothic" panose="020B0502020202020204" pitchFamily="34" charset="0"/>
              </a:rPr>
              <a:t>урегулировать свое положение </a:t>
            </a:r>
            <a:endParaRPr lang="ru-RU" sz="1600" b="1" dirty="0" smtClean="0">
              <a:latin typeface="Century Gothic" panose="020B0502020202020204" pitchFamily="34" charset="0"/>
            </a:endParaRPr>
          </a:p>
          <a:p>
            <a:r>
              <a:rPr lang="ru-RU" sz="1600" b="1" dirty="0" smtClean="0">
                <a:latin typeface="Century Gothic" panose="020B0502020202020204" pitchFamily="34" charset="0"/>
              </a:rPr>
              <a:t>иностранные </a:t>
            </a:r>
            <a:r>
              <a:rPr lang="ru-RU" sz="1600" b="1" dirty="0">
                <a:latin typeface="Century Gothic" panose="020B0502020202020204" pitchFamily="34" charset="0"/>
              </a:rPr>
              <a:t>граждане должны</a:t>
            </a:r>
            <a:r>
              <a:rPr lang="ru-RU" sz="1600" b="1" dirty="0" smtClean="0">
                <a:latin typeface="Century Gothic" panose="020B0502020202020204" pitchFamily="34" charset="0"/>
              </a:rPr>
              <a:t>:</a:t>
            </a:r>
            <a:endParaRPr lang="en-US" sz="1600" b="1" dirty="0" smtClean="0"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Century Gothic" panose="020B0502020202020204" pitchFamily="34" charset="0"/>
              </a:rPr>
              <a:t>обратится </a:t>
            </a:r>
            <a:r>
              <a:rPr lang="ru-RU" sz="1200" dirty="0">
                <a:latin typeface="Century Gothic" panose="020B0502020202020204" pitchFamily="34" charset="0"/>
              </a:rPr>
              <a:t>в подразделение Полиции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Century Gothic" panose="020B0502020202020204" pitchFamily="34" charset="0"/>
              </a:rPr>
              <a:t>пройти комплекс мер предусмотренных законом</a:t>
            </a:r>
            <a:endParaRPr lang="ru-RU" sz="1200" dirty="0">
              <a:latin typeface="Century Gothic" panose="020B0502020202020204" pitchFamily="34" charset="0"/>
            </a:endParaRPr>
          </a:p>
          <a:p>
            <a:r>
              <a:rPr lang="ru-RU" dirty="0"/>
              <a:t> </a:t>
            </a:r>
            <a:r>
              <a:rPr lang="ru-RU" sz="1600" b="1" dirty="0" smtClean="0">
                <a:latin typeface="Century Gothic" panose="020B0502020202020204" pitchFamily="34" charset="0"/>
              </a:rPr>
              <a:t>Не подлежат амнистии: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Century Gothic" panose="020B0502020202020204" pitchFamily="34" charset="0"/>
              </a:rPr>
              <a:t>Есть основания </a:t>
            </a:r>
            <a:r>
              <a:rPr lang="ru-RU" sz="1200" dirty="0">
                <a:latin typeface="Century Gothic" panose="020B0502020202020204" pitchFamily="34" charset="0"/>
              </a:rPr>
              <a:t>для аннулирования или отказа в выдаче патента, разрешения на работу, РВП и ВНЖ</a:t>
            </a:r>
            <a:r>
              <a:rPr lang="ru-RU" sz="1200" dirty="0" smtClean="0">
                <a:latin typeface="Century Gothic" panose="020B0502020202020204" pitchFamily="34" charset="0"/>
              </a:rPr>
              <a:t>;</a:t>
            </a:r>
            <a:endParaRPr lang="ru-RU" sz="1200" dirty="0">
              <a:latin typeface="Century Gothic" panose="020B0502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Century Gothic" panose="020B0502020202020204" pitchFamily="34" charset="0"/>
              </a:rPr>
              <a:t>приняты </a:t>
            </a:r>
            <a:r>
              <a:rPr lang="ru-RU" sz="1200" dirty="0">
                <a:latin typeface="Century Gothic" panose="020B0502020202020204" pitchFamily="34" charset="0"/>
              </a:rPr>
              <a:t>решения о депортации, </a:t>
            </a:r>
            <a:r>
              <a:rPr lang="ru-RU" sz="1200" dirty="0" err="1">
                <a:latin typeface="Century Gothic" panose="020B0502020202020204" pitchFamily="34" charset="0"/>
              </a:rPr>
              <a:t>реадмиссии</a:t>
            </a:r>
            <a:r>
              <a:rPr lang="ru-RU" sz="1200" dirty="0">
                <a:latin typeface="Century Gothic" panose="020B0502020202020204" pitchFamily="34" charset="0"/>
              </a:rPr>
              <a:t>, </a:t>
            </a:r>
            <a:r>
              <a:rPr lang="ru-RU" sz="1200" dirty="0" err="1">
                <a:latin typeface="Century Gothic" panose="020B0502020202020204" pitchFamily="34" charset="0"/>
              </a:rPr>
              <a:t>неразрешении</a:t>
            </a:r>
            <a:r>
              <a:rPr lang="ru-RU" sz="1200" dirty="0">
                <a:latin typeface="Century Gothic" panose="020B0502020202020204" pitchFamily="34" charset="0"/>
              </a:rPr>
              <a:t> въезда, нежелательности </a:t>
            </a:r>
            <a:r>
              <a:rPr lang="ru-RU" sz="1200" dirty="0" smtClean="0">
                <a:latin typeface="Century Gothic" panose="020B0502020202020204" pitchFamily="34" charset="0"/>
              </a:rPr>
              <a:t>пребывания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Century Gothic" panose="020B0502020202020204" pitchFamily="34" charset="0"/>
              </a:rPr>
              <a:t>назначено </a:t>
            </a:r>
            <a:r>
              <a:rPr lang="ru-RU" sz="1200" dirty="0">
                <a:latin typeface="Century Gothic" panose="020B0502020202020204" pitchFamily="34" charset="0"/>
              </a:rPr>
              <a:t>административное </a:t>
            </a:r>
            <a:r>
              <a:rPr lang="ru-RU" sz="1200" dirty="0" smtClean="0">
                <a:latin typeface="Century Gothic" panose="020B0502020202020204" pitchFamily="34" charset="0"/>
              </a:rPr>
              <a:t>наказание </a:t>
            </a:r>
            <a:r>
              <a:rPr lang="ru-RU" sz="1200" dirty="0">
                <a:latin typeface="Century Gothic" panose="020B0502020202020204" pitchFamily="34" charset="0"/>
              </a:rPr>
              <a:t>в виде административного </a:t>
            </a:r>
            <a:r>
              <a:rPr lang="ru-RU" sz="1200" dirty="0" smtClean="0">
                <a:latin typeface="Century Gothic" panose="020B0502020202020204" pitchFamily="34" charset="0"/>
              </a:rPr>
              <a:t>выдворения</a:t>
            </a:r>
            <a:endParaRPr lang="ru-RU" dirty="0">
              <a:latin typeface="Century Gothic" panose="020B0502020202020204" pitchFamily="34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179512" y="3284470"/>
            <a:ext cx="8525022" cy="1735552"/>
            <a:chOff x="179512" y="3179161"/>
            <a:chExt cx="8525022" cy="173555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79512" y="3678873"/>
              <a:ext cx="1800200" cy="72008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79512" y="3723878"/>
              <a:ext cx="18002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b="1" dirty="0">
                  <a:latin typeface="Century Gothic" panose="020B0502020202020204" pitchFamily="34" charset="0"/>
                </a:rPr>
                <a:t>Работодатель </a:t>
              </a:r>
              <a:r>
                <a:rPr lang="ru-RU" sz="1050" dirty="0">
                  <a:latin typeface="Century Gothic" panose="020B0502020202020204" pitchFamily="34" charset="0"/>
                </a:rPr>
                <a:t>Проверяет </a:t>
              </a:r>
            </a:p>
            <a:p>
              <a:pPr algn="ctr"/>
              <a:r>
                <a:rPr lang="ru-RU" sz="1050" dirty="0" smtClean="0">
                  <a:latin typeface="Century Gothic" panose="020B0502020202020204" pitchFamily="34" charset="0"/>
                </a:rPr>
                <a:t>документы работников </a:t>
              </a:r>
              <a:endParaRPr lang="ru-RU" sz="1050" dirty="0">
                <a:latin typeface="Century Gothic" panose="020B0502020202020204" pitchFamily="34" charset="0"/>
              </a:endParaRP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 flipV="1">
              <a:off x="2051720" y="3795886"/>
              <a:ext cx="720080" cy="243027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Прямоугольник 7"/>
            <p:cNvSpPr/>
            <p:nvPr/>
          </p:nvSpPr>
          <p:spPr>
            <a:xfrm>
              <a:off x="1978810" y="3435846"/>
              <a:ext cx="1098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00B050"/>
                  </a:solidFill>
                  <a:latin typeface="Century Gothic" panose="020B0502020202020204" pitchFamily="34" charset="0"/>
                </a:rPr>
                <a:t>Нет нарушений</a:t>
              </a:r>
              <a:endParaRPr lang="ru-RU" sz="900" dirty="0">
                <a:solidFill>
                  <a:srgbClr val="00B050"/>
                </a:solidFill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2051720" y="4196860"/>
              <a:ext cx="720080" cy="20209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/>
            <p:cNvSpPr/>
            <p:nvPr/>
          </p:nvSpPr>
          <p:spPr>
            <a:xfrm>
              <a:off x="3059832" y="3321527"/>
              <a:ext cx="1440160" cy="72008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48826" y="3543067"/>
              <a:ext cx="14109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latin typeface="Century Gothic" panose="020B0502020202020204" pitchFamily="34" charset="0"/>
                </a:rPr>
                <a:t>Проверка по РКЛ</a:t>
              </a:r>
              <a:endParaRPr lang="ru-RU" sz="1100" dirty="0">
                <a:latin typeface="Century Gothic" panose="020B05020202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40233" y="4587974"/>
              <a:ext cx="111761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Есть нарушения</a:t>
              </a:r>
              <a:endParaRPr lang="ru-RU" sz="900" dirty="0">
                <a:solidFill>
                  <a:srgbClr val="FF0000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070070" y="4194633"/>
              <a:ext cx="1440160" cy="72008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59832" y="4373111"/>
              <a:ext cx="14409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latin typeface="Century Gothic" panose="020B0502020202020204" pitchFamily="34" charset="0"/>
                </a:rPr>
                <a:t>Обращение в полицию</a:t>
              </a:r>
              <a:endParaRPr lang="ru-RU" sz="1100" dirty="0">
                <a:latin typeface="Century Gothic" panose="020B0502020202020204" pitchFamily="34" charset="0"/>
              </a:endParaRP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 flipV="1">
              <a:off x="5139059" y="3625880"/>
              <a:ext cx="2313261" cy="25411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 22"/>
            <p:cNvSpPr/>
            <p:nvPr/>
          </p:nvSpPr>
          <p:spPr>
            <a:xfrm>
              <a:off x="6029422" y="3331117"/>
              <a:ext cx="96052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00B050"/>
                  </a:solidFill>
                  <a:latin typeface="Century Gothic" panose="020B0502020202020204" pitchFamily="34" charset="0"/>
                </a:rPr>
                <a:t>Не в реестре</a:t>
              </a:r>
              <a:endParaRPr lang="ru-RU" sz="900" dirty="0">
                <a:solidFill>
                  <a:srgbClr val="00B050"/>
                </a:solidFill>
              </a:endParaRP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>
              <a:off x="4641612" y="3913870"/>
              <a:ext cx="994895" cy="5300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 28"/>
            <p:cNvSpPr/>
            <p:nvPr/>
          </p:nvSpPr>
          <p:spPr>
            <a:xfrm>
              <a:off x="5806374" y="4155926"/>
              <a:ext cx="1440160" cy="72008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796136" y="4227934"/>
              <a:ext cx="14409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latin typeface="Century Gothic" panose="020B0502020202020204" pitchFamily="34" charset="0"/>
                </a:rPr>
                <a:t>Заполнить форму на сайте МВД</a:t>
              </a:r>
              <a:endParaRPr lang="ru-RU" sz="1100" dirty="0">
                <a:latin typeface="Century Gothic" panose="020B0502020202020204" pitchFamily="34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4785120" y="4616420"/>
              <a:ext cx="78579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9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В реестре</a:t>
              </a:r>
              <a:endParaRPr lang="ru-RU" sz="900" dirty="0">
                <a:solidFill>
                  <a:srgbClr val="FF0000"/>
                </a:solidFill>
              </a:endParaRPr>
            </a:p>
          </p:txBody>
        </p:sp>
        <p:pic>
          <p:nvPicPr>
            <p:cNvPr id="33" name="Picture 4" descr="Picture backgroun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3179161"/>
              <a:ext cx="792088" cy="747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4" name="Прямая со стрелкой 33"/>
            <p:cNvCxnSpPr/>
            <p:nvPr/>
          </p:nvCxnSpPr>
          <p:spPr>
            <a:xfrm flipV="1">
              <a:off x="7402113" y="4083918"/>
              <a:ext cx="626271" cy="360040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7683867" y="4263938"/>
              <a:ext cx="10206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>
                  <a:solidFill>
                    <a:srgbClr val="00B050"/>
                  </a:solidFill>
                  <a:latin typeface="Century Gothic" panose="020B0502020202020204" pitchFamily="34" charset="0"/>
                </a:rPr>
                <a:t>П</a:t>
              </a:r>
              <a:r>
                <a:rPr lang="ru-RU" sz="900" dirty="0" smtClean="0">
                  <a:solidFill>
                    <a:srgbClr val="00B050"/>
                  </a:solidFill>
                  <a:latin typeface="Century Gothic" panose="020B0502020202020204" pitchFamily="34" charset="0"/>
                </a:rPr>
                <a:t>овторная проверка</a:t>
              </a:r>
              <a:endParaRPr lang="ru-RU" sz="900" dirty="0">
                <a:solidFill>
                  <a:srgbClr val="00B050"/>
                </a:solidFill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5940152" y="843558"/>
            <a:ext cx="2132005" cy="9353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6106053" y="914782"/>
            <a:ext cx="1800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latin typeface="Century Gothic" panose="020B0502020202020204" pitchFamily="34" charset="0"/>
              </a:rPr>
              <a:t>+7(495)999-99-99</a:t>
            </a:r>
            <a:br>
              <a:rPr lang="ru-RU" sz="1050" b="1" dirty="0" smtClean="0">
                <a:latin typeface="Century Gothic" panose="020B0502020202020204" pitchFamily="34" charset="0"/>
              </a:rPr>
            </a:br>
            <a:r>
              <a:rPr lang="ru-RU" sz="1050" i="1" dirty="0" smtClean="0">
                <a:latin typeface="Century Gothic" panose="020B0502020202020204" pitchFamily="34" charset="0"/>
              </a:rPr>
              <a:t>(уточнить)</a:t>
            </a:r>
          </a:p>
          <a:p>
            <a:pPr algn="ctr"/>
            <a:endParaRPr lang="ru-RU" sz="1050" b="1" dirty="0">
              <a:latin typeface="Century Gothic" panose="020B0502020202020204" pitchFamily="34" charset="0"/>
            </a:endParaRPr>
          </a:p>
          <a:p>
            <a:pPr algn="ctr"/>
            <a:r>
              <a:rPr lang="ru-RU" sz="1050" b="1" dirty="0" smtClean="0">
                <a:latin typeface="Century Gothic" panose="020B0502020202020204" pitchFamily="34" charset="0"/>
              </a:rPr>
              <a:t>Горячая линия ГБУ ЕМЦ</a:t>
            </a:r>
            <a:endParaRPr lang="ru-RU" sz="1050" dirty="0">
              <a:latin typeface="Century Gothic" panose="020B0502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76378" y="2931790"/>
            <a:ext cx="1935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Работодателю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5976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2587</TotalTime>
  <Words>399</Words>
  <Application>Microsoft Office PowerPoint</Application>
  <PresentationFormat>Экран (16:9)</PresentationFormat>
  <Paragraphs>71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Андрианова Анна Ильинична</dc:creator>
  <cp:lastModifiedBy>kireeva</cp:lastModifiedBy>
  <cp:revision>43</cp:revision>
  <cp:lastPrinted>2025-02-14T05:53:33Z</cp:lastPrinted>
  <dcterms:created xsi:type="dcterms:W3CDTF">2025-01-15T10:31:52Z</dcterms:created>
  <dcterms:modified xsi:type="dcterms:W3CDTF">2025-04-28T08:22:46Z</dcterms:modified>
</cp:coreProperties>
</file>