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theme/themeOverride4.xml" ContentType="application/vnd.openxmlformats-officedocument.themeOverride+xml"/>
  <Override PartName="/ppt/drawings/drawing9.xml" ContentType="application/vnd.openxmlformats-officedocument.drawingml.chartshapes+xml"/>
  <Override PartName="/ppt/charts/chart12.xml" ContentType="application/vnd.openxmlformats-officedocument.drawingml.chart+xml"/>
  <Override PartName="/ppt/drawings/drawing10.xml" ContentType="application/vnd.openxmlformats-officedocument.drawingml.chartshapes+xml"/>
  <Override PartName="/ppt/charts/chart13.xml" ContentType="application/vnd.openxmlformats-officedocument.drawingml.chart+xml"/>
  <Override PartName="/ppt/theme/themeOverride5.xml" ContentType="application/vnd.openxmlformats-officedocument.themeOverride+xml"/>
  <Override PartName="/ppt/drawings/drawing11.xml" ContentType="application/vnd.openxmlformats-officedocument.drawingml.chartshapes+xml"/>
  <Override PartName="/ppt/charts/chart14.xml" ContentType="application/vnd.openxmlformats-officedocument.drawingml.chart+xml"/>
  <Override PartName="/ppt/theme/themeOverride6.xml" ContentType="application/vnd.openxmlformats-officedocument.themeOverride+xml"/>
  <Override PartName="/ppt/drawings/drawing12.xml" ContentType="application/vnd.openxmlformats-officedocument.drawingml.chartshapes+xml"/>
  <Override PartName="/ppt/charts/chart15.xml" ContentType="application/vnd.openxmlformats-officedocument.drawingml.chart+xml"/>
  <Override PartName="/ppt/theme/themeOverride7.xml" ContentType="application/vnd.openxmlformats-officedocument.themeOverride+xml"/>
  <Override PartName="/ppt/drawings/drawing13.xml" ContentType="application/vnd.openxmlformats-officedocument.drawingml.chartshapes+xml"/>
  <Override PartName="/ppt/charts/chart16.xml" ContentType="application/vnd.openxmlformats-officedocument.drawingml.chart+xml"/>
  <Override PartName="/ppt/drawings/drawing14.xml" ContentType="application/vnd.openxmlformats-officedocument.drawingml.chartshapes+xml"/>
  <Override PartName="/ppt/charts/chart17.xml" ContentType="application/vnd.openxmlformats-officedocument.drawingml.chart+xml"/>
  <Override PartName="/ppt/drawings/drawing15.xml" ContentType="application/vnd.openxmlformats-officedocument.drawingml.chartshapes+xml"/>
  <Override PartName="/ppt/charts/chart18.xml" ContentType="application/vnd.openxmlformats-officedocument.drawingml.chart+xml"/>
  <Override PartName="/ppt/theme/themeOverride8.xml" ContentType="application/vnd.openxmlformats-officedocument.themeOverride+xml"/>
  <Override PartName="/ppt/drawings/drawing16.xml" ContentType="application/vnd.openxmlformats-officedocument.drawingml.chartshapes+xml"/>
  <Override PartName="/ppt/charts/chart19.xml" ContentType="application/vnd.openxmlformats-officedocument.drawingml.chart+xml"/>
  <Override PartName="/ppt/theme/themeOverride9.xml" ContentType="application/vnd.openxmlformats-officedocument.themeOverride+xml"/>
  <Override PartName="/ppt/drawings/drawing17.xml" ContentType="application/vnd.openxmlformats-officedocument.drawingml.chartshapes+xml"/>
  <Override PartName="/ppt/charts/chart20.xml" ContentType="application/vnd.openxmlformats-officedocument.drawingml.chart+xml"/>
  <Override PartName="/ppt/drawings/drawing18.xml" ContentType="application/vnd.openxmlformats-officedocument.drawingml.chartshapes+xml"/>
  <Override PartName="/ppt/charts/chart21.xml" ContentType="application/vnd.openxmlformats-officedocument.drawingml.chart+xml"/>
  <Override PartName="/ppt/theme/themeOverride10.xml" ContentType="application/vnd.openxmlformats-officedocument.themeOverride+xml"/>
  <Override PartName="/ppt/drawings/drawing19.xml" ContentType="application/vnd.openxmlformats-officedocument.drawingml.chartshapes+xml"/>
  <Override PartName="/ppt/charts/chart22.xml" ContentType="application/vnd.openxmlformats-officedocument.drawingml.chart+xml"/>
  <Override PartName="/ppt/theme/themeOverride11.xml" ContentType="application/vnd.openxmlformats-officedocument.themeOverride+xml"/>
  <Override PartName="/ppt/drawings/drawing20.xml" ContentType="application/vnd.openxmlformats-officedocument.drawingml.chartshapes+xml"/>
  <Override PartName="/ppt/charts/chart23.xml" ContentType="application/vnd.openxmlformats-officedocument.drawingml.chart+xml"/>
  <Override PartName="/ppt/theme/themeOverride12.xml" ContentType="application/vnd.openxmlformats-officedocument.themeOverride+xml"/>
  <Override PartName="/ppt/drawings/drawing21.xml" ContentType="application/vnd.openxmlformats-officedocument.drawingml.chartshapes+xml"/>
  <Override PartName="/ppt/charts/chart24.xml" ContentType="application/vnd.openxmlformats-officedocument.drawingml.chart+xml"/>
  <Override PartName="/ppt/theme/themeOverride13.xml" ContentType="application/vnd.openxmlformats-officedocument.themeOverride+xml"/>
  <Override PartName="/ppt/drawings/drawing22.xml" ContentType="application/vnd.openxmlformats-officedocument.drawingml.chartshapes+xml"/>
  <Override PartName="/ppt/charts/chart25.xml" ContentType="application/vnd.openxmlformats-officedocument.drawingml.chart+xml"/>
  <Override PartName="/ppt/theme/themeOverride14.xml" ContentType="application/vnd.openxmlformats-officedocument.themeOverride+xml"/>
  <Override PartName="/ppt/drawings/drawing23.xml" ContentType="application/vnd.openxmlformats-officedocument.drawingml.chartshapes+xml"/>
  <Override PartName="/ppt/charts/chart26.xml" ContentType="application/vnd.openxmlformats-officedocument.drawingml.chart+xml"/>
  <Override PartName="/ppt/theme/themeOverride15.xml" ContentType="application/vnd.openxmlformats-officedocument.themeOverride+xml"/>
  <Override PartName="/ppt/drawings/drawing24.xml" ContentType="application/vnd.openxmlformats-officedocument.drawingml.chartshapes+xml"/>
  <Override PartName="/ppt/charts/chart27.xml" ContentType="application/vnd.openxmlformats-officedocument.drawingml.chart+xml"/>
  <Override PartName="/ppt/theme/themeOverride16.xml" ContentType="application/vnd.openxmlformats-officedocument.themeOverride+xml"/>
  <Override PartName="/ppt/drawings/drawing25.xml" ContentType="application/vnd.openxmlformats-officedocument.drawingml.chartshapes+xml"/>
  <Override PartName="/ppt/charts/chart28.xml" ContentType="application/vnd.openxmlformats-officedocument.drawingml.chart+xml"/>
  <Override PartName="/ppt/theme/themeOverride17.xml" ContentType="application/vnd.openxmlformats-officedocument.themeOverride+xml"/>
  <Override PartName="/ppt/drawings/drawing26.xml" ContentType="application/vnd.openxmlformats-officedocument.drawingml.chartshapes+xml"/>
  <Override PartName="/ppt/charts/chart29.xml" ContentType="application/vnd.openxmlformats-officedocument.drawingml.chart+xml"/>
  <Override PartName="/ppt/theme/themeOverride18.xml" ContentType="application/vnd.openxmlformats-officedocument.themeOverride+xml"/>
  <Override PartName="/ppt/drawings/drawing27.xml" ContentType="application/vnd.openxmlformats-officedocument.drawingml.chartshapes+xml"/>
  <Override PartName="/ppt/charts/chart30.xml" ContentType="application/vnd.openxmlformats-officedocument.drawingml.chart+xml"/>
  <Override PartName="/ppt/theme/themeOverride19.xml" ContentType="application/vnd.openxmlformats-officedocument.themeOverride+xml"/>
  <Override PartName="/ppt/drawings/drawing28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31.xml" ContentType="application/vnd.openxmlformats-officedocument.drawingml.chart+xml"/>
  <Override PartName="/ppt/theme/themeOverride20.xml" ContentType="application/vnd.openxmlformats-officedocument.themeOverride+xml"/>
  <Override PartName="/ppt/drawings/drawing29.xml" ContentType="application/vnd.openxmlformats-officedocument.drawingml.chartshapes+xml"/>
  <Override PartName="/ppt/charts/chart32.xml" ContentType="application/vnd.openxmlformats-officedocument.drawingml.chart+xml"/>
  <Override PartName="/ppt/theme/themeOverride21.xml" ContentType="application/vnd.openxmlformats-officedocument.themeOverride+xml"/>
  <Override PartName="/ppt/charts/chart33.xml" ContentType="application/vnd.openxmlformats-officedocument.drawingml.chart+xml"/>
  <Override PartName="/ppt/theme/themeOverride22.xml" ContentType="application/vnd.openxmlformats-officedocument.themeOverride+xml"/>
  <Override PartName="/ppt/drawings/drawing30.xml" ContentType="application/vnd.openxmlformats-officedocument.drawingml.chartshapes+xml"/>
  <Override PartName="/ppt/charts/chart34.xml" ContentType="application/vnd.openxmlformats-officedocument.drawingml.chart+xml"/>
  <Override PartName="/ppt/theme/themeOverride23.xml" ContentType="application/vnd.openxmlformats-officedocument.themeOverride+xml"/>
  <Override PartName="/ppt/drawings/drawing31.xml" ContentType="application/vnd.openxmlformats-officedocument.drawingml.chartshapes+xml"/>
  <Override PartName="/ppt/charts/chart35.xml" ContentType="application/vnd.openxmlformats-officedocument.drawingml.chart+xml"/>
  <Override PartName="/ppt/theme/themeOverride24.xml" ContentType="application/vnd.openxmlformats-officedocument.themeOverride+xml"/>
  <Override PartName="/ppt/drawings/drawing32.xml" ContentType="application/vnd.openxmlformats-officedocument.drawingml.chartshape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36.xml" ContentType="application/vnd.openxmlformats-officedocument.drawingml.chart+xml"/>
  <Override PartName="/ppt/theme/themeOverride25.xml" ContentType="application/vnd.openxmlformats-officedocument.themeOverride+xml"/>
  <Override PartName="/ppt/drawings/drawing33.xml" ContentType="application/vnd.openxmlformats-officedocument.drawingml.chartshapes+xml"/>
  <Override PartName="/ppt/charts/chart37.xml" ContentType="application/vnd.openxmlformats-officedocument.drawingml.chart+xml"/>
  <Override PartName="/ppt/theme/themeOverride26.xml" ContentType="application/vnd.openxmlformats-officedocument.themeOverride+xml"/>
  <Override PartName="/ppt/drawings/drawing34.xml" ContentType="application/vnd.openxmlformats-officedocument.drawingml.chartshapes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theme/themeOverride27.xml" ContentType="application/vnd.openxmlformats-officedocument.themeOverride+xml"/>
  <Override PartName="/ppt/drawings/drawing35.xml" ContentType="application/vnd.openxmlformats-officedocument.drawingml.chartshapes+xml"/>
  <Override PartName="/ppt/charts/chart40.xml" ContentType="application/vnd.openxmlformats-officedocument.drawingml.chart+xml"/>
  <Override PartName="/ppt/drawings/drawing36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1.xml" ContentType="application/vnd.openxmlformats-officedocument.drawingml.chart+xml"/>
  <Override PartName="/ppt/drawings/drawing37.xml" ContentType="application/vnd.openxmlformats-officedocument.drawingml.chartshape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9"/>
  </p:notesMasterIdLst>
  <p:sldIdLst>
    <p:sldId id="257" r:id="rId2"/>
    <p:sldId id="266" r:id="rId3"/>
    <p:sldId id="284" r:id="rId4"/>
    <p:sldId id="283" r:id="rId5"/>
    <p:sldId id="290" r:id="rId6"/>
    <p:sldId id="282" r:id="rId7"/>
    <p:sldId id="291" r:id="rId8"/>
    <p:sldId id="292" r:id="rId9"/>
    <p:sldId id="294" r:id="rId10"/>
    <p:sldId id="293" r:id="rId11"/>
    <p:sldId id="281" r:id="rId12"/>
    <p:sldId id="285" r:id="rId13"/>
    <p:sldId id="288" r:id="rId14"/>
    <p:sldId id="30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65" r:id="rId23"/>
    <p:sldId id="366" r:id="rId24"/>
    <p:sldId id="306" r:id="rId25"/>
    <p:sldId id="271" r:id="rId26"/>
    <p:sldId id="274" r:id="rId27"/>
    <p:sldId id="276" r:id="rId28"/>
    <p:sldId id="277" r:id="rId29"/>
    <p:sldId id="279" r:id="rId30"/>
    <p:sldId id="295" r:id="rId31"/>
    <p:sldId id="296" r:id="rId32"/>
    <p:sldId id="297" r:id="rId33"/>
    <p:sldId id="273" r:id="rId34"/>
    <p:sldId id="275" r:id="rId35"/>
    <p:sldId id="278" r:id="rId36"/>
    <p:sldId id="280" r:id="rId37"/>
    <p:sldId id="368" r:id="rId38"/>
    <p:sldId id="309" r:id="rId39"/>
    <p:sldId id="323" r:id="rId40"/>
    <p:sldId id="310" r:id="rId41"/>
    <p:sldId id="313" r:id="rId42"/>
    <p:sldId id="312" r:id="rId43"/>
    <p:sldId id="369" r:id="rId44"/>
    <p:sldId id="370" r:id="rId45"/>
    <p:sldId id="371" r:id="rId46"/>
    <p:sldId id="331" r:id="rId47"/>
    <p:sldId id="332" r:id="rId48"/>
    <p:sldId id="348" r:id="rId49"/>
    <p:sldId id="372" r:id="rId50"/>
    <p:sldId id="349" r:id="rId51"/>
    <p:sldId id="357" r:id="rId52"/>
    <p:sldId id="358" r:id="rId53"/>
    <p:sldId id="359" r:id="rId54"/>
    <p:sldId id="360" r:id="rId55"/>
    <p:sldId id="361" r:id="rId56"/>
    <p:sldId id="362" r:id="rId57"/>
    <p:sldId id="363" r:id="rId58"/>
    <p:sldId id="350" r:id="rId59"/>
    <p:sldId id="373" r:id="rId60"/>
    <p:sldId id="352" r:id="rId61"/>
    <p:sldId id="353" r:id="rId62"/>
    <p:sldId id="328" r:id="rId63"/>
    <p:sldId id="329" r:id="rId64"/>
    <p:sldId id="336" r:id="rId65"/>
    <p:sldId id="337" r:id="rId66"/>
    <p:sldId id="338" r:id="rId67"/>
    <p:sldId id="339" r:id="rId68"/>
    <p:sldId id="340" r:id="rId69"/>
    <p:sldId id="341" r:id="rId70"/>
    <p:sldId id="374" r:id="rId71"/>
    <p:sldId id="345" r:id="rId72"/>
    <p:sldId id="334" r:id="rId73"/>
    <p:sldId id="354" r:id="rId74"/>
    <p:sldId id="355" r:id="rId75"/>
    <p:sldId id="356" r:id="rId76"/>
    <p:sldId id="335" r:id="rId77"/>
    <p:sldId id="344" r:id="rId78"/>
    <p:sldId id="375" r:id="rId79"/>
    <p:sldId id="316" r:id="rId80"/>
    <p:sldId id="317" r:id="rId81"/>
    <p:sldId id="320" r:id="rId82"/>
    <p:sldId id="321" r:id="rId83"/>
    <p:sldId id="318" r:id="rId84"/>
    <p:sldId id="322" r:id="rId85"/>
    <p:sldId id="325" r:id="rId86"/>
    <p:sldId id="326" r:id="rId87"/>
    <p:sldId id="327" r:id="rId88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60"/>
  </p:normalViewPr>
  <p:slideViewPr>
    <p:cSldViewPr>
      <p:cViewPr>
        <p:scale>
          <a:sx n="112" d="100"/>
          <a:sy n="112" d="100"/>
        </p:scale>
        <p:origin x="780" y="-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4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_____Microsoft_Excel12.xlsx"/><Relationship Id="rId1" Type="http://schemas.openxmlformats.org/officeDocument/2006/relationships/themeOverride" Target="../theme/themeOverride5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2.xml"/><Relationship Id="rId2" Type="http://schemas.openxmlformats.org/officeDocument/2006/relationships/package" Target="../embeddings/_____Microsoft_Excel13.xlsx"/><Relationship Id="rId1" Type="http://schemas.openxmlformats.org/officeDocument/2006/relationships/themeOverride" Target="../theme/themeOverride6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3.xml"/><Relationship Id="rId2" Type="http://schemas.openxmlformats.org/officeDocument/2006/relationships/package" Target="../embeddings/_____Microsoft_Excel14.xlsx"/><Relationship Id="rId1" Type="http://schemas.openxmlformats.org/officeDocument/2006/relationships/themeOverride" Target="../theme/themeOverride7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_____Microsoft_Excel15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_____Microsoft_Excel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6.xml"/><Relationship Id="rId2" Type="http://schemas.openxmlformats.org/officeDocument/2006/relationships/package" Target="../embeddings/_____Microsoft_Excel17.xlsx"/><Relationship Id="rId1" Type="http://schemas.openxmlformats.org/officeDocument/2006/relationships/themeOverride" Target="../theme/themeOverride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7.xml"/><Relationship Id="rId2" Type="http://schemas.openxmlformats.org/officeDocument/2006/relationships/package" Target="../embeddings/_____Microsoft_Excel18.xlsx"/><Relationship Id="rId1" Type="http://schemas.openxmlformats.org/officeDocument/2006/relationships/themeOverride" Target="../theme/themeOverride9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_____Microsoft_Excel19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9.xml"/><Relationship Id="rId2" Type="http://schemas.openxmlformats.org/officeDocument/2006/relationships/package" Target="../embeddings/_____Microsoft_Excel20.xlsx"/><Relationship Id="rId1" Type="http://schemas.openxmlformats.org/officeDocument/2006/relationships/themeOverride" Target="../theme/themeOverride1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0.xml"/><Relationship Id="rId2" Type="http://schemas.openxmlformats.org/officeDocument/2006/relationships/package" Target="../embeddings/_____Microsoft_Excel21.xlsx"/><Relationship Id="rId1" Type="http://schemas.openxmlformats.org/officeDocument/2006/relationships/themeOverride" Target="../theme/themeOverride1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1.xml"/><Relationship Id="rId2" Type="http://schemas.openxmlformats.org/officeDocument/2006/relationships/package" Target="../embeddings/_____Microsoft_Excel22.xlsx"/><Relationship Id="rId1" Type="http://schemas.openxmlformats.org/officeDocument/2006/relationships/themeOverride" Target="../theme/themeOverride1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2.xml"/><Relationship Id="rId2" Type="http://schemas.openxmlformats.org/officeDocument/2006/relationships/package" Target="../embeddings/_____Microsoft_Excel23.xlsx"/><Relationship Id="rId1" Type="http://schemas.openxmlformats.org/officeDocument/2006/relationships/themeOverride" Target="../theme/themeOverride1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3.xml"/><Relationship Id="rId2" Type="http://schemas.openxmlformats.org/officeDocument/2006/relationships/package" Target="../embeddings/_____Microsoft_Excel24.xlsx"/><Relationship Id="rId1" Type="http://schemas.openxmlformats.org/officeDocument/2006/relationships/themeOverride" Target="../theme/themeOverride1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4.xml"/><Relationship Id="rId2" Type="http://schemas.openxmlformats.org/officeDocument/2006/relationships/package" Target="../embeddings/_____Microsoft_Excel25.xlsx"/><Relationship Id="rId1" Type="http://schemas.openxmlformats.org/officeDocument/2006/relationships/themeOverride" Target="../theme/themeOverride15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5.xml"/><Relationship Id="rId2" Type="http://schemas.openxmlformats.org/officeDocument/2006/relationships/package" Target="../embeddings/_____Microsoft_Excel26.xlsx"/><Relationship Id="rId1" Type="http://schemas.openxmlformats.org/officeDocument/2006/relationships/themeOverride" Target="../theme/themeOverride1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6.xml"/><Relationship Id="rId2" Type="http://schemas.openxmlformats.org/officeDocument/2006/relationships/package" Target="../embeddings/_____Microsoft_Excel27.xlsx"/><Relationship Id="rId1" Type="http://schemas.openxmlformats.org/officeDocument/2006/relationships/themeOverride" Target="../theme/themeOverride1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7.xml"/><Relationship Id="rId2" Type="http://schemas.openxmlformats.org/officeDocument/2006/relationships/package" Target="../embeddings/_____Microsoft_Excel28.xlsx"/><Relationship Id="rId1" Type="http://schemas.openxmlformats.org/officeDocument/2006/relationships/themeOverride" Target="../theme/themeOverride1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8.xml"/><Relationship Id="rId2" Type="http://schemas.openxmlformats.org/officeDocument/2006/relationships/package" Target="../embeddings/_____Microsoft_Excel29.xlsx"/><Relationship Id="rId1" Type="http://schemas.openxmlformats.org/officeDocument/2006/relationships/themeOverride" Target="../theme/themeOverride1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9.xml"/><Relationship Id="rId2" Type="http://schemas.openxmlformats.org/officeDocument/2006/relationships/package" Target="../embeddings/_____Microsoft_Excel30.xlsx"/><Relationship Id="rId1" Type="http://schemas.openxmlformats.org/officeDocument/2006/relationships/themeOverride" Target="../theme/themeOverride20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1.xlsx"/><Relationship Id="rId1" Type="http://schemas.openxmlformats.org/officeDocument/2006/relationships/themeOverride" Target="../theme/themeOverride21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0.xml"/><Relationship Id="rId2" Type="http://schemas.openxmlformats.org/officeDocument/2006/relationships/package" Target="../embeddings/_____Microsoft_Excel32.xlsx"/><Relationship Id="rId1" Type="http://schemas.openxmlformats.org/officeDocument/2006/relationships/themeOverride" Target="../theme/themeOverride22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1.xml"/><Relationship Id="rId2" Type="http://schemas.openxmlformats.org/officeDocument/2006/relationships/package" Target="../embeddings/_____Microsoft_Excel33.xlsx"/><Relationship Id="rId1" Type="http://schemas.openxmlformats.org/officeDocument/2006/relationships/themeOverride" Target="../theme/themeOverride23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2.xml"/><Relationship Id="rId2" Type="http://schemas.openxmlformats.org/officeDocument/2006/relationships/package" Target="../embeddings/_____Microsoft_Excel34.xlsx"/><Relationship Id="rId1" Type="http://schemas.openxmlformats.org/officeDocument/2006/relationships/themeOverride" Target="../theme/themeOverride24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3.xml"/><Relationship Id="rId2" Type="http://schemas.openxmlformats.org/officeDocument/2006/relationships/package" Target="../embeddings/_____Microsoft_Excel35.xlsx"/><Relationship Id="rId1" Type="http://schemas.openxmlformats.org/officeDocument/2006/relationships/themeOverride" Target="../theme/themeOverride25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4.xml"/><Relationship Id="rId2" Type="http://schemas.openxmlformats.org/officeDocument/2006/relationships/package" Target="../embeddings/_____Microsoft_Excel36.xlsx"/><Relationship Id="rId1" Type="http://schemas.openxmlformats.org/officeDocument/2006/relationships/themeOverride" Target="../theme/themeOverride26.xm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7.xlsx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5.xml"/><Relationship Id="rId2" Type="http://schemas.openxmlformats.org/officeDocument/2006/relationships/package" Target="../embeddings/_____Microsoft_Excel38.xlsx"/><Relationship Id="rId1" Type="http://schemas.openxmlformats.org/officeDocument/2006/relationships/themeOverride" Target="../theme/themeOverride27.xm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6.xml"/><Relationship Id="rId1" Type="http://schemas.openxmlformats.org/officeDocument/2006/relationships/package" Target="../embeddings/_____Microsoft_Excel39.xlsx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7.xml"/><Relationship Id="rId1" Type="http://schemas.openxmlformats.org/officeDocument/2006/relationships/package" Target="../embeddings/_____Microsoft_Excel4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119.1</c:v>
                </c:pt>
                <c:pt idx="1">
                  <c:v>128.30000000000001</c:v>
                </c:pt>
                <c:pt idx="2">
                  <c:v>134.6</c:v>
                </c:pt>
                <c:pt idx="3">
                  <c:v>141</c:v>
                </c:pt>
                <c:pt idx="4">
                  <c:v>147.69999999999999</c:v>
                </c:pt>
                <c:pt idx="5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C7-4CD3-BF30-68D21A18B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8939264"/>
        <c:axId val="78940800"/>
        <c:axId val="0"/>
      </c:bar3DChart>
      <c:catAx>
        <c:axId val="78939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78940800"/>
        <c:crosses val="autoZero"/>
        <c:auto val="1"/>
        <c:lblAlgn val="ctr"/>
        <c:lblOffset val="100"/>
        <c:noMultiLvlLbl val="0"/>
      </c:catAx>
      <c:valAx>
        <c:axId val="789408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78939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A1-464D-8382-CADC97E649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3</c:v>
                </c:pt>
              </c:strCache>
            </c:strRef>
          </c:tx>
          <c:dLbls>
            <c:dLbl>
              <c:idx val="0"/>
              <c:layout>
                <c:manualLayout>
                  <c:x val="-5.136969678665692E-2"/>
                  <c:y val="-0.20421707529572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125-4A53-9AF2-2E5F7895CFF7}"/>
                </c:ext>
              </c:extLst>
            </c:dLbl>
            <c:dLbl>
              <c:idx val="1"/>
              <c:layout>
                <c:manualLayout>
                  <c:x val="-3.5958787750659915E-2"/>
                  <c:y val="-0.20421707529572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125-4A53-9AF2-2E5F7895CFF7}"/>
                </c:ext>
              </c:extLst>
            </c:dLbl>
            <c:dLbl>
              <c:idx val="2"/>
              <c:layout>
                <c:manualLayout>
                  <c:x val="-4.1095757429325606E-2"/>
                  <c:y val="-0.25991264128547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125-4A53-9AF2-2E5F7895CFF7}"/>
                </c:ext>
              </c:extLst>
            </c:dLbl>
            <c:dLbl>
              <c:idx val="3"/>
              <c:layout>
                <c:manualLayout>
                  <c:x val="-5.6506666465322687E-2"/>
                  <c:y val="-0.253825598325332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125-4A53-9AF2-2E5F7895CFF7}"/>
                </c:ext>
              </c:extLst>
            </c:dLbl>
            <c:dLbl>
              <c:idx val="4"/>
              <c:layout>
                <c:manualLayout>
                  <c:x val="-5.1369696786656933E-2"/>
                  <c:y val="-0.192723469322122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125-4A53-9AF2-2E5F7895CF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6426</c:v>
                </c:pt>
                <c:pt idx="1">
                  <c:v>7630</c:v>
                </c:pt>
                <c:pt idx="2">
                  <c:v>9151</c:v>
                </c:pt>
                <c:pt idx="3">
                  <c:v>11133</c:v>
                </c:pt>
                <c:pt idx="4">
                  <c:v>13272</c:v>
                </c:pt>
                <c:pt idx="5">
                  <c:v>15162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25-4A53-9AF2-2E5F7895C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113472"/>
        <c:axId val="83115008"/>
      </c:lineChart>
      <c:catAx>
        <c:axId val="83113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cap="sq">
            <a:solidFill>
              <a:schemeClr val="accent1"/>
            </a:solidFill>
          </a:ln>
        </c:spPr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3115008"/>
        <c:crosses val="autoZero"/>
        <c:auto val="1"/>
        <c:lblAlgn val="ctr"/>
        <c:lblOffset val="100"/>
        <c:noMultiLvlLbl val="0"/>
      </c:catAx>
      <c:valAx>
        <c:axId val="8311500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3113472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44-4CB0-8AAF-F4228050245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dLbl>
              <c:idx val="0"/>
              <c:layout>
                <c:manualLayout>
                  <c:x val="-5.207093391739543E-2"/>
                  <c:y val="-0.157012396149281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87C-46A1-A314-5BB2B17545F3}"/>
                </c:ext>
              </c:extLst>
            </c:dLbl>
            <c:dLbl>
              <c:idx val="1"/>
              <c:layout>
                <c:manualLayout>
                  <c:x val="-4.0312981097338392E-2"/>
                  <c:y val="-0.21807277242955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87C-46A1-A314-5BB2B17545F3}"/>
                </c:ext>
              </c:extLst>
            </c:dLbl>
            <c:dLbl>
              <c:idx val="2"/>
              <c:layout>
                <c:manualLayout>
                  <c:x val="-4.8711518825950553E-2"/>
                  <c:y val="-0.200626950635192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87C-46A1-A314-5BB2B17545F3}"/>
                </c:ext>
              </c:extLst>
            </c:dLbl>
            <c:dLbl>
              <c:idx val="3"/>
              <c:layout>
                <c:manualLayout>
                  <c:x val="-5.7110056554562784E-2"/>
                  <c:y val="-0.18594979449646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87C-46A1-A314-5BB2B17545F3}"/>
                </c:ext>
              </c:extLst>
            </c:dLbl>
            <c:dLbl>
              <c:idx val="4"/>
              <c:layout>
                <c:manualLayout>
                  <c:x val="-4.5352103734505815E-2"/>
                  <c:y val="-0.1638547298782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87C-46A1-A314-5BB2B1754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11051</c:v>
                </c:pt>
                <c:pt idx="1">
                  <c:v>12151</c:v>
                </c:pt>
                <c:pt idx="2">
                  <c:v>12856</c:v>
                </c:pt>
                <c:pt idx="3">
                  <c:v>13789</c:v>
                </c:pt>
                <c:pt idx="4">
                  <c:v>14529</c:v>
                </c:pt>
                <c:pt idx="5">
                  <c:v>16046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44-4CB0-8AAF-F42280502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642048"/>
        <c:axId val="82643584"/>
      </c:lineChart>
      <c:catAx>
        <c:axId val="82642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2643584"/>
        <c:crosses val="autoZero"/>
        <c:auto val="1"/>
        <c:lblAlgn val="ctr"/>
        <c:lblOffset val="100"/>
        <c:noMultiLvlLbl val="0"/>
      </c:catAx>
      <c:valAx>
        <c:axId val="826435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264204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Естественный прирост</c:v>
                </c:pt>
              </c:strCache>
            </c:strRef>
          </c:tx>
          <c:marker>
            <c:symbol val="none"/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1839</c:v>
                </c:pt>
                <c:pt idx="1">
                  <c:v>1772</c:v>
                </c:pt>
                <c:pt idx="2">
                  <c:v>1390</c:v>
                </c:pt>
                <c:pt idx="3">
                  <c:v>1434</c:v>
                </c:pt>
                <c:pt idx="4">
                  <c:v>1504</c:v>
                </c:pt>
                <c:pt idx="5">
                  <c:v>1572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4F-49F6-8DB6-958F9A5C4FC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Миграционный прирост</c:v>
                </c:pt>
              </c:strCache>
            </c:strRef>
          </c:tx>
          <c:marker>
            <c:symbol val="none"/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4823</c:v>
                </c:pt>
                <c:pt idx="1">
                  <c:v>7449</c:v>
                </c:pt>
                <c:pt idx="2">
                  <c:v>4967</c:v>
                </c:pt>
                <c:pt idx="3">
                  <c:v>5042</c:v>
                </c:pt>
                <c:pt idx="4">
                  <c:v>5118</c:v>
                </c:pt>
                <c:pt idx="5">
                  <c:v>5220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4F-49F6-8DB6-958F9A5C4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912192"/>
        <c:axId val="81913728"/>
      </c:lineChart>
      <c:catAx>
        <c:axId val="81912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  <c:crossAx val="81913728"/>
        <c:crosses val="autoZero"/>
        <c:auto val="1"/>
        <c:lblAlgn val="ctr"/>
        <c:lblOffset val="100"/>
        <c:noMultiLvlLbl val="0"/>
      </c:catAx>
      <c:valAx>
        <c:axId val="8191372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19121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 i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1508992"/>
        <c:axId val="81711104"/>
        <c:axId val="0"/>
      </c:bar3DChart>
      <c:catAx>
        <c:axId val="81508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1711104"/>
        <c:crosses val="autoZero"/>
        <c:auto val="1"/>
        <c:lblAlgn val="ctr"/>
        <c:lblOffset val="100"/>
        <c:noMultiLvlLbl val="0"/>
      </c:catAx>
      <c:valAx>
        <c:axId val="8171110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1508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BD-4A81-8DA6-9051C3E15F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BD-4A81-8DA6-9051C3E15F2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marker>
          <c:dLbls>
            <c:dLbl>
              <c:idx val="0"/>
              <c:layout>
                <c:manualLayout>
                  <c:x val="-3.954468437238913E-2"/>
                  <c:y val="-0.189966065832692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A39-4C79-AD22-63EE6536DB6E}"/>
                </c:ext>
              </c:extLst>
            </c:dLbl>
            <c:dLbl>
              <c:idx val="1"/>
              <c:layout>
                <c:manualLayout>
                  <c:x val="-5.37807707464492E-2"/>
                  <c:y val="-0.19860088700690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A39-4C79-AD22-63EE6536DB6E}"/>
                </c:ext>
              </c:extLst>
            </c:dLbl>
            <c:dLbl>
              <c:idx val="2"/>
              <c:layout>
                <c:manualLayout>
                  <c:x val="-6.6435069745613723E-2"/>
                  <c:y val="-0.189966065832692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A39-4C79-AD22-63EE6536DB6E}"/>
                </c:ext>
              </c:extLst>
            </c:dLbl>
            <c:dLbl>
              <c:idx val="3"/>
              <c:layout>
                <c:manualLayout>
                  <c:x val="-5.37807707464492E-2"/>
                  <c:y val="-0.17269642348426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A39-4C79-AD22-63EE6536DB6E}"/>
                </c:ext>
              </c:extLst>
            </c:dLbl>
            <c:dLbl>
              <c:idx val="4"/>
              <c:layout>
                <c:manualLayout>
                  <c:x val="-6.8016857120509283E-2"/>
                  <c:y val="-0.164061602310052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A39-4C79-AD22-63EE6536DB6E}"/>
                </c:ext>
              </c:extLst>
            </c:dLbl>
            <c:dLbl>
              <c:idx val="5"/>
              <c:layout>
                <c:manualLayout>
                  <c:x val="-2.8472172748120281E-2"/>
                  <c:y val="-0.15542678113583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A39-4C79-AD22-63EE6536DB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47993.3</c:v>
                </c:pt>
                <c:pt idx="1">
                  <c:v>48515.3</c:v>
                </c:pt>
                <c:pt idx="2">
                  <c:v>53361.4</c:v>
                </c:pt>
                <c:pt idx="3">
                  <c:v>58193</c:v>
                </c:pt>
                <c:pt idx="4">
                  <c:v>62668.1</c:v>
                </c:pt>
                <c:pt idx="5">
                  <c:v>68135.899999999994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BD-4A81-8DA6-9051C3E15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231488"/>
        <c:axId val="83233024"/>
      </c:lineChart>
      <c:catAx>
        <c:axId val="8323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3233024"/>
        <c:crosses val="autoZero"/>
        <c:auto val="1"/>
        <c:lblAlgn val="ctr"/>
        <c:lblOffset val="100"/>
        <c:noMultiLvlLbl val="0"/>
      </c:catAx>
      <c:valAx>
        <c:axId val="8323302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323148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2B80-4A37-9FDF-376104F3AE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116672.6</c:v>
                </c:pt>
                <c:pt idx="1">
                  <c:v>140305.20000000001</c:v>
                </c:pt>
                <c:pt idx="2">
                  <c:v>143602.79999999999</c:v>
                </c:pt>
                <c:pt idx="3">
                  <c:v>156590.5</c:v>
                </c:pt>
                <c:pt idx="4">
                  <c:v>170955.9</c:v>
                </c:pt>
                <c:pt idx="5">
                  <c:v>212679.9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80-4A37-9FDF-376104F3A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3291136"/>
        <c:axId val="82854656"/>
        <c:axId val="0"/>
      </c:bar3DChart>
      <c:catAx>
        <c:axId val="832911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2854656"/>
        <c:crosses val="autoZero"/>
        <c:auto val="1"/>
        <c:lblAlgn val="ctr"/>
        <c:lblOffset val="100"/>
        <c:noMultiLvlLbl val="0"/>
      </c:catAx>
      <c:valAx>
        <c:axId val="82854656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832911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2890752"/>
        <c:axId val="82892288"/>
        <c:axId val="0"/>
      </c:bar3DChart>
      <c:catAx>
        <c:axId val="82890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2892288"/>
        <c:crosses val="autoZero"/>
        <c:auto val="1"/>
        <c:lblAlgn val="ctr"/>
        <c:lblOffset val="100"/>
        <c:noMultiLvlLbl val="0"/>
      </c:catAx>
      <c:valAx>
        <c:axId val="8289228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2890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B127-4123-B537-7BE8427ADF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7675.9</c:v>
                </c:pt>
                <c:pt idx="1">
                  <c:v>8481.5</c:v>
                </c:pt>
                <c:pt idx="2">
                  <c:v>9381.7000000000007</c:v>
                </c:pt>
                <c:pt idx="3">
                  <c:v>10471.1</c:v>
                </c:pt>
                <c:pt idx="4">
                  <c:v>11620.1</c:v>
                </c:pt>
                <c:pt idx="5">
                  <c:v>12919.7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27-4123-B537-7BE8427ADF2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B127-4123-B537-7BE8427AD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3546496"/>
        <c:axId val="83548032"/>
        <c:axId val="0"/>
      </c:bar3DChart>
      <c:catAx>
        <c:axId val="83546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3548032"/>
        <c:crosses val="autoZero"/>
        <c:auto val="1"/>
        <c:lblAlgn val="ctr"/>
        <c:lblOffset val="100"/>
        <c:noMultiLvlLbl val="0"/>
      </c:catAx>
      <c:valAx>
        <c:axId val="8354803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3546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effectLst>
              <a:innerShdw blurRad="114300">
                <a:prstClr val="black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2602</c:v>
                </c:pt>
                <c:pt idx="1">
                  <c:v>3196</c:v>
                </c:pt>
                <c:pt idx="2">
                  <c:v>3683</c:v>
                </c:pt>
                <c:pt idx="3">
                  <c:v>3757</c:v>
                </c:pt>
                <c:pt idx="4">
                  <c:v>3889</c:v>
                </c:pt>
                <c:pt idx="5">
                  <c:v>4101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E-497A-976A-C7522E28E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83621376"/>
        <c:axId val="83622912"/>
        <c:axId val="0"/>
      </c:bar3DChart>
      <c:catAx>
        <c:axId val="83621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3622912"/>
        <c:crosses val="autoZero"/>
        <c:auto val="1"/>
        <c:lblAlgn val="ctr"/>
        <c:lblOffset val="100"/>
        <c:noMultiLvlLbl val="0"/>
      </c:catAx>
      <c:valAx>
        <c:axId val="8362291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3621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3749120"/>
        <c:axId val="83894272"/>
        <c:axId val="0"/>
      </c:bar3DChart>
      <c:catAx>
        <c:axId val="83749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3894272"/>
        <c:crosses val="autoZero"/>
        <c:auto val="1"/>
        <c:lblAlgn val="ctr"/>
        <c:lblOffset val="100"/>
        <c:noMultiLvlLbl val="0"/>
      </c:catAx>
      <c:valAx>
        <c:axId val="8389427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3749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421707529572737E-2"/>
          <c:y val="5.1537725731180616E-2"/>
          <c:w val="0.95915658494085454"/>
          <c:h val="0.62979912461230758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F3-4802-9DA6-5F5C3F724DF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dLbl>
              <c:idx val="0"/>
              <c:layout>
                <c:manualLayout>
                  <c:x val="-5.3839047123419047E-2"/>
                  <c:y val="-0.155177202533051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B2B-48C8-A923-A7970C9875BE}"/>
                </c:ext>
              </c:extLst>
            </c:dLbl>
            <c:dLbl>
              <c:idx val="1"/>
              <c:layout>
                <c:manualLayout>
                  <c:x val="-5.5695565989743831E-2"/>
                  <c:y val="-0.169338241688164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B2B-48C8-A923-A7970C9875BE}"/>
                </c:ext>
              </c:extLst>
            </c:dLbl>
            <c:dLbl>
              <c:idx val="2"/>
              <c:layout>
                <c:manualLayout>
                  <c:x val="-5.5695565989743831E-2"/>
                  <c:y val="-0.147250644946230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B2B-48C8-A923-A7970C9875BE}"/>
                </c:ext>
              </c:extLst>
            </c:dLbl>
            <c:dLbl>
              <c:idx val="3"/>
              <c:layout>
                <c:manualLayout>
                  <c:x val="-5.5695565989743831E-2"/>
                  <c:y val="-0.10746166555552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B2B-48C8-A923-A7970C9875BE}"/>
                </c:ext>
              </c:extLst>
            </c:dLbl>
            <c:dLbl>
              <c:idx val="4"/>
              <c:layout>
                <c:manualLayout>
                  <c:x val="-5.5695565989743831E-2"/>
                  <c:y val="-8.8350386967738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B2B-48C8-A923-A7970C9875BE}"/>
                </c:ext>
              </c:extLst>
            </c:dLbl>
            <c:dLbl>
              <c:idx val="5"/>
              <c:layout>
                <c:manualLayout>
                  <c:x val="1.1139113197948766E-2"/>
                  <c:y val="-6.6262790225803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B2B-48C8-A923-A7970C9875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13730</c:v>
                </c:pt>
                <c:pt idx="1">
                  <c:v>14102</c:v>
                </c:pt>
                <c:pt idx="2">
                  <c:v>14949</c:v>
                </c:pt>
                <c:pt idx="3">
                  <c:v>15350</c:v>
                </c:pt>
                <c:pt idx="4">
                  <c:v>15842</c:v>
                </c:pt>
                <c:pt idx="5">
                  <c:v>16572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F3-4802-9DA6-5F5C3F724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043648"/>
        <c:axId val="84045184"/>
      </c:lineChart>
      <c:catAx>
        <c:axId val="84043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4045184"/>
        <c:crosses val="autoZero"/>
        <c:auto val="1"/>
        <c:lblAlgn val="ctr"/>
        <c:lblOffset val="100"/>
        <c:noMultiLvlLbl val="0"/>
      </c:catAx>
      <c:valAx>
        <c:axId val="840451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404364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4241024"/>
        <c:axId val="84251008"/>
        <c:axId val="0"/>
      </c:bar3DChart>
      <c:catAx>
        <c:axId val="84241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4251008"/>
        <c:crosses val="autoZero"/>
        <c:auto val="1"/>
        <c:lblAlgn val="ctr"/>
        <c:lblOffset val="100"/>
        <c:noMultiLvlLbl val="0"/>
      </c:catAx>
      <c:valAx>
        <c:axId val="8425100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42410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3667704735759761E-2"/>
          <c:y val="3.779341977875475E-2"/>
          <c:w val="0.95704435654475528"/>
          <c:h val="0.6946708302252131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E881-44D0-BC2B-BA534517CD7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57084.6</c:v>
                </c:pt>
                <c:pt idx="1">
                  <c:v>45494.5</c:v>
                </c:pt>
                <c:pt idx="2">
                  <c:v>56284.2</c:v>
                </c:pt>
                <c:pt idx="3">
                  <c:v>58839.9</c:v>
                </c:pt>
                <c:pt idx="4">
                  <c:v>61068.2</c:v>
                </c:pt>
                <c:pt idx="5">
                  <c:v>63588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81-44D0-BC2B-BA534517C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84543360"/>
        <c:axId val="84544896"/>
        <c:axId val="0"/>
      </c:bar3DChart>
      <c:catAx>
        <c:axId val="84543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  <a:latin typeface="Palatino Linotype" pitchFamily="18" charset="0"/>
              </a:defRPr>
            </a:pPr>
            <a:endParaRPr lang="ru-RU"/>
          </a:p>
        </c:txPr>
        <c:crossAx val="84544896"/>
        <c:crosses val="autoZero"/>
        <c:auto val="1"/>
        <c:lblAlgn val="ctr"/>
        <c:lblOffset val="100"/>
        <c:noMultiLvlLbl val="0"/>
      </c:catAx>
      <c:valAx>
        <c:axId val="8454489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4543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845810012479739E-2"/>
          <c:y val="0.10634225699179406"/>
          <c:w val="0.96119875569381186"/>
          <c:h val="0.6318021962247902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AB36-4EFB-AD3C-5223C9F372F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AB36-4EFB-AD3C-5223C9F372F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6076B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34468.47</c:v>
                </c:pt>
                <c:pt idx="1">
                  <c:v>48091.4</c:v>
                </c:pt>
                <c:pt idx="2">
                  <c:v>50661.93</c:v>
                </c:pt>
                <c:pt idx="3">
                  <c:v>53030.18</c:v>
                </c:pt>
                <c:pt idx="4">
                  <c:v>55514.19</c:v>
                </c:pt>
                <c:pt idx="5">
                  <c:v>58291.199999999997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36-4EFB-AD3C-5223C9F37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4399616"/>
        <c:axId val="84401152"/>
        <c:axId val="0"/>
      </c:bar3DChart>
      <c:catAx>
        <c:axId val="84399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  <a:latin typeface="Palatino Linotype" pitchFamily="18" charset="0"/>
              </a:defRPr>
            </a:pPr>
            <a:endParaRPr lang="ru-RU"/>
          </a:p>
        </c:txPr>
        <c:crossAx val="84401152"/>
        <c:crosses val="autoZero"/>
        <c:auto val="1"/>
        <c:lblAlgn val="ctr"/>
        <c:lblOffset val="100"/>
        <c:noMultiLvlLbl val="0"/>
      </c:catAx>
      <c:valAx>
        <c:axId val="8440115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4399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i="1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i="1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28050.2</c:v>
                </c:pt>
                <c:pt idx="1">
                  <c:v>29681.9</c:v>
                </c:pt>
                <c:pt idx="2">
                  <c:v>32144.400000000001</c:v>
                </c:pt>
                <c:pt idx="3">
                  <c:v>34295.599999999999</c:v>
                </c:pt>
                <c:pt idx="4">
                  <c:v>36293.9</c:v>
                </c:pt>
                <c:pt idx="5">
                  <c:v>38697.300000000003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DF-4E36-AE76-062C51631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4758528"/>
        <c:axId val="84760064"/>
        <c:axId val="0"/>
      </c:bar3DChart>
      <c:catAx>
        <c:axId val="84758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4760064"/>
        <c:crosses val="autoZero"/>
        <c:auto val="1"/>
        <c:lblAlgn val="ctr"/>
        <c:lblOffset val="100"/>
        <c:noMultiLvlLbl val="0"/>
      </c:catAx>
      <c:valAx>
        <c:axId val="847600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47585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-4.4092323075213873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392-45E9-8FA7-29DC9D790DD0}"/>
                </c:ext>
              </c:extLst>
            </c:dLbl>
            <c:dLbl>
              <c:idx val="1"/>
              <c:layout>
                <c:manualLayout>
                  <c:x val="-4.5667048899328648E-2"/>
                  <c:y val="0.20859643615817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392-45E9-8FA7-29DC9D790DD0}"/>
                </c:ext>
              </c:extLst>
            </c:dLbl>
            <c:dLbl>
              <c:idx val="2"/>
              <c:layout>
                <c:manualLayout>
                  <c:x val="-3.6218693954640016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392-45E9-8FA7-29DC9D790DD0}"/>
                </c:ext>
              </c:extLst>
            </c:dLbl>
            <c:dLbl>
              <c:idx val="3"/>
              <c:layout>
                <c:manualLayout>
                  <c:x val="-3.7793419778754743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392-45E9-8FA7-29DC9D790DD0}"/>
                </c:ext>
              </c:extLst>
            </c:dLbl>
            <c:dLbl>
              <c:idx val="4"/>
              <c:layout>
                <c:manualLayout>
                  <c:x val="-4.5667048899328759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392-45E9-8FA7-29DC9D790DD0}"/>
                </c:ext>
              </c:extLst>
            </c:dLbl>
            <c:dLbl>
              <c:idx val="5"/>
              <c:layout>
                <c:manualLayout>
                  <c:x val="-4.5667048899328648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392-45E9-8FA7-29DC9D790D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49463.9</c:v>
                </c:pt>
                <c:pt idx="1">
                  <c:v>51175.3</c:v>
                </c:pt>
                <c:pt idx="2">
                  <c:v>54175.3</c:v>
                </c:pt>
                <c:pt idx="3">
                  <c:v>56991.8</c:v>
                </c:pt>
                <c:pt idx="4">
                  <c:v>59381.8</c:v>
                </c:pt>
                <c:pt idx="5">
                  <c:v>62042.3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CD-43AC-840A-1F95F7050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939904"/>
        <c:axId val="84941440"/>
      </c:lineChart>
      <c:catAx>
        <c:axId val="84939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4941440"/>
        <c:crosses val="autoZero"/>
        <c:auto val="1"/>
        <c:lblAlgn val="ctr"/>
        <c:lblOffset val="100"/>
        <c:noMultiLvlLbl val="0"/>
      </c:catAx>
      <c:valAx>
        <c:axId val="84941440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84939904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165100" prst="coolSlant"/>
        </a:sp3d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5264256"/>
        <c:axId val="85265792"/>
        <c:axId val="0"/>
      </c:bar3DChart>
      <c:catAx>
        <c:axId val="85264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5265792"/>
        <c:crosses val="autoZero"/>
        <c:auto val="1"/>
        <c:lblAlgn val="ctr"/>
        <c:lblOffset val="100"/>
        <c:noMultiLvlLbl val="0"/>
      </c:catAx>
      <c:valAx>
        <c:axId val="8526579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5264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созданных рабочих мест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2021</c:v>
                </c:pt>
                <c:pt idx="1">
                  <c:v>2020</c:v>
                </c:pt>
                <c:pt idx="2">
                  <c:v>2019</c:v>
                </c:pt>
                <c:pt idx="3">
                  <c:v>2018</c:v>
                </c:pt>
                <c:pt idx="4">
                  <c:v>2017</c:v>
                </c:pt>
                <c:pt idx="5">
                  <c:v>2016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2228</c:v>
                </c:pt>
                <c:pt idx="1">
                  <c:v>2131</c:v>
                </c:pt>
                <c:pt idx="2">
                  <c:v>2047</c:v>
                </c:pt>
                <c:pt idx="3">
                  <c:v>1989</c:v>
                </c:pt>
                <c:pt idx="4">
                  <c:v>1894</c:v>
                </c:pt>
                <c:pt idx="5">
                  <c:v>1787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12-4426-9595-B10C2097A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5180416"/>
        <c:axId val="85181952"/>
        <c:axId val="0"/>
      </c:bar3DChart>
      <c:catAx>
        <c:axId val="85180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5181952"/>
        <c:crosses val="autoZero"/>
        <c:auto val="1"/>
        <c:lblAlgn val="ctr"/>
        <c:lblOffset val="100"/>
        <c:noMultiLvlLbl val="0"/>
      </c:catAx>
      <c:valAx>
        <c:axId val="85181952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851804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4A1D-4FB8-8DA6-E887E20F25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404</c:v>
                </c:pt>
                <c:pt idx="1">
                  <c:v>253</c:v>
                </c:pt>
                <c:pt idx="2">
                  <c:v>205</c:v>
                </c:pt>
                <c:pt idx="3">
                  <c:v>215</c:v>
                </c:pt>
                <c:pt idx="4">
                  <c:v>205</c:v>
                </c:pt>
                <c:pt idx="5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1D-4FB8-8DA6-E887E20F25E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4A1D-4FB8-8DA6-E887E20F2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5151104"/>
        <c:axId val="85369984"/>
        <c:axId val="0"/>
      </c:bar3DChart>
      <c:catAx>
        <c:axId val="85151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85369984"/>
        <c:crosses val="autoZero"/>
        <c:auto val="1"/>
        <c:lblAlgn val="ctr"/>
        <c:lblOffset val="100"/>
        <c:noMultiLvlLbl val="0"/>
      </c:catAx>
      <c:valAx>
        <c:axId val="853699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5151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5672320"/>
        <c:axId val="85673856"/>
        <c:axId val="0"/>
      </c:bar3DChart>
      <c:catAx>
        <c:axId val="85672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5673856"/>
        <c:crosses val="autoZero"/>
        <c:auto val="1"/>
        <c:lblAlgn val="ctr"/>
        <c:lblOffset val="100"/>
        <c:noMultiLvlLbl val="0"/>
      </c:catAx>
      <c:valAx>
        <c:axId val="8567385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5672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C9EA-47E2-AB52-2713EE84213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9EA-47E2-AB52-2713EE84213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C9EA-47E2-AB52-2713EE84213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9EA-47E2-AB52-2713EE84213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C9EA-47E2-AB52-2713EE84213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C9EA-47E2-AB52-2713EE842134}"/>
              </c:ext>
            </c:extLst>
          </c:dPt>
          <c:dPt>
            <c:idx val="6"/>
            <c:invertIfNegative val="0"/>
            <c:bubble3D val="0"/>
            <c:spPr>
              <a:solidFill>
                <a:srgbClr val="63891F">
                  <a:lumMod val="5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6-C9EA-47E2-AB52-2713EE8421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46.69</c:v>
                </c:pt>
                <c:pt idx="1">
                  <c:v>48.6</c:v>
                </c:pt>
                <c:pt idx="2">
                  <c:v>51.78</c:v>
                </c:pt>
                <c:pt idx="3">
                  <c:v>54.11</c:v>
                </c:pt>
                <c:pt idx="4">
                  <c:v>56.21</c:v>
                </c:pt>
                <c:pt idx="5">
                  <c:v>58.3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9EA-47E2-AB52-2713EE842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85742720"/>
        <c:axId val="85744256"/>
        <c:axId val="0"/>
      </c:bar3DChart>
      <c:catAx>
        <c:axId val="85742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5744256"/>
        <c:crosses val="autoZero"/>
        <c:auto val="1"/>
        <c:lblAlgn val="ctr"/>
        <c:lblOffset val="100"/>
        <c:noMultiLvlLbl val="0"/>
      </c:catAx>
      <c:valAx>
        <c:axId val="8574425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5742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641.20000000000005</c:v>
                </c:pt>
                <c:pt idx="1">
                  <c:v>676.2</c:v>
                </c:pt>
                <c:pt idx="2">
                  <c:v>736.6</c:v>
                </c:pt>
                <c:pt idx="3">
                  <c:v>655</c:v>
                </c:pt>
                <c:pt idx="4">
                  <c:v>670</c:v>
                </c:pt>
                <c:pt idx="5">
                  <c:v>709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B4-4FEF-B8CD-839688D34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5969152"/>
        <c:axId val="85823488"/>
        <c:axId val="0"/>
      </c:bar3DChart>
      <c:catAx>
        <c:axId val="8596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5823488"/>
        <c:crosses val="autoZero"/>
        <c:auto val="1"/>
        <c:lblAlgn val="ctr"/>
        <c:lblOffset val="100"/>
        <c:noMultiLvlLbl val="0"/>
      </c:catAx>
      <c:valAx>
        <c:axId val="8582348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5969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6343680"/>
        <c:axId val="86345216"/>
        <c:axId val="0"/>
      </c:bar3DChart>
      <c:catAx>
        <c:axId val="86343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6345216"/>
        <c:crosses val="autoZero"/>
        <c:auto val="1"/>
        <c:lblAlgn val="ctr"/>
        <c:lblOffset val="100"/>
        <c:noMultiLvlLbl val="0"/>
      </c:catAx>
      <c:valAx>
        <c:axId val="8634521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6343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0"/>
              <c:layout>
                <c:manualLayout>
                  <c:x val="-2.3658784441461741E-2"/>
                  <c:y val="-3.2067144054701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205-4389-B783-61B77265AB8A}"/>
                </c:ext>
              </c:extLst>
            </c:dLbl>
            <c:dLbl>
              <c:idx val="1"/>
              <c:layout>
                <c:manualLayout>
                  <c:x val="-2.5348697615851866E-2"/>
                  <c:y val="-1.9240286432820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205-4389-B783-61B77265AB8A}"/>
                </c:ext>
              </c:extLst>
            </c:dLbl>
            <c:dLbl>
              <c:idx val="2"/>
              <c:layout>
                <c:manualLayout>
                  <c:x val="-2.5348697615851866E-2"/>
                  <c:y val="-6.41342881094019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205-4389-B783-61B77265AB8A}"/>
                </c:ext>
              </c:extLst>
            </c:dLbl>
            <c:dLbl>
              <c:idx val="3"/>
              <c:layout>
                <c:manualLayout>
                  <c:x val="-6.2526787452434604E-2"/>
                  <c:y val="-1.92402864328206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205-4389-B783-61B77265AB8A}"/>
                </c:ext>
              </c:extLst>
            </c:dLbl>
            <c:dLbl>
              <c:idx val="4"/>
              <c:layout>
                <c:manualLayout>
                  <c:x val="-2.1968871267071616E-2"/>
                  <c:y val="-1.9240286432820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E205-4389-B783-61B77265AB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5833.3</c:v>
                </c:pt>
                <c:pt idx="1">
                  <c:v>6757.1</c:v>
                </c:pt>
                <c:pt idx="2">
                  <c:v>5215.6000000000004</c:v>
                </c:pt>
                <c:pt idx="3">
                  <c:v>6439.4</c:v>
                </c:pt>
                <c:pt idx="4">
                  <c:v>7333.2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FF-4D27-BF75-6199AB99801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dLbls>
            <c:dLbl>
              <c:idx val="0"/>
              <c:layout>
                <c:manualLayout>
                  <c:x val="3.7178089836582738E-2"/>
                  <c:y val="-3.20671440547012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205-4389-B783-61B77265AB8A}"/>
                </c:ext>
              </c:extLst>
            </c:dLbl>
            <c:dLbl>
              <c:idx val="1"/>
              <c:layout>
                <c:manualLayout>
                  <c:x val="6.4216700626824719E-2"/>
                  <c:y val="-9.6201432164103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205-4389-B783-61B77265AB8A}"/>
                </c:ext>
              </c:extLst>
            </c:dLbl>
            <c:dLbl>
              <c:idx val="2"/>
              <c:layout>
                <c:manualLayout>
                  <c:x val="3.7178089836582676E-2"/>
                  <c:y val="-2.5653715243760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205-4389-B783-61B77265AB8A}"/>
                </c:ext>
              </c:extLst>
            </c:dLbl>
            <c:dLbl>
              <c:idx val="3"/>
              <c:layout>
                <c:manualLayout>
                  <c:x val="1.5209218569511119E-2"/>
                  <c:y val="-4.16872872711113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E205-4389-B783-61B77265AB8A}"/>
                </c:ext>
              </c:extLst>
            </c:dLbl>
            <c:dLbl>
              <c:idx val="4"/>
              <c:layout>
                <c:manualLayout>
                  <c:x val="6.0836874278044351E-2"/>
                  <c:y val="-1.2826857621880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205-4389-B783-61B77265AB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6102.9</c:v>
                </c:pt>
                <c:pt idx="1">
                  <c:v>6955.4</c:v>
                </c:pt>
                <c:pt idx="2">
                  <c:v>5229.2</c:v>
                </c:pt>
                <c:pt idx="3">
                  <c:v>6439.4</c:v>
                </c:pt>
                <c:pt idx="4">
                  <c:v>7333.2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FF-4D27-BF75-6199AB99801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728523964632113E-2"/>
                  <c:y val="-1.9240286432820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205-4389-B783-61B77265AB8A}"/>
                </c:ext>
              </c:extLst>
            </c:dLbl>
            <c:dLbl>
              <c:idx val="1"/>
              <c:layout>
                <c:manualLayout>
                  <c:x val="3.3798263487802488E-2"/>
                  <c:y val="-2.5653715243760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205-4389-B783-61B77265AB8A}"/>
                </c:ext>
              </c:extLst>
            </c:dLbl>
            <c:dLbl>
              <c:idx val="2"/>
              <c:layout>
                <c:manualLayout>
                  <c:x val="3.0418437139022238E-2"/>
                  <c:y val="-3.2067144054700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205-4389-B783-61B77265AB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269.60000000000002</c:v>
                </c:pt>
                <c:pt idx="1">
                  <c:v>198.2</c:v>
                </c:pt>
                <c:pt idx="2">
                  <c:v>13.6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FF-4D27-BF75-6199AB998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6396928"/>
        <c:axId val="86398464"/>
        <c:axId val="0"/>
      </c:bar3DChart>
      <c:catAx>
        <c:axId val="86396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86398464"/>
        <c:crosses val="autoZero"/>
        <c:auto val="1"/>
        <c:lblAlgn val="ctr"/>
        <c:lblOffset val="100"/>
        <c:noMultiLvlLbl val="0"/>
      </c:catAx>
      <c:valAx>
        <c:axId val="863984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63969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660771636994487"/>
          <c:y val="0.23985087515528578"/>
          <c:w val="0.1922915802423584"/>
          <c:h val="0.5202982496894285"/>
        </c:manualLayout>
      </c:layout>
      <c:overlay val="0"/>
      <c:txPr>
        <a:bodyPr/>
        <a:lstStyle/>
        <a:p>
          <a:pPr>
            <a:defRPr sz="1200" b="1" i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6439040"/>
        <c:axId val="86440576"/>
        <c:axId val="0"/>
      </c:bar3DChart>
      <c:catAx>
        <c:axId val="86439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6440576"/>
        <c:crosses val="autoZero"/>
        <c:auto val="1"/>
        <c:lblAlgn val="ctr"/>
        <c:lblOffset val="100"/>
        <c:noMultiLvlLbl val="0"/>
      </c:catAx>
      <c:valAx>
        <c:axId val="864405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6439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 w="101600" prst="riblet"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 w="101600" prst="riblet"/>
        </a:sp3d>
      </c:spPr>
    </c:backWall>
    <c:plotArea>
      <c:layout>
        <c:manualLayout>
          <c:layoutTarget val="inner"/>
          <c:xMode val="edge"/>
          <c:yMode val="edge"/>
          <c:x val="9.9831674887276671E-3"/>
          <c:y val="3.1002123101730238E-2"/>
          <c:w val="0.68758921964645447"/>
          <c:h val="0.8871755734338657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invertIfNegative val="0"/>
          <c:cat>
            <c:numRef>
              <c:f>Лист1!$A$2:$A$11</c:f>
              <c:numCache>
                <c:formatCode>General</c:formatCode>
                <c:ptCount val="10"/>
                <c:pt idx="1">
                  <c:v>2017</c:v>
                </c:pt>
                <c:pt idx="3">
                  <c:v>2018</c:v>
                </c:pt>
                <c:pt idx="5">
                  <c:v>2019</c:v>
                </c:pt>
                <c:pt idx="7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Лист1!$B$2:$B$11</c:f>
              <c:numCache>
                <c:formatCode>#,##0.00</c:formatCode>
                <c:ptCount val="10"/>
                <c:pt idx="1">
                  <c:v>1119.0999999999999</c:v>
                </c:pt>
                <c:pt idx="3" formatCode="General">
                  <c:v>1288.3</c:v>
                </c:pt>
                <c:pt idx="5" formatCode="General">
                  <c:v>1569.1</c:v>
                </c:pt>
                <c:pt idx="7" formatCode="General">
                  <c:v>177.3</c:v>
                </c:pt>
                <c:pt idx="9" formatCode="General">
                  <c:v>1845.1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C-4E44-8E57-700D203D44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invertIfNegative val="0"/>
          <c:cat>
            <c:numRef>
              <c:f>Лист1!$A$2:$A$11</c:f>
              <c:numCache>
                <c:formatCode>General</c:formatCode>
                <c:ptCount val="10"/>
                <c:pt idx="1">
                  <c:v>2017</c:v>
                </c:pt>
                <c:pt idx="3">
                  <c:v>2018</c:v>
                </c:pt>
                <c:pt idx="5">
                  <c:v>2019</c:v>
                </c:pt>
                <c:pt idx="7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Лист1!$C$2:$C$11</c:f>
              <c:numCache>
                <c:formatCode>General</c:formatCode>
                <c:ptCount val="10"/>
                <c:pt idx="1">
                  <c:v>369.9</c:v>
                </c:pt>
                <c:pt idx="3">
                  <c:v>304.39999999999998</c:v>
                </c:pt>
                <c:pt idx="5">
                  <c:v>331.7</c:v>
                </c:pt>
                <c:pt idx="7">
                  <c:v>320.3</c:v>
                </c:pt>
                <c:pt idx="9">
                  <c:v>307.3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7C-4E44-8E57-700D203D44A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cat>
            <c:numRef>
              <c:f>Лист1!$A$2:$A$11</c:f>
              <c:numCache>
                <c:formatCode>General</c:formatCode>
                <c:ptCount val="10"/>
                <c:pt idx="1">
                  <c:v>2017</c:v>
                </c:pt>
                <c:pt idx="3">
                  <c:v>2018</c:v>
                </c:pt>
                <c:pt idx="5">
                  <c:v>2019</c:v>
                </c:pt>
                <c:pt idx="7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Лист1!$D$2:$D$11</c:f>
              <c:numCache>
                <c:formatCode>General</c:formatCode>
                <c:ptCount val="10"/>
                <c:pt idx="1">
                  <c:v>3487.6</c:v>
                </c:pt>
                <c:pt idx="3">
                  <c:v>2695.8</c:v>
                </c:pt>
                <c:pt idx="5">
                  <c:v>3314.7</c:v>
                </c:pt>
                <c:pt idx="7">
                  <c:v>4346.1000000000004</c:v>
                </c:pt>
                <c:pt idx="9">
                  <c:v>5180.8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7C-4E44-8E57-700D203D4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6738048"/>
        <c:axId val="86739584"/>
        <c:axId val="0"/>
      </c:bar3DChart>
      <c:catAx>
        <c:axId val="86738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86739584"/>
        <c:crosses val="autoZero"/>
        <c:auto val="1"/>
        <c:lblAlgn val="ctr"/>
        <c:lblOffset val="100"/>
        <c:noMultiLvlLbl val="0"/>
      </c:catAx>
      <c:valAx>
        <c:axId val="86739584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867380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6620557117585"/>
          <c:y val="0.2489789146235214"/>
          <c:w val="0.22144801752796703"/>
          <c:h val="0.5020421707529571"/>
        </c:manualLayout>
      </c:layout>
      <c:overlay val="0"/>
      <c:txPr>
        <a:bodyPr/>
        <a:lstStyle/>
        <a:p>
          <a:pPr>
            <a:defRPr sz="1300" b="1" i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8275584"/>
        <c:axId val="88277376"/>
        <c:axId val="0"/>
      </c:bar3DChart>
      <c:catAx>
        <c:axId val="88275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8277376"/>
        <c:crosses val="autoZero"/>
        <c:auto val="1"/>
        <c:lblAlgn val="ctr"/>
        <c:lblOffset val="100"/>
        <c:noMultiLvlLbl val="0"/>
      </c:catAx>
      <c:valAx>
        <c:axId val="882773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82755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840177332542249E-2"/>
          <c:y val="2.3182680556861204E-2"/>
          <c:w val="0.95782473444979566"/>
          <c:h val="0.7963781314746705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Дотация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ribl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i="1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45.8</c:v>
                </c:pt>
                <c:pt idx="1">
                  <c:v>185.6</c:v>
                </c:pt>
                <c:pt idx="2">
                  <c:v>144.1</c:v>
                </c:pt>
                <c:pt idx="3">
                  <c:v>1.1000000000000001</c:v>
                </c:pt>
                <c:pt idx="4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08-4146-A046-2DEABAD8DA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Субсидия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ribl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i="1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 formatCode="#,##0.00">
                  <c:v>57.1</c:v>
                </c:pt>
                <c:pt idx="1">
                  <c:v>113.2</c:v>
                </c:pt>
                <c:pt idx="2">
                  <c:v>164.5</c:v>
                </c:pt>
                <c:pt idx="3">
                  <c:v>1499.1</c:v>
                </c:pt>
                <c:pt idx="4">
                  <c:v>2334.3000000000002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08-4146-A046-2DEABAD8DA6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ribl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i="1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2185.6999999999998</c:v>
                </c:pt>
                <c:pt idx="1">
                  <c:v>2632.6</c:v>
                </c:pt>
                <c:pt idx="2">
                  <c:v>2836.9</c:v>
                </c:pt>
                <c:pt idx="3">
                  <c:v>2845.9</c:v>
                </c:pt>
                <c:pt idx="4">
                  <c:v>2841.4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08-4146-A046-2DEABAD8DA6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МБТ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15418854169871E-2"/>
                  <c:y val="-8.682795928657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60D-43AB-A1A0-72F39708DB83}"/>
                </c:ext>
              </c:extLst>
            </c:dLbl>
            <c:dLbl>
              <c:idx val="1"/>
              <c:layout>
                <c:manualLayout>
                  <c:x val="5.628807201091132E-3"/>
                  <c:y val="-0.113961696563629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60D-43AB-A1A0-72F39708DB8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0D-43AB-A1A0-72F39708DB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i="1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1952.8</c:v>
                </c:pt>
                <c:pt idx="1">
                  <c:v>2155.1999999999998</c:v>
                </c:pt>
                <c:pt idx="2">
                  <c:v>169.1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08-4146-A046-2DEABAD8D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88526848"/>
        <c:axId val="88528384"/>
        <c:axId val="86701376"/>
      </c:bar3DChart>
      <c:catAx>
        <c:axId val="8852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88528384"/>
        <c:crosses val="autoZero"/>
        <c:auto val="1"/>
        <c:lblAlgn val="ctr"/>
        <c:lblOffset val="100"/>
        <c:noMultiLvlLbl val="0"/>
      </c:catAx>
      <c:valAx>
        <c:axId val="88528384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88526848"/>
        <c:crosses val="autoZero"/>
        <c:crossBetween val="between"/>
      </c:valAx>
      <c:serAx>
        <c:axId val="86701376"/>
        <c:scaling>
          <c:orientation val="minMax"/>
        </c:scaling>
        <c:delete val="1"/>
        <c:axPos val="b"/>
        <c:majorTickMark val="out"/>
        <c:minorTickMark val="none"/>
        <c:tickLblPos val="nextTo"/>
        <c:crossAx val="88528384"/>
        <c:crosses val="autoZero"/>
      </c:serAx>
    </c:plotArea>
    <c:legend>
      <c:legendPos val="b"/>
      <c:layout>
        <c:manualLayout>
          <c:xMode val="edge"/>
          <c:yMode val="edge"/>
          <c:x val="5.1917103773339607E-2"/>
          <c:y val="0.90121258928219439"/>
          <c:w val="0.8999999396202355"/>
          <c:h val="7.1788076178670224E-2"/>
        </c:manualLayout>
      </c:layout>
      <c:overlay val="0"/>
      <c:txPr>
        <a:bodyPr/>
        <a:lstStyle/>
        <a:p>
          <a:pPr>
            <a:defRPr sz="18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8267008"/>
        <c:axId val="88645632"/>
        <c:axId val="0"/>
      </c:bar3DChart>
      <c:catAx>
        <c:axId val="88267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88645632"/>
        <c:crosses val="autoZero"/>
        <c:auto val="1"/>
        <c:lblAlgn val="ctr"/>
        <c:lblOffset val="100"/>
        <c:noMultiLvlLbl val="0"/>
      </c:catAx>
      <c:valAx>
        <c:axId val="8864563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88267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926.2</c:v>
                </c:pt>
                <c:pt idx="1">
                  <c:v>1089.9000000000001</c:v>
                </c:pt>
                <c:pt idx="2">
                  <c:v>1128.5999999999999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91-48E2-A45F-AAC94DB6E43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УСНО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448.6</c:v>
                </c:pt>
                <c:pt idx="1">
                  <c:v>502.4</c:v>
                </c:pt>
                <c:pt idx="2">
                  <c:v>592.9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91-48E2-A45F-AAC94DB6E43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ЕНВД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98.4</c:v>
                </c:pt>
                <c:pt idx="1">
                  <c:v>78.7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91-48E2-A45F-AAC94DB6E43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Патент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44.3</c:v>
                </c:pt>
                <c:pt idx="1">
                  <c:v>46.5</c:v>
                </c:pt>
                <c:pt idx="2">
                  <c:v>48.9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91-48E2-A45F-AAC94DB6E431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Госпошлина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39.6</c:v>
                </c:pt>
                <c:pt idx="1">
                  <c:v>43.5</c:v>
                </c:pt>
                <c:pt idx="2">
                  <c:v>47.9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91-48E2-A45F-AAC94DB6E431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Акцизы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12.1</c:v>
                </c:pt>
                <c:pt idx="1">
                  <c:v>11.9</c:v>
                </c:pt>
                <c:pt idx="2">
                  <c:v>11.9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91-48E2-A45F-AAC94DB6E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1649792"/>
        <c:axId val="101708928"/>
        <c:axId val="0"/>
      </c:bar3DChart>
      <c:catAx>
        <c:axId val="1016497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01708928"/>
        <c:crosses val="autoZero"/>
        <c:auto val="1"/>
        <c:lblAlgn val="ctr"/>
        <c:lblOffset val="100"/>
        <c:noMultiLvlLbl val="0"/>
      </c:catAx>
      <c:valAx>
        <c:axId val="101708928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1016497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dLbl>
              <c:idx val="0"/>
              <c:layout>
                <c:manualLayout>
                  <c:x val="-0.11269569958176689"/>
                  <c:y val="-0.38873240274890092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59,0%</a:t>
                    </a:r>
                    <a:endParaRPr lang="en-US" sz="1800" i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457-43A7-8C3B-422FAF5449C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 i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0,8%</a:t>
                    </a:r>
                    <a:endParaRPr lang="en-US" sz="1800" i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457-43A7-8C3B-422FAF5449C2}"/>
                </c:ext>
              </c:extLst>
            </c:dLbl>
            <c:dLbl>
              <c:idx val="2"/>
              <c:layout>
                <c:manualLayout>
                  <c:x val="9.6360261046263707E-4"/>
                  <c:y val="-3.4227546145666352E-2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28,6%</a:t>
                    </a:r>
                    <a:endParaRPr lang="en-US" sz="1800" i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457-43A7-8C3B-422FAF5449C2}"/>
                </c:ext>
              </c:extLst>
            </c:dLbl>
            <c:dLbl>
              <c:idx val="3"/>
              <c:layout>
                <c:manualLayout>
                  <c:x val="-1.9785548021546001E-3"/>
                  <c:y val="-6.2368070214420656E-3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6,3%</a:t>
                    </a:r>
                    <a:endParaRPr lang="en-US" sz="1800" i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457-43A7-8C3B-422FAF5449C2}"/>
                </c:ext>
              </c:extLst>
            </c:dLbl>
            <c:dLbl>
              <c:idx val="4"/>
              <c:layout>
                <c:manualLayout>
                  <c:x val="1.7413175355994927E-2"/>
                  <c:y val="-3.4625782320482912E-3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2,8%</a:t>
                    </a:r>
                    <a:endParaRPr lang="en-US" sz="1800" i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457-43A7-8C3B-422FAF5449C2}"/>
                </c:ext>
              </c:extLst>
            </c:dLbl>
            <c:dLbl>
              <c:idx val="5"/>
              <c:layout>
                <c:manualLayout>
                  <c:x val="7.3770448123159388E-2"/>
                  <c:y val="-2.7996889234529498E-3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2,5%</a:t>
                    </a:r>
                    <a:endParaRPr lang="en-US" sz="1800" i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457-43A7-8C3B-422FAF5449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УСНО</c:v>
                </c:pt>
                <c:pt idx="3">
                  <c:v>ЕНВД</c:v>
                </c:pt>
                <c:pt idx="4">
                  <c:v>Патент</c:v>
                </c:pt>
                <c:pt idx="5">
                  <c:v>Госпошлина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926.2</c:v>
                </c:pt>
                <c:pt idx="1">
                  <c:v>12.1</c:v>
                </c:pt>
                <c:pt idx="2">
                  <c:v>448.6</c:v>
                </c:pt>
                <c:pt idx="3">
                  <c:v>98.4</c:v>
                </c:pt>
                <c:pt idx="4">
                  <c:v>44.3</c:v>
                </c:pt>
                <c:pt idx="5">
                  <c:v>39.6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57-43A7-8C3B-422FAF5449C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75102180287817188"/>
          <c:y val="0.14536995889345633"/>
          <c:w val="0.24136742455988724"/>
          <c:h val="0.59779468947894676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9596588033428387E-2"/>
          <c:y val="2.7463687382792774E-2"/>
          <c:w val="0.83899769881535802"/>
          <c:h val="0.8759966939775378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747.3</c:v>
                </c:pt>
                <c:pt idx="1">
                  <c:v>752</c:v>
                </c:pt>
                <c:pt idx="2">
                  <c:v>791.4</c:v>
                </c:pt>
                <c:pt idx="3">
                  <c:v>926.2</c:v>
                </c:pt>
                <c:pt idx="4">
                  <c:v>1089.9000000000001</c:v>
                </c:pt>
                <c:pt idx="5">
                  <c:v>1128.5999999999999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A3-40CE-8C8D-46553772159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УСНО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231.2</c:v>
                </c:pt>
                <c:pt idx="1">
                  <c:v>271</c:v>
                </c:pt>
                <c:pt idx="2">
                  <c:v>311.8</c:v>
                </c:pt>
                <c:pt idx="3">
                  <c:v>448.6</c:v>
                </c:pt>
                <c:pt idx="4">
                  <c:v>502.4</c:v>
                </c:pt>
                <c:pt idx="5">
                  <c:v>592.9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A3-40CE-8C8D-46553772159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ЕНВД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158</c:v>
                </c:pt>
                <c:pt idx="1">
                  <c:v>125.9</c:v>
                </c:pt>
                <c:pt idx="2">
                  <c:v>110.7</c:v>
                </c:pt>
                <c:pt idx="3">
                  <c:v>98.4</c:v>
                </c:pt>
                <c:pt idx="4">
                  <c:v>78.7</c:v>
                </c:pt>
                <c:pt idx="5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A3-40CE-8C8D-465537721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792384"/>
        <c:axId val="101831040"/>
      </c:lineChart>
      <c:catAx>
        <c:axId val="101792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101831040"/>
        <c:crosses val="autoZero"/>
        <c:auto val="1"/>
        <c:lblAlgn val="ctr"/>
        <c:lblOffset val="100"/>
        <c:noMultiLvlLbl val="0"/>
      </c:catAx>
      <c:valAx>
        <c:axId val="10183104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017923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581728335977878E-2"/>
          <c:y val="0.21134983318351835"/>
          <c:w val="0.96683654332804425"/>
          <c:h val="0.6398672453902428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Собственный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05943878980208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434,8</a:t>
                    </a:r>
                    <a:endParaRPr 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606-4A7A-BCF6-1EEFCCD55FDA}"/>
                </c:ext>
              </c:extLst>
            </c:dLbl>
            <c:dLbl>
              <c:idx val="1"/>
              <c:layout>
                <c:manualLayout>
                  <c:x val="2.26114477308789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433,8</a:t>
                    </a:r>
                    <a:endParaRPr 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606-4A7A-BCF6-1EEFCCD55FDA}"/>
                </c:ext>
              </c:extLst>
            </c:dLbl>
            <c:dLbl>
              <c:idx val="2"/>
              <c:layout>
                <c:manualLayout>
                  <c:x val="1.102308076880347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2000" i="1" dirty="0" smtClean="0"/>
                      <a:t>463,9</a:t>
                    </a:r>
                    <a:endParaRPr lang="en-US" sz="2000" i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606-4A7A-BCF6-1EEFCCD55FDA}"/>
                </c:ext>
              </c:extLst>
            </c:dLbl>
            <c:dLbl>
              <c:idx val="3"/>
              <c:layout>
                <c:manualLayout>
                  <c:x val="1.8371801281339119E-2"/>
                  <c:y val="3.0408498672561289E-3"/>
                </c:manualLayout>
              </c:layout>
              <c:tx>
                <c:rich>
                  <a:bodyPr/>
                  <a:lstStyle/>
                  <a:p>
                    <a:pPr>
                      <a:defRPr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2000" i="1" dirty="0" smtClean="0"/>
                      <a:t>478,1</a:t>
                    </a:r>
                    <a:endParaRPr lang="en-US" sz="2000" i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606-4A7A-BCF6-1EEFCCD55FDA}"/>
                </c:ext>
              </c:extLst>
            </c:dLbl>
            <c:dLbl>
              <c:idx val="4"/>
              <c:layout>
                <c:manualLayout>
                  <c:x val="1.6534621153205201E-2"/>
                  <c:y val="-3.0408498672562408E-3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 smtClean="0"/>
                      <a:t>569,5</a:t>
                    </a:r>
                    <a:endParaRPr lang="en-US" sz="1800" i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606-4A7A-BCF6-1EEFCCD55F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434.8</c:v>
                </c:pt>
                <c:pt idx="1">
                  <c:v>433.9</c:v>
                </c:pt>
                <c:pt idx="2">
                  <c:v>463.9</c:v>
                </c:pt>
                <c:pt idx="3">
                  <c:v>540.70000000000005</c:v>
                </c:pt>
                <c:pt idx="4">
                  <c:v>569.5</c:v>
                </c:pt>
                <c:pt idx="5">
                  <c:v>611.1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06-4A7A-BCF6-1EEFCCD55FD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Доп.норматив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dLbl>
              <c:idx val="0"/>
              <c:layout>
                <c:manualLayout>
                  <c:x val="1.8089158184703125E-2"/>
                  <c:y val="8.0167860136752568E-3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312,5</a:t>
                    </a:r>
                    <a:endParaRPr 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606-4A7A-BCF6-1EEFCCD55FDA}"/>
                </c:ext>
              </c:extLst>
            </c:dLbl>
            <c:dLbl>
              <c:idx val="1"/>
              <c:layout>
                <c:manualLayout>
                  <c:x val="2.261144773087892E-2"/>
                  <c:y val="2.672262004558367E-3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318,2</a:t>
                    </a:r>
                    <a:endParaRPr 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606-4A7A-BCF6-1EEFCCD55FDA}"/>
                </c:ext>
              </c:extLst>
            </c:dLbl>
            <c:dLbl>
              <c:idx val="2"/>
              <c:layout>
                <c:manualLayout>
                  <c:x val="8.2437310206273373E-3"/>
                  <c:y val="-1.4467022821219155E-2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 smtClean="0"/>
                      <a:t>327,5</a:t>
                    </a:r>
                    <a:endParaRPr lang="en-US" sz="1800" i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606-4A7A-BCF6-1EEFCCD55FDA}"/>
                </c:ext>
              </c:extLst>
            </c:dLbl>
            <c:dLbl>
              <c:idx val="3"/>
              <c:layout>
                <c:manualLayout>
                  <c:x val="1.8371801281339119E-2"/>
                  <c:y val="-3.0408498672560738E-3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 smtClean="0"/>
                      <a:t>385,5</a:t>
                    </a:r>
                    <a:endParaRPr lang="en-US" sz="1800" i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606-4A7A-BCF6-1EEFCCD55FDA}"/>
                </c:ext>
              </c:extLst>
            </c:dLbl>
            <c:dLbl>
              <c:idx val="4"/>
              <c:layout>
                <c:manualLayout>
                  <c:x val="1.2860260896937245E-2"/>
                  <c:y val="-3.0408498672561848E-3"/>
                </c:manualLayout>
              </c:layout>
              <c:tx>
                <c:rich>
                  <a:bodyPr/>
                  <a:lstStyle/>
                  <a:p>
                    <a:r>
                      <a:rPr lang="en-US" sz="1800" i="1" dirty="0" smtClean="0"/>
                      <a:t>520,4</a:t>
                    </a:r>
                    <a:endParaRPr lang="en-US" sz="1800" i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606-4A7A-BCF6-1EEFCCD55F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312.5</c:v>
                </c:pt>
                <c:pt idx="1">
                  <c:v>318.2</c:v>
                </c:pt>
                <c:pt idx="2">
                  <c:v>327.5</c:v>
                </c:pt>
                <c:pt idx="3">
                  <c:v>385.5</c:v>
                </c:pt>
                <c:pt idx="4">
                  <c:v>520.4</c:v>
                </c:pt>
                <c:pt idx="5">
                  <c:v>517.5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606-4A7A-BCF6-1EEFCCD55FD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102075392"/>
        <c:axId val="102085376"/>
        <c:axId val="0"/>
      </c:bar3DChart>
      <c:catAx>
        <c:axId val="10207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02085376"/>
        <c:crosses val="autoZero"/>
        <c:auto val="1"/>
        <c:lblAlgn val="ctr"/>
        <c:lblOffset val="100"/>
        <c:noMultiLvlLbl val="0"/>
      </c:catAx>
      <c:valAx>
        <c:axId val="102085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2075392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legendEntry>
      <c:layout/>
      <c:overlay val="0"/>
      <c:txPr>
        <a:bodyPr/>
        <a:lstStyle/>
        <a:p>
          <a:pPr>
            <a:defRPr sz="20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824195681236162E-2"/>
          <c:y val="5.0818270662958354E-2"/>
          <c:w val="0.79240037983085732"/>
          <c:h val="0.8504396404166016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Патент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dLbl>
              <c:idx val="5"/>
              <c:layout>
                <c:manualLayout>
                  <c:x val="-4.4385223875496663E-2"/>
                  <c:y val="-7.1743440935941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7A9-419B-B5D2-A41694C8471A}"/>
                </c:ext>
              </c:extLst>
            </c:dLbl>
            <c:dLbl>
              <c:idx val="6"/>
              <c:layout>
                <c:manualLayout>
                  <c:x val="-3.2877943611479013E-2"/>
                  <c:y val="-5.6796890740953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7A9-419B-B5D2-A41694C847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14.1</c:v>
                </c:pt>
                <c:pt idx="1">
                  <c:v>21.6</c:v>
                </c:pt>
                <c:pt idx="2">
                  <c:v>24.5</c:v>
                </c:pt>
                <c:pt idx="3">
                  <c:v>36</c:v>
                </c:pt>
                <c:pt idx="4">
                  <c:v>44.3</c:v>
                </c:pt>
                <c:pt idx="5">
                  <c:v>46.5</c:v>
                </c:pt>
                <c:pt idx="6">
                  <c:v>48.9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76-4486-8AD7-B3A18ADF8BC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77A9-419B-B5D2-A41694C8471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77A9-419B-B5D2-A41694C8471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200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77A9-419B-B5D2-A41694C847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8.1999999999999993</c:v>
                </c:pt>
                <c:pt idx="1">
                  <c:v>11.5</c:v>
                </c:pt>
                <c:pt idx="2">
                  <c:v>10.4</c:v>
                </c:pt>
                <c:pt idx="3">
                  <c:v>10.199999999999999</c:v>
                </c:pt>
                <c:pt idx="4">
                  <c:v>12.1</c:v>
                </c:pt>
                <c:pt idx="5">
                  <c:v>11.9</c:v>
                </c:pt>
                <c:pt idx="6">
                  <c:v>11.9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76-4486-8AD7-B3A18ADF8BC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Госпошлина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dLbl>
              <c:idx val="5"/>
              <c:layout>
                <c:manualLayout>
                  <c:x val="-8.2194859028697533E-3"/>
                  <c:y val="6.5764820857946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A9-419B-B5D2-A41694C8471A}"/>
                </c:ext>
              </c:extLst>
            </c:dLbl>
            <c:dLbl>
              <c:idx val="6"/>
              <c:layout>
                <c:manualLayout>
                  <c:x val="-4.9316915417219722E-3"/>
                  <c:y val="5.08182706629583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7A9-419B-B5D2-A41694C847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B05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23</c:v>
                </c:pt>
                <c:pt idx="1">
                  <c:v>25.6</c:v>
                </c:pt>
                <c:pt idx="2">
                  <c:v>26</c:v>
                </c:pt>
                <c:pt idx="3">
                  <c:v>27.3</c:v>
                </c:pt>
                <c:pt idx="4">
                  <c:v>39.6</c:v>
                </c:pt>
                <c:pt idx="5">
                  <c:v>43.5</c:v>
                </c:pt>
                <c:pt idx="6">
                  <c:v>47.9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76-4486-8AD7-B3A18ADF8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306176"/>
        <c:axId val="102307712"/>
      </c:lineChart>
      <c:catAx>
        <c:axId val="102306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102307712"/>
        <c:crosses val="autoZero"/>
        <c:auto val="1"/>
        <c:lblAlgn val="ctr"/>
        <c:lblOffset val="100"/>
        <c:noMultiLvlLbl val="0"/>
      </c:catAx>
      <c:valAx>
        <c:axId val="10230771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023061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274.60000000000002</c:v>
                </c:pt>
                <c:pt idx="1">
                  <c:v>268.5</c:v>
                </c:pt>
                <c:pt idx="2">
                  <c:v>265.89999999999998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A-40AE-8554-20974FA50B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продажи активов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43.5</c:v>
                </c:pt>
                <c:pt idx="1">
                  <c:v>38.1</c:v>
                </c:pt>
                <c:pt idx="2">
                  <c:v>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BA-40AE-8554-20974FA50B0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8.6999999999999993</c:v>
                </c:pt>
                <c:pt idx="1">
                  <c:v>8.6</c:v>
                </c:pt>
                <c:pt idx="2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BA-40AE-8554-20974FA50B0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Платежи за пользование природными ресурсами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2.4</c:v>
                </c:pt>
                <c:pt idx="1">
                  <c:v>2.5</c:v>
                </c:pt>
                <c:pt idx="2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BA-40AE-8554-20974FA50B0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2.5</c:v>
                </c:pt>
                <c:pt idx="1">
                  <c:v>2.5</c:v>
                </c:pt>
                <c:pt idx="2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BA-40AE-8554-20974FA50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3618432"/>
        <c:axId val="103619968"/>
        <c:axId val="0"/>
      </c:bar3DChart>
      <c:catAx>
        <c:axId val="1036184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03619968"/>
        <c:crosses val="autoZero"/>
        <c:auto val="1"/>
        <c:lblAlgn val="ctr"/>
        <c:lblOffset val="100"/>
        <c:noMultiLvlLbl val="0"/>
      </c:catAx>
      <c:valAx>
        <c:axId val="103619968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1036184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914533872653632"/>
          <c:y val="2.5308490627478123E-4"/>
          <c:w val="0.25005654133667687"/>
          <c:h val="0.98124873098391363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delete val="1"/>
          </c:dLbls>
          <c:cat>
            <c:strRef>
              <c:f>Лист1!$A$2:$A$6</c:f>
              <c:strCache>
                <c:ptCount val="5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274.60000000000002</c:v>
                </c:pt>
                <c:pt idx="1">
                  <c:v>43.5</c:v>
                </c:pt>
                <c:pt idx="2">
                  <c:v>8.6999999999999993</c:v>
                </c:pt>
                <c:pt idx="3">
                  <c:v>2.5</c:v>
                </c:pt>
                <c:pt idx="4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9A-4E34-A5F3-122E4BCF04A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5448348709553814"/>
          <c:y val="5.2947904778256956E-2"/>
          <c:w val="0.23628766304877688"/>
          <c:h val="0.93335437476644001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75000"/>
                </a:schemeClr>
              </a:solidFill>
              <a:effectLst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продажи активов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64.900000000000006</c:v>
                </c:pt>
                <c:pt idx="1">
                  <c:v>105.9</c:v>
                </c:pt>
                <c:pt idx="2">
                  <c:v>51.9</c:v>
                </c:pt>
                <c:pt idx="3">
                  <c:v>43.5</c:v>
                </c:pt>
                <c:pt idx="4">
                  <c:v>38.1</c:v>
                </c:pt>
                <c:pt idx="5">
                  <c:v>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C3-4589-923E-D936696240F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1">
                    <a:solidFill>
                      <a:schemeClr val="accent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280</c:v>
                </c:pt>
                <c:pt idx="1">
                  <c:v>263.2</c:v>
                </c:pt>
                <c:pt idx="2">
                  <c:v>327.60000000000002</c:v>
                </c:pt>
                <c:pt idx="3">
                  <c:v>274.60000000000002</c:v>
                </c:pt>
                <c:pt idx="4">
                  <c:v>268.5</c:v>
                </c:pt>
                <c:pt idx="5">
                  <c:v>265.89999999999998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C3-4589-923E-D936696240F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1">
                    <a:solidFill>
                      <a:schemeClr val="accent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19.3</c:v>
                </c:pt>
                <c:pt idx="1">
                  <c:v>15.3</c:v>
                </c:pt>
                <c:pt idx="2">
                  <c:v>10.3</c:v>
                </c:pt>
                <c:pt idx="3">
                  <c:v>8.6999999999999993</c:v>
                </c:pt>
                <c:pt idx="4">
                  <c:v>8.6</c:v>
                </c:pt>
                <c:pt idx="5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C3-4589-923E-D936696240F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Лист1!$E$2:$E$7</c:f>
              <c:numCache>
                <c:formatCode>General</c:formatCode>
                <c:ptCount val="6"/>
                <c:pt idx="0">
                  <c:v>43</c:v>
                </c:pt>
                <c:pt idx="1">
                  <c:v>21.5</c:v>
                </c:pt>
                <c:pt idx="2">
                  <c:v>2.5</c:v>
                </c:pt>
                <c:pt idx="3">
                  <c:v>2.5</c:v>
                </c:pt>
                <c:pt idx="4">
                  <c:v>2.5</c:v>
                </c:pt>
                <c:pt idx="5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C3-4589-923E-D936696240F2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Плата за пользование природными ресурсами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1">
                    <a:solidFill>
                      <a:schemeClr val="accent5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Лист1!$F$2:$F$7</c:f>
              <c:numCache>
                <c:formatCode>General</c:formatCode>
                <c:ptCount val="6"/>
                <c:pt idx="0">
                  <c:v>6.9</c:v>
                </c:pt>
                <c:pt idx="1">
                  <c:v>2.2999999999999998</c:v>
                </c:pt>
                <c:pt idx="2">
                  <c:v>2</c:v>
                </c:pt>
                <c:pt idx="3">
                  <c:v>2.4</c:v>
                </c:pt>
                <c:pt idx="4">
                  <c:v>2.5</c:v>
                </c:pt>
                <c:pt idx="5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C3-4589-923E-D936696240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3792000"/>
        <c:axId val="103953536"/>
        <c:axId val="0"/>
      </c:bar3DChart>
      <c:catAx>
        <c:axId val="10379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103953536"/>
        <c:crosses val="autoZero"/>
        <c:auto val="1"/>
        <c:lblAlgn val="ctr"/>
        <c:lblOffset val="100"/>
        <c:noMultiLvlLbl val="0"/>
      </c:catAx>
      <c:valAx>
        <c:axId val="1039535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379200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2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dLbl>
              <c:idx val="0"/>
              <c:layout>
                <c:manualLayout>
                  <c:x val="3.4246464524437956E-2"/>
                  <c:y val="2.7995125762040555E-3"/>
                </c:manualLayout>
              </c:layout>
              <c:tx>
                <c:rich>
                  <a:bodyPr/>
                  <a:lstStyle/>
                  <a:p>
                    <a:r>
                      <a:rPr lang="en-US" sz="1600" i="1" dirty="0" smtClean="0">
                        <a:effectLst/>
                      </a:rPr>
                      <a:t>331,7</a:t>
                    </a:r>
                    <a:endParaRPr 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F25-4A93-9517-E949559FB116}"/>
                </c:ext>
              </c:extLst>
            </c:dLbl>
            <c:dLbl>
              <c:idx val="1"/>
              <c:layout>
                <c:manualLayout>
                  <c:x val="3.2548433129867986E-2"/>
                  <c:y val="1.0992164891731607E-2"/>
                </c:manualLayout>
              </c:layout>
              <c:tx>
                <c:rich>
                  <a:bodyPr/>
                  <a:lstStyle/>
                  <a:p>
                    <a:r>
                      <a:rPr lang="en-US" sz="1600" i="1" dirty="0" smtClean="0">
                        <a:effectLst/>
                      </a:rPr>
                      <a:t>320,3</a:t>
                    </a:r>
                    <a:endParaRPr 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F25-4A93-9517-E949559FB116}"/>
                </c:ext>
              </c:extLst>
            </c:dLbl>
            <c:dLbl>
              <c:idx val="2"/>
              <c:layout>
                <c:manualLayout>
                  <c:x val="3.6715041370807784E-2"/>
                  <c:y val="8.6044231416967758E-3"/>
                </c:manualLayout>
              </c:layout>
              <c:tx>
                <c:rich>
                  <a:bodyPr/>
                  <a:lstStyle/>
                  <a:p>
                    <a:r>
                      <a:rPr lang="en-US" sz="1600" i="1" dirty="0" smtClean="0">
                        <a:effectLst/>
                      </a:rPr>
                      <a:t>307,3</a:t>
                    </a:r>
                    <a:endParaRPr lang="en-US" sz="18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F25-4A93-9517-E949559FB1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rgbClr val="C00000"/>
                    </a:solidFill>
                    <a:effectLst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331734.89</c:v>
                </c:pt>
                <c:pt idx="1">
                  <c:v>320256.73</c:v>
                </c:pt>
                <c:pt idx="2">
                  <c:v>307345.24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25-4A93-9517-E949559FB11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dLbl>
              <c:idx val="0"/>
              <c:layout>
                <c:manualLayout>
                  <c:x val="-6.7307812346525844E-2"/>
                  <c:y val="-9.0778312213675508E-2"/>
                </c:manualLayout>
              </c:layout>
              <c:tx>
                <c:rich>
                  <a:bodyPr/>
                  <a:lstStyle/>
                  <a:p>
                    <a:r>
                      <a:rPr lang="en-US" sz="16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rPr>
                      <a:t>1 569,1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F25-4A93-9517-E949559FB116}"/>
                </c:ext>
              </c:extLst>
            </c:dLbl>
            <c:dLbl>
              <c:idx val="1"/>
              <c:layout>
                <c:manualLayout>
                  <c:x val="-8.5256562305599581E-2"/>
                  <c:y val="-8.8184646150427787E-2"/>
                </c:manualLayout>
              </c:layout>
              <c:tx>
                <c:rich>
                  <a:bodyPr/>
                  <a:lstStyle/>
                  <a:p>
                    <a:r>
                      <a:rPr lang="en-US" sz="16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rPr>
                      <a:t> 1 773,1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F25-4A93-9517-E949559FB116}"/>
                </c:ext>
              </c:extLst>
            </c:dLbl>
            <c:dLbl>
              <c:idx val="2"/>
              <c:layout>
                <c:manualLayout>
                  <c:x val="-8.6752291468855505E-2"/>
                  <c:y val="-0.10115297646666713"/>
                </c:manualLayout>
              </c:layout>
              <c:tx>
                <c:rich>
                  <a:bodyPr/>
                  <a:lstStyle/>
                  <a:p>
                    <a:r>
                      <a:rPr lang="en-US" sz="16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rPr>
                      <a:t> 1 845,1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F25-4A93-9517-E949559FB1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accent1">
                        <a:lumMod val="50000"/>
                      </a:schemeClr>
                    </a:solidFill>
                    <a:effectLst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1569124</c:v>
                </c:pt>
                <c:pt idx="1">
                  <c:v>1773047.6</c:v>
                </c:pt>
                <c:pt idx="2">
                  <c:v>1845088.3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F25-4A93-9517-E949559FB11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4205312"/>
        <c:axId val="104219392"/>
        <c:axId val="0"/>
      </c:bar3DChart>
      <c:catAx>
        <c:axId val="104205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accent1">
                    <a:lumMod val="50000"/>
                  </a:schemeClr>
                </a:solidFill>
                <a:effectLst/>
              </a:defRPr>
            </a:pPr>
            <a:endParaRPr lang="ru-RU"/>
          </a:p>
        </c:txPr>
        <c:crossAx val="104219392"/>
        <c:crosses val="autoZero"/>
        <c:auto val="1"/>
        <c:lblAlgn val="ctr"/>
        <c:lblOffset val="100"/>
        <c:noMultiLvlLbl val="0"/>
      </c:catAx>
      <c:valAx>
        <c:axId val="104219392"/>
        <c:scaling>
          <c:orientation val="minMax"/>
        </c:scaling>
        <c:delete val="1"/>
        <c:axPos val="b"/>
        <c:numFmt formatCode="#,##0.00" sourceLinked="1"/>
        <c:majorTickMark val="none"/>
        <c:minorTickMark val="none"/>
        <c:tickLblPos val="nextTo"/>
        <c:crossAx val="104205312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 b="1" i="1">
              <a:solidFill>
                <a:schemeClr val="accent1">
                  <a:lumMod val="50000"/>
                </a:schemeClr>
              </a:solidFill>
              <a:effectLst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804254453907635E-2"/>
          <c:y val="9.1052709726561043E-2"/>
          <c:w val="0.52789430629301171"/>
          <c:h val="0.8450251913468604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1.1647028736848947E-2"/>
                  <c:y val="-0.1384978810075867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27E-4C4E-B6D9-D54C433F2F14}"/>
                </c:ext>
              </c:extLst>
            </c:dLbl>
            <c:dLbl>
              <c:idx val="1"/>
              <c:layout>
                <c:manualLayout>
                  <c:x val="4.3260392451153165E-2"/>
                  <c:y val="-0.133171039430371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27E-4C4E-B6D9-D54C433F2F14}"/>
                </c:ext>
              </c:extLst>
            </c:dLbl>
            <c:dLbl>
              <c:idx val="2"/>
              <c:layout>
                <c:manualLayout>
                  <c:x val="0.10648711987976173"/>
                  <c:y val="-0.162468668105053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27E-4C4E-B6D9-D54C433F2F14}"/>
                </c:ext>
              </c:extLst>
            </c:dLbl>
            <c:dLbl>
              <c:idx val="3"/>
              <c:layout>
                <c:manualLayout>
                  <c:x val="0.1181341486166107"/>
                  <c:y val="-5.593183656075621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27E-4C4E-B6D9-D54C433F2F14}"/>
                </c:ext>
              </c:extLst>
            </c:dLbl>
            <c:dLbl>
              <c:idx val="4"/>
              <c:layout>
                <c:manualLayout>
                  <c:x val="6.6554449924851114E-2"/>
                  <c:y val="-0.127844197853157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27E-4C4E-B6D9-D54C433F2F14}"/>
                </c:ext>
              </c:extLst>
            </c:dLbl>
            <c:dLbl>
              <c:idx val="5"/>
              <c:layout>
                <c:manualLayout>
                  <c:x val="0.12146187111285323"/>
                  <c:y val="-1.598052473164467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27E-4C4E-B6D9-D54C433F2F14}"/>
                </c:ext>
              </c:extLst>
            </c:dLbl>
            <c:dLbl>
              <c:idx val="6"/>
              <c:layout>
                <c:manualLayout>
                  <c:x val="2.9949502466183001E-2"/>
                  <c:y val="-1.59805247316446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27E-4C4E-B6D9-D54C433F2F14}"/>
                </c:ext>
              </c:extLst>
            </c:dLbl>
            <c:dLbl>
              <c:idx val="7"/>
              <c:layout>
                <c:manualLayout>
                  <c:x val="9.6503952391034126E-2"/>
                  <c:y val="-6.392209892657856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27E-4C4E-B6D9-D54C433F2F14}"/>
                </c:ext>
              </c:extLst>
            </c:dLbl>
            <c:dLbl>
              <c:idx val="8"/>
              <c:layout>
                <c:manualLayout>
                  <c:x val="9.4840091142912836E-2"/>
                  <c:y val="-2.663420788607437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27E-4C4E-B6D9-D54C433F2F1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27E-4C4E-B6D9-D54C433F2F14}"/>
                </c:ext>
              </c:extLst>
            </c:dLbl>
            <c:dLbl>
              <c:idx val="11"/>
              <c:layout>
                <c:manualLayout>
                  <c:x val="-0.14475592858655117"/>
                  <c:y val="-0.1065368315442975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027E-4C4E-B6D9-D54C433F2F14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6D-4D54-894F-E8430F4F8341}"/>
                </c:ext>
              </c:extLst>
            </c:dLbl>
            <c:dLbl>
              <c:idx val="13"/>
              <c:layout>
                <c:manualLayout>
                  <c:x val="-7.3209894917336232E-2"/>
                  <c:y val="-0.1411613017961942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F6D-4D54-894F-E8430F4F834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Лист1!$A$2:$A$15</c:f>
              <c:strCache>
                <c:ptCount val="14"/>
                <c:pt idx="0">
                  <c:v>Спорт</c:v>
                </c:pt>
                <c:pt idx="1">
                  <c:v>Культура</c:v>
                </c:pt>
                <c:pt idx="2">
                  <c:v>Развитие инженерной инфраструктуры и энергоэффективности</c:v>
                </c:pt>
                <c:pt idx="3">
                  <c:v>Безопасность</c:v>
                </c:pt>
                <c:pt idx="4">
                  <c:v>Развитие и функционирование дорожно-транспортного комплекса</c:v>
                </c:pt>
                <c:pt idx="5">
                  <c:v>Предпринимательство</c:v>
                </c:pt>
                <c:pt idx="6">
                  <c:v>Муниципальное управление</c:v>
                </c:pt>
                <c:pt idx="7">
                  <c:v>Социальная защита населения</c:v>
                </c:pt>
                <c:pt idx="8">
                  <c:v>Развитие системы информирования населения</c:v>
                </c:pt>
                <c:pt idx="9">
                  <c:v>Экология и окружающая среда</c:v>
                </c:pt>
                <c:pt idx="10">
                  <c:v>Развитие системы образования</c:v>
                </c:pt>
                <c:pt idx="11">
                  <c:v>Жилище</c:v>
                </c:pt>
                <c:pt idx="12">
                  <c:v>Сельское хозяйство</c:v>
                </c:pt>
                <c:pt idx="13">
                  <c:v>Формирование комфортной городской среды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221.1</c:v>
                </c:pt>
                <c:pt idx="1">
                  <c:v>136.19999999999999</c:v>
                </c:pt>
                <c:pt idx="2">
                  <c:v>37.4</c:v>
                </c:pt>
                <c:pt idx="3">
                  <c:v>49.9</c:v>
                </c:pt>
                <c:pt idx="4">
                  <c:v>101.4</c:v>
                </c:pt>
                <c:pt idx="5">
                  <c:v>22.3</c:v>
                </c:pt>
                <c:pt idx="6">
                  <c:v>403.4</c:v>
                </c:pt>
                <c:pt idx="7">
                  <c:v>115.1</c:v>
                </c:pt>
                <c:pt idx="8">
                  <c:v>28.2</c:v>
                </c:pt>
                <c:pt idx="9">
                  <c:v>3.4</c:v>
                </c:pt>
                <c:pt idx="10">
                  <c:v>3833</c:v>
                </c:pt>
                <c:pt idx="11">
                  <c:v>12.2</c:v>
                </c:pt>
                <c:pt idx="12">
                  <c:v>1.4</c:v>
                </c:pt>
                <c:pt idx="1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27E-4C4E-B6D9-D54C433F2F1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2093493804671607"/>
          <c:y val="1.5899992953469402E-2"/>
          <c:w val="0.36908189446455641"/>
          <c:h val="0.96553659330445363"/>
        </c:manualLayout>
      </c:layout>
      <c:overlay val="0"/>
      <c:txPr>
        <a:bodyPr/>
        <a:lstStyle/>
        <a:p>
          <a:pPr>
            <a:defRPr sz="10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604596944629012E-2"/>
          <c:y val="7.8874245982410079E-2"/>
          <c:w val="0.58032262352827002"/>
          <c:h val="0.823538057742782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5.6413829367687664E-2"/>
                  <c:y val="-1.30583737924144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952-40F7-91C7-1B70AC750829}"/>
                </c:ext>
              </c:extLst>
            </c:dLbl>
            <c:dLbl>
              <c:idx val="10"/>
              <c:layout>
                <c:manualLayout>
                  <c:x val="1.2400006721180624E-2"/>
                  <c:y val="-4.113275314269927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600" b="1" i="1">
                      <a:solidFill>
                        <a:schemeClr val="tx2">
                          <a:lumMod val="50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952-40F7-91C7-1B70AC750829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</c:v>
                </c:pt>
                <c:pt idx="2">
                  <c:v>Национальная экономика </c:v>
                </c:pt>
                <c:pt idx="3">
                  <c:v>ЖКХ</c:v>
                </c:pt>
                <c:pt idx="4">
                  <c:v>Охрана окруж.среды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Здравоохранение</c:v>
                </c:pt>
                <c:pt idx="8">
                  <c:v>Соцполитика</c:v>
                </c:pt>
                <c:pt idx="9">
                  <c:v>Физкультура</c:v>
                </c:pt>
                <c:pt idx="10">
                  <c:v>СМИ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589.79999999999995</c:v>
                </c:pt>
                <c:pt idx="1">
                  <c:v>50</c:v>
                </c:pt>
                <c:pt idx="2">
                  <c:v>133.5</c:v>
                </c:pt>
                <c:pt idx="3">
                  <c:v>94.3</c:v>
                </c:pt>
                <c:pt idx="4">
                  <c:v>3.4</c:v>
                </c:pt>
                <c:pt idx="5">
                  <c:v>3782.2</c:v>
                </c:pt>
                <c:pt idx="6">
                  <c:v>136.19999999999999</c:v>
                </c:pt>
                <c:pt idx="7">
                  <c:v>36.4</c:v>
                </c:pt>
                <c:pt idx="8">
                  <c:v>161.4</c:v>
                </c:pt>
                <c:pt idx="9">
                  <c:v>215.6</c:v>
                </c:pt>
                <c:pt idx="10">
                  <c:v>26.4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52-40F7-91C7-1B70AC75082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2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D219B869-BF41-47AD-B911-897052B545E4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10215459-842A-4990-B4E9-1D90449CB8AB}" type="parTrans" cxnId="{41D430C0-5C47-4FC8-ACC0-4635D3AA98B4}">
      <dgm:prSet/>
      <dgm:spPr/>
      <dgm:t>
        <a:bodyPr/>
        <a:lstStyle/>
        <a:p>
          <a:endParaRPr lang="ru-RU"/>
        </a:p>
      </dgm:t>
    </dgm:pt>
    <dgm:pt modelId="{D4201435-8B9A-43B8-A500-E9C6D5671A81}" type="sibTrans" cxnId="{41D430C0-5C47-4FC8-ACC0-4635D3AA98B4}">
      <dgm:prSet/>
      <dgm:spPr/>
      <dgm:t>
        <a:bodyPr/>
        <a:lstStyle/>
        <a:p>
          <a:endParaRPr lang="ru-RU"/>
        </a:p>
      </dgm:t>
    </dgm:pt>
    <dgm:pt modelId="{F3ED9FD4-31E4-4567-AB0B-74324F792C3F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418FC957-3173-41DA-938D-B6B628BD644D}" type="parTrans" cxnId="{332CE2CB-1BE8-48C2-BFCD-E3EB7DB72824}">
      <dgm:prSet/>
      <dgm:spPr/>
      <dgm:t>
        <a:bodyPr/>
        <a:lstStyle/>
        <a:p>
          <a:endParaRPr lang="ru-RU"/>
        </a:p>
      </dgm:t>
    </dgm:pt>
    <dgm:pt modelId="{1259217A-C9DE-4520-859C-B69F5F3CAAB9}" type="sibTrans" cxnId="{332CE2CB-1BE8-48C2-BFCD-E3EB7DB72824}">
      <dgm:prSet/>
      <dgm:spPr/>
      <dgm:t>
        <a:bodyPr/>
        <a:lstStyle/>
        <a:p>
          <a:endParaRPr lang="ru-RU"/>
        </a:p>
      </dgm:t>
    </dgm:pt>
    <dgm:pt modelId="{ED45D660-AFDD-43F3-8864-3C8E7E693E14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89C2A580-BD53-45E9-9974-2F5AE2907448}" type="parTrans" cxnId="{1080436C-AB63-45F7-9E79-A9D10C42FD07}">
      <dgm:prSet/>
      <dgm:spPr/>
      <dgm:t>
        <a:bodyPr/>
        <a:lstStyle/>
        <a:p>
          <a:endParaRPr lang="ru-RU"/>
        </a:p>
      </dgm:t>
    </dgm:pt>
    <dgm:pt modelId="{5D0218FE-DF44-45CC-AAFC-D39F2F447F77}" type="sibTrans" cxnId="{1080436C-AB63-45F7-9E79-A9D10C42FD07}">
      <dgm:prSet/>
      <dgm:spPr/>
      <dgm:t>
        <a:bodyPr/>
        <a:lstStyle/>
        <a:p>
          <a:endParaRPr lang="ru-RU"/>
        </a:p>
      </dgm:t>
    </dgm:pt>
    <dgm:pt modelId="{15251D51-F7C8-4AC9-803B-4E31CEE44879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1. Субвенция на обеспечение госгарантий на получение дошкольного образования в 201</a:t>
          </a:r>
          <a:r>
            <a:rPr lang="en-US" sz="1000" b="1" i="1" dirty="0" smtClean="0">
              <a:solidFill>
                <a:schemeClr val="tx2">
                  <a:lumMod val="50000"/>
                </a:schemeClr>
              </a:solidFill>
            </a:rPr>
            <a:t>9</a:t>
          </a:r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 – 202</a:t>
          </a:r>
          <a:r>
            <a:rPr lang="en-US" sz="1000" b="1" i="1" dirty="0" smtClean="0">
              <a:solidFill>
                <a:schemeClr val="tx2">
                  <a:lumMod val="50000"/>
                </a:schemeClr>
              </a:solidFill>
            </a:rPr>
            <a:t>1</a:t>
          </a:r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 по </a:t>
          </a:r>
          <a:r>
            <a:rPr lang="en-US" sz="1000" b="1" i="1" dirty="0" smtClean="0">
              <a:solidFill>
                <a:schemeClr val="tx2">
                  <a:lumMod val="50000"/>
                </a:schemeClr>
              </a:solidFill>
            </a:rPr>
            <a:t>941</a:t>
          </a:r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,57 млн. рублей ежегодно.</a:t>
          </a:r>
        </a:p>
      </dgm:t>
    </dgm:pt>
    <dgm:pt modelId="{2EB88F15-F16D-4459-A083-18B6583FFEF2}" type="parTrans" cxnId="{83A257C7-0C7A-4938-82A2-447A583379A3}">
      <dgm:prSet/>
      <dgm:spPr/>
      <dgm:t>
        <a:bodyPr/>
        <a:lstStyle/>
        <a:p>
          <a:endParaRPr lang="ru-RU"/>
        </a:p>
      </dgm:t>
    </dgm:pt>
    <dgm:pt modelId="{7399D7F5-F85D-42AB-AD23-4D0D6926E965}" type="sibTrans" cxnId="{83A257C7-0C7A-4938-82A2-447A583379A3}">
      <dgm:prSet/>
      <dgm:spPr/>
      <dgm:t>
        <a:bodyPr/>
        <a:lstStyle/>
        <a:p>
          <a:endParaRPr lang="ru-RU"/>
        </a:p>
      </dgm:t>
    </dgm:pt>
    <dgm:pt modelId="{65331DCB-3D8E-44F9-9AA8-3B9EBA060352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  <a:effectLst/>
            </a:rPr>
            <a:t>2. Субвенция на обеспечение госгарантий на получение школьного образования в 2019 – 2021 годах по 1 533,71 млн. рублей ежегодно</a:t>
          </a:r>
          <a:r>
            <a:rPr lang="ru-RU" sz="1200" b="1" i="1" dirty="0" smtClean="0">
              <a:solidFill>
                <a:schemeClr val="tx2">
                  <a:lumMod val="50000"/>
                </a:schemeClr>
              </a:solidFill>
              <a:effectLst/>
            </a:rPr>
            <a:t>.</a:t>
          </a:r>
        </a:p>
      </dgm:t>
    </dgm:pt>
    <dgm:pt modelId="{6A01CF46-FE28-41CD-BBB8-2575966C2693}" type="parTrans" cxnId="{B8F0DA39-98D6-4019-A4C6-2AEA82E4A15C}">
      <dgm:prSet/>
      <dgm:spPr/>
      <dgm:t>
        <a:bodyPr/>
        <a:lstStyle/>
        <a:p>
          <a:endParaRPr lang="ru-RU"/>
        </a:p>
      </dgm:t>
    </dgm:pt>
    <dgm:pt modelId="{53FBC6E3-8DD7-49FD-BF3B-C1CD62C42FC4}" type="sibTrans" cxnId="{B8F0DA39-98D6-4019-A4C6-2AEA82E4A15C}">
      <dgm:prSet/>
      <dgm:spPr/>
      <dgm:t>
        <a:bodyPr/>
        <a:lstStyle/>
        <a:p>
          <a:endParaRPr lang="ru-RU"/>
        </a:p>
      </dgm:t>
    </dgm:pt>
    <dgm:pt modelId="{C79063E4-E7C3-406F-91AF-381FE330805A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6.Субвенция на выплату компенсации</a:t>
          </a:r>
          <a:r>
            <a:rPr lang="ru-RU" sz="1000" b="1" i="1" baseline="0" dirty="0" smtClean="0">
              <a:solidFill>
                <a:schemeClr val="tx2">
                  <a:lumMod val="50000"/>
                </a:schemeClr>
              </a:solidFill>
            </a:rPr>
            <a:t> родительской платы за присмотр и уход за детьми в дошкольных образовательных организациях в 2019 -  2021 по 72,59 млн. рублей ежегодно.</a:t>
          </a:r>
          <a:endParaRPr lang="ru-RU" sz="1000" dirty="0"/>
        </a:p>
      </dgm:t>
    </dgm:pt>
    <dgm:pt modelId="{FF92CFDD-9DB0-4E99-BE5E-A4249A819C76}" type="parTrans" cxnId="{0DF2C754-2E5E-4F60-9759-2F63D6916709}">
      <dgm:prSet/>
      <dgm:spPr/>
      <dgm:t>
        <a:bodyPr/>
        <a:lstStyle/>
        <a:p>
          <a:endParaRPr lang="ru-RU"/>
        </a:p>
      </dgm:t>
    </dgm:pt>
    <dgm:pt modelId="{55ECB01F-D5E5-43ED-BBAA-BACFE09500E4}" type="sibTrans" cxnId="{0DF2C754-2E5E-4F60-9759-2F63D6916709}">
      <dgm:prSet/>
      <dgm:spPr/>
      <dgm:t>
        <a:bodyPr/>
        <a:lstStyle/>
        <a:p>
          <a:endParaRPr lang="ru-RU"/>
        </a:p>
      </dgm:t>
    </dgm:pt>
    <dgm:pt modelId="{462FBB32-E460-481D-AC51-71E4BC9D2068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7. Субвенция на частичную компенсацию стоимости питания отдельным категориям обучающихся в 2019 –2021 по 94,15 млн. рублей ежегодно.</a:t>
          </a:r>
        </a:p>
      </dgm:t>
    </dgm:pt>
    <dgm:pt modelId="{63499BF5-2BD3-447E-9A6B-2D3F3D4F9703}" type="parTrans" cxnId="{4A61A0B6-B267-4628-8F19-84395A3B4D51}">
      <dgm:prSet/>
      <dgm:spPr/>
      <dgm:t>
        <a:bodyPr/>
        <a:lstStyle/>
        <a:p>
          <a:endParaRPr lang="ru-RU"/>
        </a:p>
      </dgm:t>
    </dgm:pt>
    <dgm:pt modelId="{63F2C73E-5F6A-4C49-AA0C-296979B3DD1E}" type="sibTrans" cxnId="{4A61A0B6-B267-4628-8F19-84395A3B4D51}">
      <dgm:prSet/>
      <dgm:spPr/>
      <dgm:t>
        <a:bodyPr/>
        <a:lstStyle/>
        <a:p>
          <a:endParaRPr lang="ru-RU"/>
        </a:p>
      </dgm:t>
    </dgm:pt>
    <dgm:pt modelId="{269A7AF9-6B6C-4220-810B-75E65747C80E}">
      <dgm:prSet custT="1"/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3. Субвенция на обеспечение государственных полномочий в сфере земельных правоотношений в сумме 8,39 млн. рублей на 2019 год</a:t>
          </a:r>
          <a:endParaRPr lang="ru-RU" sz="1000" b="1" i="1" dirty="0">
            <a:solidFill>
              <a:schemeClr val="tx2">
                <a:lumMod val="50000"/>
              </a:schemeClr>
            </a:solidFill>
          </a:endParaRPr>
        </a:p>
      </dgm:t>
    </dgm:pt>
    <dgm:pt modelId="{7437ECEC-5FE4-438D-BD84-ECF811D52EE8}" type="parTrans" cxnId="{86FC7CA1-A4FC-4E53-A90A-88FE30D8C306}">
      <dgm:prSet/>
      <dgm:spPr/>
      <dgm:t>
        <a:bodyPr/>
        <a:lstStyle/>
        <a:p>
          <a:endParaRPr lang="ru-RU"/>
        </a:p>
      </dgm:t>
    </dgm:pt>
    <dgm:pt modelId="{CD3823F9-3CBD-4CC1-B264-786C8A1C9245}" type="sibTrans" cxnId="{86FC7CA1-A4FC-4E53-A90A-88FE30D8C306}">
      <dgm:prSet/>
      <dgm:spPr/>
      <dgm:t>
        <a:bodyPr/>
        <a:lstStyle/>
        <a:p>
          <a:endParaRPr lang="ru-RU"/>
        </a:p>
      </dgm:t>
    </dgm:pt>
    <dgm:pt modelId="{BFE4E6BC-F870-44F7-AB9B-3E99B8126504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5. Субвенция на финансовое  обеспечение  получения гражданами  образования в частных общеобразовательных</a:t>
          </a:r>
          <a:r>
            <a:rPr lang="ru-RU" sz="1000" b="1" i="1" baseline="0" dirty="0" smtClean="0">
              <a:solidFill>
                <a:schemeClr val="tx2">
                  <a:lumMod val="50000"/>
                </a:schemeClr>
              </a:solidFill>
            </a:rPr>
            <a:t> организациях в 2019 – 2021 по 15,78 млн. рублей  ежегодно.</a:t>
          </a:r>
          <a:endParaRPr lang="ru-RU" sz="1000" b="1" i="1" dirty="0"/>
        </a:p>
      </dgm:t>
    </dgm:pt>
    <dgm:pt modelId="{E087686C-9B34-47A8-8359-8F58B29A8A0A}" type="sibTrans" cxnId="{D378E333-8753-4DF6-95B2-BE1946975A65}">
      <dgm:prSet/>
      <dgm:spPr/>
      <dgm:t>
        <a:bodyPr/>
        <a:lstStyle/>
        <a:p>
          <a:endParaRPr lang="ru-RU"/>
        </a:p>
      </dgm:t>
    </dgm:pt>
    <dgm:pt modelId="{A42C21C8-89C8-41B5-B240-224E992AFEDA}" type="parTrans" cxnId="{D378E333-8753-4DF6-95B2-BE1946975A65}">
      <dgm:prSet/>
      <dgm:spPr/>
      <dgm:t>
        <a:bodyPr/>
        <a:lstStyle/>
        <a:p>
          <a:endParaRPr lang="ru-RU"/>
        </a:p>
      </dgm:t>
    </dgm:pt>
    <dgm:pt modelId="{AC8FD925-10C2-4D89-825B-8C56CD6091D6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4. Субвенция на финансовое обеспечение получения гражданами образования в частных дошкольных </a:t>
          </a:r>
          <a:r>
            <a:rPr lang="ru-RU" sz="1000" b="1" i="1" baseline="0" dirty="0" smtClean="0">
              <a:solidFill>
                <a:schemeClr val="tx2">
                  <a:lumMod val="50000"/>
                </a:schemeClr>
              </a:solidFill>
            </a:rPr>
            <a:t>организациях в 2019 – 2021 по 61,73 млн. рублей ежегодно.</a:t>
          </a:r>
          <a:endParaRPr lang="ru-RU" sz="1000" b="1" i="1" dirty="0"/>
        </a:p>
      </dgm:t>
    </dgm:pt>
    <dgm:pt modelId="{4DC87A59-2BB8-4688-8C7E-B13146B806FD}" type="sibTrans" cxnId="{C676DB4E-CD9D-428C-86FB-F6DF2B208C6B}">
      <dgm:prSet/>
      <dgm:spPr/>
      <dgm:t>
        <a:bodyPr/>
        <a:lstStyle/>
        <a:p>
          <a:endParaRPr lang="ru-RU"/>
        </a:p>
      </dgm:t>
    </dgm:pt>
    <dgm:pt modelId="{3C2FC88B-E1EA-471A-A270-3409B26036DF}" type="parTrans" cxnId="{C676DB4E-CD9D-428C-86FB-F6DF2B208C6B}">
      <dgm:prSet/>
      <dgm:spPr/>
      <dgm:t>
        <a:bodyPr/>
        <a:lstStyle/>
        <a:p>
          <a:endParaRPr lang="ru-RU"/>
        </a:p>
      </dgm:t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A590AD-73E3-48EE-80A7-D1D2B1D1F08C}" type="pres">
      <dgm:prSet presAssocID="{D219B869-BF41-47AD-B911-897052B545E4}" presName="compNode" presStyleCnt="0"/>
      <dgm:spPr/>
    </dgm:pt>
    <dgm:pt modelId="{3061AE57-08AA-4887-9DD8-BF0841A7B240}" type="pres">
      <dgm:prSet presAssocID="{D219B869-BF41-47AD-B911-897052B545E4}" presName="aNode" presStyleLbl="bgShp" presStyleIdx="0" presStyleCnt="3"/>
      <dgm:spPr/>
      <dgm:t>
        <a:bodyPr/>
        <a:lstStyle/>
        <a:p>
          <a:endParaRPr lang="ru-RU"/>
        </a:p>
      </dgm:t>
    </dgm:pt>
    <dgm:pt modelId="{51184555-205D-471E-B72C-67299B5F5A62}" type="pres">
      <dgm:prSet presAssocID="{D219B869-BF41-47AD-B911-897052B545E4}" presName="textNode" presStyleLbl="bgShp" presStyleIdx="0" presStyleCnt="3"/>
      <dgm:spPr/>
      <dgm:t>
        <a:bodyPr/>
        <a:lstStyle/>
        <a:p>
          <a:endParaRPr lang="ru-RU"/>
        </a:p>
      </dgm:t>
    </dgm:pt>
    <dgm:pt modelId="{78862CDE-C182-404E-862A-FFECF157E844}" type="pres">
      <dgm:prSet presAssocID="{D219B869-BF41-47AD-B911-897052B545E4}" presName="compChildNode" presStyleCnt="0"/>
      <dgm:spPr/>
    </dgm:pt>
    <dgm:pt modelId="{872548D9-4271-41C1-9D4F-CB8DF684DC70}" type="pres">
      <dgm:prSet presAssocID="{D219B869-BF41-47AD-B911-897052B545E4}" presName="theInnerList" presStyleCnt="0"/>
      <dgm:spPr/>
    </dgm:pt>
    <dgm:pt modelId="{B64AD87C-B423-44AA-8313-40A2D095CBFC}" type="pres">
      <dgm:prSet presAssocID="{15251D51-F7C8-4AC9-803B-4E31CEE44879}" presName="childNode" presStyleLbl="node1" presStyleIdx="0" presStyleCnt="7" custScaleX="114377" custScaleY="153211" custLinFactY="-15375" custLinFactNeighborX="71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3138AB-EC17-48D5-876C-336E374E5CF1}" type="pres">
      <dgm:prSet presAssocID="{15251D51-F7C8-4AC9-803B-4E31CEE44879}" presName="aSpace2" presStyleCnt="0"/>
      <dgm:spPr/>
    </dgm:pt>
    <dgm:pt modelId="{2754FF4D-6C21-4CB2-9F7C-D8A5F4F70321}" type="pres">
      <dgm:prSet presAssocID="{65331DCB-3D8E-44F9-9AA8-3B9EBA060352}" presName="childNode" presStyleLbl="node1" presStyleIdx="1" presStyleCnt="7" custScaleX="116076" custScaleY="141225" custLinFactY="-14271" custLinFactNeighborX="-64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1F73EC-0213-4923-BF5F-AE488BB20928}" type="pres">
      <dgm:prSet presAssocID="{65331DCB-3D8E-44F9-9AA8-3B9EBA060352}" presName="aSpace2" presStyleCnt="0"/>
      <dgm:spPr/>
    </dgm:pt>
    <dgm:pt modelId="{529ABE6E-C987-4D3E-B2D4-9A44FCA434CB}" type="pres">
      <dgm:prSet presAssocID="{269A7AF9-6B6C-4220-810B-75E65747C80E}" presName="childNode" presStyleLbl="node1" presStyleIdx="2" presStyleCnt="7" custScaleX="117374" custScaleY="176478" custLinFactY="-3811" custLinFactNeighborX="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554FC-9EF9-40EB-842E-10AFA30D7499}" type="pres">
      <dgm:prSet presAssocID="{D219B869-BF41-47AD-B911-897052B545E4}" presName="aSpace" presStyleCnt="0"/>
      <dgm:spPr/>
    </dgm:pt>
    <dgm:pt modelId="{C2A0D0F0-B358-4097-807B-4E8DBBB8E740}" type="pres">
      <dgm:prSet presAssocID="{F3ED9FD4-31E4-4567-AB0B-74324F792C3F}" presName="compNode" presStyleCnt="0"/>
      <dgm:spPr/>
    </dgm:pt>
    <dgm:pt modelId="{0AE1B3E5-7064-4CE5-A7EA-E53A36192812}" type="pres">
      <dgm:prSet presAssocID="{F3ED9FD4-31E4-4567-AB0B-74324F792C3F}" presName="aNode" presStyleLbl="bgShp" presStyleIdx="1" presStyleCnt="3"/>
      <dgm:spPr/>
      <dgm:t>
        <a:bodyPr/>
        <a:lstStyle/>
        <a:p>
          <a:endParaRPr lang="ru-RU"/>
        </a:p>
      </dgm:t>
    </dgm:pt>
    <dgm:pt modelId="{6F57918C-969F-4AF7-9F53-435EABE2504D}" type="pres">
      <dgm:prSet presAssocID="{F3ED9FD4-31E4-4567-AB0B-74324F792C3F}" presName="textNode" presStyleLbl="bgShp" presStyleIdx="1" presStyleCnt="3"/>
      <dgm:spPr/>
      <dgm:t>
        <a:bodyPr/>
        <a:lstStyle/>
        <a:p>
          <a:endParaRPr lang="ru-RU"/>
        </a:p>
      </dgm:t>
    </dgm:pt>
    <dgm:pt modelId="{165CF355-C9D3-40A4-BE15-B217CBE114C4}" type="pres">
      <dgm:prSet presAssocID="{F3ED9FD4-31E4-4567-AB0B-74324F792C3F}" presName="compChildNode" presStyleCnt="0"/>
      <dgm:spPr/>
    </dgm:pt>
    <dgm:pt modelId="{5EA42CE3-DF8B-4011-90D0-E5C7359EB3C9}" type="pres">
      <dgm:prSet presAssocID="{F3ED9FD4-31E4-4567-AB0B-74324F792C3F}" presName="theInnerList" presStyleCnt="0"/>
      <dgm:spPr/>
    </dgm:pt>
    <dgm:pt modelId="{FE8C7EAD-E3AE-4685-9746-5C4BE72C6E1D}" type="pres">
      <dgm:prSet presAssocID="{AC8FD925-10C2-4D89-825B-8C56CD6091D6}" presName="childNode" presStyleLbl="node1" presStyleIdx="3" presStyleCnt="7" custScaleX="116075" custScaleY="619157" custLinFactY="-131843" custLinFactNeighborX="3794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13BEA4-958A-4D40-AAD4-5CFAC936DDCD}" type="pres">
      <dgm:prSet presAssocID="{AC8FD925-10C2-4D89-825B-8C56CD6091D6}" presName="aSpace2" presStyleCnt="0"/>
      <dgm:spPr/>
    </dgm:pt>
    <dgm:pt modelId="{D9E9F52B-3DC3-4C9A-B180-A7B901CEDBE0}" type="pres">
      <dgm:prSet presAssocID="{BFE4E6BC-F870-44F7-AB9B-3E99B8126504}" presName="childNode" presStyleLbl="node1" presStyleIdx="4" presStyleCnt="7" custScaleX="116075" custScaleY="580256" custLinFactY="-67007" custLinFactNeighborX="177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5A73C-1EB5-42FD-8FFB-E677FCDB03C4}" type="pres">
      <dgm:prSet presAssocID="{F3ED9FD4-31E4-4567-AB0B-74324F792C3F}" presName="aSpace" presStyleCnt="0"/>
      <dgm:spPr/>
    </dgm:pt>
    <dgm:pt modelId="{B67E2B0E-634E-4AA7-A9C5-F0CB2FDD99B4}" type="pres">
      <dgm:prSet presAssocID="{ED45D660-AFDD-43F3-8864-3C8E7E693E14}" presName="compNode" presStyleCnt="0"/>
      <dgm:spPr/>
    </dgm:pt>
    <dgm:pt modelId="{FFA9586D-C79A-4C03-931D-96B4F38E52AA}" type="pres">
      <dgm:prSet presAssocID="{ED45D660-AFDD-43F3-8864-3C8E7E693E14}" presName="aNode" presStyleLbl="bgShp" presStyleIdx="2" presStyleCnt="3" custLinFactNeighborX="2049" custLinFactNeighborY="11019"/>
      <dgm:spPr/>
      <dgm:t>
        <a:bodyPr/>
        <a:lstStyle/>
        <a:p>
          <a:endParaRPr lang="ru-RU"/>
        </a:p>
      </dgm:t>
    </dgm:pt>
    <dgm:pt modelId="{3D643302-EA15-427B-B762-799A34B3863F}" type="pres">
      <dgm:prSet presAssocID="{ED45D660-AFDD-43F3-8864-3C8E7E693E14}" presName="textNode" presStyleLbl="bgShp" presStyleIdx="2" presStyleCnt="3"/>
      <dgm:spPr/>
      <dgm:t>
        <a:bodyPr/>
        <a:lstStyle/>
        <a:p>
          <a:endParaRPr lang="ru-RU"/>
        </a:p>
      </dgm:t>
    </dgm:pt>
    <dgm:pt modelId="{C5589823-B87C-4D18-9D21-073B08AE27EA}" type="pres">
      <dgm:prSet presAssocID="{ED45D660-AFDD-43F3-8864-3C8E7E693E14}" presName="compChildNode" presStyleCnt="0"/>
      <dgm:spPr/>
    </dgm:pt>
    <dgm:pt modelId="{F4C6B715-503F-48F3-997A-45B8C0085E4F}" type="pres">
      <dgm:prSet presAssocID="{ED45D660-AFDD-43F3-8864-3C8E7E693E14}" presName="theInnerList" presStyleCnt="0"/>
      <dgm:spPr/>
    </dgm:pt>
    <dgm:pt modelId="{97FFA74D-9A61-470E-BF63-7199B73ED839}" type="pres">
      <dgm:prSet presAssocID="{C79063E4-E7C3-406F-91AF-381FE330805A}" presName="childNode" presStyleLbl="node1" presStyleIdx="5" presStyleCnt="7" custScaleX="108038" custScaleY="369940" custLinFactY="-96701" custLinFactNeighborX="2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DB030D-2401-436E-9BCE-771B45B1BCB9}" type="pres">
      <dgm:prSet presAssocID="{C79063E4-E7C3-406F-91AF-381FE330805A}" presName="aSpace2" presStyleCnt="0"/>
      <dgm:spPr/>
    </dgm:pt>
    <dgm:pt modelId="{DB371768-FF3E-4B16-8C73-24B3BAB49127}" type="pres">
      <dgm:prSet presAssocID="{462FBB32-E460-481D-AC51-71E4BC9D2068}" presName="childNode" presStyleLbl="node1" presStyleIdx="6" presStyleCnt="7" custScaleX="107996" custScaleY="400329" custLinFactY="-48428" custLinFactNeighborX="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64A8C3-6F5D-4253-B01B-35B627692F8D}" type="presOf" srcId="{269A7AF9-6B6C-4220-810B-75E65747C80E}" destId="{529ABE6E-C987-4D3E-B2D4-9A44FCA434CB}" srcOrd="0" destOrd="0" presId="urn:microsoft.com/office/officeart/2005/8/layout/lProcess2"/>
    <dgm:cxn modelId="{4A61A0B6-B267-4628-8F19-84395A3B4D51}" srcId="{ED45D660-AFDD-43F3-8864-3C8E7E693E14}" destId="{462FBB32-E460-481D-AC51-71E4BC9D2068}" srcOrd="1" destOrd="0" parTransId="{63499BF5-2BD3-447E-9A6B-2D3F3D4F9703}" sibTransId="{63F2C73E-5F6A-4C49-AA0C-296979B3DD1E}"/>
    <dgm:cxn modelId="{5BD1F878-32BB-409F-9DC6-C611C2F1F651}" type="presOf" srcId="{D219B869-BF41-47AD-B911-897052B545E4}" destId="{3061AE57-08AA-4887-9DD8-BF0841A7B240}" srcOrd="0" destOrd="0" presId="urn:microsoft.com/office/officeart/2005/8/layout/lProcess2"/>
    <dgm:cxn modelId="{9F6AA65E-D6BB-4133-9D0F-C686BC888026}" type="presOf" srcId="{F3ED9FD4-31E4-4567-AB0B-74324F792C3F}" destId="{6F57918C-969F-4AF7-9F53-435EABE2504D}" srcOrd="1" destOrd="0" presId="urn:microsoft.com/office/officeart/2005/8/layout/lProcess2"/>
    <dgm:cxn modelId="{332CE2CB-1BE8-48C2-BFCD-E3EB7DB72824}" srcId="{73EB2E48-0AE1-420C-9642-FEB5974B8EF8}" destId="{F3ED9FD4-31E4-4567-AB0B-74324F792C3F}" srcOrd="1" destOrd="0" parTransId="{418FC957-3173-41DA-938D-B6B628BD644D}" sibTransId="{1259217A-C9DE-4520-859C-B69F5F3CAAB9}"/>
    <dgm:cxn modelId="{4AA99DB8-54D3-42E7-B681-C99B443C6A39}" type="presOf" srcId="{ED45D660-AFDD-43F3-8864-3C8E7E693E14}" destId="{FFA9586D-C79A-4C03-931D-96B4F38E52AA}" srcOrd="0" destOrd="0" presId="urn:microsoft.com/office/officeart/2005/8/layout/lProcess2"/>
    <dgm:cxn modelId="{B8F0DA39-98D6-4019-A4C6-2AEA82E4A15C}" srcId="{D219B869-BF41-47AD-B911-897052B545E4}" destId="{65331DCB-3D8E-44F9-9AA8-3B9EBA060352}" srcOrd="1" destOrd="0" parTransId="{6A01CF46-FE28-41CD-BBB8-2575966C2693}" sibTransId="{53FBC6E3-8DD7-49FD-BF3B-C1CD62C42FC4}"/>
    <dgm:cxn modelId="{83A257C7-0C7A-4938-82A2-447A583379A3}" srcId="{D219B869-BF41-47AD-B911-897052B545E4}" destId="{15251D51-F7C8-4AC9-803B-4E31CEE44879}" srcOrd="0" destOrd="0" parTransId="{2EB88F15-F16D-4459-A083-18B6583FFEF2}" sibTransId="{7399D7F5-F85D-42AB-AD23-4D0D6926E965}"/>
    <dgm:cxn modelId="{96272270-69D3-4134-A3E5-1199DF8D0A16}" type="presOf" srcId="{ED45D660-AFDD-43F3-8864-3C8E7E693E14}" destId="{3D643302-EA15-427B-B762-799A34B3863F}" srcOrd="1" destOrd="0" presId="urn:microsoft.com/office/officeart/2005/8/layout/lProcess2"/>
    <dgm:cxn modelId="{C676DB4E-CD9D-428C-86FB-F6DF2B208C6B}" srcId="{F3ED9FD4-31E4-4567-AB0B-74324F792C3F}" destId="{AC8FD925-10C2-4D89-825B-8C56CD6091D6}" srcOrd="0" destOrd="0" parTransId="{3C2FC88B-E1EA-471A-A270-3409B26036DF}" sibTransId="{4DC87A59-2BB8-4688-8C7E-B13146B806FD}"/>
    <dgm:cxn modelId="{86FC7CA1-A4FC-4E53-A90A-88FE30D8C306}" srcId="{D219B869-BF41-47AD-B911-897052B545E4}" destId="{269A7AF9-6B6C-4220-810B-75E65747C80E}" srcOrd="2" destOrd="0" parTransId="{7437ECEC-5FE4-438D-BD84-ECF811D52EE8}" sibTransId="{CD3823F9-3CBD-4CC1-B264-786C8A1C9245}"/>
    <dgm:cxn modelId="{0DF2C754-2E5E-4F60-9759-2F63D6916709}" srcId="{ED45D660-AFDD-43F3-8864-3C8E7E693E14}" destId="{C79063E4-E7C3-406F-91AF-381FE330805A}" srcOrd="0" destOrd="0" parTransId="{FF92CFDD-9DB0-4E99-BE5E-A4249A819C76}" sibTransId="{55ECB01F-D5E5-43ED-BBAA-BACFE09500E4}"/>
    <dgm:cxn modelId="{1080436C-AB63-45F7-9E79-A9D10C42FD07}" srcId="{73EB2E48-0AE1-420C-9642-FEB5974B8EF8}" destId="{ED45D660-AFDD-43F3-8864-3C8E7E693E14}" srcOrd="2" destOrd="0" parTransId="{89C2A580-BD53-45E9-9974-2F5AE2907448}" sibTransId="{5D0218FE-DF44-45CC-AAFC-D39F2F447F77}"/>
    <dgm:cxn modelId="{D378E333-8753-4DF6-95B2-BE1946975A65}" srcId="{F3ED9FD4-31E4-4567-AB0B-74324F792C3F}" destId="{BFE4E6BC-F870-44F7-AB9B-3E99B8126504}" srcOrd="1" destOrd="0" parTransId="{A42C21C8-89C8-41B5-B240-224E992AFEDA}" sibTransId="{E087686C-9B34-47A8-8359-8F58B29A8A0A}"/>
    <dgm:cxn modelId="{BB83FC33-2DFE-4F2A-8C86-7CE482FB0C2F}" type="presOf" srcId="{15251D51-F7C8-4AC9-803B-4E31CEE44879}" destId="{B64AD87C-B423-44AA-8313-40A2D095CBFC}" srcOrd="0" destOrd="0" presId="urn:microsoft.com/office/officeart/2005/8/layout/lProcess2"/>
    <dgm:cxn modelId="{B6B5E5BB-B316-4D7C-ACCC-2AACFD01B0D8}" type="presOf" srcId="{AC8FD925-10C2-4D89-825B-8C56CD6091D6}" destId="{FE8C7EAD-E3AE-4685-9746-5C4BE72C6E1D}" srcOrd="0" destOrd="0" presId="urn:microsoft.com/office/officeart/2005/8/layout/lProcess2"/>
    <dgm:cxn modelId="{059CCCAD-9B14-4EA9-B54C-3CF6DC363EBB}" type="presOf" srcId="{65331DCB-3D8E-44F9-9AA8-3B9EBA060352}" destId="{2754FF4D-6C21-4CB2-9F7C-D8A5F4F70321}" srcOrd="0" destOrd="0" presId="urn:microsoft.com/office/officeart/2005/8/layout/lProcess2"/>
    <dgm:cxn modelId="{14AA4A61-7462-4B35-BFDF-0BE146F69D62}" type="presOf" srcId="{BFE4E6BC-F870-44F7-AB9B-3E99B8126504}" destId="{D9E9F52B-3DC3-4C9A-B180-A7B901CEDBE0}" srcOrd="0" destOrd="0" presId="urn:microsoft.com/office/officeart/2005/8/layout/lProcess2"/>
    <dgm:cxn modelId="{B8E5F942-B5C0-4C25-B3EB-BD6649D3B608}" type="presOf" srcId="{D219B869-BF41-47AD-B911-897052B545E4}" destId="{51184555-205D-471E-B72C-67299B5F5A62}" srcOrd="1" destOrd="0" presId="urn:microsoft.com/office/officeart/2005/8/layout/lProcess2"/>
    <dgm:cxn modelId="{BEA88776-5447-4EA2-AE89-7CB48F3994D5}" type="presOf" srcId="{C79063E4-E7C3-406F-91AF-381FE330805A}" destId="{97FFA74D-9A61-470E-BF63-7199B73ED839}" srcOrd="0" destOrd="0" presId="urn:microsoft.com/office/officeart/2005/8/layout/lProcess2"/>
    <dgm:cxn modelId="{8620BECA-0DA1-4CC9-817B-0366B0F38A5F}" type="presOf" srcId="{F3ED9FD4-31E4-4567-AB0B-74324F792C3F}" destId="{0AE1B3E5-7064-4CE5-A7EA-E53A36192812}" srcOrd="0" destOrd="0" presId="urn:microsoft.com/office/officeart/2005/8/layout/lProcess2"/>
    <dgm:cxn modelId="{4E515F95-0780-4A27-A0C8-0EDDA1655DB3}" type="presOf" srcId="{73EB2E48-0AE1-420C-9642-FEB5974B8EF8}" destId="{43EB4AA6-4E8C-4E1F-AA61-1084A9F17CF4}" srcOrd="0" destOrd="0" presId="urn:microsoft.com/office/officeart/2005/8/layout/lProcess2"/>
    <dgm:cxn modelId="{41D430C0-5C47-4FC8-ACC0-4635D3AA98B4}" srcId="{73EB2E48-0AE1-420C-9642-FEB5974B8EF8}" destId="{D219B869-BF41-47AD-B911-897052B545E4}" srcOrd="0" destOrd="0" parTransId="{10215459-842A-4990-B4E9-1D90449CB8AB}" sibTransId="{D4201435-8B9A-43B8-A500-E9C6D5671A81}"/>
    <dgm:cxn modelId="{84D45D39-2B09-4FE9-9C3D-94BC5672D569}" type="presOf" srcId="{462FBB32-E460-481D-AC51-71E4BC9D2068}" destId="{DB371768-FF3E-4B16-8C73-24B3BAB49127}" srcOrd="0" destOrd="0" presId="urn:microsoft.com/office/officeart/2005/8/layout/lProcess2"/>
    <dgm:cxn modelId="{573CC921-46C2-4B72-80C3-91667AA664F5}" type="presParOf" srcId="{43EB4AA6-4E8C-4E1F-AA61-1084A9F17CF4}" destId="{AAA590AD-73E3-48EE-80A7-D1D2B1D1F08C}" srcOrd="0" destOrd="0" presId="urn:microsoft.com/office/officeart/2005/8/layout/lProcess2"/>
    <dgm:cxn modelId="{33CD517B-5027-4801-B213-DEDD1A45A75F}" type="presParOf" srcId="{AAA590AD-73E3-48EE-80A7-D1D2B1D1F08C}" destId="{3061AE57-08AA-4887-9DD8-BF0841A7B240}" srcOrd="0" destOrd="0" presId="urn:microsoft.com/office/officeart/2005/8/layout/lProcess2"/>
    <dgm:cxn modelId="{2F3EAA39-C610-47A2-A054-4412F5E3764E}" type="presParOf" srcId="{AAA590AD-73E3-48EE-80A7-D1D2B1D1F08C}" destId="{51184555-205D-471E-B72C-67299B5F5A62}" srcOrd="1" destOrd="0" presId="urn:microsoft.com/office/officeart/2005/8/layout/lProcess2"/>
    <dgm:cxn modelId="{7164D642-4400-4228-9A53-B6CB51B0242C}" type="presParOf" srcId="{AAA590AD-73E3-48EE-80A7-D1D2B1D1F08C}" destId="{78862CDE-C182-404E-862A-FFECF157E844}" srcOrd="2" destOrd="0" presId="urn:microsoft.com/office/officeart/2005/8/layout/lProcess2"/>
    <dgm:cxn modelId="{6CC92A62-0884-4E09-A2D5-E5B6E7D357B8}" type="presParOf" srcId="{78862CDE-C182-404E-862A-FFECF157E844}" destId="{872548D9-4271-41C1-9D4F-CB8DF684DC70}" srcOrd="0" destOrd="0" presId="urn:microsoft.com/office/officeart/2005/8/layout/lProcess2"/>
    <dgm:cxn modelId="{76B14A90-F765-42C0-AEB6-0FB898855CF0}" type="presParOf" srcId="{872548D9-4271-41C1-9D4F-CB8DF684DC70}" destId="{B64AD87C-B423-44AA-8313-40A2D095CBFC}" srcOrd="0" destOrd="0" presId="urn:microsoft.com/office/officeart/2005/8/layout/lProcess2"/>
    <dgm:cxn modelId="{35C4BE4E-42C9-40D5-BF45-1A658877F943}" type="presParOf" srcId="{872548D9-4271-41C1-9D4F-CB8DF684DC70}" destId="{823138AB-EC17-48D5-876C-336E374E5CF1}" srcOrd="1" destOrd="0" presId="urn:microsoft.com/office/officeart/2005/8/layout/lProcess2"/>
    <dgm:cxn modelId="{5E48A4AB-9A7B-4233-A68A-E3F4B2B06FDD}" type="presParOf" srcId="{872548D9-4271-41C1-9D4F-CB8DF684DC70}" destId="{2754FF4D-6C21-4CB2-9F7C-D8A5F4F70321}" srcOrd="2" destOrd="0" presId="urn:microsoft.com/office/officeart/2005/8/layout/lProcess2"/>
    <dgm:cxn modelId="{363D3CE3-BAFE-4EA6-AABE-E3B482C5234D}" type="presParOf" srcId="{872548D9-4271-41C1-9D4F-CB8DF684DC70}" destId="{981F73EC-0213-4923-BF5F-AE488BB20928}" srcOrd="3" destOrd="0" presId="urn:microsoft.com/office/officeart/2005/8/layout/lProcess2"/>
    <dgm:cxn modelId="{2B10DBC7-8FA7-49B6-B1DB-63D61541F28B}" type="presParOf" srcId="{872548D9-4271-41C1-9D4F-CB8DF684DC70}" destId="{529ABE6E-C987-4D3E-B2D4-9A44FCA434CB}" srcOrd="4" destOrd="0" presId="urn:microsoft.com/office/officeart/2005/8/layout/lProcess2"/>
    <dgm:cxn modelId="{C324BB25-9461-47D7-A357-687BA0A0854E}" type="presParOf" srcId="{43EB4AA6-4E8C-4E1F-AA61-1084A9F17CF4}" destId="{D83554FC-9EF9-40EB-842E-10AFA30D7499}" srcOrd="1" destOrd="0" presId="urn:microsoft.com/office/officeart/2005/8/layout/lProcess2"/>
    <dgm:cxn modelId="{6022EFBE-A589-4606-8C20-856BA1CCA1BD}" type="presParOf" srcId="{43EB4AA6-4E8C-4E1F-AA61-1084A9F17CF4}" destId="{C2A0D0F0-B358-4097-807B-4E8DBBB8E740}" srcOrd="2" destOrd="0" presId="urn:microsoft.com/office/officeart/2005/8/layout/lProcess2"/>
    <dgm:cxn modelId="{CF4379FF-94F2-41A6-9224-F306FCC6C4A6}" type="presParOf" srcId="{C2A0D0F0-B358-4097-807B-4E8DBBB8E740}" destId="{0AE1B3E5-7064-4CE5-A7EA-E53A36192812}" srcOrd="0" destOrd="0" presId="urn:microsoft.com/office/officeart/2005/8/layout/lProcess2"/>
    <dgm:cxn modelId="{E7CC2798-664C-49F8-A0A3-A1BFCD6F14AE}" type="presParOf" srcId="{C2A0D0F0-B358-4097-807B-4E8DBBB8E740}" destId="{6F57918C-969F-4AF7-9F53-435EABE2504D}" srcOrd="1" destOrd="0" presId="urn:microsoft.com/office/officeart/2005/8/layout/lProcess2"/>
    <dgm:cxn modelId="{4EB8B8A1-E20A-41C3-8DAD-B81821F90A2A}" type="presParOf" srcId="{C2A0D0F0-B358-4097-807B-4E8DBBB8E740}" destId="{165CF355-C9D3-40A4-BE15-B217CBE114C4}" srcOrd="2" destOrd="0" presId="urn:microsoft.com/office/officeart/2005/8/layout/lProcess2"/>
    <dgm:cxn modelId="{07A1A935-B1FF-4B94-BC9C-0EE877267078}" type="presParOf" srcId="{165CF355-C9D3-40A4-BE15-B217CBE114C4}" destId="{5EA42CE3-DF8B-4011-90D0-E5C7359EB3C9}" srcOrd="0" destOrd="0" presId="urn:microsoft.com/office/officeart/2005/8/layout/lProcess2"/>
    <dgm:cxn modelId="{CF78631A-34F4-4109-AB7C-A2D610D5657F}" type="presParOf" srcId="{5EA42CE3-DF8B-4011-90D0-E5C7359EB3C9}" destId="{FE8C7EAD-E3AE-4685-9746-5C4BE72C6E1D}" srcOrd="0" destOrd="0" presId="urn:microsoft.com/office/officeart/2005/8/layout/lProcess2"/>
    <dgm:cxn modelId="{56B59E18-9752-4065-A9CE-6A9DE4A9E554}" type="presParOf" srcId="{5EA42CE3-DF8B-4011-90D0-E5C7359EB3C9}" destId="{F613BEA4-958A-4D40-AAD4-5CFAC936DDCD}" srcOrd="1" destOrd="0" presId="urn:microsoft.com/office/officeart/2005/8/layout/lProcess2"/>
    <dgm:cxn modelId="{7432ECB4-8205-4AD1-A2AA-7F418C44C416}" type="presParOf" srcId="{5EA42CE3-DF8B-4011-90D0-E5C7359EB3C9}" destId="{D9E9F52B-3DC3-4C9A-B180-A7B901CEDBE0}" srcOrd="2" destOrd="0" presId="urn:microsoft.com/office/officeart/2005/8/layout/lProcess2"/>
    <dgm:cxn modelId="{9BB7AFF6-9A51-4C61-85C4-45F2E572DF68}" type="presParOf" srcId="{43EB4AA6-4E8C-4E1F-AA61-1084A9F17CF4}" destId="{9A35A73C-1EB5-42FD-8FFB-E677FCDB03C4}" srcOrd="3" destOrd="0" presId="urn:microsoft.com/office/officeart/2005/8/layout/lProcess2"/>
    <dgm:cxn modelId="{C59DAEEA-23FA-4319-BAE1-3AEDB463AC8D}" type="presParOf" srcId="{43EB4AA6-4E8C-4E1F-AA61-1084A9F17CF4}" destId="{B67E2B0E-634E-4AA7-A9C5-F0CB2FDD99B4}" srcOrd="4" destOrd="0" presId="urn:microsoft.com/office/officeart/2005/8/layout/lProcess2"/>
    <dgm:cxn modelId="{CC4D6BD7-F9C1-4E38-A11D-5631C771D544}" type="presParOf" srcId="{B67E2B0E-634E-4AA7-A9C5-F0CB2FDD99B4}" destId="{FFA9586D-C79A-4C03-931D-96B4F38E52AA}" srcOrd="0" destOrd="0" presId="urn:microsoft.com/office/officeart/2005/8/layout/lProcess2"/>
    <dgm:cxn modelId="{711D32F0-5122-4C3E-BD74-DF47556E0B16}" type="presParOf" srcId="{B67E2B0E-634E-4AA7-A9C5-F0CB2FDD99B4}" destId="{3D643302-EA15-427B-B762-799A34B3863F}" srcOrd="1" destOrd="0" presId="urn:microsoft.com/office/officeart/2005/8/layout/lProcess2"/>
    <dgm:cxn modelId="{B760D364-0C6A-46B8-AD3E-F391DF75F9CD}" type="presParOf" srcId="{B67E2B0E-634E-4AA7-A9C5-F0CB2FDD99B4}" destId="{C5589823-B87C-4D18-9D21-073B08AE27EA}" srcOrd="2" destOrd="0" presId="urn:microsoft.com/office/officeart/2005/8/layout/lProcess2"/>
    <dgm:cxn modelId="{FE1129A7-D3D0-42A3-8E04-536E6E7A061E}" type="presParOf" srcId="{C5589823-B87C-4D18-9D21-073B08AE27EA}" destId="{F4C6B715-503F-48F3-997A-45B8C0085E4F}" srcOrd="0" destOrd="0" presId="urn:microsoft.com/office/officeart/2005/8/layout/lProcess2"/>
    <dgm:cxn modelId="{01FD1206-7466-4612-8EC6-755890D889F0}" type="presParOf" srcId="{F4C6B715-503F-48F3-997A-45B8C0085E4F}" destId="{97FFA74D-9A61-470E-BF63-7199B73ED839}" srcOrd="0" destOrd="0" presId="urn:microsoft.com/office/officeart/2005/8/layout/lProcess2"/>
    <dgm:cxn modelId="{CF512822-2E59-46A6-A397-33C945B91D08}" type="presParOf" srcId="{F4C6B715-503F-48F3-997A-45B8C0085E4F}" destId="{8FDB030D-2401-436E-9BCE-771B45B1BCB9}" srcOrd="1" destOrd="0" presId="urn:microsoft.com/office/officeart/2005/8/layout/lProcess2"/>
    <dgm:cxn modelId="{8E21F988-4BED-44D4-8EE8-078354DF9D8E}" type="presParOf" srcId="{F4C6B715-503F-48F3-997A-45B8C0085E4F}" destId="{DB371768-FF3E-4B16-8C73-24B3BAB4912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D219B869-BF41-47AD-B911-897052B545E4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10215459-842A-4990-B4E9-1D90449CB8AB}" type="parTrans" cxnId="{41D430C0-5C47-4FC8-ACC0-4635D3AA98B4}">
      <dgm:prSet/>
      <dgm:spPr/>
      <dgm:t>
        <a:bodyPr/>
        <a:lstStyle/>
        <a:p>
          <a:endParaRPr lang="ru-RU"/>
        </a:p>
      </dgm:t>
    </dgm:pt>
    <dgm:pt modelId="{D4201435-8B9A-43B8-A500-E9C6D5671A81}" type="sibTrans" cxnId="{41D430C0-5C47-4FC8-ACC0-4635D3AA98B4}">
      <dgm:prSet/>
      <dgm:spPr/>
      <dgm:t>
        <a:bodyPr/>
        <a:lstStyle/>
        <a:p>
          <a:endParaRPr lang="ru-RU"/>
        </a:p>
      </dgm:t>
    </dgm:pt>
    <dgm:pt modelId="{F3ED9FD4-31E4-4567-AB0B-74324F792C3F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418FC957-3173-41DA-938D-B6B628BD644D}" type="parTrans" cxnId="{332CE2CB-1BE8-48C2-BFCD-E3EB7DB72824}">
      <dgm:prSet/>
      <dgm:spPr/>
      <dgm:t>
        <a:bodyPr/>
        <a:lstStyle/>
        <a:p>
          <a:endParaRPr lang="ru-RU"/>
        </a:p>
      </dgm:t>
    </dgm:pt>
    <dgm:pt modelId="{1259217A-C9DE-4520-859C-B69F5F3CAAB9}" type="sibTrans" cxnId="{332CE2CB-1BE8-48C2-BFCD-E3EB7DB72824}">
      <dgm:prSet/>
      <dgm:spPr/>
      <dgm:t>
        <a:bodyPr/>
        <a:lstStyle/>
        <a:p>
          <a:endParaRPr lang="ru-RU"/>
        </a:p>
      </dgm:t>
    </dgm:pt>
    <dgm:pt modelId="{ED45D660-AFDD-43F3-8864-3C8E7E693E14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89C2A580-BD53-45E9-9974-2F5AE2907448}" type="parTrans" cxnId="{1080436C-AB63-45F7-9E79-A9D10C42FD07}">
      <dgm:prSet/>
      <dgm:spPr/>
      <dgm:t>
        <a:bodyPr/>
        <a:lstStyle/>
        <a:p>
          <a:endParaRPr lang="ru-RU"/>
        </a:p>
      </dgm:t>
    </dgm:pt>
    <dgm:pt modelId="{5D0218FE-DF44-45CC-AAFC-D39F2F447F77}" type="sibTrans" cxnId="{1080436C-AB63-45F7-9E79-A9D10C42FD07}">
      <dgm:prSet/>
      <dgm:spPr/>
      <dgm:t>
        <a:bodyPr/>
        <a:lstStyle/>
        <a:p>
          <a:endParaRPr lang="ru-RU"/>
        </a:p>
      </dgm:t>
    </dgm:pt>
    <dgm:pt modelId="{CB520CD3-F151-4F08-9382-6EE39C71F449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8. Субвенция на оплату</a:t>
          </a:r>
          <a:r>
            <a:rPr lang="ru-RU" sz="1000" b="1" i="1" baseline="0" dirty="0" smtClean="0">
              <a:solidFill>
                <a:schemeClr val="tx2">
                  <a:lumMod val="50000"/>
                </a:schemeClr>
              </a:solidFill>
            </a:rPr>
            <a:t> расходов, связанных с компенсаций проезда к месту учебы и обратно отдельным категориям обучающихся по очной форме обучения в 2019 – 2021 по 0,06 ежегодно.</a:t>
          </a:r>
          <a:endParaRPr lang="ru-RU" sz="1000" b="1" i="1" dirty="0"/>
        </a:p>
      </dgm:t>
    </dgm:pt>
    <dgm:pt modelId="{2DCA4D4D-30C6-4B5B-85D1-8C22DD767063}" type="parTrans" cxnId="{DFAA6C26-FD8C-4902-B3E2-E44F6B480935}">
      <dgm:prSet/>
      <dgm:spPr/>
      <dgm:t>
        <a:bodyPr/>
        <a:lstStyle/>
        <a:p>
          <a:endParaRPr lang="ru-RU"/>
        </a:p>
      </dgm:t>
    </dgm:pt>
    <dgm:pt modelId="{15E90509-66AC-42D5-B0AA-C4AC935961A3}" type="sibTrans" cxnId="{DFAA6C26-FD8C-4902-B3E2-E44F6B480935}">
      <dgm:prSet/>
      <dgm:spPr/>
      <dgm:t>
        <a:bodyPr/>
        <a:lstStyle/>
        <a:p>
          <a:endParaRPr lang="ru-RU"/>
        </a:p>
      </dgm:t>
    </dgm:pt>
    <dgm:pt modelId="{661E5CF7-9698-4BD2-961E-C6AE2E0A87C8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9. Субвенция на обеспечение предоставления жилых помещений детям-сиротам в 2019 – 9,97 млн. рублей, в 2020 – 26,58 млн. рублей, в 2021 – 19,94 млн. рублей. </a:t>
          </a:r>
          <a:endParaRPr lang="ru-RU" sz="1000" dirty="0"/>
        </a:p>
      </dgm:t>
    </dgm:pt>
    <dgm:pt modelId="{62615951-706E-4975-B2C9-8D155EAFDBCE}" type="parTrans" cxnId="{38699857-963C-43A7-ABB3-83AC03F5546A}">
      <dgm:prSet/>
      <dgm:spPr/>
      <dgm:t>
        <a:bodyPr/>
        <a:lstStyle/>
        <a:p>
          <a:endParaRPr lang="ru-RU"/>
        </a:p>
      </dgm:t>
    </dgm:pt>
    <dgm:pt modelId="{3C9492E6-0EA9-4743-9A29-B0E4EFE169FA}" type="sibTrans" cxnId="{38699857-963C-43A7-ABB3-83AC03F5546A}">
      <dgm:prSet/>
      <dgm:spPr/>
      <dgm:t>
        <a:bodyPr/>
        <a:lstStyle/>
        <a:p>
          <a:endParaRPr lang="ru-RU"/>
        </a:p>
      </dgm:t>
    </dgm:pt>
    <dgm:pt modelId="{C56A7543-09EF-43E1-998F-BD3C786A99FB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11. Субвенция на обеспечение полноценным питанием беременных женщин, кормящих</a:t>
          </a:r>
          <a:r>
            <a:rPr lang="ru-RU" sz="1000" b="1" i="1" baseline="0" dirty="0" smtClean="0">
              <a:solidFill>
                <a:schemeClr val="tx2">
                  <a:lumMod val="50000"/>
                </a:schemeClr>
              </a:solidFill>
            </a:rPr>
            <a:t> матерей, а также детей в возрасте до 3-х лет в 2019 – 36,44 млн. рублей, в 2020 – 37,89 млн. рублей, в 2021 – 39,41 млн. рублей.</a:t>
          </a:r>
          <a:endParaRPr lang="ru-RU" sz="1000" dirty="0">
            <a:solidFill>
              <a:schemeClr val="tx2">
                <a:lumMod val="50000"/>
              </a:schemeClr>
            </a:solidFill>
          </a:endParaRPr>
        </a:p>
      </dgm:t>
    </dgm:pt>
    <dgm:pt modelId="{BB910FAE-5025-4177-A2B2-807333FF4E9E}" type="parTrans" cxnId="{828BBB93-CA3D-4C38-BFEB-9F36ECA89AB5}">
      <dgm:prSet/>
      <dgm:spPr/>
      <dgm:t>
        <a:bodyPr/>
        <a:lstStyle/>
        <a:p>
          <a:endParaRPr lang="ru-RU"/>
        </a:p>
      </dgm:t>
    </dgm:pt>
    <dgm:pt modelId="{544767C4-D7A8-4890-823E-811EFACBEB5B}" type="sibTrans" cxnId="{828BBB93-CA3D-4C38-BFEB-9F36ECA89AB5}">
      <dgm:prSet/>
      <dgm:spPr/>
      <dgm:t>
        <a:bodyPr/>
        <a:lstStyle/>
        <a:p>
          <a:endParaRPr lang="ru-RU"/>
        </a:p>
      </dgm:t>
    </dgm:pt>
    <dgm:pt modelId="{0D9417DD-3ECC-421F-9807-2DE1E1C4E1A3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  <a:effectLst/>
            </a:rPr>
            <a:t>10. Субвенция на обеспечение переданных</a:t>
          </a:r>
          <a:r>
            <a:rPr lang="ru-RU" sz="1000" b="1" i="1" baseline="0" dirty="0" smtClean="0">
              <a:solidFill>
                <a:schemeClr val="tx2">
                  <a:lumMod val="50000"/>
                </a:schemeClr>
              </a:solidFill>
              <a:effectLst/>
            </a:rPr>
            <a:t> </a:t>
          </a:r>
          <a:r>
            <a:rPr lang="ru-RU" sz="1000" b="1" i="1" baseline="0" dirty="0" err="1" smtClean="0">
              <a:solidFill>
                <a:schemeClr val="tx2">
                  <a:lumMod val="50000"/>
                </a:schemeClr>
              </a:solidFill>
              <a:effectLst/>
            </a:rPr>
            <a:t>госполномочий</a:t>
          </a:r>
          <a:r>
            <a:rPr lang="ru-RU" sz="1000" b="1" i="1" baseline="0" dirty="0" smtClean="0">
              <a:solidFill>
                <a:schemeClr val="tx2">
                  <a:lumMod val="50000"/>
                </a:schemeClr>
              </a:solidFill>
              <a:effectLst/>
            </a:rPr>
            <a:t> по организации работы комиссии по делам несовершеннолетних в 2019 – 2021 годах по 7,47 млн. рублей ежегодно.</a:t>
          </a:r>
          <a:endParaRPr lang="ru-RU" sz="1000" b="1" i="1" dirty="0" smtClean="0">
            <a:solidFill>
              <a:schemeClr val="tx2">
                <a:lumMod val="50000"/>
              </a:schemeClr>
            </a:solidFill>
            <a:effectLst/>
          </a:endParaRPr>
        </a:p>
      </dgm:t>
    </dgm:pt>
    <dgm:pt modelId="{234678FA-85A2-46C6-82E4-85B9628FE371}" type="parTrans" cxnId="{20C6E340-1E9B-4D9C-A840-827BEA5415E2}">
      <dgm:prSet/>
      <dgm:spPr/>
      <dgm:t>
        <a:bodyPr/>
        <a:lstStyle/>
        <a:p>
          <a:endParaRPr lang="ru-RU"/>
        </a:p>
      </dgm:t>
    </dgm:pt>
    <dgm:pt modelId="{26281E83-AE0F-4A61-AEEE-1A34601F3AC1}" type="sibTrans" cxnId="{20C6E340-1E9B-4D9C-A840-827BEA5415E2}">
      <dgm:prSet/>
      <dgm:spPr/>
      <dgm:t>
        <a:bodyPr/>
        <a:lstStyle/>
        <a:p>
          <a:endParaRPr lang="ru-RU"/>
        </a:p>
      </dgm:t>
    </dgm:pt>
    <dgm:pt modelId="{1C227F4A-145A-49AC-8128-630D803A2B85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12. Субвенция на обеспечение переданных </a:t>
          </a:r>
          <a:r>
            <a:rPr lang="ru-RU" sz="1000" b="1" i="1" dirty="0" err="1" smtClean="0">
              <a:solidFill>
                <a:schemeClr val="tx2">
                  <a:lumMod val="50000"/>
                </a:schemeClr>
              </a:solidFill>
            </a:rPr>
            <a:t>госполномочий</a:t>
          </a:r>
          <a:r>
            <a:rPr lang="ru-RU" sz="1000" b="1" i="1" baseline="0" dirty="0" smtClean="0">
              <a:solidFill>
                <a:schemeClr val="tx2">
                  <a:lumMod val="50000"/>
                </a:schemeClr>
              </a:solidFill>
            </a:rPr>
            <a:t> на организацию предоставления гражданам субсидий на оплату жилого помещения и коммунальных услуг в 2019 – 43,13 млн. рублей, в 2020 - 44,81 млн. рублей, в 2021 – 46,61 млн. рублей.</a:t>
          </a:r>
          <a:endParaRPr lang="ru-RU" sz="1000" b="1" i="1" dirty="0">
            <a:solidFill>
              <a:schemeClr val="tx2">
                <a:lumMod val="50000"/>
              </a:schemeClr>
            </a:solidFill>
          </a:endParaRPr>
        </a:p>
      </dgm:t>
    </dgm:pt>
    <dgm:pt modelId="{A7D05B4B-4F75-43FE-8431-C0C90A0FC400}" type="parTrans" cxnId="{67C1982A-19A8-4091-841A-405C1242F8B0}">
      <dgm:prSet/>
      <dgm:spPr/>
      <dgm:t>
        <a:bodyPr/>
        <a:lstStyle/>
        <a:p>
          <a:endParaRPr lang="ru-RU"/>
        </a:p>
      </dgm:t>
    </dgm:pt>
    <dgm:pt modelId="{BF42279F-B00E-4C48-A4BB-FD50AD346829}" type="sibTrans" cxnId="{67C1982A-19A8-4091-841A-405C1242F8B0}">
      <dgm:prSet/>
      <dgm:spPr/>
      <dgm:t>
        <a:bodyPr/>
        <a:lstStyle/>
        <a:p>
          <a:endParaRPr lang="ru-RU"/>
        </a:p>
      </dgm:t>
    </dgm:pt>
    <dgm:pt modelId="{F46440DB-8214-499A-85A7-7F930FAD9E73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13. Субвенция на обеспечение мероприятий по отлову безнадзорных животных в сумме 1,43 млн. рублей ежегодно</a:t>
          </a:r>
          <a:endParaRPr lang="ru-RU" sz="1000" b="1" i="1" dirty="0">
            <a:solidFill>
              <a:schemeClr val="tx2">
                <a:lumMod val="50000"/>
              </a:schemeClr>
            </a:solidFill>
          </a:endParaRPr>
        </a:p>
      </dgm:t>
    </dgm:pt>
    <dgm:pt modelId="{F0B1BCCD-9E9B-4087-8B3D-AB0F30F3CEB6}" type="parTrans" cxnId="{B720F771-2157-43D7-A213-7915A0ED5EF7}">
      <dgm:prSet/>
      <dgm:spPr/>
    </dgm:pt>
    <dgm:pt modelId="{B9368078-85C2-4992-87A4-2C4FE0E6280E}" type="sibTrans" cxnId="{B720F771-2157-43D7-A213-7915A0ED5EF7}">
      <dgm:prSet/>
      <dgm:spPr/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A590AD-73E3-48EE-80A7-D1D2B1D1F08C}" type="pres">
      <dgm:prSet presAssocID="{D219B869-BF41-47AD-B911-897052B545E4}" presName="compNode" presStyleCnt="0"/>
      <dgm:spPr/>
    </dgm:pt>
    <dgm:pt modelId="{3061AE57-08AA-4887-9DD8-BF0841A7B240}" type="pres">
      <dgm:prSet presAssocID="{D219B869-BF41-47AD-B911-897052B545E4}" presName="aNode" presStyleLbl="bgShp" presStyleIdx="0" presStyleCnt="3"/>
      <dgm:spPr/>
      <dgm:t>
        <a:bodyPr/>
        <a:lstStyle/>
        <a:p>
          <a:endParaRPr lang="ru-RU"/>
        </a:p>
      </dgm:t>
    </dgm:pt>
    <dgm:pt modelId="{51184555-205D-471E-B72C-67299B5F5A62}" type="pres">
      <dgm:prSet presAssocID="{D219B869-BF41-47AD-B911-897052B545E4}" presName="textNode" presStyleLbl="bgShp" presStyleIdx="0" presStyleCnt="3"/>
      <dgm:spPr/>
      <dgm:t>
        <a:bodyPr/>
        <a:lstStyle/>
        <a:p>
          <a:endParaRPr lang="ru-RU"/>
        </a:p>
      </dgm:t>
    </dgm:pt>
    <dgm:pt modelId="{78862CDE-C182-404E-862A-FFECF157E844}" type="pres">
      <dgm:prSet presAssocID="{D219B869-BF41-47AD-B911-897052B545E4}" presName="compChildNode" presStyleCnt="0"/>
      <dgm:spPr/>
    </dgm:pt>
    <dgm:pt modelId="{872548D9-4271-41C1-9D4F-CB8DF684DC70}" type="pres">
      <dgm:prSet presAssocID="{D219B869-BF41-47AD-B911-897052B545E4}" presName="theInnerList" presStyleCnt="0"/>
      <dgm:spPr/>
    </dgm:pt>
    <dgm:pt modelId="{42DE116D-F732-4A31-878B-3A0FD0653308}" type="pres">
      <dgm:prSet presAssocID="{CB520CD3-F151-4F08-9382-6EE39C71F449}" presName="childNode" presStyleLbl="node1" presStyleIdx="0" presStyleCnt="6" custScaleX="116075" custLinFactY="-15375" custLinFactNeighborX="-49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6ED934-DDC1-4F97-91A6-086747426E9F}" type="pres">
      <dgm:prSet presAssocID="{CB520CD3-F151-4F08-9382-6EE39C71F449}" presName="aSpace2" presStyleCnt="0"/>
      <dgm:spPr/>
    </dgm:pt>
    <dgm:pt modelId="{5E824EC7-6242-497D-89F0-F124604DDC3B}" type="pres">
      <dgm:prSet presAssocID="{661E5CF7-9698-4BD2-961E-C6AE2E0A87C8}" presName="childNode" presStyleLbl="node1" presStyleIdx="1" presStyleCnt="6" custScaleX="116075" custLinFactY="-11863" custLinFactNeighborX="-49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554FC-9EF9-40EB-842E-10AFA30D7499}" type="pres">
      <dgm:prSet presAssocID="{D219B869-BF41-47AD-B911-897052B545E4}" presName="aSpace" presStyleCnt="0"/>
      <dgm:spPr/>
    </dgm:pt>
    <dgm:pt modelId="{C2A0D0F0-B358-4097-807B-4E8DBBB8E740}" type="pres">
      <dgm:prSet presAssocID="{F3ED9FD4-31E4-4567-AB0B-74324F792C3F}" presName="compNode" presStyleCnt="0"/>
      <dgm:spPr/>
    </dgm:pt>
    <dgm:pt modelId="{0AE1B3E5-7064-4CE5-A7EA-E53A36192812}" type="pres">
      <dgm:prSet presAssocID="{F3ED9FD4-31E4-4567-AB0B-74324F792C3F}" presName="aNode" presStyleLbl="bgShp" presStyleIdx="1" presStyleCnt="3"/>
      <dgm:spPr/>
      <dgm:t>
        <a:bodyPr/>
        <a:lstStyle/>
        <a:p>
          <a:endParaRPr lang="ru-RU"/>
        </a:p>
      </dgm:t>
    </dgm:pt>
    <dgm:pt modelId="{6F57918C-969F-4AF7-9F53-435EABE2504D}" type="pres">
      <dgm:prSet presAssocID="{F3ED9FD4-31E4-4567-AB0B-74324F792C3F}" presName="textNode" presStyleLbl="bgShp" presStyleIdx="1" presStyleCnt="3"/>
      <dgm:spPr/>
      <dgm:t>
        <a:bodyPr/>
        <a:lstStyle/>
        <a:p>
          <a:endParaRPr lang="ru-RU"/>
        </a:p>
      </dgm:t>
    </dgm:pt>
    <dgm:pt modelId="{165CF355-C9D3-40A4-BE15-B217CBE114C4}" type="pres">
      <dgm:prSet presAssocID="{F3ED9FD4-31E4-4567-AB0B-74324F792C3F}" presName="compChildNode" presStyleCnt="0"/>
      <dgm:spPr/>
    </dgm:pt>
    <dgm:pt modelId="{5EA42CE3-DF8B-4011-90D0-E5C7359EB3C9}" type="pres">
      <dgm:prSet presAssocID="{F3ED9FD4-31E4-4567-AB0B-74324F792C3F}" presName="theInnerList" presStyleCnt="0"/>
      <dgm:spPr/>
    </dgm:pt>
    <dgm:pt modelId="{7D8BA130-300A-4D72-B850-E13EA15FFF3C}" type="pres">
      <dgm:prSet presAssocID="{0D9417DD-3ECC-421F-9807-2DE1E1C4E1A3}" presName="childNode" presStyleLbl="node1" presStyleIdx="2" presStyleCnt="6" custScaleX="116075" custLinFactY="-15375" custLinFactNeighborX="177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1D8F2-5DBA-40DF-B604-57C24EA4806A}" type="pres">
      <dgm:prSet presAssocID="{0D9417DD-3ECC-421F-9807-2DE1E1C4E1A3}" presName="aSpace2" presStyleCnt="0"/>
      <dgm:spPr/>
    </dgm:pt>
    <dgm:pt modelId="{48750FAD-9984-4B35-A375-5CA1A60977DC}" type="pres">
      <dgm:prSet presAssocID="{C56A7543-09EF-43E1-998F-BD3C786A99FB}" presName="childNode" presStyleLbl="node1" presStyleIdx="3" presStyleCnt="6" custScaleX="116075" custLinFactY="-5605" custLinFactNeighborX="177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5A73C-1EB5-42FD-8FFB-E677FCDB03C4}" type="pres">
      <dgm:prSet presAssocID="{F3ED9FD4-31E4-4567-AB0B-74324F792C3F}" presName="aSpace" presStyleCnt="0"/>
      <dgm:spPr/>
    </dgm:pt>
    <dgm:pt modelId="{B67E2B0E-634E-4AA7-A9C5-F0CB2FDD99B4}" type="pres">
      <dgm:prSet presAssocID="{ED45D660-AFDD-43F3-8864-3C8E7E693E14}" presName="compNode" presStyleCnt="0"/>
      <dgm:spPr/>
    </dgm:pt>
    <dgm:pt modelId="{FFA9586D-C79A-4C03-931D-96B4F38E52AA}" type="pres">
      <dgm:prSet presAssocID="{ED45D660-AFDD-43F3-8864-3C8E7E693E14}" presName="aNode" presStyleLbl="bgShp" presStyleIdx="2" presStyleCnt="3" custLinFactNeighborX="2049" custLinFactNeighborY="11019"/>
      <dgm:spPr/>
      <dgm:t>
        <a:bodyPr/>
        <a:lstStyle/>
        <a:p>
          <a:endParaRPr lang="ru-RU"/>
        </a:p>
      </dgm:t>
    </dgm:pt>
    <dgm:pt modelId="{3D643302-EA15-427B-B762-799A34B3863F}" type="pres">
      <dgm:prSet presAssocID="{ED45D660-AFDD-43F3-8864-3C8E7E693E14}" presName="textNode" presStyleLbl="bgShp" presStyleIdx="2" presStyleCnt="3"/>
      <dgm:spPr/>
      <dgm:t>
        <a:bodyPr/>
        <a:lstStyle/>
        <a:p>
          <a:endParaRPr lang="ru-RU"/>
        </a:p>
      </dgm:t>
    </dgm:pt>
    <dgm:pt modelId="{C5589823-B87C-4D18-9D21-073B08AE27EA}" type="pres">
      <dgm:prSet presAssocID="{ED45D660-AFDD-43F3-8864-3C8E7E693E14}" presName="compChildNode" presStyleCnt="0"/>
      <dgm:spPr/>
    </dgm:pt>
    <dgm:pt modelId="{F4C6B715-503F-48F3-997A-45B8C0085E4F}" type="pres">
      <dgm:prSet presAssocID="{ED45D660-AFDD-43F3-8864-3C8E7E693E14}" presName="theInnerList" presStyleCnt="0"/>
      <dgm:spPr/>
    </dgm:pt>
    <dgm:pt modelId="{06756A64-9BF9-4A59-AE61-5050AC60FB3C}" type="pres">
      <dgm:prSet presAssocID="{1C227F4A-145A-49AC-8128-630D803A2B85}" presName="childNode" presStyleLbl="node1" presStyleIdx="4" presStyleCnt="6" custScaleX="116076" custScaleY="118934" custLinFactY="-13808" custLinFactNeighborX="205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05EB44-57E2-4ACE-BEC2-5F7CFAB36DAF}" type="pres">
      <dgm:prSet presAssocID="{1C227F4A-145A-49AC-8128-630D803A2B85}" presName="aSpace2" presStyleCnt="0"/>
      <dgm:spPr/>
    </dgm:pt>
    <dgm:pt modelId="{FEB633DC-0C86-4855-8AB4-F6E75A22BECD}" type="pres">
      <dgm:prSet presAssocID="{F46440DB-8214-499A-85A7-7F930FAD9E73}" presName="childNode" presStyleLbl="node1" presStyleIdx="5" presStyleCnt="6" custScaleX="111967" custScaleY="62493" custLinFactY="-18192" custLinFactNeighborX="-108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95D55F-6C49-424A-A2CB-0585FA73624C}" type="presOf" srcId="{661E5CF7-9698-4BD2-961E-C6AE2E0A87C8}" destId="{5E824EC7-6242-497D-89F0-F124604DDC3B}" srcOrd="0" destOrd="0" presId="urn:microsoft.com/office/officeart/2005/8/layout/lProcess2"/>
    <dgm:cxn modelId="{B720F771-2157-43D7-A213-7915A0ED5EF7}" srcId="{ED45D660-AFDD-43F3-8864-3C8E7E693E14}" destId="{F46440DB-8214-499A-85A7-7F930FAD9E73}" srcOrd="1" destOrd="0" parTransId="{F0B1BCCD-9E9B-4087-8B3D-AB0F30F3CEB6}" sibTransId="{B9368078-85C2-4992-87A4-2C4FE0E6280E}"/>
    <dgm:cxn modelId="{53353BA1-132E-40A9-BF0D-3461F81BBD60}" type="presOf" srcId="{D219B869-BF41-47AD-B911-897052B545E4}" destId="{3061AE57-08AA-4887-9DD8-BF0841A7B240}" srcOrd="0" destOrd="0" presId="urn:microsoft.com/office/officeart/2005/8/layout/lProcess2"/>
    <dgm:cxn modelId="{C82734FA-8E3B-4609-897B-E5C63CBA6287}" type="presOf" srcId="{ED45D660-AFDD-43F3-8864-3C8E7E693E14}" destId="{3D643302-EA15-427B-B762-799A34B3863F}" srcOrd="1" destOrd="0" presId="urn:microsoft.com/office/officeart/2005/8/layout/lProcess2"/>
    <dgm:cxn modelId="{8286118B-177D-4847-85A2-558130384978}" type="presOf" srcId="{C56A7543-09EF-43E1-998F-BD3C786A99FB}" destId="{48750FAD-9984-4B35-A375-5CA1A60977DC}" srcOrd="0" destOrd="0" presId="urn:microsoft.com/office/officeart/2005/8/layout/lProcess2"/>
    <dgm:cxn modelId="{332CE2CB-1BE8-48C2-BFCD-E3EB7DB72824}" srcId="{73EB2E48-0AE1-420C-9642-FEB5974B8EF8}" destId="{F3ED9FD4-31E4-4567-AB0B-74324F792C3F}" srcOrd="1" destOrd="0" parTransId="{418FC957-3173-41DA-938D-B6B628BD644D}" sibTransId="{1259217A-C9DE-4520-859C-B69F5F3CAAB9}"/>
    <dgm:cxn modelId="{DFAA6C26-FD8C-4902-B3E2-E44F6B480935}" srcId="{D219B869-BF41-47AD-B911-897052B545E4}" destId="{CB520CD3-F151-4F08-9382-6EE39C71F449}" srcOrd="0" destOrd="0" parTransId="{2DCA4D4D-30C6-4B5B-85D1-8C22DD767063}" sibTransId="{15E90509-66AC-42D5-B0AA-C4AC935961A3}"/>
    <dgm:cxn modelId="{06D6490A-3DD3-4FCC-93FF-FE2765773E2C}" type="presOf" srcId="{1C227F4A-145A-49AC-8128-630D803A2B85}" destId="{06756A64-9BF9-4A59-AE61-5050AC60FB3C}" srcOrd="0" destOrd="0" presId="urn:microsoft.com/office/officeart/2005/8/layout/lProcess2"/>
    <dgm:cxn modelId="{F8C743C2-07E6-4EEE-9EF7-59F27EA8C4A0}" type="presOf" srcId="{73EB2E48-0AE1-420C-9642-FEB5974B8EF8}" destId="{43EB4AA6-4E8C-4E1F-AA61-1084A9F17CF4}" srcOrd="0" destOrd="0" presId="urn:microsoft.com/office/officeart/2005/8/layout/lProcess2"/>
    <dgm:cxn modelId="{056B37AC-8970-49CB-B13F-09960C057A61}" type="presOf" srcId="{F3ED9FD4-31E4-4567-AB0B-74324F792C3F}" destId="{0AE1B3E5-7064-4CE5-A7EA-E53A36192812}" srcOrd="0" destOrd="0" presId="urn:microsoft.com/office/officeart/2005/8/layout/lProcess2"/>
    <dgm:cxn modelId="{828BBB93-CA3D-4C38-BFEB-9F36ECA89AB5}" srcId="{F3ED9FD4-31E4-4567-AB0B-74324F792C3F}" destId="{C56A7543-09EF-43E1-998F-BD3C786A99FB}" srcOrd="1" destOrd="0" parTransId="{BB910FAE-5025-4177-A2B2-807333FF4E9E}" sibTransId="{544767C4-D7A8-4890-823E-811EFACBEB5B}"/>
    <dgm:cxn modelId="{35CE6B72-FF1C-4CB2-9C95-028A2B8DC80B}" type="presOf" srcId="{F3ED9FD4-31E4-4567-AB0B-74324F792C3F}" destId="{6F57918C-969F-4AF7-9F53-435EABE2504D}" srcOrd="1" destOrd="0" presId="urn:microsoft.com/office/officeart/2005/8/layout/lProcess2"/>
    <dgm:cxn modelId="{38699857-963C-43A7-ABB3-83AC03F5546A}" srcId="{D219B869-BF41-47AD-B911-897052B545E4}" destId="{661E5CF7-9698-4BD2-961E-C6AE2E0A87C8}" srcOrd="1" destOrd="0" parTransId="{62615951-706E-4975-B2C9-8D155EAFDBCE}" sibTransId="{3C9492E6-0EA9-4743-9A29-B0E4EFE169FA}"/>
    <dgm:cxn modelId="{C2A92CE9-C648-466E-BB3D-B918792A1F47}" type="presOf" srcId="{D219B869-BF41-47AD-B911-897052B545E4}" destId="{51184555-205D-471E-B72C-67299B5F5A62}" srcOrd="1" destOrd="0" presId="urn:microsoft.com/office/officeart/2005/8/layout/lProcess2"/>
    <dgm:cxn modelId="{1080436C-AB63-45F7-9E79-A9D10C42FD07}" srcId="{73EB2E48-0AE1-420C-9642-FEB5974B8EF8}" destId="{ED45D660-AFDD-43F3-8864-3C8E7E693E14}" srcOrd="2" destOrd="0" parTransId="{89C2A580-BD53-45E9-9974-2F5AE2907448}" sibTransId="{5D0218FE-DF44-45CC-AAFC-D39F2F447F77}"/>
    <dgm:cxn modelId="{48BBFA67-4E85-417F-949F-073109A1EBFD}" type="presOf" srcId="{F46440DB-8214-499A-85A7-7F930FAD9E73}" destId="{FEB633DC-0C86-4855-8AB4-F6E75A22BECD}" srcOrd="0" destOrd="0" presId="urn:microsoft.com/office/officeart/2005/8/layout/lProcess2"/>
    <dgm:cxn modelId="{8DA488DD-D44F-452C-9702-7104833A9585}" type="presOf" srcId="{CB520CD3-F151-4F08-9382-6EE39C71F449}" destId="{42DE116D-F732-4A31-878B-3A0FD0653308}" srcOrd="0" destOrd="0" presId="urn:microsoft.com/office/officeart/2005/8/layout/lProcess2"/>
    <dgm:cxn modelId="{EAA7A9DC-5D18-45E0-97E9-98C8646B01B5}" type="presOf" srcId="{0D9417DD-3ECC-421F-9807-2DE1E1C4E1A3}" destId="{7D8BA130-300A-4D72-B850-E13EA15FFF3C}" srcOrd="0" destOrd="0" presId="urn:microsoft.com/office/officeart/2005/8/layout/lProcess2"/>
    <dgm:cxn modelId="{A28AE53C-5EDF-437F-9F00-5DE11A7F6741}" type="presOf" srcId="{ED45D660-AFDD-43F3-8864-3C8E7E693E14}" destId="{FFA9586D-C79A-4C03-931D-96B4F38E52AA}" srcOrd="0" destOrd="0" presId="urn:microsoft.com/office/officeart/2005/8/layout/lProcess2"/>
    <dgm:cxn modelId="{41D430C0-5C47-4FC8-ACC0-4635D3AA98B4}" srcId="{73EB2E48-0AE1-420C-9642-FEB5974B8EF8}" destId="{D219B869-BF41-47AD-B911-897052B545E4}" srcOrd="0" destOrd="0" parTransId="{10215459-842A-4990-B4E9-1D90449CB8AB}" sibTransId="{D4201435-8B9A-43B8-A500-E9C6D5671A81}"/>
    <dgm:cxn modelId="{20C6E340-1E9B-4D9C-A840-827BEA5415E2}" srcId="{F3ED9FD4-31E4-4567-AB0B-74324F792C3F}" destId="{0D9417DD-3ECC-421F-9807-2DE1E1C4E1A3}" srcOrd="0" destOrd="0" parTransId="{234678FA-85A2-46C6-82E4-85B9628FE371}" sibTransId="{26281E83-AE0F-4A61-AEEE-1A34601F3AC1}"/>
    <dgm:cxn modelId="{67C1982A-19A8-4091-841A-405C1242F8B0}" srcId="{ED45D660-AFDD-43F3-8864-3C8E7E693E14}" destId="{1C227F4A-145A-49AC-8128-630D803A2B85}" srcOrd="0" destOrd="0" parTransId="{A7D05B4B-4F75-43FE-8431-C0C90A0FC400}" sibTransId="{BF42279F-B00E-4C48-A4BB-FD50AD346829}"/>
    <dgm:cxn modelId="{3F73938A-75D8-4415-B509-737077BDE8BE}" type="presParOf" srcId="{43EB4AA6-4E8C-4E1F-AA61-1084A9F17CF4}" destId="{AAA590AD-73E3-48EE-80A7-D1D2B1D1F08C}" srcOrd="0" destOrd="0" presId="urn:microsoft.com/office/officeart/2005/8/layout/lProcess2"/>
    <dgm:cxn modelId="{26FA46D1-6F28-41A4-95A7-DB3581B89FCA}" type="presParOf" srcId="{AAA590AD-73E3-48EE-80A7-D1D2B1D1F08C}" destId="{3061AE57-08AA-4887-9DD8-BF0841A7B240}" srcOrd="0" destOrd="0" presId="urn:microsoft.com/office/officeart/2005/8/layout/lProcess2"/>
    <dgm:cxn modelId="{3BB6766E-BF69-4840-BA53-6B68EE266C95}" type="presParOf" srcId="{AAA590AD-73E3-48EE-80A7-D1D2B1D1F08C}" destId="{51184555-205D-471E-B72C-67299B5F5A62}" srcOrd="1" destOrd="0" presId="urn:microsoft.com/office/officeart/2005/8/layout/lProcess2"/>
    <dgm:cxn modelId="{21494AEC-CF38-4D17-A987-AE683AC3C581}" type="presParOf" srcId="{AAA590AD-73E3-48EE-80A7-D1D2B1D1F08C}" destId="{78862CDE-C182-404E-862A-FFECF157E844}" srcOrd="2" destOrd="0" presId="urn:microsoft.com/office/officeart/2005/8/layout/lProcess2"/>
    <dgm:cxn modelId="{B4805A0C-0540-4B44-B601-7276ED7A546B}" type="presParOf" srcId="{78862CDE-C182-404E-862A-FFECF157E844}" destId="{872548D9-4271-41C1-9D4F-CB8DF684DC70}" srcOrd="0" destOrd="0" presId="urn:microsoft.com/office/officeart/2005/8/layout/lProcess2"/>
    <dgm:cxn modelId="{2717046C-256E-46C9-96E2-CF740CB0682B}" type="presParOf" srcId="{872548D9-4271-41C1-9D4F-CB8DF684DC70}" destId="{42DE116D-F732-4A31-878B-3A0FD0653308}" srcOrd="0" destOrd="0" presId="urn:microsoft.com/office/officeart/2005/8/layout/lProcess2"/>
    <dgm:cxn modelId="{6144799C-361F-4348-A8D1-333A0C5B7EA6}" type="presParOf" srcId="{872548D9-4271-41C1-9D4F-CB8DF684DC70}" destId="{A36ED934-DDC1-4F97-91A6-086747426E9F}" srcOrd="1" destOrd="0" presId="urn:microsoft.com/office/officeart/2005/8/layout/lProcess2"/>
    <dgm:cxn modelId="{097D127C-8635-4B52-BFB5-D17C0844698A}" type="presParOf" srcId="{872548D9-4271-41C1-9D4F-CB8DF684DC70}" destId="{5E824EC7-6242-497D-89F0-F124604DDC3B}" srcOrd="2" destOrd="0" presId="urn:microsoft.com/office/officeart/2005/8/layout/lProcess2"/>
    <dgm:cxn modelId="{15830538-4D2F-4535-ACB2-68A5DD63AF74}" type="presParOf" srcId="{43EB4AA6-4E8C-4E1F-AA61-1084A9F17CF4}" destId="{D83554FC-9EF9-40EB-842E-10AFA30D7499}" srcOrd="1" destOrd="0" presId="urn:microsoft.com/office/officeart/2005/8/layout/lProcess2"/>
    <dgm:cxn modelId="{6747C664-82E0-4404-82AF-91040609F615}" type="presParOf" srcId="{43EB4AA6-4E8C-4E1F-AA61-1084A9F17CF4}" destId="{C2A0D0F0-B358-4097-807B-4E8DBBB8E740}" srcOrd="2" destOrd="0" presId="urn:microsoft.com/office/officeart/2005/8/layout/lProcess2"/>
    <dgm:cxn modelId="{6A541013-5ABD-4603-A7F9-B6AC4DEB2CF3}" type="presParOf" srcId="{C2A0D0F0-B358-4097-807B-4E8DBBB8E740}" destId="{0AE1B3E5-7064-4CE5-A7EA-E53A36192812}" srcOrd="0" destOrd="0" presId="urn:microsoft.com/office/officeart/2005/8/layout/lProcess2"/>
    <dgm:cxn modelId="{800AFBC6-FEA4-4B17-9AB0-ADEF19427999}" type="presParOf" srcId="{C2A0D0F0-B358-4097-807B-4E8DBBB8E740}" destId="{6F57918C-969F-4AF7-9F53-435EABE2504D}" srcOrd="1" destOrd="0" presId="urn:microsoft.com/office/officeart/2005/8/layout/lProcess2"/>
    <dgm:cxn modelId="{BBBF17E7-D90C-4118-AD85-FBDB480CD6BA}" type="presParOf" srcId="{C2A0D0F0-B358-4097-807B-4E8DBBB8E740}" destId="{165CF355-C9D3-40A4-BE15-B217CBE114C4}" srcOrd="2" destOrd="0" presId="urn:microsoft.com/office/officeart/2005/8/layout/lProcess2"/>
    <dgm:cxn modelId="{E273ECA7-7264-4AF1-A5A7-175745FC1E17}" type="presParOf" srcId="{165CF355-C9D3-40A4-BE15-B217CBE114C4}" destId="{5EA42CE3-DF8B-4011-90D0-E5C7359EB3C9}" srcOrd="0" destOrd="0" presId="urn:microsoft.com/office/officeart/2005/8/layout/lProcess2"/>
    <dgm:cxn modelId="{6F269695-FD8C-46A0-8BDC-3F4F2899F05B}" type="presParOf" srcId="{5EA42CE3-DF8B-4011-90D0-E5C7359EB3C9}" destId="{7D8BA130-300A-4D72-B850-E13EA15FFF3C}" srcOrd="0" destOrd="0" presId="urn:microsoft.com/office/officeart/2005/8/layout/lProcess2"/>
    <dgm:cxn modelId="{E2863359-81B2-49EB-88DF-71FF6DE2513E}" type="presParOf" srcId="{5EA42CE3-DF8B-4011-90D0-E5C7359EB3C9}" destId="{CA51D8F2-5DBA-40DF-B604-57C24EA4806A}" srcOrd="1" destOrd="0" presId="urn:microsoft.com/office/officeart/2005/8/layout/lProcess2"/>
    <dgm:cxn modelId="{837DF7E5-EA84-45D4-B4A7-3C514C41C986}" type="presParOf" srcId="{5EA42CE3-DF8B-4011-90D0-E5C7359EB3C9}" destId="{48750FAD-9984-4B35-A375-5CA1A60977DC}" srcOrd="2" destOrd="0" presId="urn:microsoft.com/office/officeart/2005/8/layout/lProcess2"/>
    <dgm:cxn modelId="{46EBA2B7-53C1-473B-B434-883D07E8AD27}" type="presParOf" srcId="{43EB4AA6-4E8C-4E1F-AA61-1084A9F17CF4}" destId="{9A35A73C-1EB5-42FD-8FFB-E677FCDB03C4}" srcOrd="3" destOrd="0" presId="urn:microsoft.com/office/officeart/2005/8/layout/lProcess2"/>
    <dgm:cxn modelId="{A465C9D8-DEDA-4A0B-B23F-E8D862FD88C1}" type="presParOf" srcId="{43EB4AA6-4E8C-4E1F-AA61-1084A9F17CF4}" destId="{B67E2B0E-634E-4AA7-A9C5-F0CB2FDD99B4}" srcOrd="4" destOrd="0" presId="urn:microsoft.com/office/officeart/2005/8/layout/lProcess2"/>
    <dgm:cxn modelId="{553E7D1D-D9B4-440C-B4A3-41E92B3B7807}" type="presParOf" srcId="{B67E2B0E-634E-4AA7-A9C5-F0CB2FDD99B4}" destId="{FFA9586D-C79A-4C03-931D-96B4F38E52AA}" srcOrd="0" destOrd="0" presId="urn:microsoft.com/office/officeart/2005/8/layout/lProcess2"/>
    <dgm:cxn modelId="{D081DEA9-D3DD-43C2-90F8-C6E8F85A99C4}" type="presParOf" srcId="{B67E2B0E-634E-4AA7-A9C5-F0CB2FDD99B4}" destId="{3D643302-EA15-427B-B762-799A34B3863F}" srcOrd="1" destOrd="0" presId="urn:microsoft.com/office/officeart/2005/8/layout/lProcess2"/>
    <dgm:cxn modelId="{5C91518F-6791-448B-9110-EF7209AC3159}" type="presParOf" srcId="{B67E2B0E-634E-4AA7-A9C5-F0CB2FDD99B4}" destId="{C5589823-B87C-4D18-9D21-073B08AE27EA}" srcOrd="2" destOrd="0" presId="urn:microsoft.com/office/officeart/2005/8/layout/lProcess2"/>
    <dgm:cxn modelId="{15B5FFD5-E6DF-4078-B3BE-7652B3A37187}" type="presParOf" srcId="{C5589823-B87C-4D18-9D21-073B08AE27EA}" destId="{F4C6B715-503F-48F3-997A-45B8C0085E4F}" srcOrd="0" destOrd="0" presId="urn:microsoft.com/office/officeart/2005/8/layout/lProcess2"/>
    <dgm:cxn modelId="{CBEC726A-8581-4B6E-AD37-EDF367D55648}" type="presParOf" srcId="{F4C6B715-503F-48F3-997A-45B8C0085E4F}" destId="{06756A64-9BF9-4A59-AE61-5050AC60FB3C}" srcOrd="0" destOrd="0" presId="urn:microsoft.com/office/officeart/2005/8/layout/lProcess2"/>
    <dgm:cxn modelId="{080D6453-B855-43AE-921B-E493FA136921}" type="presParOf" srcId="{F4C6B715-503F-48F3-997A-45B8C0085E4F}" destId="{B005EB44-57E2-4ACE-BEC2-5F7CFAB36DAF}" srcOrd="1" destOrd="0" presId="urn:microsoft.com/office/officeart/2005/8/layout/lProcess2"/>
    <dgm:cxn modelId="{EB572750-2230-4EBB-99F0-B4A1D5A1CD4E}" type="presParOf" srcId="{F4C6B715-503F-48F3-997A-45B8C0085E4F}" destId="{FEB633DC-0C86-4855-8AB4-F6E75A22BEC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D219B869-BF41-47AD-B911-897052B545E4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10215459-842A-4990-B4E9-1D90449CB8AB}" type="parTrans" cxnId="{41D430C0-5C47-4FC8-ACC0-4635D3AA98B4}">
      <dgm:prSet/>
      <dgm:spPr/>
      <dgm:t>
        <a:bodyPr/>
        <a:lstStyle/>
        <a:p>
          <a:endParaRPr lang="ru-RU"/>
        </a:p>
      </dgm:t>
    </dgm:pt>
    <dgm:pt modelId="{D4201435-8B9A-43B8-A500-E9C6D5671A81}" type="sibTrans" cxnId="{41D430C0-5C47-4FC8-ACC0-4635D3AA98B4}">
      <dgm:prSet/>
      <dgm:spPr/>
      <dgm:t>
        <a:bodyPr/>
        <a:lstStyle/>
        <a:p>
          <a:endParaRPr lang="ru-RU"/>
        </a:p>
      </dgm:t>
    </dgm:pt>
    <dgm:pt modelId="{F3ED9FD4-31E4-4567-AB0B-74324F792C3F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418FC957-3173-41DA-938D-B6B628BD644D}" type="parTrans" cxnId="{332CE2CB-1BE8-48C2-BFCD-E3EB7DB72824}">
      <dgm:prSet/>
      <dgm:spPr/>
      <dgm:t>
        <a:bodyPr/>
        <a:lstStyle/>
        <a:p>
          <a:endParaRPr lang="ru-RU"/>
        </a:p>
      </dgm:t>
    </dgm:pt>
    <dgm:pt modelId="{1259217A-C9DE-4520-859C-B69F5F3CAAB9}" type="sibTrans" cxnId="{332CE2CB-1BE8-48C2-BFCD-E3EB7DB72824}">
      <dgm:prSet/>
      <dgm:spPr/>
      <dgm:t>
        <a:bodyPr/>
        <a:lstStyle/>
        <a:p>
          <a:endParaRPr lang="ru-RU"/>
        </a:p>
      </dgm:t>
    </dgm:pt>
    <dgm:pt modelId="{ED45D660-AFDD-43F3-8864-3C8E7E693E14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Дотации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89C2A580-BD53-45E9-9974-2F5AE2907448}" type="parTrans" cxnId="{1080436C-AB63-45F7-9E79-A9D10C42FD07}">
      <dgm:prSet/>
      <dgm:spPr/>
      <dgm:t>
        <a:bodyPr/>
        <a:lstStyle/>
        <a:p>
          <a:endParaRPr lang="ru-RU"/>
        </a:p>
      </dgm:t>
    </dgm:pt>
    <dgm:pt modelId="{5D0218FE-DF44-45CC-AAFC-D39F2F447F77}" type="sibTrans" cxnId="{1080436C-AB63-45F7-9E79-A9D10C42FD07}">
      <dgm:prSet/>
      <dgm:spPr/>
      <dgm:t>
        <a:bodyPr/>
        <a:lstStyle/>
        <a:p>
          <a:endParaRPr lang="ru-RU"/>
        </a:p>
      </dgm:t>
    </dgm:pt>
    <dgm:pt modelId="{8B93083E-F37A-4D89-95F6-85C0073F7F29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14. Субвенция на обеспечение переданных </a:t>
          </a:r>
          <a:r>
            <a:rPr lang="ru-RU" sz="1000" b="1" i="1" dirty="0" err="1" smtClean="0">
              <a:solidFill>
                <a:schemeClr val="tx2">
                  <a:lumMod val="50000"/>
                </a:schemeClr>
              </a:solidFill>
            </a:rPr>
            <a:t>госполномочий</a:t>
          </a:r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 по архивной деятельности в 2019 – 2021 годах по 5,33 млн. рублей ежегодно</a:t>
          </a:r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. </a:t>
          </a:r>
        </a:p>
      </dgm:t>
    </dgm:pt>
    <dgm:pt modelId="{B4B30F96-EB4A-4DF5-BF4E-B3FA6E4DAE2D}" type="parTrans" cxnId="{49FB87E0-F505-4821-B8E8-627EB1535870}">
      <dgm:prSet/>
      <dgm:spPr/>
      <dgm:t>
        <a:bodyPr/>
        <a:lstStyle/>
        <a:p>
          <a:endParaRPr lang="ru-RU"/>
        </a:p>
      </dgm:t>
    </dgm:pt>
    <dgm:pt modelId="{B6F7C726-60E3-4047-A7A1-A535623AFF8A}" type="sibTrans" cxnId="{49FB87E0-F505-4821-B8E8-627EB1535870}">
      <dgm:prSet/>
      <dgm:spPr/>
      <dgm:t>
        <a:bodyPr/>
        <a:lstStyle/>
        <a:p>
          <a:endParaRPr lang="ru-RU"/>
        </a:p>
      </dgm:t>
    </dgm:pt>
    <dgm:pt modelId="{2EBB5526-AF44-46AB-98BF-2205F11F4772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15. Субвенция на осуществление </a:t>
          </a:r>
          <a:r>
            <a:rPr lang="ru-RU" sz="1000" b="1" i="1" dirty="0" err="1" smtClean="0">
              <a:solidFill>
                <a:schemeClr val="tx2">
                  <a:lumMod val="50000"/>
                </a:schemeClr>
              </a:solidFill>
            </a:rPr>
            <a:t>госполномочий</a:t>
          </a:r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 в</a:t>
          </a:r>
          <a:r>
            <a:rPr lang="ru-RU" sz="1000" b="1" i="1" baseline="0" dirty="0" smtClean="0">
              <a:solidFill>
                <a:schemeClr val="tx2">
                  <a:lumMod val="50000"/>
                </a:schemeClr>
              </a:solidFill>
            </a:rPr>
            <a:t> сфере градостроительной деятельности в 2019 году в сумме 2,46 млн. рублей  </a:t>
          </a:r>
          <a:endParaRPr lang="ru-RU" sz="1000" b="1" i="1" dirty="0" smtClean="0">
            <a:solidFill>
              <a:schemeClr val="tx2">
                <a:lumMod val="50000"/>
              </a:schemeClr>
            </a:solidFill>
          </a:endParaRPr>
        </a:p>
      </dgm:t>
    </dgm:pt>
    <dgm:pt modelId="{7B29641F-CF8C-4451-95F0-A5E0F58F026E}" type="parTrans" cxnId="{8B46E80F-40AB-4800-94F7-257E901B1EFC}">
      <dgm:prSet/>
      <dgm:spPr/>
      <dgm:t>
        <a:bodyPr/>
        <a:lstStyle/>
        <a:p>
          <a:endParaRPr lang="ru-RU"/>
        </a:p>
      </dgm:t>
    </dgm:pt>
    <dgm:pt modelId="{031F534A-2C7E-42C5-B634-346EA6E46A05}" type="sibTrans" cxnId="{8B46E80F-40AB-4800-94F7-257E901B1EFC}">
      <dgm:prSet/>
      <dgm:spPr/>
      <dgm:t>
        <a:bodyPr/>
        <a:lstStyle/>
        <a:p>
          <a:endParaRPr lang="ru-RU"/>
        </a:p>
      </dgm:t>
    </dgm:pt>
    <dgm:pt modelId="{193DD8F0-2209-449A-B02A-FC8ADBE17CF4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17. Субвенция на создание административных комиссий, рассматривающих дела об административных правонарушениях в сфере благоустройства в 2019-2021 годах по 0,54 млн. рублей ежегодно. </a:t>
          </a:r>
          <a:endParaRPr lang="ru-RU" sz="1000" dirty="0"/>
        </a:p>
      </dgm:t>
    </dgm:pt>
    <dgm:pt modelId="{A8D459FF-08BF-4B1C-81B2-AE7856429050}" type="parTrans" cxnId="{F60AED93-4035-4FA4-8D6A-BE7AE183E8C1}">
      <dgm:prSet/>
      <dgm:spPr/>
      <dgm:t>
        <a:bodyPr/>
        <a:lstStyle/>
        <a:p>
          <a:endParaRPr lang="ru-RU"/>
        </a:p>
      </dgm:t>
    </dgm:pt>
    <dgm:pt modelId="{4AEABE8F-37B7-4FEC-A84F-C92FEB61778A}" type="sibTrans" cxnId="{F60AED93-4035-4FA4-8D6A-BE7AE183E8C1}">
      <dgm:prSet/>
      <dgm:spPr/>
      <dgm:t>
        <a:bodyPr/>
        <a:lstStyle/>
        <a:p>
          <a:endParaRPr lang="ru-RU"/>
        </a:p>
      </dgm:t>
    </dgm:pt>
    <dgm:pt modelId="{7401C744-92D7-4EDF-97AF-C975143A0E80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Дотация на выравнивание уровня расчетной бюджетной обеспеченности                     в 2019 – 144,07 млн. рублей, в 2020 – 1,123 млн. рублей, в 2021 – 5,085 млн. рублей</a:t>
          </a:r>
          <a:endParaRPr lang="ru-RU" sz="1200" b="1" i="1" dirty="0">
            <a:solidFill>
              <a:schemeClr val="tx2">
                <a:lumMod val="50000"/>
              </a:schemeClr>
            </a:solidFill>
          </a:endParaRPr>
        </a:p>
      </dgm:t>
    </dgm:pt>
    <dgm:pt modelId="{AE3FD17F-CBF5-4EFA-9EC9-BBA1F4F5805F}" type="parTrans" cxnId="{542EE977-8A3D-4A72-8675-52789D1E82F9}">
      <dgm:prSet/>
      <dgm:spPr/>
      <dgm:t>
        <a:bodyPr/>
        <a:lstStyle/>
        <a:p>
          <a:endParaRPr lang="ru-RU"/>
        </a:p>
      </dgm:t>
    </dgm:pt>
    <dgm:pt modelId="{94A4C80A-EC36-457E-A494-AD1E17641A7A}" type="sibTrans" cxnId="{542EE977-8A3D-4A72-8675-52789D1E82F9}">
      <dgm:prSet/>
      <dgm:spPr/>
      <dgm:t>
        <a:bodyPr/>
        <a:lstStyle/>
        <a:p>
          <a:endParaRPr lang="ru-RU"/>
        </a:p>
      </dgm:t>
    </dgm:pt>
    <dgm:pt modelId="{C00617C4-D79C-4F44-A342-B7ADF8B231F4}">
      <dgm:prSet custT="1"/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16. Субвенция на обеспечение жильем  в соответствии с Законом «О ветеранах» в 2019-2020 в сумме 2,22 млн. рублей, в 2021 -1,11 млн. рублей </a:t>
          </a:r>
          <a:endParaRPr lang="ru-RU" sz="1000" b="1" i="1" dirty="0">
            <a:solidFill>
              <a:schemeClr val="tx2">
                <a:lumMod val="50000"/>
              </a:schemeClr>
            </a:solidFill>
          </a:endParaRPr>
        </a:p>
      </dgm:t>
    </dgm:pt>
    <dgm:pt modelId="{48E9432B-061E-4663-936E-6B0E54529770}" type="parTrans" cxnId="{20DE2FDB-C431-4FCE-A5FF-553BB7AF4374}">
      <dgm:prSet/>
      <dgm:spPr/>
      <dgm:t>
        <a:bodyPr/>
        <a:lstStyle/>
        <a:p>
          <a:endParaRPr lang="ru-RU"/>
        </a:p>
      </dgm:t>
    </dgm:pt>
    <dgm:pt modelId="{F5260AAA-159A-4874-87D2-FEAB22FFC3CA}" type="sibTrans" cxnId="{20DE2FDB-C431-4FCE-A5FF-553BB7AF4374}">
      <dgm:prSet/>
      <dgm:spPr/>
      <dgm:t>
        <a:bodyPr/>
        <a:lstStyle/>
        <a:p>
          <a:endParaRPr lang="ru-RU"/>
        </a:p>
      </dgm:t>
    </dgm:pt>
    <dgm:pt modelId="{4DC3705A-EE64-4F2D-B179-C6DBC857A816}">
      <dgm:prSet custT="1"/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Иные межбюджетные трансферты в форме дотаций в сумме 169,1 млн. рублей на 2019 год</a:t>
          </a:r>
          <a:endParaRPr lang="ru-RU" sz="1200" b="1" i="1" dirty="0">
            <a:solidFill>
              <a:schemeClr val="tx2">
                <a:lumMod val="50000"/>
              </a:schemeClr>
            </a:solidFill>
          </a:endParaRPr>
        </a:p>
      </dgm:t>
    </dgm:pt>
    <dgm:pt modelId="{8B9EB73E-2857-428A-A91F-1357B2E58FBA}" type="parTrans" cxnId="{9E5882AB-3664-42FE-98FB-EC0D3A0B5145}">
      <dgm:prSet/>
      <dgm:spPr/>
      <dgm:t>
        <a:bodyPr/>
        <a:lstStyle/>
        <a:p>
          <a:endParaRPr lang="ru-RU"/>
        </a:p>
      </dgm:t>
    </dgm:pt>
    <dgm:pt modelId="{A3DB5FCC-A84B-4D9F-AC74-EA4D196A24BF}" type="sibTrans" cxnId="{9E5882AB-3664-42FE-98FB-EC0D3A0B5145}">
      <dgm:prSet/>
      <dgm:spPr/>
      <dgm:t>
        <a:bodyPr/>
        <a:lstStyle/>
        <a:p>
          <a:endParaRPr lang="ru-RU"/>
        </a:p>
      </dgm:t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A590AD-73E3-48EE-80A7-D1D2B1D1F08C}" type="pres">
      <dgm:prSet presAssocID="{D219B869-BF41-47AD-B911-897052B545E4}" presName="compNode" presStyleCnt="0"/>
      <dgm:spPr/>
    </dgm:pt>
    <dgm:pt modelId="{3061AE57-08AA-4887-9DD8-BF0841A7B240}" type="pres">
      <dgm:prSet presAssocID="{D219B869-BF41-47AD-B911-897052B545E4}" presName="aNode" presStyleLbl="bgShp" presStyleIdx="0" presStyleCnt="3"/>
      <dgm:spPr/>
      <dgm:t>
        <a:bodyPr/>
        <a:lstStyle/>
        <a:p>
          <a:endParaRPr lang="ru-RU"/>
        </a:p>
      </dgm:t>
    </dgm:pt>
    <dgm:pt modelId="{51184555-205D-471E-B72C-67299B5F5A62}" type="pres">
      <dgm:prSet presAssocID="{D219B869-BF41-47AD-B911-897052B545E4}" presName="textNode" presStyleLbl="bgShp" presStyleIdx="0" presStyleCnt="3"/>
      <dgm:spPr/>
      <dgm:t>
        <a:bodyPr/>
        <a:lstStyle/>
        <a:p>
          <a:endParaRPr lang="ru-RU"/>
        </a:p>
      </dgm:t>
    </dgm:pt>
    <dgm:pt modelId="{78862CDE-C182-404E-862A-FFECF157E844}" type="pres">
      <dgm:prSet presAssocID="{D219B869-BF41-47AD-B911-897052B545E4}" presName="compChildNode" presStyleCnt="0"/>
      <dgm:spPr/>
    </dgm:pt>
    <dgm:pt modelId="{872548D9-4271-41C1-9D4F-CB8DF684DC70}" type="pres">
      <dgm:prSet presAssocID="{D219B869-BF41-47AD-B911-897052B545E4}" presName="theInnerList" presStyleCnt="0"/>
      <dgm:spPr/>
    </dgm:pt>
    <dgm:pt modelId="{A162EFDF-02B0-4808-BBFF-9C8C678C0B1D}" type="pres">
      <dgm:prSet presAssocID="{8B93083E-F37A-4D89-95F6-85C0073F7F29}" presName="childNode" presStyleLbl="node1" presStyleIdx="0" presStyleCnt="6" custScaleX="109927" custScaleY="250649" custLinFactY="-50872" custLinFactNeighborX="132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9EE56D-99AB-45FF-9C92-A177656D2FA7}" type="pres">
      <dgm:prSet presAssocID="{8B93083E-F37A-4D89-95F6-85C0073F7F29}" presName="aSpace2" presStyleCnt="0"/>
      <dgm:spPr/>
    </dgm:pt>
    <dgm:pt modelId="{0D2DFE79-2D98-4A7A-9178-4A194043CAF3}" type="pres">
      <dgm:prSet presAssocID="{2EBB5526-AF44-46AB-98BF-2205F11F4772}" presName="childNode" presStyleLbl="node1" presStyleIdx="1" presStyleCnt="6" custScaleX="110483" custScaleY="251452" custLinFactY="-28821" custLinFactNeighborX="105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2D2804-44B7-42F8-8AAA-241684BF7850}" type="pres">
      <dgm:prSet presAssocID="{2EBB5526-AF44-46AB-98BF-2205F11F4772}" presName="aSpace2" presStyleCnt="0"/>
      <dgm:spPr/>
    </dgm:pt>
    <dgm:pt modelId="{A4E2A633-6410-48D2-A278-D20FC2357218}" type="pres">
      <dgm:prSet presAssocID="{C00617C4-D79C-4F44-A342-B7ADF8B231F4}" presName="childNode" presStyleLbl="node1" presStyleIdx="2" presStyleCnt="6" custScaleX="109498" custScaleY="220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554FC-9EF9-40EB-842E-10AFA30D7499}" type="pres">
      <dgm:prSet presAssocID="{D219B869-BF41-47AD-B911-897052B545E4}" presName="aSpace" presStyleCnt="0"/>
      <dgm:spPr/>
    </dgm:pt>
    <dgm:pt modelId="{C2A0D0F0-B358-4097-807B-4E8DBBB8E740}" type="pres">
      <dgm:prSet presAssocID="{F3ED9FD4-31E4-4567-AB0B-74324F792C3F}" presName="compNode" presStyleCnt="0"/>
      <dgm:spPr/>
    </dgm:pt>
    <dgm:pt modelId="{0AE1B3E5-7064-4CE5-A7EA-E53A36192812}" type="pres">
      <dgm:prSet presAssocID="{F3ED9FD4-31E4-4567-AB0B-74324F792C3F}" presName="aNode" presStyleLbl="bgShp" presStyleIdx="1" presStyleCnt="3"/>
      <dgm:spPr/>
      <dgm:t>
        <a:bodyPr/>
        <a:lstStyle/>
        <a:p>
          <a:endParaRPr lang="ru-RU"/>
        </a:p>
      </dgm:t>
    </dgm:pt>
    <dgm:pt modelId="{6F57918C-969F-4AF7-9F53-435EABE2504D}" type="pres">
      <dgm:prSet presAssocID="{F3ED9FD4-31E4-4567-AB0B-74324F792C3F}" presName="textNode" presStyleLbl="bgShp" presStyleIdx="1" presStyleCnt="3"/>
      <dgm:spPr/>
      <dgm:t>
        <a:bodyPr/>
        <a:lstStyle/>
        <a:p>
          <a:endParaRPr lang="ru-RU"/>
        </a:p>
      </dgm:t>
    </dgm:pt>
    <dgm:pt modelId="{165CF355-C9D3-40A4-BE15-B217CBE114C4}" type="pres">
      <dgm:prSet presAssocID="{F3ED9FD4-31E4-4567-AB0B-74324F792C3F}" presName="compChildNode" presStyleCnt="0"/>
      <dgm:spPr/>
    </dgm:pt>
    <dgm:pt modelId="{5EA42CE3-DF8B-4011-90D0-E5C7359EB3C9}" type="pres">
      <dgm:prSet presAssocID="{F3ED9FD4-31E4-4567-AB0B-74324F792C3F}" presName="theInnerList" presStyleCnt="0"/>
      <dgm:spPr/>
    </dgm:pt>
    <dgm:pt modelId="{B79305D6-BECD-4A0E-AC8C-DC471010E2C2}" type="pres">
      <dgm:prSet presAssocID="{193DD8F0-2209-449A-B02A-FC8ADBE17CF4}" presName="childNode" presStyleLbl="node1" presStyleIdx="3" presStyleCnt="6" custLinFactNeighborX="-3167" custLinFactNeighborY="-14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5A73C-1EB5-42FD-8FFB-E677FCDB03C4}" type="pres">
      <dgm:prSet presAssocID="{F3ED9FD4-31E4-4567-AB0B-74324F792C3F}" presName="aSpace" presStyleCnt="0"/>
      <dgm:spPr/>
    </dgm:pt>
    <dgm:pt modelId="{B67E2B0E-634E-4AA7-A9C5-F0CB2FDD99B4}" type="pres">
      <dgm:prSet presAssocID="{ED45D660-AFDD-43F3-8864-3C8E7E693E14}" presName="compNode" presStyleCnt="0"/>
      <dgm:spPr/>
    </dgm:pt>
    <dgm:pt modelId="{FFA9586D-C79A-4C03-931D-96B4F38E52AA}" type="pres">
      <dgm:prSet presAssocID="{ED45D660-AFDD-43F3-8864-3C8E7E693E14}" presName="aNode" presStyleLbl="bgShp" presStyleIdx="2" presStyleCnt="3" custLinFactNeighborX="2049" custLinFactNeighborY="11019"/>
      <dgm:spPr/>
      <dgm:t>
        <a:bodyPr/>
        <a:lstStyle/>
        <a:p>
          <a:endParaRPr lang="ru-RU"/>
        </a:p>
      </dgm:t>
    </dgm:pt>
    <dgm:pt modelId="{3D643302-EA15-427B-B762-799A34B3863F}" type="pres">
      <dgm:prSet presAssocID="{ED45D660-AFDD-43F3-8864-3C8E7E693E14}" presName="textNode" presStyleLbl="bgShp" presStyleIdx="2" presStyleCnt="3"/>
      <dgm:spPr/>
      <dgm:t>
        <a:bodyPr/>
        <a:lstStyle/>
        <a:p>
          <a:endParaRPr lang="ru-RU"/>
        </a:p>
      </dgm:t>
    </dgm:pt>
    <dgm:pt modelId="{C5589823-B87C-4D18-9D21-073B08AE27EA}" type="pres">
      <dgm:prSet presAssocID="{ED45D660-AFDD-43F3-8864-3C8E7E693E14}" presName="compChildNode" presStyleCnt="0"/>
      <dgm:spPr/>
    </dgm:pt>
    <dgm:pt modelId="{F4C6B715-503F-48F3-997A-45B8C0085E4F}" type="pres">
      <dgm:prSet presAssocID="{ED45D660-AFDD-43F3-8864-3C8E7E693E14}" presName="theInnerList" presStyleCnt="0"/>
      <dgm:spPr/>
    </dgm:pt>
    <dgm:pt modelId="{BDE02098-A023-4EFF-97DD-6FB39E3E4E48}" type="pres">
      <dgm:prSet presAssocID="{7401C744-92D7-4EDF-97AF-C975143A0E80}" presName="childNode" presStyleLbl="node1" presStyleIdx="4" presStyleCnt="6" custScaleY="116176" custLinFactY="-13307" custLinFactNeighborX="274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FC095E-BE2A-43C3-B79C-9A540731C2E5}" type="pres">
      <dgm:prSet presAssocID="{7401C744-92D7-4EDF-97AF-C975143A0E80}" presName="aSpace2" presStyleCnt="0"/>
      <dgm:spPr/>
    </dgm:pt>
    <dgm:pt modelId="{7D43CC17-F09E-4E2D-8CD9-B634F1424527}" type="pres">
      <dgm:prSet presAssocID="{4DC3705A-EE64-4F2D-B179-C6DBC857A816}" presName="childNode" presStyleLbl="node1" presStyleIdx="5" presStyleCnt="6" custScaleY="594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D81650-39D3-4975-B598-969E4B896703}" type="presOf" srcId="{4DC3705A-EE64-4F2D-B179-C6DBC857A816}" destId="{7D43CC17-F09E-4E2D-8CD9-B634F1424527}" srcOrd="0" destOrd="0" presId="urn:microsoft.com/office/officeart/2005/8/layout/lProcess2"/>
    <dgm:cxn modelId="{27302FB5-A709-45AC-8BAB-2E7028F343CA}" type="presOf" srcId="{8B93083E-F37A-4D89-95F6-85C0073F7F29}" destId="{A162EFDF-02B0-4808-BBFF-9C8C678C0B1D}" srcOrd="0" destOrd="0" presId="urn:microsoft.com/office/officeart/2005/8/layout/lProcess2"/>
    <dgm:cxn modelId="{5C413B0C-2603-49CA-9902-2694D4457E57}" type="presOf" srcId="{D219B869-BF41-47AD-B911-897052B545E4}" destId="{51184555-205D-471E-B72C-67299B5F5A62}" srcOrd="1" destOrd="0" presId="urn:microsoft.com/office/officeart/2005/8/layout/lProcess2"/>
    <dgm:cxn modelId="{D61973AA-A883-4235-91F4-90B27C35C9AF}" type="presOf" srcId="{2EBB5526-AF44-46AB-98BF-2205F11F4772}" destId="{0D2DFE79-2D98-4A7A-9178-4A194043CAF3}" srcOrd="0" destOrd="0" presId="urn:microsoft.com/office/officeart/2005/8/layout/lProcess2"/>
    <dgm:cxn modelId="{DD84DEDB-8EB2-4B03-A9DE-4EEC0DD598C4}" type="presOf" srcId="{C00617C4-D79C-4F44-A342-B7ADF8B231F4}" destId="{A4E2A633-6410-48D2-A278-D20FC2357218}" srcOrd="0" destOrd="0" presId="urn:microsoft.com/office/officeart/2005/8/layout/lProcess2"/>
    <dgm:cxn modelId="{41D430C0-5C47-4FC8-ACC0-4635D3AA98B4}" srcId="{73EB2E48-0AE1-420C-9642-FEB5974B8EF8}" destId="{D219B869-BF41-47AD-B911-897052B545E4}" srcOrd="0" destOrd="0" parTransId="{10215459-842A-4990-B4E9-1D90449CB8AB}" sibTransId="{D4201435-8B9A-43B8-A500-E9C6D5671A81}"/>
    <dgm:cxn modelId="{8B46E80F-40AB-4800-94F7-257E901B1EFC}" srcId="{D219B869-BF41-47AD-B911-897052B545E4}" destId="{2EBB5526-AF44-46AB-98BF-2205F11F4772}" srcOrd="1" destOrd="0" parTransId="{7B29641F-CF8C-4451-95F0-A5E0F58F026E}" sibTransId="{031F534A-2C7E-42C5-B634-346EA6E46A05}"/>
    <dgm:cxn modelId="{952F176C-8297-4F74-8CA1-0EE71AC809DD}" type="presOf" srcId="{7401C744-92D7-4EDF-97AF-C975143A0E80}" destId="{BDE02098-A023-4EFF-97DD-6FB39E3E4E48}" srcOrd="0" destOrd="0" presId="urn:microsoft.com/office/officeart/2005/8/layout/lProcess2"/>
    <dgm:cxn modelId="{49FB87E0-F505-4821-B8E8-627EB1535870}" srcId="{D219B869-BF41-47AD-B911-897052B545E4}" destId="{8B93083E-F37A-4D89-95F6-85C0073F7F29}" srcOrd="0" destOrd="0" parTransId="{B4B30F96-EB4A-4DF5-BF4E-B3FA6E4DAE2D}" sibTransId="{B6F7C726-60E3-4047-A7A1-A535623AFF8A}"/>
    <dgm:cxn modelId="{CAEE3056-D840-473F-AD5A-89637D555F19}" type="presOf" srcId="{ED45D660-AFDD-43F3-8864-3C8E7E693E14}" destId="{FFA9586D-C79A-4C03-931D-96B4F38E52AA}" srcOrd="0" destOrd="0" presId="urn:microsoft.com/office/officeart/2005/8/layout/lProcess2"/>
    <dgm:cxn modelId="{0D4E22F9-28CB-4D14-AB65-6674C8246F72}" type="presOf" srcId="{ED45D660-AFDD-43F3-8864-3C8E7E693E14}" destId="{3D643302-EA15-427B-B762-799A34B3863F}" srcOrd="1" destOrd="0" presId="urn:microsoft.com/office/officeart/2005/8/layout/lProcess2"/>
    <dgm:cxn modelId="{1080436C-AB63-45F7-9E79-A9D10C42FD07}" srcId="{73EB2E48-0AE1-420C-9642-FEB5974B8EF8}" destId="{ED45D660-AFDD-43F3-8864-3C8E7E693E14}" srcOrd="2" destOrd="0" parTransId="{89C2A580-BD53-45E9-9974-2F5AE2907448}" sibTransId="{5D0218FE-DF44-45CC-AAFC-D39F2F447F77}"/>
    <dgm:cxn modelId="{9E5882AB-3664-42FE-98FB-EC0D3A0B5145}" srcId="{ED45D660-AFDD-43F3-8864-3C8E7E693E14}" destId="{4DC3705A-EE64-4F2D-B179-C6DBC857A816}" srcOrd="1" destOrd="0" parTransId="{8B9EB73E-2857-428A-A91F-1357B2E58FBA}" sibTransId="{A3DB5FCC-A84B-4D9F-AC74-EA4D196A24BF}"/>
    <dgm:cxn modelId="{5E70203E-5FAB-4A57-8DBC-0AFF67CB38CD}" type="presOf" srcId="{193DD8F0-2209-449A-B02A-FC8ADBE17CF4}" destId="{B79305D6-BECD-4A0E-AC8C-DC471010E2C2}" srcOrd="0" destOrd="0" presId="urn:microsoft.com/office/officeart/2005/8/layout/lProcess2"/>
    <dgm:cxn modelId="{20DDCE9D-0237-44F0-80E1-803E1F0D25C1}" type="presOf" srcId="{D219B869-BF41-47AD-B911-897052B545E4}" destId="{3061AE57-08AA-4887-9DD8-BF0841A7B240}" srcOrd="0" destOrd="0" presId="urn:microsoft.com/office/officeart/2005/8/layout/lProcess2"/>
    <dgm:cxn modelId="{B9458A06-C868-43D9-8EA5-70481FE3DC0C}" type="presOf" srcId="{F3ED9FD4-31E4-4567-AB0B-74324F792C3F}" destId="{6F57918C-969F-4AF7-9F53-435EABE2504D}" srcOrd="1" destOrd="0" presId="urn:microsoft.com/office/officeart/2005/8/layout/lProcess2"/>
    <dgm:cxn modelId="{20DE2FDB-C431-4FCE-A5FF-553BB7AF4374}" srcId="{D219B869-BF41-47AD-B911-897052B545E4}" destId="{C00617C4-D79C-4F44-A342-B7ADF8B231F4}" srcOrd="2" destOrd="0" parTransId="{48E9432B-061E-4663-936E-6B0E54529770}" sibTransId="{F5260AAA-159A-4874-87D2-FEAB22FFC3CA}"/>
    <dgm:cxn modelId="{542EE977-8A3D-4A72-8675-52789D1E82F9}" srcId="{ED45D660-AFDD-43F3-8864-3C8E7E693E14}" destId="{7401C744-92D7-4EDF-97AF-C975143A0E80}" srcOrd="0" destOrd="0" parTransId="{AE3FD17F-CBF5-4EFA-9EC9-BBA1F4F5805F}" sibTransId="{94A4C80A-EC36-457E-A494-AD1E17641A7A}"/>
    <dgm:cxn modelId="{7E5FD409-104E-4CC1-B66B-8095BDBFBB46}" type="presOf" srcId="{73EB2E48-0AE1-420C-9642-FEB5974B8EF8}" destId="{43EB4AA6-4E8C-4E1F-AA61-1084A9F17CF4}" srcOrd="0" destOrd="0" presId="urn:microsoft.com/office/officeart/2005/8/layout/lProcess2"/>
    <dgm:cxn modelId="{993EFF1E-3AD5-432D-99CA-A10D99DA6B02}" type="presOf" srcId="{F3ED9FD4-31E4-4567-AB0B-74324F792C3F}" destId="{0AE1B3E5-7064-4CE5-A7EA-E53A36192812}" srcOrd="0" destOrd="0" presId="urn:microsoft.com/office/officeart/2005/8/layout/lProcess2"/>
    <dgm:cxn modelId="{332CE2CB-1BE8-48C2-BFCD-E3EB7DB72824}" srcId="{73EB2E48-0AE1-420C-9642-FEB5974B8EF8}" destId="{F3ED9FD4-31E4-4567-AB0B-74324F792C3F}" srcOrd="1" destOrd="0" parTransId="{418FC957-3173-41DA-938D-B6B628BD644D}" sibTransId="{1259217A-C9DE-4520-859C-B69F5F3CAAB9}"/>
    <dgm:cxn modelId="{F60AED93-4035-4FA4-8D6A-BE7AE183E8C1}" srcId="{F3ED9FD4-31E4-4567-AB0B-74324F792C3F}" destId="{193DD8F0-2209-449A-B02A-FC8ADBE17CF4}" srcOrd="0" destOrd="0" parTransId="{A8D459FF-08BF-4B1C-81B2-AE7856429050}" sibTransId="{4AEABE8F-37B7-4FEC-A84F-C92FEB61778A}"/>
    <dgm:cxn modelId="{E21B37A2-9013-412E-A05F-5414248B6FCA}" type="presParOf" srcId="{43EB4AA6-4E8C-4E1F-AA61-1084A9F17CF4}" destId="{AAA590AD-73E3-48EE-80A7-D1D2B1D1F08C}" srcOrd="0" destOrd="0" presId="urn:microsoft.com/office/officeart/2005/8/layout/lProcess2"/>
    <dgm:cxn modelId="{C4271B02-C975-4FE3-91D2-11EB48461912}" type="presParOf" srcId="{AAA590AD-73E3-48EE-80A7-D1D2B1D1F08C}" destId="{3061AE57-08AA-4887-9DD8-BF0841A7B240}" srcOrd="0" destOrd="0" presId="urn:microsoft.com/office/officeart/2005/8/layout/lProcess2"/>
    <dgm:cxn modelId="{8C925D4C-54AC-49AF-A700-FC928C6D7B12}" type="presParOf" srcId="{AAA590AD-73E3-48EE-80A7-D1D2B1D1F08C}" destId="{51184555-205D-471E-B72C-67299B5F5A62}" srcOrd="1" destOrd="0" presId="urn:microsoft.com/office/officeart/2005/8/layout/lProcess2"/>
    <dgm:cxn modelId="{25D79F21-E85D-409B-9C85-B88D32FBE1BF}" type="presParOf" srcId="{AAA590AD-73E3-48EE-80A7-D1D2B1D1F08C}" destId="{78862CDE-C182-404E-862A-FFECF157E844}" srcOrd="2" destOrd="0" presId="urn:microsoft.com/office/officeart/2005/8/layout/lProcess2"/>
    <dgm:cxn modelId="{65E64367-5445-4FAF-A703-6380EDF82180}" type="presParOf" srcId="{78862CDE-C182-404E-862A-FFECF157E844}" destId="{872548D9-4271-41C1-9D4F-CB8DF684DC70}" srcOrd="0" destOrd="0" presId="urn:microsoft.com/office/officeart/2005/8/layout/lProcess2"/>
    <dgm:cxn modelId="{E1321858-8804-4ADA-BCD2-962FF659A82C}" type="presParOf" srcId="{872548D9-4271-41C1-9D4F-CB8DF684DC70}" destId="{A162EFDF-02B0-4808-BBFF-9C8C678C0B1D}" srcOrd="0" destOrd="0" presId="urn:microsoft.com/office/officeart/2005/8/layout/lProcess2"/>
    <dgm:cxn modelId="{5B146314-60D7-45B8-8B52-A0FAFF9126BB}" type="presParOf" srcId="{872548D9-4271-41C1-9D4F-CB8DF684DC70}" destId="{A59EE56D-99AB-45FF-9C92-A177656D2FA7}" srcOrd="1" destOrd="0" presId="urn:microsoft.com/office/officeart/2005/8/layout/lProcess2"/>
    <dgm:cxn modelId="{5DEF6608-254D-494E-AC02-1A6CCADB421C}" type="presParOf" srcId="{872548D9-4271-41C1-9D4F-CB8DF684DC70}" destId="{0D2DFE79-2D98-4A7A-9178-4A194043CAF3}" srcOrd="2" destOrd="0" presId="urn:microsoft.com/office/officeart/2005/8/layout/lProcess2"/>
    <dgm:cxn modelId="{8CC27DBC-0694-40BC-8F98-4F6FDB223BB3}" type="presParOf" srcId="{872548D9-4271-41C1-9D4F-CB8DF684DC70}" destId="{A62D2804-44B7-42F8-8AAA-241684BF7850}" srcOrd="3" destOrd="0" presId="urn:microsoft.com/office/officeart/2005/8/layout/lProcess2"/>
    <dgm:cxn modelId="{3E9F935B-9A47-4945-9768-0A9CF0029DD8}" type="presParOf" srcId="{872548D9-4271-41C1-9D4F-CB8DF684DC70}" destId="{A4E2A633-6410-48D2-A278-D20FC2357218}" srcOrd="4" destOrd="0" presId="urn:microsoft.com/office/officeart/2005/8/layout/lProcess2"/>
    <dgm:cxn modelId="{87CC92D2-2CB5-4250-B9E8-203109D23BC1}" type="presParOf" srcId="{43EB4AA6-4E8C-4E1F-AA61-1084A9F17CF4}" destId="{D83554FC-9EF9-40EB-842E-10AFA30D7499}" srcOrd="1" destOrd="0" presId="urn:microsoft.com/office/officeart/2005/8/layout/lProcess2"/>
    <dgm:cxn modelId="{E981E3F0-A211-4570-A56C-4BC103B27C8A}" type="presParOf" srcId="{43EB4AA6-4E8C-4E1F-AA61-1084A9F17CF4}" destId="{C2A0D0F0-B358-4097-807B-4E8DBBB8E740}" srcOrd="2" destOrd="0" presId="urn:microsoft.com/office/officeart/2005/8/layout/lProcess2"/>
    <dgm:cxn modelId="{1B47A9E4-110E-4AD6-9B90-543C4F7D2E0F}" type="presParOf" srcId="{C2A0D0F0-B358-4097-807B-4E8DBBB8E740}" destId="{0AE1B3E5-7064-4CE5-A7EA-E53A36192812}" srcOrd="0" destOrd="0" presId="urn:microsoft.com/office/officeart/2005/8/layout/lProcess2"/>
    <dgm:cxn modelId="{BE1155AF-7748-43F3-A693-6ADD57A6CBD6}" type="presParOf" srcId="{C2A0D0F0-B358-4097-807B-4E8DBBB8E740}" destId="{6F57918C-969F-4AF7-9F53-435EABE2504D}" srcOrd="1" destOrd="0" presId="urn:microsoft.com/office/officeart/2005/8/layout/lProcess2"/>
    <dgm:cxn modelId="{92EA92B4-5E9A-4D63-83E6-0F98AD5DCC04}" type="presParOf" srcId="{C2A0D0F0-B358-4097-807B-4E8DBBB8E740}" destId="{165CF355-C9D3-40A4-BE15-B217CBE114C4}" srcOrd="2" destOrd="0" presId="urn:microsoft.com/office/officeart/2005/8/layout/lProcess2"/>
    <dgm:cxn modelId="{C8143F82-B64A-45AE-9044-F9463C3D1B99}" type="presParOf" srcId="{165CF355-C9D3-40A4-BE15-B217CBE114C4}" destId="{5EA42CE3-DF8B-4011-90D0-E5C7359EB3C9}" srcOrd="0" destOrd="0" presId="urn:microsoft.com/office/officeart/2005/8/layout/lProcess2"/>
    <dgm:cxn modelId="{C75986C5-78F6-4112-A5FB-8E79F25B971F}" type="presParOf" srcId="{5EA42CE3-DF8B-4011-90D0-E5C7359EB3C9}" destId="{B79305D6-BECD-4A0E-AC8C-DC471010E2C2}" srcOrd="0" destOrd="0" presId="urn:microsoft.com/office/officeart/2005/8/layout/lProcess2"/>
    <dgm:cxn modelId="{98B27F25-F409-4AB1-B0A9-799F7B7F2C6C}" type="presParOf" srcId="{43EB4AA6-4E8C-4E1F-AA61-1084A9F17CF4}" destId="{9A35A73C-1EB5-42FD-8FFB-E677FCDB03C4}" srcOrd="3" destOrd="0" presId="urn:microsoft.com/office/officeart/2005/8/layout/lProcess2"/>
    <dgm:cxn modelId="{9626CBA8-CDD6-4265-8C20-27566B459E21}" type="presParOf" srcId="{43EB4AA6-4E8C-4E1F-AA61-1084A9F17CF4}" destId="{B67E2B0E-634E-4AA7-A9C5-F0CB2FDD99B4}" srcOrd="4" destOrd="0" presId="urn:microsoft.com/office/officeart/2005/8/layout/lProcess2"/>
    <dgm:cxn modelId="{55096154-C653-4B35-B695-9EAF6E35D95A}" type="presParOf" srcId="{B67E2B0E-634E-4AA7-A9C5-F0CB2FDD99B4}" destId="{FFA9586D-C79A-4C03-931D-96B4F38E52AA}" srcOrd="0" destOrd="0" presId="urn:microsoft.com/office/officeart/2005/8/layout/lProcess2"/>
    <dgm:cxn modelId="{4F7CEA61-1541-4DAC-839C-D46809C31ABD}" type="presParOf" srcId="{B67E2B0E-634E-4AA7-A9C5-F0CB2FDD99B4}" destId="{3D643302-EA15-427B-B762-799A34B3863F}" srcOrd="1" destOrd="0" presId="urn:microsoft.com/office/officeart/2005/8/layout/lProcess2"/>
    <dgm:cxn modelId="{24663627-82C7-45A8-B5FE-C01022FFE156}" type="presParOf" srcId="{B67E2B0E-634E-4AA7-A9C5-F0CB2FDD99B4}" destId="{C5589823-B87C-4D18-9D21-073B08AE27EA}" srcOrd="2" destOrd="0" presId="urn:microsoft.com/office/officeart/2005/8/layout/lProcess2"/>
    <dgm:cxn modelId="{BB6C5306-AE18-4E5D-80FE-1C98F0B6D939}" type="presParOf" srcId="{C5589823-B87C-4D18-9D21-073B08AE27EA}" destId="{F4C6B715-503F-48F3-997A-45B8C0085E4F}" srcOrd="0" destOrd="0" presId="urn:microsoft.com/office/officeart/2005/8/layout/lProcess2"/>
    <dgm:cxn modelId="{ECAE4BDF-EB04-473B-8654-6961C641137C}" type="presParOf" srcId="{F4C6B715-503F-48F3-997A-45B8C0085E4F}" destId="{BDE02098-A023-4EFF-97DD-6FB39E3E4E48}" srcOrd="0" destOrd="0" presId="urn:microsoft.com/office/officeart/2005/8/layout/lProcess2"/>
    <dgm:cxn modelId="{3FC797A0-9F38-4D5D-8B4F-781519B6B3E9}" type="presParOf" srcId="{F4C6B715-503F-48F3-997A-45B8C0085E4F}" destId="{EDFC095E-BE2A-43C3-B79C-9A540731C2E5}" srcOrd="1" destOrd="0" presId="urn:microsoft.com/office/officeart/2005/8/layout/lProcess2"/>
    <dgm:cxn modelId="{42E36048-6887-44DF-88CE-E09805D0D4AE}" type="presParOf" srcId="{F4C6B715-503F-48F3-997A-45B8C0085E4F}" destId="{7D43CC17-F09E-4E2D-8CD9-B634F142452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D219B869-BF41-47AD-B911-897052B545E4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10215459-842A-4990-B4E9-1D90449CB8AB}" type="parTrans" cxnId="{41D430C0-5C47-4FC8-ACC0-4635D3AA98B4}">
      <dgm:prSet/>
      <dgm:spPr/>
      <dgm:t>
        <a:bodyPr/>
        <a:lstStyle/>
        <a:p>
          <a:endParaRPr lang="ru-RU"/>
        </a:p>
      </dgm:t>
    </dgm:pt>
    <dgm:pt modelId="{D4201435-8B9A-43B8-A500-E9C6D5671A81}" type="sibTrans" cxnId="{41D430C0-5C47-4FC8-ACC0-4635D3AA98B4}">
      <dgm:prSet/>
      <dgm:spPr/>
      <dgm:t>
        <a:bodyPr/>
        <a:lstStyle/>
        <a:p>
          <a:endParaRPr lang="ru-RU"/>
        </a:p>
      </dgm:t>
    </dgm:pt>
    <dgm:pt modelId="{F3ED9FD4-31E4-4567-AB0B-74324F792C3F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418FC957-3173-41DA-938D-B6B628BD644D}" type="parTrans" cxnId="{332CE2CB-1BE8-48C2-BFCD-E3EB7DB72824}">
      <dgm:prSet/>
      <dgm:spPr/>
      <dgm:t>
        <a:bodyPr/>
        <a:lstStyle/>
        <a:p>
          <a:endParaRPr lang="ru-RU"/>
        </a:p>
      </dgm:t>
    </dgm:pt>
    <dgm:pt modelId="{1259217A-C9DE-4520-859C-B69F5F3CAAB9}" type="sibTrans" cxnId="{332CE2CB-1BE8-48C2-BFCD-E3EB7DB72824}">
      <dgm:prSet/>
      <dgm:spPr/>
      <dgm:t>
        <a:bodyPr/>
        <a:lstStyle/>
        <a:p>
          <a:endParaRPr lang="ru-RU"/>
        </a:p>
      </dgm:t>
    </dgm:pt>
    <dgm:pt modelId="{ED45D660-AFDD-43F3-8864-3C8E7E693E14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89C2A580-BD53-45E9-9974-2F5AE2907448}" type="parTrans" cxnId="{1080436C-AB63-45F7-9E79-A9D10C42FD07}">
      <dgm:prSet/>
      <dgm:spPr/>
      <dgm:t>
        <a:bodyPr/>
        <a:lstStyle/>
        <a:p>
          <a:endParaRPr lang="ru-RU"/>
        </a:p>
      </dgm:t>
    </dgm:pt>
    <dgm:pt modelId="{5D0218FE-DF44-45CC-AAFC-D39F2F447F77}" type="sibTrans" cxnId="{1080436C-AB63-45F7-9E79-A9D10C42FD07}">
      <dgm:prSet/>
      <dgm:spPr/>
      <dgm:t>
        <a:bodyPr/>
        <a:lstStyle/>
        <a:p>
          <a:endParaRPr lang="ru-RU"/>
        </a:p>
      </dgm:t>
    </dgm:pt>
    <dgm:pt modelId="{8B93083E-F37A-4D89-95F6-85C0073F7F29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1. Субсидия на обеспечение подвоза обучающихся к месту обучения в 2019-2021 годах по 0,3 млн. рублей ежегодно</a:t>
          </a:r>
          <a:endParaRPr lang="ru-RU" sz="1200" b="1" i="1" dirty="0" smtClean="0">
            <a:solidFill>
              <a:schemeClr val="tx2">
                <a:lumMod val="50000"/>
              </a:schemeClr>
            </a:solidFill>
          </a:endParaRPr>
        </a:p>
      </dgm:t>
    </dgm:pt>
    <dgm:pt modelId="{B4B30F96-EB4A-4DF5-BF4E-B3FA6E4DAE2D}" type="parTrans" cxnId="{49FB87E0-F505-4821-B8E8-627EB1535870}">
      <dgm:prSet/>
      <dgm:spPr/>
      <dgm:t>
        <a:bodyPr/>
        <a:lstStyle/>
        <a:p>
          <a:endParaRPr lang="ru-RU"/>
        </a:p>
      </dgm:t>
    </dgm:pt>
    <dgm:pt modelId="{B6F7C726-60E3-4047-A7A1-A535623AFF8A}" type="sibTrans" cxnId="{49FB87E0-F505-4821-B8E8-627EB1535870}">
      <dgm:prSet/>
      <dgm:spPr/>
      <dgm:t>
        <a:bodyPr/>
        <a:lstStyle/>
        <a:p>
          <a:endParaRPr lang="ru-RU"/>
        </a:p>
      </dgm:t>
    </dgm:pt>
    <dgm:pt modelId="{2EBB5526-AF44-46AB-98BF-2205F11F4772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baseline="0" dirty="0" smtClean="0">
              <a:solidFill>
                <a:schemeClr val="tx2">
                  <a:lumMod val="50000"/>
                </a:schemeClr>
              </a:solidFill>
            </a:rPr>
            <a:t>2. Субсидия на господдержку частных дошкольных образовательных организаций в 2019-2021 годах по 37,24 млн. рублей ежегодно. </a:t>
          </a:r>
          <a:endParaRPr lang="ru-RU" sz="1000" b="1" i="1" dirty="0" smtClean="0">
            <a:solidFill>
              <a:schemeClr val="tx2">
                <a:lumMod val="50000"/>
              </a:schemeClr>
            </a:solidFill>
          </a:endParaRPr>
        </a:p>
      </dgm:t>
    </dgm:pt>
    <dgm:pt modelId="{7B29641F-CF8C-4451-95F0-A5E0F58F026E}" type="parTrans" cxnId="{8B46E80F-40AB-4800-94F7-257E901B1EFC}">
      <dgm:prSet/>
      <dgm:spPr/>
      <dgm:t>
        <a:bodyPr/>
        <a:lstStyle/>
        <a:p>
          <a:endParaRPr lang="ru-RU"/>
        </a:p>
      </dgm:t>
    </dgm:pt>
    <dgm:pt modelId="{031F534A-2C7E-42C5-B634-346EA6E46A05}" type="sibTrans" cxnId="{8B46E80F-40AB-4800-94F7-257E901B1EFC}">
      <dgm:prSet/>
      <dgm:spPr/>
      <dgm:t>
        <a:bodyPr/>
        <a:lstStyle/>
        <a:p>
          <a:endParaRPr lang="ru-RU"/>
        </a:p>
      </dgm:t>
    </dgm:pt>
    <dgm:pt modelId="{193DD8F0-2209-449A-B02A-FC8ADBE17CF4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4. Субсидия на  создание условий в образовательных организациях для получения  детьми-инвалидами качественного образования в 2019 году 2,58 млн. рублей. </a:t>
          </a:r>
          <a:endParaRPr lang="ru-RU" sz="1000" dirty="0"/>
        </a:p>
      </dgm:t>
    </dgm:pt>
    <dgm:pt modelId="{A8D459FF-08BF-4B1C-81B2-AE7856429050}" type="parTrans" cxnId="{F60AED93-4035-4FA4-8D6A-BE7AE183E8C1}">
      <dgm:prSet/>
      <dgm:spPr/>
      <dgm:t>
        <a:bodyPr/>
        <a:lstStyle/>
        <a:p>
          <a:endParaRPr lang="ru-RU"/>
        </a:p>
      </dgm:t>
    </dgm:pt>
    <dgm:pt modelId="{4AEABE8F-37B7-4FEC-A84F-C92FEB61778A}" type="sibTrans" cxnId="{F60AED93-4035-4FA4-8D6A-BE7AE183E8C1}">
      <dgm:prSet/>
      <dgm:spPr/>
      <dgm:t>
        <a:bodyPr/>
        <a:lstStyle/>
        <a:p>
          <a:endParaRPr lang="ru-RU"/>
        </a:p>
      </dgm:t>
    </dgm:pt>
    <dgm:pt modelId="{EB7A2C5F-D56E-48EA-BEBE-983E80B3AE90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5. Субсидия на организацию отдыха детей в каникулярное время 2019 - 5,73 млн. рублей </a:t>
          </a:r>
          <a:endParaRPr lang="ru-RU" sz="1000" dirty="0">
            <a:solidFill>
              <a:schemeClr val="tx2">
                <a:lumMod val="50000"/>
              </a:schemeClr>
            </a:solidFill>
          </a:endParaRPr>
        </a:p>
      </dgm:t>
    </dgm:pt>
    <dgm:pt modelId="{A6C48F79-2786-4931-8AE7-D1F5951C3FD3}" type="parTrans" cxnId="{68EF24BF-E98F-4825-8407-2F4174D98973}">
      <dgm:prSet/>
      <dgm:spPr/>
      <dgm:t>
        <a:bodyPr/>
        <a:lstStyle/>
        <a:p>
          <a:endParaRPr lang="ru-RU"/>
        </a:p>
      </dgm:t>
    </dgm:pt>
    <dgm:pt modelId="{4BF5AAAB-5BC4-4C71-A0FE-10E06575EF84}" type="sibTrans" cxnId="{68EF24BF-E98F-4825-8407-2F4174D98973}">
      <dgm:prSet/>
      <dgm:spPr/>
      <dgm:t>
        <a:bodyPr/>
        <a:lstStyle/>
        <a:p>
          <a:endParaRPr lang="ru-RU"/>
        </a:p>
      </dgm:t>
    </dgm:pt>
    <dgm:pt modelId="{7401C744-92D7-4EDF-97AF-C975143A0E80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6. Субсидия на организацию транспортного обслуживания населения по муниципальным маршрутам регулярных перевозок по регулируемым тарифам в 2019 году - 11,57 млн. рублей, в 2020 – 11,32 млн. рублей, 2021 – 11,29 млн. рублей</a:t>
          </a:r>
          <a:endParaRPr lang="ru-RU" sz="1000" b="1" i="1" dirty="0">
            <a:solidFill>
              <a:schemeClr val="tx2">
                <a:lumMod val="50000"/>
              </a:schemeClr>
            </a:solidFill>
          </a:endParaRPr>
        </a:p>
      </dgm:t>
    </dgm:pt>
    <dgm:pt modelId="{AE3FD17F-CBF5-4EFA-9EC9-BBA1F4F5805F}" type="parTrans" cxnId="{542EE977-8A3D-4A72-8675-52789D1E82F9}">
      <dgm:prSet/>
      <dgm:spPr/>
      <dgm:t>
        <a:bodyPr/>
        <a:lstStyle/>
        <a:p>
          <a:endParaRPr lang="ru-RU"/>
        </a:p>
      </dgm:t>
    </dgm:pt>
    <dgm:pt modelId="{94A4C80A-EC36-457E-A494-AD1E17641A7A}" type="sibTrans" cxnId="{542EE977-8A3D-4A72-8675-52789D1E82F9}">
      <dgm:prSet/>
      <dgm:spPr/>
      <dgm:t>
        <a:bodyPr/>
        <a:lstStyle/>
        <a:p>
          <a:endParaRPr lang="ru-RU"/>
        </a:p>
      </dgm:t>
    </dgm:pt>
    <dgm:pt modelId="{C00617C4-D79C-4F44-A342-B7ADF8B231F4}">
      <dgm:prSet custT="1"/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3. Субсидия на приобретение музыкальных инструментов для оснащения детских школ искусств в 2019 в сумме 3,43 млн. рублей, 2020 – 0,64 млн. рублей, 20121 – 4,98 млн. рублей</a:t>
          </a:r>
          <a:endParaRPr lang="ru-RU" sz="1000" b="1" i="1" dirty="0">
            <a:solidFill>
              <a:schemeClr val="tx2">
                <a:lumMod val="50000"/>
              </a:schemeClr>
            </a:solidFill>
          </a:endParaRPr>
        </a:p>
      </dgm:t>
    </dgm:pt>
    <dgm:pt modelId="{48E9432B-061E-4663-936E-6B0E54529770}" type="parTrans" cxnId="{20DE2FDB-C431-4FCE-A5FF-553BB7AF4374}">
      <dgm:prSet/>
      <dgm:spPr/>
      <dgm:t>
        <a:bodyPr/>
        <a:lstStyle/>
        <a:p>
          <a:endParaRPr lang="ru-RU"/>
        </a:p>
      </dgm:t>
    </dgm:pt>
    <dgm:pt modelId="{F5260AAA-159A-4874-87D2-FEAB22FFC3CA}" type="sibTrans" cxnId="{20DE2FDB-C431-4FCE-A5FF-553BB7AF4374}">
      <dgm:prSet/>
      <dgm:spPr/>
      <dgm:t>
        <a:bodyPr/>
        <a:lstStyle/>
        <a:p>
          <a:endParaRPr lang="ru-RU"/>
        </a:p>
      </dgm:t>
    </dgm:pt>
    <dgm:pt modelId="{4DC3705A-EE64-4F2D-B179-C6DBC857A816}">
      <dgm:prSet custT="1"/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7. Субсидия на дооснащение материально-техническими средствами МФЦ сумме 0,23 млн. рублей на 2019 год</a:t>
          </a:r>
          <a:endParaRPr lang="ru-RU" sz="1000" b="1" i="1" dirty="0">
            <a:solidFill>
              <a:schemeClr val="tx2">
                <a:lumMod val="50000"/>
              </a:schemeClr>
            </a:solidFill>
          </a:endParaRPr>
        </a:p>
      </dgm:t>
    </dgm:pt>
    <dgm:pt modelId="{8B9EB73E-2857-428A-A91F-1357B2E58FBA}" type="parTrans" cxnId="{9E5882AB-3664-42FE-98FB-EC0D3A0B5145}">
      <dgm:prSet/>
      <dgm:spPr/>
      <dgm:t>
        <a:bodyPr/>
        <a:lstStyle/>
        <a:p>
          <a:endParaRPr lang="ru-RU"/>
        </a:p>
      </dgm:t>
    </dgm:pt>
    <dgm:pt modelId="{A3DB5FCC-A84B-4D9F-AC74-EA4D196A24BF}" type="sibTrans" cxnId="{9E5882AB-3664-42FE-98FB-EC0D3A0B5145}">
      <dgm:prSet/>
      <dgm:spPr/>
      <dgm:t>
        <a:bodyPr/>
        <a:lstStyle/>
        <a:p>
          <a:endParaRPr lang="ru-RU"/>
        </a:p>
      </dgm:t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A590AD-73E3-48EE-80A7-D1D2B1D1F08C}" type="pres">
      <dgm:prSet presAssocID="{D219B869-BF41-47AD-B911-897052B545E4}" presName="compNode" presStyleCnt="0"/>
      <dgm:spPr/>
    </dgm:pt>
    <dgm:pt modelId="{3061AE57-08AA-4887-9DD8-BF0841A7B240}" type="pres">
      <dgm:prSet presAssocID="{D219B869-BF41-47AD-B911-897052B545E4}" presName="aNode" presStyleLbl="bgShp" presStyleIdx="0" presStyleCnt="3"/>
      <dgm:spPr/>
      <dgm:t>
        <a:bodyPr/>
        <a:lstStyle/>
        <a:p>
          <a:endParaRPr lang="ru-RU"/>
        </a:p>
      </dgm:t>
    </dgm:pt>
    <dgm:pt modelId="{51184555-205D-471E-B72C-67299B5F5A62}" type="pres">
      <dgm:prSet presAssocID="{D219B869-BF41-47AD-B911-897052B545E4}" presName="textNode" presStyleLbl="bgShp" presStyleIdx="0" presStyleCnt="3"/>
      <dgm:spPr/>
      <dgm:t>
        <a:bodyPr/>
        <a:lstStyle/>
        <a:p>
          <a:endParaRPr lang="ru-RU"/>
        </a:p>
      </dgm:t>
    </dgm:pt>
    <dgm:pt modelId="{78862CDE-C182-404E-862A-FFECF157E844}" type="pres">
      <dgm:prSet presAssocID="{D219B869-BF41-47AD-B911-897052B545E4}" presName="compChildNode" presStyleCnt="0"/>
      <dgm:spPr/>
    </dgm:pt>
    <dgm:pt modelId="{872548D9-4271-41C1-9D4F-CB8DF684DC70}" type="pres">
      <dgm:prSet presAssocID="{D219B869-BF41-47AD-B911-897052B545E4}" presName="theInnerList" presStyleCnt="0"/>
      <dgm:spPr/>
    </dgm:pt>
    <dgm:pt modelId="{A162EFDF-02B0-4808-BBFF-9C8C678C0B1D}" type="pres">
      <dgm:prSet presAssocID="{8B93083E-F37A-4D89-95F6-85C0073F7F29}" presName="childNode" presStyleLbl="node1" presStyleIdx="0" presStyleCnt="7" custScaleX="109927" custScaleY="350975" custLinFactY="-126429" custLinFactNeighborX="-1328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9EE56D-99AB-45FF-9C92-A177656D2FA7}" type="pres">
      <dgm:prSet presAssocID="{8B93083E-F37A-4D89-95F6-85C0073F7F29}" presName="aSpace2" presStyleCnt="0"/>
      <dgm:spPr/>
    </dgm:pt>
    <dgm:pt modelId="{0D2DFE79-2D98-4A7A-9178-4A194043CAF3}" type="pres">
      <dgm:prSet presAssocID="{2EBB5526-AF44-46AB-98BF-2205F11F4772}" presName="childNode" presStyleLbl="node1" presStyleIdx="1" presStyleCnt="7" custScaleX="110483" custScaleY="433584" custLinFactY="-51384" custLinFactNeighborX="140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2D2804-44B7-42F8-8AAA-241684BF7850}" type="pres">
      <dgm:prSet presAssocID="{2EBB5526-AF44-46AB-98BF-2205F11F4772}" presName="aSpace2" presStyleCnt="0"/>
      <dgm:spPr/>
    </dgm:pt>
    <dgm:pt modelId="{A4E2A633-6410-48D2-A278-D20FC2357218}" type="pres">
      <dgm:prSet presAssocID="{C00617C4-D79C-4F44-A342-B7ADF8B231F4}" presName="childNode" presStyleLbl="node1" presStyleIdx="2" presStyleCnt="7" custScaleX="109498" custScaleY="494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554FC-9EF9-40EB-842E-10AFA30D7499}" type="pres">
      <dgm:prSet presAssocID="{D219B869-BF41-47AD-B911-897052B545E4}" presName="aSpace" presStyleCnt="0"/>
      <dgm:spPr/>
    </dgm:pt>
    <dgm:pt modelId="{C2A0D0F0-B358-4097-807B-4E8DBBB8E740}" type="pres">
      <dgm:prSet presAssocID="{F3ED9FD4-31E4-4567-AB0B-74324F792C3F}" presName="compNode" presStyleCnt="0"/>
      <dgm:spPr/>
    </dgm:pt>
    <dgm:pt modelId="{0AE1B3E5-7064-4CE5-A7EA-E53A36192812}" type="pres">
      <dgm:prSet presAssocID="{F3ED9FD4-31E4-4567-AB0B-74324F792C3F}" presName="aNode" presStyleLbl="bgShp" presStyleIdx="1" presStyleCnt="3"/>
      <dgm:spPr/>
      <dgm:t>
        <a:bodyPr/>
        <a:lstStyle/>
        <a:p>
          <a:endParaRPr lang="ru-RU"/>
        </a:p>
      </dgm:t>
    </dgm:pt>
    <dgm:pt modelId="{6F57918C-969F-4AF7-9F53-435EABE2504D}" type="pres">
      <dgm:prSet presAssocID="{F3ED9FD4-31E4-4567-AB0B-74324F792C3F}" presName="textNode" presStyleLbl="bgShp" presStyleIdx="1" presStyleCnt="3"/>
      <dgm:spPr/>
      <dgm:t>
        <a:bodyPr/>
        <a:lstStyle/>
        <a:p>
          <a:endParaRPr lang="ru-RU"/>
        </a:p>
      </dgm:t>
    </dgm:pt>
    <dgm:pt modelId="{165CF355-C9D3-40A4-BE15-B217CBE114C4}" type="pres">
      <dgm:prSet presAssocID="{F3ED9FD4-31E4-4567-AB0B-74324F792C3F}" presName="compChildNode" presStyleCnt="0"/>
      <dgm:spPr/>
    </dgm:pt>
    <dgm:pt modelId="{5EA42CE3-DF8B-4011-90D0-E5C7359EB3C9}" type="pres">
      <dgm:prSet presAssocID="{F3ED9FD4-31E4-4567-AB0B-74324F792C3F}" presName="theInnerList" presStyleCnt="0"/>
      <dgm:spPr/>
    </dgm:pt>
    <dgm:pt modelId="{B79305D6-BECD-4A0E-AC8C-DC471010E2C2}" type="pres">
      <dgm:prSet presAssocID="{193DD8F0-2209-449A-B02A-FC8ADBE17CF4}" presName="childNode" presStyleLbl="node1" presStyleIdx="3" presStyleCnt="7" custLinFactY="-15375" custLinFactNeighborX="177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4D527C-6FCC-409D-B835-53BAFF4608EC}" type="pres">
      <dgm:prSet presAssocID="{193DD8F0-2209-449A-B02A-FC8ADBE17CF4}" presName="aSpace2" presStyleCnt="0"/>
      <dgm:spPr/>
    </dgm:pt>
    <dgm:pt modelId="{10345C69-37FD-4AEA-AF6E-380A9602AA50}" type="pres">
      <dgm:prSet presAssocID="{EB7A2C5F-D56E-48EA-BEBE-983E80B3AE90}" presName="childNode" presStyleLbl="node1" presStyleIdx="4" presStyleCnt="7" custLinFactY="-5605" custLinFactNeighborX="177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5A73C-1EB5-42FD-8FFB-E677FCDB03C4}" type="pres">
      <dgm:prSet presAssocID="{F3ED9FD4-31E4-4567-AB0B-74324F792C3F}" presName="aSpace" presStyleCnt="0"/>
      <dgm:spPr/>
    </dgm:pt>
    <dgm:pt modelId="{B67E2B0E-634E-4AA7-A9C5-F0CB2FDD99B4}" type="pres">
      <dgm:prSet presAssocID="{ED45D660-AFDD-43F3-8864-3C8E7E693E14}" presName="compNode" presStyleCnt="0"/>
      <dgm:spPr/>
    </dgm:pt>
    <dgm:pt modelId="{FFA9586D-C79A-4C03-931D-96B4F38E52AA}" type="pres">
      <dgm:prSet presAssocID="{ED45D660-AFDD-43F3-8864-3C8E7E693E14}" presName="aNode" presStyleLbl="bgShp" presStyleIdx="2" presStyleCnt="3" custLinFactNeighborX="212" custLinFactNeighborY="-1887"/>
      <dgm:spPr/>
      <dgm:t>
        <a:bodyPr/>
        <a:lstStyle/>
        <a:p>
          <a:endParaRPr lang="ru-RU"/>
        </a:p>
      </dgm:t>
    </dgm:pt>
    <dgm:pt modelId="{3D643302-EA15-427B-B762-799A34B3863F}" type="pres">
      <dgm:prSet presAssocID="{ED45D660-AFDD-43F3-8864-3C8E7E693E14}" presName="textNode" presStyleLbl="bgShp" presStyleIdx="2" presStyleCnt="3"/>
      <dgm:spPr/>
      <dgm:t>
        <a:bodyPr/>
        <a:lstStyle/>
        <a:p>
          <a:endParaRPr lang="ru-RU"/>
        </a:p>
      </dgm:t>
    </dgm:pt>
    <dgm:pt modelId="{C5589823-B87C-4D18-9D21-073B08AE27EA}" type="pres">
      <dgm:prSet presAssocID="{ED45D660-AFDD-43F3-8864-3C8E7E693E14}" presName="compChildNode" presStyleCnt="0"/>
      <dgm:spPr/>
    </dgm:pt>
    <dgm:pt modelId="{F4C6B715-503F-48F3-997A-45B8C0085E4F}" type="pres">
      <dgm:prSet presAssocID="{ED45D660-AFDD-43F3-8864-3C8E7E693E14}" presName="theInnerList" presStyleCnt="0"/>
      <dgm:spPr/>
    </dgm:pt>
    <dgm:pt modelId="{BDE02098-A023-4EFF-97DD-6FB39E3E4E48}" type="pres">
      <dgm:prSet presAssocID="{7401C744-92D7-4EDF-97AF-C975143A0E80}" presName="childNode" presStyleLbl="node1" presStyleIdx="5" presStyleCnt="7" custScaleY="239616" custLinFactY="-38402" custLinFactNeighborX="41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FC095E-BE2A-43C3-B79C-9A540731C2E5}" type="pres">
      <dgm:prSet presAssocID="{7401C744-92D7-4EDF-97AF-C975143A0E80}" presName="aSpace2" presStyleCnt="0"/>
      <dgm:spPr/>
    </dgm:pt>
    <dgm:pt modelId="{7D43CC17-F09E-4E2D-8CD9-B634F1424527}" type="pres">
      <dgm:prSet presAssocID="{4DC3705A-EE64-4F2D-B179-C6DBC857A816}" presName="childNode" presStyleLbl="node1" presStyleIdx="6" presStyleCnt="7" custScaleX="101957" custScaleY="134924" custLinFactY="-12098" custLinFactNeighborX="70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4E22F9-28CB-4D14-AB65-6674C8246F72}" type="presOf" srcId="{ED45D660-AFDD-43F3-8864-3C8E7E693E14}" destId="{3D643302-EA15-427B-B762-799A34B3863F}" srcOrd="1" destOrd="0" presId="urn:microsoft.com/office/officeart/2005/8/layout/lProcess2"/>
    <dgm:cxn modelId="{20DE2FDB-C431-4FCE-A5FF-553BB7AF4374}" srcId="{D219B869-BF41-47AD-B911-897052B545E4}" destId="{C00617C4-D79C-4F44-A342-B7ADF8B231F4}" srcOrd="2" destOrd="0" parTransId="{48E9432B-061E-4663-936E-6B0E54529770}" sibTransId="{F5260AAA-159A-4874-87D2-FEAB22FFC3CA}"/>
    <dgm:cxn modelId="{952F176C-8297-4F74-8CA1-0EE71AC809DD}" type="presOf" srcId="{7401C744-92D7-4EDF-97AF-C975143A0E80}" destId="{BDE02098-A023-4EFF-97DD-6FB39E3E4E48}" srcOrd="0" destOrd="0" presId="urn:microsoft.com/office/officeart/2005/8/layout/lProcess2"/>
    <dgm:cxn modelId="{49FB87E0-F505-4821-B8E8-627EB1535870}" srcId="{D219B869-BF41-47AD-B911-897052B545E4}" destId="{8B93083E-F37A-4D89-95F6-85C0073F7F29}" srcOrd="0" destOrd="0" parTransId="{B4B30F96-EB4A-4DF5-BF4E-B3FA6E4DAE2D}" sibTransId="{B6F7C726-60E3-4047-A7A1-A535623AFF8A}"/>
    <dgm:cxn modelId="{8B46E80F-40AB-4800-94F7-257E901B1EFC}" srcId="{D219B869-BF41-47AD-B911-897052B545E4}" destId="{2EBB5526-AF44-46AB-98BF-2205F11F4772}" srcOrd="1" destOrd="0" parTransId="{7B29641F-CF8C-4451-95F0-A5E0F58F026E}" sibTransId="{031F534A-2C7E-42C5-B634-346EA6E46A05}"/>
    <dgm:cxn modelId="{332CE2CB-1BE8-48C2-BFCD-E3EB7DB72824}" srcId="{73EB2E48-0AE1-420C-9642-FEB5974B8EF8}" destId="{F3ED9FD4-31E4-4567-AB0B-74324F792C3F}" srcOrd="1" destOrd="0" parTransId="{418FC957-3173-41DA-938D-B6B628BD644D}" sibTransId="{1259217A-C9DE-4520-859C-B69F5F3CAAB9}"/>
    <dgm:cxn modelId="{CAEE3056-D840-473F-AD5A-89637D555F19}" type="presOf" srcId="{ED45D660-AFDD-43F3-8864-3C8E7E693E14}" destId="{FFA9586D-C79A-4C03-931D-96B4F38E52AA}" srcOrd="0" destOrd="0" presId="urn:microsoft.com/office/officeart/2005/8/layout/lProcess2"/>
    <dgm:cxn modelId="{542EE977-8A3D-4A72-8675-52789D1E82F9}" srcId="{ED45D660-AFDD-43F3-8864-3C8E7E693E14}" destId="{7401C744-92D7-4EDF-97AF-C975143A0E80}" srcOrd="0" destOrd="0" parTransId="{AE3FD17F-CBF5-4EFA-9EC9-BBA1F4F5805F}" sibTransId="{94A4C80A-EC36-457E-A494-AD1E17641A7A}"/>
    <dgm:cxn modelId="{F301A46D-E44F-4A9F-83B7-8CF32136FEE2}" type="presOf" srcId="{EB7A2C5F-D56E-48EA-BEBE-983E80B3AE90}" destId="{10345C69-37FD-4AEA-AF6E-380A9602AA50}" srcOrd="0" destOrd="0" presId="urn:microsoft.com/office/officeart/2005/8/layout/lProcess2"/>
    <dgm:cxn modelId="{20DDCE9D-0237-44F0-80E1-803E1F0D25C1}" type="presOf" srcId="{D219B869-BF41-47AD-B911-897052B545E4}" destId="{3061AE57-08AA-4887-9DD8-BF0841A7B240}" srcOrd="0" destOrd="0" presId="urn:microsoft.com/office/officeart/2005/8/layout/lProcess2"/>
    <dgm:cxn modelId="{993EFF1E-3AD5-432D-99CA-A10D99DA6B02}" type="presOf" srcId="{F3ED9FD4-31E4-4567-AB0B-74324F792C3F}" destId="{0AE1B3E5-7064-4CE5-A7EA-E53A36192812}" srcOrd="0" destOrd="0" presId="urn:microsoft.com/office/officeart/2005/8/layout/lProcess2"/>
    <dgm:cxn modelId="{7E5FD409-104E-4CC1-B66B-8095BDBFBB46}" type="presOf" srcId="{73EB2E48-0AE1-420C-9642-FEB5974B8EF8}" destId="{43EB4AA6-4E8C-4E1F-AA61-1084A9F17CF4}" srcOrd="0" destOrd="0" presId="urn:microsoft.com/office/officeart/2005/8/layout/lProcess2"/>
    <dgm:cxn modelId="{68EF24BF-E98F-4825-8407-2F4174D98973}" srcId="{F3ED9FD4-31E4-4567-AB0B-74324F792C3F}" destId="{EB7A2C5F-D56E-48EA-BEBE-983E80B3AE90}" srcOrd="1" destOrd="0" parTransId="{A6C48F79-2786-4931-8AE7-D1F5951C3FD3}" sibTransId="{4BF5AAAB-5BC4-4C71-A0FE-10E06575EF84}"/>
    <dgm:cxn modelId="{1080436C-AB63-45F7-9E79-A9D10C42FD07}" srcId="{73EB2E48-0AE1-420C-9642-FEB5974B8EF8}" destId="{ED45D660-AFDD-43F3-8864-3C8E7E693E14}" srcOrd="2" destOrd="0" parTransId="{89C2A580-BD53-45E9-9974-2F5AE2907448}" sibTransId="{5D0218FE-DF44-45CC-AAFC-D39F2F447F77}"/>
    <dgm:cxn modelId="{DD84DEDB-8EB2-4B03-A9DE-4EEC0DD598C4}" type="presOf" srcId="{C00617C4-D79C-4F44-A342-B7ADF8B231F4}" destId="{A4E2A633-6410-48D2-A278-D20FC2357218}" srcOrd="0" destOrd="0" presId="urn:microsoft.com/office/officeart/2005/8/layout/lProcess2"/>
    <dgm:cxn modelId="{B9458A06-C868-43D9-8EA5-70481FE3DC0C}" type="presOf" srcId="{F3ED9FD4-31E4-4567-AB0B-74324F792C3F}" destId="{6F57918C-969F-4AF7-9F53-435EABE2504D}" srcOrd="1" destOrd="0" presId="urn:microsoft.com/office/officeart/2005/8/layout/lProcess2"/>
    <dgm:cxn modelId="{5E70203E-5FAB-4A57-8DBC-0AFF67CB38CD}" type="presOf" srcId="{193DD8F0-2209-449A-B02A-FC8ADBE17CF4}" destId="{B79305D6-BECD-4A0E-AC8C-DC471010E2C2}" srcOrd="0" destOrd="0" presId="urn:microsoft.com/office/officeart/2005/8/layout/lProcess2"/>
    <dgm:cxn modelId="{5C413B0C-2603-49CA-9902-2694D4457E57}" type="presOf" srcId="{D219B869-BF41-47AD-B911-897052B545E4}" destId="{51184555-205D-471E-B72C-67299B5F5A62}" srcOrd="1" destOrd="0" presId="urn:microsoft.com/office/officeart/2005/8/layout/lProcess2"/>
    <dgm:cxn modelId="{41D430C0-5C47-4FC8-ACC0-4635D3AA98B4}" srcId="{73EB2E48-0AE1-420C-9642-FEB5974B8EF8}" destId="{D219B869-BF41-47AD-B911-897052B545E4}" srcOrd="0" destOrd="0" parTransId="{10215459-842A-4990-B4E9-1D90449CB8AB}" sibTransId="{D4201435-8B9A-43B8-A500-E9C6D5671A81}"/>
    <dgm:cxn modelId="{27302FB5-A709-45AC-8BAB-2E7028F343CA}" type="presOf" srcId="{8B93083E-F37A-4D89-95F6-85C0073F7F29}" destId="{A162EFDF-02B0-4808-BBFF-9C8C678C0B1D}" srcOrd="0" destOrd="0" presId="urn:microsoft.com/office/officeart/2005/8/layout/lProcess2"/>
    <dgm:cxn modelId="{D61973AA-A883-4235-91F4-90B27C35C9AF}" type="presOf" srcId="{2EBB5526-AF44-46AB-98BF-2205F11F4772}" destId="{0D2DFE79-2D98-4A7A-9178-4A194043CAF3}" srcOrd="0" destOrd="0" presId="urn:microsoft.com/office/officeart/2005/8/layout/lProcess2"/>
    <dgm:cxn modelId="{DED81650-39D3-4975-B598-969E4B896703}" type="presOf" srcId="{4DC3705A-EE64-4F2D-B179-C6DBC857A816}" destId="{7D43CC17-F09E-4E2D-8CD9-B634F1424527}" srcOrd="0" destOrd="0" presId="urn:microsoft.com/office/officeart/2005/8/layout/lProcess2"/>
    <dgm:cxn modelId="{9E5882AB-3664-42FE-98FB-EC0D3A0B5145}" srcId="{ED45D660-AFDD-43F3-8864-3C8E7E693E14}" destId="{4DC3705A-EE64-4F2D-B179-C6DBC857A816}" srcOrd="1" destOrd="0" parTransId="{8B9EB73E-2857-428A-A91F-1357B2E58FBA}" sibTransId="{A3DB5FCC-A84B-4D9F-AC74-EA4D196A24BF}"/>
    <dgm:cxn modelId="{F60AED93-4035-4FA4-8D6A-BE7AE183E8C1}" srcId="{F3ED9FD4-31E4-4567-AB0B-74324F792C3F}" destId="{193DD8F0-2209-449A-B02A-FC8ADBE17CF4}" srcOrd="0" destOrd="0" parTransId="{A8D459FF-08BF-4B1C-81B2-AE7856429050}" sibTransId="{4AEABE8F-37B7-4FEC-A84F-C92FEB61778A}"/>
    <dgm:cxn modelId="{E21B37A2-9013-412E-A05F-5414248B6FCA}" type="presParOf" srcId="{43EB4AA6-4E8C-4E1F-AA61-1084A9F17CF4}" destId="{AAA590AD-73E3-48EE-80A7-D1D2B1D1F08C}" srcOrd="0" destOrd="0" presId="urn:microsoft.com/office/officeart/2005/8/layout/lProcess2"/>
    <dgm:cxn modelId="{C4271B02-C975-4FE3-91D2-11EB48461912}" type="presParOf" srcId="{AAA590AD-73E3-48EE-80A7-D1D2B1D1F08C}" destId="{3061AE57-08AA-4887-9DD8-BF0841A7B240}" srcOrd="0" destOrd="0" presId="urn:microsoft.com/office/officeart/2005/8/layout/lProcess2"/>
    <dgm:cxn modelId="{8C925D4C-54AC-49AF-A700-FC928C6D7B12}" type="presParOf" srcId="{AAA590AD-73E3-48EE-80A7-D1D2B1D1F08C}" destId="{51184555-205D-471E-B72C-67299B5F5A62}" srcOrd="1" destOrd="0" presId="urn:microsoft.com/office/officeart/2005/8/layout/lProcess2"/>
    <dgm:cxn modelId="{25D79F21-E85D-409B-9C85-B88D32FBE1BF}" type="presParOf" srcId="{AAA590AD-73E3-48EE-80A7-D1D2B1D1F08C}" destId="{78862CDE-C182-404E-862A-FFECF157E844}" srcOrd="2" destOrd="0" presId="urn:microsoft.com/office/officeart/2005/8/layout/lProcess2"/>
    <dgm:cxn modelId="{65E64367-5445-4FAF-A703-6380EDF82180}" type="presParOf" srcId="{78862CDE-C182-404E-862A-FFECF157E844}" destId="{872548D9-4271-41C1-9D4F-CB8DF684DC70}" srcOrd="0" destOrd="0" presId="urn:microsoft.com/office/officeart/2005/8/layout/lProcess2"/>
    <dgm:cxn modelId="{E1321858-8804-4ADA-BCD2-962FF659A82C}" type="presParOf" srcId="{872548D9-4271-41C1-9D4F-CB8DF684DC70}" destId="{A162EFDF-02B0-4808-BBFF-9C8C678C0B1D}" srcOrd="0" destOrd="0" presId="urn:microsoft.com/office/officeart/2005/8/layout/lProcess2"/>
    <dgm:cxn modelId="{5B146314-60D7-45B8-8B52-A0FAFF9126BB}" type="presParOf" srcId="{872548D9-4271-41C1-9D4F-CB8DF684DC70}" destId="{A59EE56D-99AB-45FF-9C92-A177656D2FA7}" srcOrd="1" destOrd="0" presId="urn:microsoft.com/office/officeart/2005/8/layout/lProcess2"/>
    <dgm:cxn modelId="{5DEF6608-254D-494E-AC02-1A6CCADB421C}" type="presParOf" srcId="{872548D9-4271-41C1-9D4F-CB8DF684DC70}" destId="{0D2DFE79-2D98-4A7A-9178-4A194043CAF3}" srcOrd="2" destOrd="0" presId="urn:microsoft.com/office/officeart/2005/8/layout/lProcess2"/>
    <dgm:cxn modelId="{8CC27DBC-0694-40BC-8F98-4F6FDB223BB3}" type="presParOf" srcId="{872548D9-4271-41C1-9D4F-CB8DF684DC70}" destId="{A62D2804-44B7-42F8-8AAA-241684BF7850}" srcOrd="3" destOrd="0" presId="urn:microsoft.com/office/officeart/2005/8/layout/lProcess2"/>
    <dgm:cxn modelId="{3E9F935B-9A47-4945-9768-0A9CF0029DD8}" type="presParOf" srcId="{872548D9-4271-41C1-9D4F-CB8DF684DC70}" destId="{A4E2A633-6410-48D2-A278-D20FC2357218}" srcOrd="4" destOrd="0" presId="urn:microsoft.com/office/officeart/2005/8/layout/lProcess2"/>
    <dgm:cxn modelId="{87CC92D2-2CB5-4250-B9E8-203109D23BC1}" type="presParOf" srcId="{43EB4AA6-4E8C-4E1F-AA61-1084A9F17CF4}" destId="{D83554FC-9EF9-40EB-842E-10AFA30D7499}" srcOrd="1" destOrd="0" presId="urn:microsoft.com/office/officeart/2005/8/layout/lProcess2"/>
    <dgm:cxn modelId="{E981E3F0-A211-4570-A56C-4BC103B27C8A}" type="presParOf" srcId="{43EB4AA6-4E8C-4E1F-AA61-1084A9F17CF4}" destId="{C2A0D0F0-B358-4097-807B-4E8DBBB8E740}" srcOrd="2" destOrd="0" presId="urn:microsoft.com/office/officeart/2005/8/layout/lProcess2"/>
    <dgm:cxn modelId="{1B47A9E4-110E-4AD6-9B90-543C4F7D2E0F}" type="presParOf" srcId="{C2A0D0F0-B358-4097-807B-4E8DBBB8E740}" destId="{0AE1B3E5-7064-4CE5-A7EA-E53A36192812}" srcOrd="0" destOrd="0" presId="urn:microsoft.com/office/officeart/2005/8/layout/lProcess2"/>
    <dgm:cxn modelId="{BE1155AF-7748-43F3-A693-6ADD57A6CBD6}" type="presParOf" srcId="{C2A0D0F0-B358-4097-807B-4E8DBBB8E740}" destId="{6F57918C-969F-4AF7-9F53-435EABE2504D}" srcOrd="1" destOrd="0" presId="urn:microsoft.com/office/officeart/2005/8/layout/lProcess2"/>
    <dgm:cxn modelId="{92EA92B4-5E9A-4D63-83E6-0F98AD5DCC04}" type="presParOf" srcId="{C2A0D0F0-B358-4097-807B-4E8DBBB8E740}" destId="{165CF355-C9D3-40A4-BE15-B217CBE114C4}" srcOrd="2" destOrd="0" presId="urn:microsoft.com/office/officeart/2005/8/layout/lProcess2"/>
    <dgm:cxn modelId="{C8143F82-B64A-45AE-9044-F9463C3D1B99}" type="presParOf" srcId="{165CF355-C9D3-40A4-BE15-B217CBE114C4}" destId="{5EA42CE3-DF8B-4011-90D0-E5C7359EB3C9}" srcOrd="0" destOrd="0" presId="urn:microsoft.com/office/officeart/2005/8/layout/lProcess2"/>
    <dgm:cxn modelId="{C75986C5-78F6-4112-A5FB-8E79F25B971F}" type="presParOf" srcId="{5EA42CE3-DF8B-4011-90D0-E5C7359EB3C9}" destId="{B79305D6-BECD-4A0E-AC8C-DC471010E2C2}" srcOrd="0" destOrd="0" presId="urn:microsoft.com/office/officeart/2005/8/layout/lProcess2"/>
    <dgm:cxn modelId="{35570AC8-0837-4FD6-A5F4-5266F08445D5}" type="presParOf" srcId="{5EA42CE3-DF8B-4011-90D0-E5C7359EB3C9}" destId="{2B4D527C-6FCC-409D-B835-53BAFF4608EC}" srcOrd="1" destOrd="0" presId="urn:microsoft.com/office/officeart/2005/8/layout/lProcess2"/>
    <dgm:cxn modelId="{DB49EDBC-179E-49F3-A50E-B059782FC17F}" type="presParOf" srcId="{5EA42CE3-DF8B-4011-90D0-E5C7359EB3C9}" destId="{10345C69-37FD-4AEA-AF6E-380A9602AA50}" srcOrd="2" destOrd="0" presId="urn:microsoft.com/office/officeart/2005/8/layout/lProcess2"/>
    <dgm:cxn modelId="{98B27F25-F409-4AB1-B0A9-799F7B7F2C6C}" type="presParOf" srcId="{43EB4AA6-4E8C-4E1F-AA61-1084A9F17CF4}" destId="{9A35A73C-1EB5-42FD-8FFB-E677FCDB03C4}" srcOrd="3" destOrd="0" presId="urn:microsoft.com/office/officeart/2005/8/layout/lProcess2"/>
    <dgm:cxn modelId="{9626CBA8-CDD6-4265-8C20-27566B459E21}" type="presParOf" srcId="{43EB4AA6-4E8C-4E1F-AA61-1084A9F17CF4}" destId="{B67E2B0E-634E-4AA7-A9C5-F0CB2FDD99B4}" srcOrd="4" destOrd="0" presId="urn:microsoft.com/office/officeart/2005/8/layout/lProcess2"/>
    <dgm:cxn modelId="{55096154-C653-4B35-B695-9EAF6E35D95A}" type="presParOf" srcId="{B67E2B0E-634E-4AA7-A9C5-F0CB2FDD99B4}" destId="{FFA9586D-C79A-4C03-931D-96B4F38E52AA}" srcOrd="0" destOrd="0" presId="urn:microsoft.com/office/officeart/2005/8/layout/lProcess2"/>
    <dgm:cxn modelId="{4F7CEA61-1541-4DAC-839C-D46809C31ABD}" type="presParOf" srcId="{B67E2B0E-634E-4AA7-A9C5-F0CB2FDD99B4}" destId="{3D643302-EA15-427B-B762-799A34B3863F}" srcOrd="1" destOrd="0" presId="urn:microsoft.com/office/officeart/2005/8/layout/lProcess2"/>
    <dgm:cxn modelId="{24663627-82C7-45A8-B5FE-C01022FFE156}" type="presParOf" srcId="{B67E2B0E-634E-4AA7-A9C5-F0CB2FDD99B4}" destId="{C5589823-B87C-4D18-9D21-073B08AE27EA}" srcOrd="2" destOrd="0" presId="urn:microsoft.com/office/officeart/2005/8/layout/lProcess2"/>
    <dgm:cxn modelId="{BB6C5306-AE18-4E5D-80FE-1C98F0B6D939}" type="presParOf" srcId="{C5589823-B87C-4D18-9D21-073B08AE27EA}" destId="{F4C6B715-503F-48F3-997A-45B8C0085E4F}" srcOrd="0" destOrd="0" presId="urn:microsoft.com/office/officeart/2005/8/layout/lProcess2"/>
    <dgm:cxn modelId="{ECAE4BDF-EB04-473B-8654-6961C641137C}" type="presParOf" srcId="{F4C6B715-503F-48F3-997A-45B8C0085E4F}" destId="{BDE02098-A023-4EFF-97DD-6FB39E3E4E48}" srcOrd="0" destOrd="0" presId="urn:microsoft.com/office/officeart/2005/8/layout/lProcess2"/>
    <dgm:cxn modelId="{3FC797A0-9F38-4D5D-8B4F-781519B6B3E9}" type="presParOf" srcId="{F4C6B715-503F-48F3-997A-45B8C0085E4F}" destId="{EDFC095E-BE2A-43C3-B79C-9A540731C2E5}" srcOrd="1" destOrd="0" presId="urn:microsoft.com/office/officeart/2005/8/layout/lProcess2"/>
    <dgm:cxn modelId="{42E36048-6887-44DF-88CE-E09805D0D4AE}" type="presParOf" srcId="{F4C6B715-503F-48F3-997A-45B8C0085E4F}" destId="{7D43CC17-F09E-4E2D-8CD9-B634F142452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D219B869-BF41-47AD-B911-897052B545E4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10215459-842A-4990-B4E9-1D90449CB8AB}" type="parTrans" cxnId="{41D430C0-5C47-4FC8-ACC0-4635D3AA98B4}">
      <dgm:prSet/>
      <dgm:spPr/>
      <dgm:t>
        <a:bodyPr/>
        <a:lstStyle/>
        <a:p>
          <a:endParaRPr lang="ru-RU"/>
        </a:p>
      </dgm:t>
    </dgm:pt>
    <dgm:pt modelId="{D4201435-8B9A-43B8-A500-E9C6D5671A81}" type="sibTrans" cxnId="{41D430C0-5C47-4FC8-ACC0-4635D3AA98B4}">
      <dgm:prSet/>
      <dgm:spPr/>
      <dgm:t>
        <a:bodyPr/>
        <a:lstStyle/>
        <a:p>
          <a:endParaRPr lang="ru-RU"/>
        </a:p>
      </dgm:t>
    </dgm:pt>
    <dgm:pt modelId="{F3ED9FD4-31E4-4567-AB0B-74324F792C3F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418FC957-3173-41DA-938D-B6B628BD644D}" type="parTrans" cxnId="{332CE2CB-1BE8-48C2-BFCD-E3EB7DB72824}">
      <dgm:prSet/>
      <dgm:spPr/>
      <dgm:t>
        <a:bodyPr/>
        <a:lstStyle/>
        <a:p>
          <a:endParaRPr lang="ru-RU"/>
        </a:p>
      </dgm:t>
    </dgm:pt>
    <dgm:pt modelId="{1259217A-C9DE-4520-859C-B69F5F3CAAB9}" type="sibTrans" cxnId="{332CE2CB-1BE8-48C2-BFCD-E3EB7DB72824}">
      <dgm:prSet/>
      <dgm:spPr/>
      <dgm:t>
        <a:bodyPr/>
        <a:lstStyle/>
        <a:p>
          <a:endParaRPr lang="ru-RU"/>
        </a:p>
      </dgm:t>
    </dgm:pt>
    <dgm:pt modelId="{ED45D660-AFDD-43F3-8864-3C8E7E693E14}">
      <dgm:prSet phldrT="[Текст]"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i="1" u="sng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dirty="0">
            <a:solidFill>
              <a:schemeClr val="tx2">
                <a:lumMod val="50000"/>
              </a:schemeClr>
            </a:solidFill>
          </a:endParaRPr>
        </a:p>
      </dgm:t>
    </dgm:pt>
    <dgm:pt modelId="{89C2A580-BD53-45E9-9974-2F5AE2907448}" type="parTrans" cxnId="{1080436C-AB63-45F7-9E79-A9D10C42FD07}">
      <dgm:prSet/>
      <dgm:spPr/>
      <dgm:t>
        <a:bodyPr/>
        <a:lstStyle/>
        <a:p>
          <a:endParaRPr lang="ru-RU"/>
        </a:p>
      </dgm:t>
    </dgm:pt>
    <dgm:pt modelId="{5D0218FE-DF44-45CC-AAFC-D39F2F447F77}" type="sibTrans" cxnId="{1080436C-AB63-45F7-9E79-A9D10C42FD07}">
      <dgm:prSet/>
      <dgm:spPr/>
      <dgm:t>
        <a:bodyPr/>
        <a:lstStyle/>
        <a:p>
          <a:endParaRPr lang="ru-RU"/>
        </a:p>
      </dgm:t>
    </dgm:pt>
    <dgm:pt modelId="{8B93083E-F37A-4D89-95F6-85C0073F7F29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9. Субсидия на проектирование и строительство дошкольных образовательных организаций в 2019 году 33,05 млн. рублей, в 2020 – 582,44 млн. рублей, в 2021 – 656,52 млн. рублей </a:t>
          </a:r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 </a:t>
          </a:r>
        </a:p>
      </dgm:t>
    </dgm:pt>
    <dgm:pt modelId="{B4B30F96-EB4A-4DF5-BF4E-B3FA6E4DAE2D}" type="parTrans" cxnId="{49FB87E0-F505-4821-B8E8-627EB1535870}">
      <dgm:prSet/>
      <dgm:spPr/>
      <dgm:t>
        <a:bodyPr/>
        <a:lstStyle/>
        <a:p>
          <a:endParaRPr lang="ru-RU"/>
        </a:p>
      </dgm:t>
    </dgm:pt>
    <dgm:pt modelId="{B6F7C726-60E3-4047-A7A1-A535623AFF8A}" type="sibTrans" cxnId="{49FB87E0-F505-4821-B8E8-627EB1535870}">
      <dgm:prSet/>
      <dgm:spPr/>
      <dgm:t>
        <a:bodyPr/>
        <a:lstStyle/>
        <a:p>
          <a:endParaRPr lang="ru-RU"/>
        </a:p>
      </dgm:t>
    </dgm:pt>
    <dgm:pt modelId="{193DD8F0-2209-449A-B02A-FC8ADBE17CF4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 rtl="0"/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10. Субсидия на  капитальные вложения в объекты общего образования в 2019 году в сумме 25,65 млн. рублей, в 2020 – 651,24 млн. рублей, в 2021 – 1 437,83 млн. рублей. </a:t>
          </a:r>
          <a:endParaRPr lang="ru-RU" sz="1000" dirty="0"/>
        </a:p>
      </dgm:t>
    </dgm:pt>
    <dgm:pt modelId="{A8D459FF-08BF-4B1C-81B2-AE7856429050}" type="parTrans" cxnId="{F60AED93-4035-4FA4-8D6A-BE7AE183E8C1}">
      <dgm:prSet/>
      <dgm:spPr/>
      <dgm:t>
        <a:bodyPr/>
        <a:lstStyle/>
        <a:p>
          <a:endParaRPr lang="ru-RU"/>
        </a:p>
      </dgm:t>
    </dgm:pt>
    <dgm:pt modelId="{4AEABE8F-37B7-4FEC-A84F-C92FEB61778A}" type="sibTrans" cxnId="{F60AED93-4035-4FA4-8D6A-BE7AE183E8C1}">
      <dgm:prSet/>
      <dgm:spPr/>
      <dgm:t>
        <a:bodyPr/>
        <a:lstStyle/>
        <a:p>
          <a:endParaRPr lang="ru-RU"/>
        </a:p>
      </dgm:t>
    </dgm:pt>
    <dgm:pt modelId="{7401C744-92D7-4EDF-97AF-C975143A0E80}">
      <dgm:prSet custT="1"/>
      <dgm:spPr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1000" b="1" i="1" dirty="0" smtClean="0">
              <a:solidFill>
                <a:schemeClr val="tx2">
                  <a:lumMod val="50000"/>
                </a:schemeClr>
              </a:solidFill>
            </a:rPr>
            <a:t>11. Субсидия на капитальные вложения в общеобразовательные организации  в целях обеспечения односменного режима обучения в  2019 году 40,0 млн. рублей, в 2020 – 215,88 млн. рублей, в 2021 – 186,07 млн. рублей.</a:t>
          </a:r>
          <a:endParaRPr lang="ru-RU" sz="1000" b="1" i="1" dirty="0">
            <a:solidFill>
              <a:schemeClr val="tx2">
                <a:lumMod val="50000"/>
              </a:schemeClr>
            </a:solidFill>
          </a:endParaRPr>
        </a:p>
      </dgm:t>
    </dgm:pt>
    <dgm:pt modelId="{AE3FD17F-CBF5-4EFA-9EC9-BBA1F4F5805F}" type="parTrans" cxnId="{542EE977-8A3D-4A72-8675-52789D1E82F9}">
      <dgm:prSet/>
      <dgm:spPr/>
      <dgm:t>
        <a:bodyPr/>
        <a:lstStyle/>
        <a:p>
          <a:endParaRPr lang="ru-RU"/>
        </a:p>
      </dgm:t>
    </dgm:pt>
    <dgm:pt modelId="{94A4C80A-EC36-457E-A494-AD1E17641A7A}" type="sibTrans" cxnId="{542EE977-8A3D-4A72-8675-52789D1E82F9}">
      <dgm:prSet/>
      <dgm:spPr/>
      <dgm:t>
        <a:bodyPr/>
        <a:lstStyle/>
        <a:p>
          <a:endParaRPr lang="ru-RU"/>
        </a:p>
      </dgm:t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A590AD-73E3-48EE-80A7-D1D2B1D1F08C}" type="pres">
      <dgm:prSet presAssocID="{D219B869-BF41-47AD-B911-897052B545E4}" presName="compNode" presStyleCnt="0"/>
      <dgm:spPr/>
    </dgm:pt>
    <dgm:pt modelId="{3061AE57-08AA-4887-9DD8-BF0841A7B240}" type="pres">
      <dgm:prSet presAssocID="{D219B869-BF41-47AD-B911-897052B545E4}" presName="aNode" presStyleLbl="bgShp" presStyleIdx="0" presStyleCnt="3" custLinFactNeighborX="1559"/>
      <dgm:spPr/>
      <dgm:t>
        <a:bodyPr/>
        <a:lstStyle/>
        <a:p>
          <a:endParaRPr lang="ru-RU"/>
        </a:p>
      </dgm:t>
    </dgm:pt>
    <dgm:pt modelId="{51184555-205D-471E-B72C-67299B5F5A62}" type="pres">
      <dgm:prSet presAssocID="{D219B869-BF41-47AD-B911-897052B545E4}" presName="textNode" presStyleLbl="bgShp" presStyleIdx="0" presStyleCnt="3"/>
      <dgm:spPr/>
      <dgm:t>
        <a:bodyPr/>
        <a:lstStyle/>
        <a:p>
          <a:endParaRPr lang="ru-RU"/>
        </a:p>
      </dgm:t>
    </dgm:pt>
    <dgm:pt modelId="{78862CDE-C182-404E-862A-FFECF157E844}" type="pres">
      <dgm:prSet presAssocID="{D219B869-BF41-47AD-B911-897052B545E4}" presName="compChildNode" presStyleCnt="0"/>
      <dgm:spPr/>
    </dgm:pt>
    <dgm:pt modelId="{872548D9-4271-41C1-9D4F-CB8DF684DC70}" type="pres">
      <dgm:prSet presAssocID="{D219B869-BF41-47AD-B911-897052B545E4}" presName="theInnerList" presStyleCnt="0"/>
      <dgm:spPr/>
    </dgm:pt>
    <dgm:pt modelId="{A162EFDF-02B0-4808-BBFF-9C8C678C0B1D}" type="pres">
      <dgm:prSet presAssocID="{8B93083E-F37A-4D89-95F6-85C0073F7F29}" presName="childNode" presStyleLbl="node1" presStyleIdx="0" presStyleCnt="3" custScaleX="109927" custScaleY="49838" custLinFactNeighborX="-274" custLinFactNeighborY="170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554FC-9EF9-40EB-842E-10AFA30D7499}" type="pres">
      <dgm:prSet presAssocID="{D219B869-BF41-47AD-B911-897052B545E4}" presName="aSpace" presStyleCnt="0"/>
      <dgm:spPr/>
    </dgm:pt>
    <dgm:pt modelId="{C2A0D0F0-B358-4097-807B-4E8DBBB8E740}" type="pres">
      <dgm:prSet presAssocID="{F3ED9FD4-31E4-4567-AB0B-74324F792C3F}" presName="compNode" presStyleCnt="0"/>
      <dgm:spPr/>
    </dgm:pt>
    <dgm:pt modelId="{0AE1B3E5-7064-4CE5-A7EA-E53A36192812}" type="pres">
      <dgm:prSet presAssocID="{F3ED9FD4-31E4-4567-AB0B-74324F792C3F}" presName="aNode" presStyleLbl="bgShp" presStyleIdx="1" presStyleCnt="3"/>
      <dgm:spPr/>
      <dgm:t>
        <a:bodyPr/>
        <a:lstStyle/>
        <a:p>
          <a:endParaRPr lang="ru-RU"/>
        </a:p>
      </dgm:t>
    </dgm:pt>
    <dgm:pt modelId="{6F57918C-969F-4AF7-9F53-435EABE2504D}" type="pres">
      <dgm:prSet presAssocID="{F3ED9FD4-31E4-4567-AB0B-74324F792C3F}" presName="textNode" presStyleLbl="bgShp" presStyleIdx="1" presStyleCnt="3"/>
      <dgm:spPr/>
      <dgm:t>
        <a:bodyPr/>
        <a:lstStyle/>
        <a:p>
          <a:endParaRPr lang="ru-RU"/>
        </a:p>
      </dgm:t>
    </dgm:pt>
    <dgm:pt modelId="{165CF355-C9D3-40A4-BE15-B217CBE114C4}" type="pres">
      <dgm:prSet presAssocID="{F3ED9FD4-31E4-4567-AB0B-74324F792C3F}" presName="compChildNode" presStyleCnt="0"/>
      <dgm:spPr/>
    </dgm:pt>
    <dgm:pt modelId="{5EA42CE3-DF8B-4011-90D0-E5C7359EB3C9}" type="pres">
      <dgm:prSet presAssocID="{F3ED9FD4-31E4-4567-AB0B-74324F792C3F}" presName="theInnerList" presStyleCnt="0"/>
      <dgm:spPr/>
    </dgm:pt>
    <dgm:pt modelId="{B79305D6-BECD-4A0E-AC8C-DC471010E2C2}" type="pres">
      <dgm:prSet presAssocID="{193DD8F0-2209-449A-B02A-FC8ADBE17CF4}" presName="childNode" presStyleLbl="node1" presStyleIdx="1" presStyleCnt="3" custScaleX="97997" custScaleY="84547" custLinFactNeighborX="1950" custLinFactNeighborY="-7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5A73C-1EB5-42FD-8FFB-E677FCDB03C4}" type="pres">
      <dgm:prSet presAssocID="{F3ED9FD4-31E4-4567-AB0B-74324F792C3F}" presName="aSpace" presStyleCnt="0"/>
      <dgm:spPr/>
    </dgm:pt>
    <dgm:pt modelId="{B67E2B0E-634E-4AA7-A9C5-F0CB2FDD99B4}" type="pres">
      <dgm:prSet presAssocID="{ED45D660-AFDD-43F3-8864-3C8E7E693E14}" presName="compNode" presStyleCnt="0"/>
      <dgm:spPr/>
    </dgm:pt>
    <dgm:pt modelId="{FFA9586D-C79A-4C03-931D-96B4F38E52AA}" type="pres">
      <dgm:prSet presAssocID="{ED45D660-AFDD-43F3-8864-3C8E7E693E14}" presName="aNode" presStyleLbl="bgShp" presStyleIdx="2" presStyleCnt="3" custLinFactNeighborX="212" custLinFactNeighborY="-1887"/>
      <dgm:spPr/>
      <dgm:t>
        <a:bodyPr/>
        <a:lstStyle/>
        <a:p>
          <a:endParaRPr lang="ru-RU"/>
        </a:p>
      </dgm:t>
    </dgm:pt>
    <dgm:pt modelId="{3D643302-EA15-427B-B762-799A34B3863F}" type="pres">
      <dgm:prSet presAssocID="{ED45D660-AFDD-43F3-8864-3C8E7E693E14}" presName="textNode" presStyleLbl="bgShp" presStyleIdx="2" presStyleCnt="3"/>
      <dgm:spPr/>
      <dgm:t>
        <a:bodyPr/>
        <a:lstStyle/>
        <a:p>
          <a:endParaRPr lang="ru-RU"/>
        </a:p>
      </dgm:t>
    </dgm:pt>
    <dgm:pt modelId="{C5589823-B87C-4D18-9D21-073B08AE27EA}" type="pres">
      <dgm:prSet presAssocID="{ED45D660-AFDD-43F3-8864-3C8E7E693E14}" presName="compChildNode" presStyleCnt="0"/>
      <dgm:spPr/>
    </dgm:pt>
    <dgm:pt modelId="{F4C6B715-503F-48F3-997A-45B8C0085E4F}" type="pres">
      <dgm:prSet presAssocID="{ED45D660-AFDD-43F3-8864-3C8E7E693E14}" presName="theInnerList" presStyleCnt="0"/>
      <dgm:spPr/>
    </dgm:pt>
    <dgm:pt modelId="{BDE02098-A023-4EFF-97DD-6FB39E3E4E48}" type="pres">
      <dgm:prSet presAssocID="{7401C744-92D7-4EDF-97AF-C975143A0E80}" presName="childNode" presStyleLbl="node1" presStyleIdx="2" presStyleCnt="3" custScaleY="84765" custLinFactNeighborX="1765" custLinFactNeighborY="-71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413B0C-2603-49CA-9902-2694D4457E57}" type="presOf" srcId="{D219B869-BF41-47AD-B911-897052B545E4}" destId="{51184555-205D-471E-B72C-67299B5F5A62}" srcOrd="1" destOrd="0" presId="urn:microsoft.com/office/officeart/2005/8/layout/lProcess2"/>
    <dgm:cxn modelId="{F60AED93-4035-4FA4-8D6A-BE7AE183E8C1}" srcId="{F3ED9FD4-31E4-4567-AB0B-74324F792C3F}" destId="{193DD8F0-2209-449A-B02A-FC8ADBE17CF4}" srcOrd="0" destOrd="0" parTransId="{A8D459FF-08BF-4B1C-81B2-AE7856429050}" sibTransId="{4AEABE8F-37B7-4FEC-A84F-C92FEB61778A}"/>
    <dgm:cxn modelId="{332CE2CB-1BE8-48C2-BFCD-E3EB7DB72824}" srcId="{73EB2E48-0AE1-420C-9642-FEB5974B8EF8}" destId="{F3ED9FD4-31E4-4567-AB0B-74324F792C3F}" srcOrd="1" destOrd="0" parTransId="{418FC957-3173-41DA-938D-B6B628BD644D}" sibTransId="{1259217A-C9DE-4520-859C-B69F5F3CAAB9}"/>
    <dgm:cxn modelId="{1080436C-AB63-45F7-9E79-A9D10C42FD07}" srcId="{73EB2E48-0AE1-420C-9642-FEB5974B8EF8}" destId="{ED45D660-AFDD-43F3-8864-3C8E7E693E14}" srcOrd="2" destOrd="0" parTransId="{89C2A580-BD53-45E9-9974-2F5AE2907448}" sibTransId="{5D0218FE-DF44-45CC-AAFC-D39F2F447F77}"/>
    <dgm:cxn modelId="{7E5FD409-104E-4CC1-B66B-8095BDBFBB46}" type="presOf" srcId="{73EB2E48-0AE1-420C-9642-FEB5974B8EF8}" destId="{43EB4AA6-4E8C-4E1F-AA61-1084A9F17CF4}" srcOrd="0" destOrd="0" presId="urn:microsoft.com/office/officeart/2005/8/layout/lProcess2"/>
    <dgm:cxn modelId="{0D4E22F9-28CB-4D14-AB65-6674C8246F72}" type="presOf" srcId="{ED45D660-AFDD-43F3-8864-3C8E7E693E14}" destId="{3D643302-EA15-427B-B762-799A34B3863F}" srcOrd="1" destOrd="0" presId="urn:microsoft.com/office/officeart/2005/8/layout/lProcess2"/>
    <dgm:cxn modelId="{27302FB5-A709-45AC-8BAB-2E7028F343CA}" type="presOf" srcId="{8B93083E-F37A-4D89-95F6-85C0073F7F29}" destId="{A162EFDF-02B0-4808-BBFF-9C8C678C0B1D}" srcOrd="0" destOrd="0" presId="urn:microsoft.com/office/officeart/2005/8/layout/lProcess2"/>
    <dgm:cxn modelId="{41D430C0-5C47-4FC8-ACC0-4635D3AA98B4}" srcId="{73EB2E48-0AE1-420C-9642-FEB5974B8EF8}" destId="{D219B869-BF41-47AD-B911-897052B545E4}" srcOrd="0" destOrd="0" parTransId="{10215459-842A-4990-B4E9-1D90449CB8AB}" sibTransId="{D4201435-8B9A-43B8-A500-E9C6D5671A81}"/>
    <dgm:cxn modelId="{952F176C-8297-4F74-8CA1-0EE71AC809DD}" type="presOf" srcId="{7401C744-92D7-4EDF-97AF-C975143A0E80}" destId="{BDE02098-A023-4EFF-97DD-6FB39E3E4E48}" srcOrd="0" destOrd="0" presId="urn:microsoft.com/office/officeart/2005/8/layout/lProcess2"/>
    <dgm:cxn modelId="{B9458A06-C868-43D9-8EA5-70481FE3DC0C}" type="presOf" srcId="{F3ED9FD4-31E4-4567-AB0B-74324F792C3F}" destId="{6F57918C-969F-4AF7-9F53-435EABE2504D}" srcOrd="1" destOrd="0" presId="urn:microsoft.com/office/officeart/2005/8/layout/lProcess2"/>
    <dgm:cxn modelId="{993EFF1E-3AD5-432D-99CA-A10D99DA6B02}" type="presOf" srcId="{F3ED9FD4-31E4-4567-AB0B-74324F792C3F}" destId="{0AE1B3E5-7064-4CE5-A7EA-E53A36192812}" srcOrd="0" destOrd="0" presId="urn:microsoft.com/office/officeart/2005/8/layout/lProcess2"/>
    <dgm:cxn modelId="{20DDCE9D-0237-44F0-80E1-803E1F0D25C1}" type="presOf" srcId="{D219B869-BF41-47AD-B911-897052B545E4}" destId="{3061AE57-08AA-4887-9DD8-BF0841A7B240}" srcOrd="0" destOrd="0" presId="urn:microsoft.com/office/officeart/2005/8/layout/lProcess2"/>
    <dgm:cxn modelId="{542EE977-8A3D-4A72-8675-52789D1E82F9}" srcId="{ED45D660-AFDD-43F3-8864-3C8E7E693E14}" destId="{7401C744-92D7-4EDF-97AF-C975143A0E80}" srcOrd="0" destOrd="0" parTransId="{AE3FD17F-CBF5-4EFA-9EC9-BBA1F4F5805F}" sibTransId="{94A4C80A-EC36-457E-A494-AD1E17641A7A}"/>
    <dgm:cxn modelId="{CAEE3056-D840-473F-AD5A-89637D555F19}" type="presOf" srcId="{ED45D660-AFDD-43F3-8864-3C8E7E693E14}" destId="{FFA9586D-C79A-4C03-931D-96B4F38E52AA}" srcOrd="0" destOrd="0" presId="urn:microsoft.com/office/officeart/2005/8/layout/lProcess2"/>
    <dgm:cxn modelId="{49FB87E0-F505-4821-B8E8-627EB1535870}" srcId="{D219B869-BF41-47AD-B911-897052B545E4}" destId="{8B93083E-F37A-4D89-95F6-85C0073F7F29}" srcOrd="0" destOrd="0" parTransId="{B4B30F96-EB4A-4DF5-BF4E-B3FA6E4DAE2D}" sibTransId="{B6F7C726-60E3-4047-A7A1-A535623AFF8A}"/>
    <dgm:cxn modelId="{5E70203E-5FAB-4A57-8DBC-0AFF67CB38CD}" type="presOf" srcId="{193DD8F0-2209-449A-B02A-FC8ADBE17CF4}" destId="{B79305D6-BECD-4A0E-AC8C-DC471010E2C2}" srcOrd="0" destOrd="0" presId="urn:microsoft.com/office/officeart/2005/8/layout/lProcess2"/>
    <dgm:cxn modelId="{E21B37A2-9013-412E-A05F-5414248B6FCA}" type="presParOf" srcId="{43EB4AA6-4E8C-4E1F-AA61-1084A9F17CF4}" destId="{AAA590AD-73E3-48EE-80A7-D1D2B1D1F08C}" srcOrd="0" destOrd="0" presId="urn:microsoft.com/office/officeart/2005/8/layout/lProcess2"/>
    <dgm:cxn modelId="{C4271B02-C975-4FE3-91D2-11EB48461912}" type="presParOf" srcId="{AAA590AD-73E3-48EE-80A7-D1D2B1D1F08C}" destId="{3061AE57-08AA-4887-9DD8-BF0841A7B240}" srcOrd="0" destOrd="0" presId="urn:microsoft.com/office/officeart/2005/8/layout/lProcess2"/>
    <dgm:cxn modelId="{8C925D4C-54AC-49AF-A700-FC928C6D7B12}" type="presParOf" srcId="{AAA590AD-73E3-48EE-80A7-D1D2B1D1F08C}" destId="{51184555-205D-471E-B72C-67299B5F5A62}" srcOrd="1" destOrd="0" presId="urn:microsoft.com/office/officeart/2005/8/layout/lProcess2"/>
    <dgm:cxn modelId="{25D79F21-E85D-409B-9C85-B88D32FBE1BF}" type="presParOf" srcId="{AAA590AD-73E3-48EE-80A7-D1D2B1D1F08C}" destId="{78862CDE-C182-404E-862A-FFECF157E844}" srcOrd="2" destOrd="0" presId="urn:microsoft.com/office/officeart/2005/8/layout/lProcess2"/>
    <dgm:cxn modelId="{65E64367-5445-4FAF-A703-6380EDF82180}" type="presParOf" srcId="{78862CDE-C182-404E-862A-FFECF157E844}" destId="{872548D9-4271-41C1-9D4F-CB8DF684DC70}" srcOrd="0" destOrd="0" presId="urn:microsoft.com/office/officeart/2005/8/layout/lProcess2"/>
    <dgm:cxn modelId="{E1321858-8804-4ADA-BCD2-962FF659A82C}" type="presParOf" srcId="{872548D9-4271-41C1-9D4F-CB8DF684DC70}" destId="{A162EFDF-02B0-4808-BBFF-9C8C678C0B1D}" srcOrd="0" destOrd="0" presId="urn:microsoft.com/office/officeart/2005/8/layout/lProcess2"/>
    <dgm:cxn modelId="{87CC92D2-2CB5-4250-B9E8-203109D23BC1}" type="presParOf" srcId="{43EB4AA6-4E8C-4E1F-AA61-1084A9F17CF4}" destId="{D83554FC-9EF9-40EB-842E-10AFA30D7499}" srcOrd="1" destOrd="0" presId="urn:microsoft.com/office/officeart/2005/8/layout/lProcess2"/>
    <dgm:cxn modelId="{E981E3F0-A211-4570-A56C-4BC103B27C8A}" type="presParOf" srcId="{43EB4AA6-4E8C-4E1F-AA61-1084A9F17CF4}" destId="{C2A0D0F0-B358-4097-807B-4E8DBBB8E740}" srcOrd="2" destOrd="0" presId="urn:microsoft.com/office/officeart/2005/8/layout/lProcess2"/>
    <dgm:cxn modelId="{1B47A9E4-110E-4AD6-9B90-543C4F7D2E0F}" type="presParOf" srcId="{C2A0D0F0-B358-4097-807B-4E8DBBB8E740}" destId="{0AE1B3E5-7064-4CE5-A7EA-E53A36192812}" srcOrd="0" destOrd="0" presId="urn:microsoft.com/office/officeart/2005/8/layout/lProcess2"/>
    <dgm:cxn modelId="{BE1155AF-7748-43F3-A693-6ADD57A6CBD6}" type="presParOf" srcId="{C2A0D0F0-B358-4097-807B-4E8DBBB8E740}" destId="{6F57918C-969F-4AF7-9F53-435EABE2504D}" srcOrd="1" destOrd="0" presId="urn:microsoft.com/office/officeart/2005/8/layout/lProcess2"/>
    <dgm:cxn modelId="{92EA92B4-5E9A-4D63-83E6-0F98AD5DCC04}" type="presParOf" srcId="{C2A0D0F0-B358-4097-807B-4E8DBBB8E740}" destId="{165CF355-C9D3-40A4-BE15-B217CBE114C4}" srcOrd="2" destOrd="0" presId="urn:microsoft.com/office/officeart/2005/8/layout/lProcess2"/>
    <dgm:cxn modelId="{C8143F82-B64A-45AE-9044-F9463C3D1B99}" type="presParOf" srcId="{165CF355-C9D3-40A4-BE15-B217CBE114C4}" destId="{5EA42CE3-DF8B-4011-90D0-E5C7359EB3C9}" srcOrd="0" destOrd="0" presId="urn:microsoft.com/office/officeart/2005/8/layout/lProcess2"/>
    <dgm:cxn modelId="{C75986C5-78F6-4112-A5FB-8E79F25B971F}" type="presParOf" srcId="{5EA42CE3-DF8B-4011-90D0-E5C7359EB3C9}" destId="{B79305D6-BECD-4A0E-AC8C-DC471010E2C2}" srcOrd="0" destOrd="0" presId="urn:microsoft.com/office/officeart/2005/8/layout/lProcess2"/>
    <dgm:cxn modelId="{98B27F25-F409-4AB1-B0A9-799F7B7F2C6C}" type="presParOf" srcId="{43EB4AA6-4E8C-4E1F-AA61-1084A9F17CF4}" destId="{9A35A73C-1EB5-42FD-8FFB-E677FCDB03C4}" srcOrd="3" destOrd="0" presId="urn:microsoft.com/office/officeart/2005/8/layout/lProcess2"/>
    <dgm:cxn modelId="{9626CBA8-CDD6-4265-8C20-27566B459E21}" type="presParOf" srcId="{43EB4AA6-4E8C-4E1F-AA61-1084A9F17CF4}" destId="{B67E2B0E-634E-4AA7-A9C5-F0CB2FDD99B4}" srcOrd="4" destOrd="0" presId="urn:microsoft.com/office/officeart/2005/8/layout/lProcess2"/>
    <dgm:cxn modelId="{55096154-C653-4B35-B695-9EAF6E35D95A}" type="presParOf" srcId="{B67E2B0E-634E-4AA7-A9C5-F0CB2FDD99B4}" destId="{FFA9586D-C79A-4C03-931D-96B4F38E52AA}" srcOrd="0" destOrd="0" presId="urn:microsoft.com/office/officeart/2005/8/layout/lProcess2"/>
    <dgm:cxn modelId="{4F7CEA61-1541-4DAC-839C-D46809C31ABD}" type="presParOf" srcId="{B67E2B0E-634E-4AA7-A9C5-F0CB2FDD99B4}" destId="{3D643302-EA15-427B-B762-799A34B3863F}" srcOrd="1" destOrd="0" presId="urn:microsoft.com/office/officeart/2005/8/layout/lProcess2"/>
    <dgm:cxn modelId="{24663627-82C7-45A8-B5FE-C01022FFE156}" type="presParOf" srcId="{B67E2B0E-634E-4AA7-A9C5-F0CB2FDD99B4}" destId="{C5589823-B87C-4D18-9D21-073B08AE27EA}" srcOrd="2" destOrd="0" presId="urn:microsoft.com/office/officeart/2005/8/layout/lProcess2"/>
    <dgm:cxn modelId="{BB6C5306-AE18-4E5D-80FE-1C98F0B6D939}" type="presParOf" srcId="{C5589823-B87C-4D18-9D21-073B08AE27EA}" destId="{F4C6B715-503F-48F3-997A-45B8C0085E4F}" srcOrd="0" destOrd="0" presId="urn:microsoft.com/office/officeart/2005/8/layout/lProcess2"/>
    <dgm:cxn modelId="{ECAE4BDF-EB04-473B-8654-6961C641137C}" type="presParOf" srcId="{F4C6B715-503F-48F3-997A-45B8C0085E4F}" destId="{BDE02098-A023-4EFF-97DD-6FB39E3E4E48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D2440A-CF98-4040-ADC9-5B5080F52A0D}" type="doc">
      <dgm:prSet loTypeId="urn:microsoft.com/office/officeart/2005/8/layout/list1" loCatId="list" qsTypeId="urn:microsoft.com/office/officeart/2005/8/quickstyle/3d2#1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8428FE5-A8FE-443E-A65E-BCF95208E4E8}">
      <dgm:prSet phldrT="[Текст]"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Налог на доходы физических лиц (НДФЛ) по нормативу 5% с территории городских поселений и 13% с территории сельских поселений.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62CF325E-7184-4658-8E32-7BA17A011CD3}" type="parTrans" cxnId="{6BCB6789-C4C2-4079-A568-919F6963F26D}">
      <dgm:prSet/>
      <dgm:spPr/>
      <dgm:t>
        <a:bodyPr/>
        <a:lstStyle/>
        <a:p>
          <a:endParaRPr lang="ru-RU"/>
        </a:p>
      </dgm:t>
    </dgm:pt>
    <dgm:pt modelId="{26308E9B-1F5E-4B00-B743-381BC703C11F}" type="sibTrans" cxnId="{6BCB6789-C4C2-4079-A568-919F6963F26D}">
      <dgm:prSet/>
      <dgm:spPr/>
      <dgm:t>
        <a:bodyPr/>
        <a:lstStyle/>
        <a:p>
          <a:endParaRPr lang="ru-RU"/>
        </a:p>
      </dgm:t>
    </dgm:pt>
    <dgm:pt modelId="{CD72A5D1-D743-4362-AB03-5D94A1B20430}">
      <dgm:prSet phldrT="[Текст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Единый налог на вмененный доход для отдельных видов деятельности по нормативу 100%.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96BAEB35-2317-4ECE-8C6B-DDF02055FBFC}" type="parTrans" cxnId="{B7B3AF76-F16A-45F5-9B3B-61A009DDEF9B}">
      <dgm:prSet/>
      <dgm:spPr/>
      <dgm:t>
        <a:bodyPr/>
        <a:lstStyle/>
        <a:p>
          <a:endParaRPr lang="ru-RU"/>
        </a:p>
      </dgm:t>
    </dgm:pt>
    <dgm:pt modelId="{E4C77D1F-EF2A-4AB2-93DD-8F68E57A0AF7}" type="sibTrans" cxnId="{B7B3AF76-F16A-45F5-9B3B-61A009DDEF9B}">
      <dgm:prSet/>
      <dgm:spPr/>
      <dgm:t>
        <a:bodyPr/>
        <a:lstStyle/>
        <a:p>
          <a:endParaRPr lang="ru-RU"/>
        </a:p>
      </dgm:t>
    </dgm:pt>
    <dgm:pt modelId="{A2B1F9CF-591F-4A7C-961B-E8630DBB79B0}">
      <dgm:prSet phldrT="[Текст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Государственная пошлина по нормативу 100% по делам, рассматриваемым в судах общей юрисдикции и мировыми судьями, за выдачу разрешения на установку рекламной конструкции и другие виды государственной пошлины в соответствии с законодательством Российской Федерации.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4A6DF5F0-0E0D-4330-B25A-690CEFA699F5}" type="parTrans" cxnId="{C1D648C8-C4F1-455A-986B-3351EDC8F972}">
      <dgm:prSet/>
      <dgm:spPr/>
      <dgm:t>
        <a:bodyPr/>
        <a:lstStyle/>
        <a:p>
          <a:endParaRPr lang="ru-RU"/>
        </a:p>
      </dgm:t>
    </dgm:pt>
    <dgm:pt modelId="{4FA00724-DDE2-4B3A-B6A2-A3DD2F729FA4}" type="sibTrans" cxnId="{C1D648C8-C4F1-455A-986B-3351EDC8F972}">
      <dgm:prSet/>
      <dgm:spPr/>
      <dgm:t>
        <a:bodyPr/>
        <a:lstStyle/>
        <a:p>
          <a:endParaRPr lang="ru-RU"/>
        </a:p>
      </dgm:t>
    </dgm:pt>
    <dgm:pt modelId="{100FAF9D-D027-441E-8E17-BA0C152F3E32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Акцизы на дизельное топливо, масла бензин в соответствии с нормативом, установленным законодательством Московской области.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CE43A7A9-790A-469D-89B7-0AAC8076E65E}" type="parTrans" cxnId="{F989BF39-8A42-40A1-AE88-7E1362628FB2}">
      <dgm:prSet/>
      <dgm:spPr/>
      <dgm:t>
        <a:bodyPr/>
        <a:lstStyle/>
        <a:p>
          <a:endParaRPr lang="ru-RU"/>
        </a:p>
      </dgm:t>
    </dgm:pt>
    <dgm:pt modelId="{D4637944-EC68-4F67-89CE-2CC8D8B9517A}" type="sibTrans" cxnId="{F989BF39-8A42-40A1-AE88-7E1362628FB2}">
      <dgm:prSet/>
      <dgm:spPr/>
      <dgm:t>
        <a:bodyPr/>
        <a:lstStyle/>
        <a:p>
          <a:endParaRPr lang="ru-RU"/>
        </a:p>
      </dgm:t>
    </dgm:pt>
    <dgm:pt modelId="{AD23C749-B4D0-4D0B-896C-6CB473C305AC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Налог, взимаемый в связи с применением патентной системы налогообложения по нормативу 100%.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0D580B12-5A2B-448D-A2EC-B8E97046DF81}" type="parTrans" cxnId="{F91378E7-4A58-4DDB-BC68-C21B2A8C9830}">
      <dgm:prSet/>
      <dgm:spPr/>
      <dgm:t>
        <a:bodyPr/>
        <a:lstStyle/>
        <a:p>
          <a:endParaRPr lang="ru-RU"/>
        </a:p>
      </dgm:t>
    </dgm:pt>
    <dgm:pt modelId="{9106EAD2-5EF5-47FE-8D86-4D4926DEFF87}" type="sibTrans" cxnId="{F91378E7-4A58-4DDB-BC68-C21B2A8C9830}">
      <dgm:prSet/>
      <dgm:spPr/>
      <dgm:t>
        <a:bodyPr/>
        <a:lstStyle/>
        <a:p>
          <a:endParaRPr lang="ru-RU"/>
        </a:p>
      </dgm:t>
    </dgm:pt>
    <dgm:pt modelId="{42C91D5A-428F-47B4-9B7D-CBDC8BDEE193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Доходы от применения упрощенной системы налогообложения по нормативу 50% в соответствии с законодательством Московской области.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ACC1803A-A5FC-421B-996B-B39CE136ABDF}" type="parTrans" cxnId="{51F7E7F0-ED4D-43E5-9DFC-827450371C46}">
      <dgm:prSet/>
      <dgm:spPr/>
      <dgm:t>
        <a:bodyPr/>
        <a:lstStyle/>
        <a:p>
          <a:endParaRPr lang="ru-RU"/>
        </a:p>
      </dgm:t>
    </dgm:pt>
    <dgm:pt modelId="{CDBB867C-0BF3-417F-B4DF-68EA6FD2BF3F}" type="sibTrans" cxnId="{51F7E7F0-ED4D-43E5-9DFC-827450371C46}">
      <dgm:prSet/>
      <dgm:spPr/>
      <dgm:t>
        <a:bodyPr/>
        <a:lstStyle/>
        <a:p>
          <a:endParaRPr lang="ru-RU"/>
        </a:p>
      </dgm:t>
    </dgm:pt>
    <dgm:pt modelId="{0CEAE3F1-B486-42C1-A0C8-85FF5DFB33D2}" type="pres">
      <dgm:prSet presAssocID="{DDD2440A-CF98-4040-ADC9-5B5080F52A0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B839E0-0A5F-46E6-9250-217A7F7D7969}" type="pres">
      <dgm:prSet presAssocID="{08428FE5-A8FE-443E-A65E-BCF95208E4E8}" presName="parentLin" presStyleCnt="0"/>
      <dgm:spPr/>
      <dgm:t>
        <a:bodyPr/>
        <a:lstStyle/>
        <a:p>
          <a:endParaRPr lang="ru-RU"/>
        </a:p>
      </dgm:t>
    </dgm:pt>
    <dgm:pt modelId="{042A893B-F67C-40F9-90D6-85060566F0FC}" type="pres">
      <dgm:prSet presAssocID="{08428FE5-A8FE-443E-A65E-BCF95208E4E8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4A7F8B39-3FEA-4C07-87B7-0651A9DAA54A}" type="pres">
      <dgm:prSet presAssocID="{08428FE5-A8FE-443E-A65E-BCF95208E4E8}" presName="parentText" presStyleLbl="node1" presStyleIdx="0" presStyleCnt="6" custScaleX="137069" custScaleY="124393" custLinFactNeighborX="5377" custLinFactNeighborY="-259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96F58-61D5-4AEB-ACEF-7E64FD0FB028}" type="pres">
      <dgm:prSet presAssocID="{08428FE5-A8FE-443E-A65E-BCF95208E4E8}" presName="negativeSpace" presStyleCnt="0"/>
      <dgm:spPr/>
      <dgm:t>
        <a:bodyPr/>
        <a:lstStyle/>
        <a:p>
          <a:endParaRPr lang="ru-RU"/>
        </a:p>
      </dgm:t>
    </dgm:pt>
    <dgm:pt modelId="{3052CF60-6204-4D7B-AEBC-A64F19A3FF18}" type="pres">
      <dgm:prSet presAssocID="{08428FE5-A8FE-443E-A65E-BCF95208E4E8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D9F7C4-7EE4-4314-8D64-9EBF2487F165}" type="pres">
      <dgm:prSet presAssocID="{26308E9B-1F5E-4B00-B743-381BC703C11F}" presName="spaceBetweenRectangles" presStyleCnt="0"/>
      <dgm:spPr/>
      <dgm:t>
        <a:bodyPr/>
        <a:lstStyle/>
        <a:p>
          <a:endParaRPr lang="ru-RU"/>
        </a:p>
      </dgm:t>
    </dgm:pt>
    <dgm:pt modelId="{B0D5895B-E242-4C71-A849-805375034D6A}" type="pres">
      <dgm:prSet presAssocID="{CD72A5D1-D743-4362-AB03-5D94A1B20430}" presName="parentLin" presStyleCnt="0"/>
      <dgm:spPr/>
      <dgm:t>
        <a:bodyPr/>
        <a:lstStyle/>
        <a:p>
          <a:endParaRPr lang="ru-RU"/>
        </a:p>
      </dgm:t>
    </dgm:pt>
    <dgm:pt modelId="{C15B25BD-3348-4FDA-B14C-53F9163F9338}" type="pres">
      <dgm:prSet presAssocID="{CD72A5D1-D743-4362-AB03-5D94A1B20430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7EFA4CA9-F9A0-4B97-8D75-8524EEE82C92}" type="pres">
      <dgm:prSet presAssocID="{CD72A5D1-D743-4362-AB03-5D94A1B20430}" presName="parentText" presStyleLbl="node1" presStyleIdx="1" presStyleCnt="6" custScaleX="1378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A2A5B-2F6E-49A9-9430-B8F90CA96B3C}" type="pres">
      <dgm:prSet presAssocID="{CD72A5D1-D743-4362-AB03-5D94A1B20430}" presName="negativeSpace" presStyleCnt="0"/>
      <dgm:spPr/>
      <dgm:t>
        <a:bodyPr/>
        <a:lstStyle/>
        <a:p>
          <a:endParaRPr lang="ru-RU"/>
        </a:p>
      </dgm:t>
    </dgm:pt>
    <dgm:pt modelId="{DBB25DFC-2CED-4EB0-875B-B2A6D74462D1}" type="pres">
      <dgm:prSet presAssocID="{CD72A5D1-D743-4362-AB03-5D94A1B20430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6F0077-96BC-42DB-9414-0EAC57526697}" type="pres">
      <dgm:prSet presAssocID="{E4C77D1F-EF2A-4AB2-93DD-8F68E57A0AF7}" presName="spaceBetweenRectangles" presStyleCnt="0"/>
      <dgm:spPr/>
      <dgm:t>
        <a:bodyPr/>
        <a:lstStyle/>
        <a:p>
          <a:endParaRPr lang="ru-RU"/>
        </a:p>
      </dgm:t>
    </dgm:pt>
    <dgm:pt modelId="{B9299AE6-18EF-42DC-945C-584B1EA16BB2}" type="pres">
      <dgm:prSet presAssocID="{A2B1F9CF-591F-4A7C-961B-E8630DBB79B0}" presName="parentLin" presStyleCnt="0"/>
      <dgm:spPr/>
      <dgm:t>
        <a:bodyPr/>
        <a:lstStyle/>
        <a:p>
          <a:endParaRPr lang="ru-RU"/>
        </a:p>
      </dgm:t>
    </dgm:pt>
    <dgm:pt modelId="{22537285-9F14-44F3-B870-39DFC7E81779}" type="pres">
      <dgm:prSet presAssocID="{A2B1F9CF-591F-4A7C-961B-E8630DBB79B0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2A396AB9-4640-4619-93AC-2DEB2BF118AE}" type="pres">
      <dgm:prSet presAssocID="{A2B1F9CF-591F-4A7C-961B-E8630DBB79B0}" presName="parentText" presStyleLbl="node1" presStyleIdx="2" presStyleCnt="6" custScaleX="142857" custScaleY="1933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B5259-2DDD-4522-BA71-33C885CCCFB5}" type="pres">
      <dgm:prSet presAssocID="{A2B1F9CF-591F-4A7C-961B-E8630DBB79B0}" presName="negativeSpace" presStyleCnt="0"/>
      <dgm:spPr/>
      <dgm:t>
        <a:bodyPr/>
        <a:lstStyle/>
        <a:p>
          <a:endParaRPr lang="ru-RU"/>
        </a:p>
      </dgm:t>
    </dgm:pt>
    <dgm:pt modelId="{DE7D29D7-184C-4CC8-90CB-231A22A1E469}" type="pres">
      <dgm:prSet presAssocID="{A2B1F9CF-591F-4A7C-961B-E8630DBB79B0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275300-2E7B-4363-A45D-DCF310FE534E}" type="pres">
      <dgm:prSet presAssocID="{4FA00724-DDE2-4B3A-B6A2-A3DD2F729FA4}" presName="spaceBetweenRectangles" presStyleCnt="0"/>
      <dgm:spPr/>
      <dgm:t>
        <a:bodyPr/>
        <a:lstStyle/>
        <a:p>
          <a:endParaRPr lang="ru-RU"/>
        </a:p>
      </dgm:t>
    </dgm:pt>
    <dgm:pt modelId="{4BEDF85E-8843-4A1F-B333-62492B5527A2}" type="pres">
      <dgm:prSet presAssocID="{AD23C749-B4D0-4D0B-896C-6CB473C305AC}" presName="parentLin" presStyleCnt="0"/>
      <dgm:spPr/>
      <dgm:t>
        <a:bodyPr/>
        <a:lstStyle/>
        <a:p>
          <a:endParaRPr lang="ru-RU"/>
        </a:p>
      </dgm:t>
    </dgm:pt>
    <dgm:pt modelId="{9E1ED76E-43F0-47E0-91B4-B58DA4192062}" type="pres">
      <dgm:prSet presAssocID="{AD23C749-B4D0-4D0B-896C-6CB473C305AC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55E5DC1E-7C63-4EFA-BB64-F65980973629}" type="pres">
      <dgm:prSet presAssocID="{AD23C749-B4D0-4D0B-896C-6CB473C305AC}" presName="parentText" presStyleLbl="node1" presStyleIdx="3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A93D2-B352-489A-A3D6-820EB5CFA529}" type="pres">
      <dgm:prSet presAssocID="{AD23C749-B4D0-4D0B-896C-6CB473C305AC}" presName="negativeSpace" presStyleCnt="0"/>
      <dgm:spPr/>
      <dgm:t>
        <a:bodyPr/>
        <a:lstStyle/>
        <a:p>
          <a:endParaRPr lang="ru-RU"/>
        </a:p>
      </dgm:t>
    </dgm:pt>
    <dgm:pt modelId="{4A4CF7D8-4A51-4C0E-9CFB-7EAE2F3665D3}" type="pres">
      <dgm:prSet presAssocID="{AD23C749-B4D0-4D0B-896C-6CB473C305AC}" presName="childText" presStyleLbl="conF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04A0A-6C3C-4451-B53C-99D060D395FD}" type="pres">
      <dgm:prSet presAssocID="{9106EAD2-5EF5-47FE-8D86-4D4926DEFF87}" presName="spaceBetweenRectangles" presStyleCnt="0"/>
      <dgm:spPr/>
      <dgm:t>
        <a:bodyPr/>
        <a:lstStyle/>
        <a:p>
          <a:endParaRPr lang="ru-RU"/>
        </a:p>
      </dgm:t>
    </dgm:pt>
    <dgm:pt modelId="{886AD020-315C-4CF2-B6C7-29BB51683FB5}" type="pres">
      <dgm:prSet presAssocID="{42C91D5A-428F-47B4-9B7D-CBDC8BDEE193}" presName="parentLin" presStyleCnt="0"/>
      <dgm:spPr/>
      <dgm:t>
        <a:bodyPr/>
        <a:lstStyle/>
        <a:p>
          <a:endParaRPr lang="ru-RU"/>
        </a:p>
      </dgm:t>
    </dgm:pt>
    <dgm:pt modelId="{B137E3CA-3950-40A2-AB68-C6FF806AE332}" type="pres">
      <dgm:prSet presAssocID="{42C91D5A-428F-47B4-9B7D-CBDC8BDEE193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C4EB76F3-9845-4834-A2BE-B539AC0BD6B1}" type="pres">
      <dgm:prSet presAssocID="{42C91D5A-428F-47B4-9B7D-CBDC8BDEE193}" presName="parentText" presStyleLbl="node1" presStyleIdx="4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04931-F6CC-45D5-B26E-D1F05F3AC737}" type="pres">
      <dgm:prSet presAssocID="{42C91D5A-428F-47B4-9B7D-CBDC8BDEE193}" presName="negativeSpace" presStyleCnt="0"/>
      <dgm:spPr/>
      <dgm:t>
        <a:bodyPr/>
        <a:lstStyle/>
        <a:p>
          <a:endParaRPr lang="ru-RU"/>
        </a:p>
      </dgm:t>
    </dgm:pt>
    <dgm:pt modelId="{2DF1CE67-309A-4997-A002-A946AE06B0C0}" type="pres">
      <dgm:prSet presAssocID="{42C91D5A-428F-47B4-9B7D-CBDC8BDEE193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BA846-5841-41BB-A1F7-71E4506B89F9}" type="pres">
      <dgm:prSet presAssocID="{CDBB867C-0BF3-417F-B4DF-68EA6FD2BF3F}" presName="spaceBetweenRectangles" presStyleCnt="0"/>
      <dgm:spPr/>
      <dgm:t>
        <a:bodyPr/>
        <a:lstStyle/>
        <a:p>
          <a:endParaRPr lang="ru-RU"/>
        </a:p>
      </dgm:t>
    </dgm:pt>
    <dgm:pt modelId="{24FF5A2A-BE47-4B32-9946-36DF383F3067}" type="pres">
      <dgm:prSet presAssocID="{100FAF9D-D027-441E-8E17-BA0C152F3E32}" presName="parentLin" presStyleCnt="0"/>
      <dgm:spPr/>
      <dgm:t>
        <a:bodyPr/>
        <a:lstStyle/>
        <a:p>
          <a:endParaRPr lang="ru-RU"/>
        </a:p>
      </dgm:t>
    </dgm:pt>
    <dgm:pt modelId="{9C0BE6F4-FACF-4562-AA22-297091EFE846}" type="pres">
      <dgm:prSet presAssocID="{100FAF9D-D027-441E-8E17-BA0C152F3E32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1D92A72E-7ADF-4CD1-ACB3-BFF886178AA0}" type="pres">
      <dgm:prSet presAssocID="{100FAF9D-D027-441E-8E17-BA0C152F3E32}" presName="parentText" presStyleLbl="node1" presStyleIdx="5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8D270C-A8F2-49E6-A700-9121D40FDF0A}" type="pres">
      <dgm:prSet presAssocID="{100FAF9D-D027-441E-8E17-BA0C152F3E32}" presName="negativeSpace" presStyleCnt="0"/>
      <dgm:spPr/>
      <dgm:t>
        <a:bodyPr/>
        <a:lstStyle/>
        <a:p>
          <a:endParaRPr lang="ru-RU"/>
        </a:p>
      </dgm:t>
    </dgm:pt>
    <dgm:pt modelId="{CDDA582A-1571-4397-BDD8-FDB265138BF7}" type="pres">
      <dgm:prSet presAssocID="{100FAF9D-D027-441E-8E17-BA0C152F3E32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B3AF76-F16A-45F5-9B3B-61A009DDEF9B}" srcId="{DDD2440A-CF98-4040-ADC9-5B5080F52A0D}" destId="{CD72A5D1-D743-4362-AB03-5D94A1B20430}" srcOrd="1" destOrd="0" parTransId="{96BAEB35-2317-4ECE-8C6B-DDF02055FBFC}" sibTransId="{E4C77D1F-EF2A-4AB2-93DD-8F68E57A0AF7}"/>
    <dgm:cxn modelId="{6BCB6789-C4C2-4079-A568-919F6963F26D}" srcId="{DDD2440A-CF98-4040-ADC9-5B5080F52A0D}" destId="{08428FE5-A8FE-443E-A65E-BCF95208E4E8}" srcOrd="0" destOrd="0" parTransId="{62CF325E-7184-4658-8E32-7BA17A011CD3}" sibTransId="{26308E9B-1F5E-4B00-B743-381BC703C11F}"/>
    <dgm:cxn modelId="{16959C88-5EB5-4231-A5B6-D82B458E072C}" type="presOf" srcId="{CD72A5D1-D743-4362-AB03-5D94A1B20430}" destId="{C15B25BD-3348-4FDA-B14C-53F9163F9338}" srcOrd="0" destOrd="0" presId="urn:microsoft.com/office/officeart/2005/8/layout/list1"/>
    <dgm:cxn modelId="{69E83BC6-96C0-4233-90CA-F047509CA01E}" type="presOf" srcId="{08428FE5-A8FE-443E-A65E-BCF95208E4E8}" destId="{4A7F8B39-3FEA-4C07-87B7-0651A9DAA54A}" srcOrd="1" destOrd="0" presId="urn:microsoft.com/office/officeart/2005/8/layout/list1"/>
    <dgm:cxn modelId="{8F54ED89-4AD3-4BCF-82AB-22BBDB7CFF40}" type="presOf" srcId="{42C91D5A-428F-47B4-9B7D-CBDC8BDEE193}" destId="{B137E3CA-3950-40A2-AB68-C6FF806AE332}" srcOrd="0" destOrd="0" presId="urn:microsoft.com/office/officeart/2005/8/layout/list1"/>
    <dgm:cxn modelId="{52494E74-823B-4DC3-AE90-6824329F1407}" type="presOf" srcId="{A2B1F9CF-591F-4A7C-961B-E8630DBB79B0}" destId="{2A396AB9-4640-4619-93AC-2DEB2BF118AE}" srcOrd="1" destOrd="0" presId="urn:microsoft.com/office/officeart/2005/8/layout/list1"/>
    <dgm:cxn modelId="{8EEA45CF-D7A2-49E0-A3AF-73D8E37AF9C3}" type="presOf" srcId="{08428FE5-A8FE-443E-A65E-BCF95208E4E8}" destId="{042A893B-F67C-40F9-90D6-85060566F0FC}" srcOrd="0" destOrd="0" presId="urn:microsoft.com/office/officeart/2005/8/layout/list1"/>
    <dgm:cxn modelId="{09FFB64C-4FE6-475A-BE40-B6BF50D1FB7A}" type="presOf" srcId="{42C91D5A-428F-47B4-9B7D-CBDC8BDEE193}" destId="{C4EB76F3-9845-4834-A2BE-B539AC0BD6B1}" srcOrd="1" destOrd="0" presId="urn:microsoft.com/office/officeart/2005/8/layout/list1"/>
    <dgm:cxn modelId="{F91378E7-4A58-4DDB-BC68-C21B2A8C9830}" srcId="{DDD2440A-CF98-4040-ADC9-5B5080F52A0D}" destId="{AD23C749-B4D0-4D0B-896C-6CB473C305AC}" srcOrd="3" destOrd="0" parTransId="{0D580B12-5A2B-448D-A2EC-B8E97046DF81}" sibTransId="{9106EAD2-5EF5-47FE-8D86-4D4926DEFF87}"/>
    <dgm:cxn modelId="{C1D648C8-C4F1-455A-986B-3351EDC8F972}" srcId="{DDD2440A-CF98-4040-ADC9-5B5080F52A0D}" destId="{A2B1F9CF-591F-4A7C-961B-E8630DBB79B0}" srcOrd="2" destOrd="0" parTransId="{4A6DF5F0-0E0D-4330-B25A-690CEFA699F5}" sibTransId="{4FA00724-DDE2-4B3A-B6A2-A3DD2F729FA4}"/>
    <dgm:cxn modelId="{F989BF39-8A42-40A1-AE88-7E1362628FB2}" srcId="{DDD2440A-CF98-4040-ADC9-5B5080F52A0D}" destId="{100FAF9D-D027-441E-8E17-BA0C152F3E32}" srcOrd="5" destOrd="0" parTransId="{CE43A7A9-790A-469D-89B7-0AAC8076E65E}" sibTransId="{D4637944-EC68-4F67-89CE-2CC8D8B9517A}"/>
    <dgm:cxn modelId="{99A5C6F4-FFFE-4C0D-820C-BCDA913CB313}" type="presOf" srcId="{AD23C749-B4D0-4D0B-896C-6CB473C305AC}" destId="{55E5DC1E-7C63-4EFA-BB64-F65980973629}" srcOrd="1" destOrd="0" presId="urn:microsoft.com/office/officeart/2005/8/layout/list1"/>
    <dgm:cxn modelId="{6B0A1992-5FF9-4269-965C-A31A9494915C}" type="presOf" srcId="{DDD2440A-CF98-4040-ADC9-5B5080F52A0D}" destId="{0CEAE3F1-B486-42C1-A0C8-85FF5DFB33D2}" srcOrd="0" destOrd="0" presId="urn:microsoft.com/office/officeart/2005/8/layout/list1"/>
    <dgm:cxn modelId="{4954446A-3F64-49D5-BE95-3006D6D7DA22}" type="presOf" srcId="{100FAF9D-D027-441E-8E17-BA0C152F3E32}" destId="{9C0BE6F4-FACF-4562-AA22-297091EFE846}" srcOrd="0" destOrd="0" presId="urn:microsoft.com/office/officeart/2005/8/layout/list1"/>
    <dgm:cxn modelId="{0E09BFA1-BAA6-48E6-82A2-883A2ACB4E0F}" type="presOf" srcId="{A2B1F9CF-591F-4A7C-961B-E8630DBB79B0}" destId="{22537285-9F14-44F3-B870-39DFC7E81779}" srcOrd="0" destOrd="0" presId="urn:microsoft.com/office/officeart/2005/8/layout/list1"/>
    <dgm:cxn modelId="{A57CE913-813B-444B-B352-B81D74D3BB4D}" type="presOf" srcId="{100FAF9D-D027-441E-8E17-BA0C152F3E32}" destId="{1D92A72E-7ADF-4CD1-ACB3-BFF886178AA0}" srcOrd="1" destOrd="0" presId="urn:microsoft.com/office/officeart/2005/8/layout/list1"/>
    <dgm:cxn modelId="{686B9613-5C44-491A-89E4-81945508179C}" type="presOf" srcId="{AD23C749-B4D0-4D0B-896C-6CB473C305AC}" destId="{9E1ED76E-43F0-47E0-91B4-B58DA4192062}" srcOrd="0" destOrd="0" presId="urn:microsoft.com/office/officeart/2005/8/layout/list1"/>
    <dgm:cxn modelId="{F59EC80E-767B-47B1-8EAA-5B7C927047F4}" type="presOf" srcId="{CD72A5D1-D743-4362-AB03-5D94A1B20430}" destId="{7EFA4CA9-F9A0-4B97-8D75-8524EEE82C92}" srcOrd="1" destOrd="0" presId="urn:microsoft.com/office/officeart/2005/8/layout/list1"/>
    <dgm:cxn modelId="{51F7E7F0-ED4D-43E5-9DFC-827450371C46}" srcId="{DDD2440A-CF98-4040-ADC9-5B5080F52A0D}" destId="{42C91D5A-428F-47B4-9B7D-CBDC8BDEE193}" srcOrd="4" destOrd="0" parTransId="{ACC1803A-A5FC-421B-996B-B39CE136ABDF}" sibTransId="{CDBB867C-0BF3-417F-B4DF-68EA6FD2BF3F}"/>
    <dgm:cxn modelId="{73CD88FD-B2F7-4D0A-912B-87C0B4B7F5FA}" type="presParOf" srcId="{0CEAE3F1-B486-42C1-A0C8-85FF5DFB33D2}" destId="{86B839E0-0A5F-46E6-9250-217A7F7D7969}" srcOrd="0" destOrd="0" presId="urn:microsoft.com/office/officeart/2005/8/layout/list1"/>
    <dgm:cxn modelId="{7ACF28FF-D766-46E3-B3A9-28D1A69FCDA0}" type="presParOf" srcId="{86B839E0-0A5F-46E6-9250-217A7F7D7969}" destId="{042A893B-F67C-40F9-90D6-85060566F0FC}" srcOrd="0" destOrd="0" presId="urn:microsoft.com/office/officeart/2005/8/layout/list1"/>
    <dgm:cxn modelId="{B423A576-9B98-4BD1-9714-951EAB8998E8}" type="presParOf" srcId="{86B839E0-0A5F-46E6-9250-217A7F7D7969}" destId="{4A7F8B39-3FEA-4C07-87B7-0651A9DAA54A}" srcOrd="1" destOrd="0" presId="urn:microsoft.com/office/officeart/2005/8/layout/list1"/>
    <dgm:cxn modelId="{07FB7F79-D81E-4A03-8917-AA7BAAE4087F}" type="presParOf" srcId="{0CEAE3F1-B486-42C1-A0C8-85FF5DFB33D2}" destId="{F1E96F58-61D5-4AEB-ACEF-7E64FD0FB028}" srcOrd="1" destOrd="0" presId="urn:microsoft.com/office/officeart/2005/8/layout/list1"/>
    <dgm:cxn modelId="{58AA5A8D-8B85-4BCF-A661-57E81DBFD328}" type="presParOf" srcId="{0CEAE3F1-B486-42C1-A0C8-85FF5DFB33D2}" destId="{3052CF60-6204-4D7B-AEBC-A64F19A3FF18}" srcOrd="2" destOrd="0" presId="urn:microsoft.com/office/officeart/2005/8/layout/list1"/>
    <dgm:cxn modelId="{BA73EC69-2F94-40F1-87D1-B8503A566D2B}" type="presParOf" srcId="{0CEAE3F1-B486-42C1-A0C8-85FF5DFB33D2}" destId="{47D9F7C4-7EE4-4314-8D64-9EBF2487F165}" srcOrd="3" destOrd="0" presId="urn:microsoft.com/office/officeart/2005/8/layout/list1"/>
    <dgm:cxn modelId="{C3AE2A2B-0C05-429B-8F45-0971B3B87661}" type="presParOf" srcId="{0CEAE3F1-B486-42C1-A0C8-85FF5DFB33D2}" destId="{B0D5895B-E242-4C71-A849-805375034D6A}" srcOrd="4" destOrd="0" presId="urn:microsoft.com/office/officeart/2005/8/layout/list1"/>
    <dgm:cxn modelId="{969A46A9-FE67-479C-AE0A-7FF1215F147E}" type="presParOf" srcId="{B0D5895B-E242-4C71-A849-805375034D6A}" destId="{C15B25BD-3348-4FDA-B14C-53F9163F9338}" srcOrd="0" destOrd="0" presId="urn:microsoft.com/office/officeart/2005/8/layout/list1"/>
    <dgm:cxn modelId="{2F980C6B-36A2-47F3-B9B8-FEBC158EC613}" type="presParOf" srcId="{B0D5895B-E242-4C71-A849-805375034D6A}" destId="{7EFA4CA9-F9A0-4B97-8D75-8524EEE82C92}" srcOrd="1" destOrd="0" presId="urn:microsoft.com/office/officeart/2005/8/layout/list1"/>
    <dgm:cxn modelId="{1998A0A2-67D8-4AAF-94AF-11C543A87BCA}" type="presParOf" srcId="{0CEAE3F1-B486-42C1-A0C8-85FF5DFB33D2}" destId="{926A2A5B-2F6E-49A9-9430-B8F90CA96B3C}" srcOrd="5" destOrd="0" presId="urn:microsoft.com/office/officeart/2005/8/layout/list1"/>
    <dgm:cxn modelId="{8E579EB0-E0DB-4DB9-BBF9-72C3095AE54A}" type="presParOf" srcId="{0CEAE3F1-B486-42C1-A0C8-85FF5DFB33D2}" destId="{DBB25DFC-2CED-4EB0-875B-B2A6D74462D1}" srcOrd="6" destOrd="0" presId="urn:microsoft.com/office/officeart/2005/8/layout/list1"/>
    <dgm:cxn modelId="{9B8D8288-40B1-42B1-A454-D9AFC75D32C6}" type="presParOf" srcId="{0CEAE3F1-B486-42C1-A0C8-85FF5DFB33D2}" destId="{836F0077-96BC-42DB-9414-0EAC57526697}" srcOrd="7" destOrd="0" presId="urn:microsoft.com/office/officeart/2005/8/layout/list1"/>
    <dgm:cxn modelId="{E358C4AE-4B71-4A67-AB60-B46FD667D171}" type="presParOf" srcId="{0CEAE3F1-B486-42C1-A0C8-85FF5DFB33D2}" destId="{B9299AE6-18EF-42DC-945C-584B1EA16BB2}" srcOrd="8" destOrd="0" presId="urn:microsoft.com/office/officeart/2005/8/layout/list1"/>
    <dgm:cxn modelId="{EF719797-79EA-4BBB-BC81-4FD8DC8F8C6D}" type="presParOf" srcId="{B9299AE6-18EF-42DC-945C-584B1EA16BB2}" destId="{22537285-9F14-44F3-B870-39DFC7E81779}" srcOrd="0" destOrd="0" presId="urn:microsoft.com/office/officeart/2005/8/layout/list1"/>
    <dgm:cxn modelId="{B0577E49-BFFE-4879-AC08-B2103E325B69}" type="presParOf" srcId="{B9299AE6-18EF-42DC-945C-584B1EA16BB2}" destId="{2A396AB9-4640-4619-93AC-2DEB2BF118AE}" srcOrd="1" destOrd="0" presId="urn:microsoft.com/office/officeart/2005/8/layout/list1"/>
    <dgm:cxn modelId="{C58F0DE8-2C28-4DCE-B4DC-09C6EA46A65C}" type="presParOf" srcId="{0CEAE3F1-B486-42C1-A0C8-85FF5DFB33D2}" destId="{C01B5259-2DDD-4522-BA71-33C885CCCFB5}" srcOrd="9" destOrd="0" presId="urn:microsoft.com/office/officeart/2005/8/layout/list1"/>
    <dgm:cxn modelId="{5140679F-4E41-4C81-9C6B-B9E5AF9B32D6}" type="presParOf" srcId="{0CEAE3F1-B486-42C1-A0C8-85FF5DFB33D2}" destId="{DE7D29D7-184C-4CC8-90CB-231A22A1E469}" srcOrd="10" destOrd="0" presId="urn:microsoft.com/office/officeart/2005/8/layout/list1"/>
    <dgm:cxn modelId="{D02F4F59-2A7B-4DC5-9CC6-6212D54F5B0D}" type="presParOf" srcId="{0CEAE3F1-B486-42C1-A0C8-85FF5DFB33D2}" destId="{6A275300-2E7B-4363-A45D-DCF310FE534E}" srcOrd="11" destOrd="0" presId="urn:microsoft.com/office/officeart/2005/8/layout/list1"/>
    <dgm:cxn modelId="{85731315-A817-4F1F-98DF-E959742388CA}" type="presParOf" srcId="{0CEAE3F1-B486-42C1-A0C8-85FF5DFB33D2}" destId="{4BEDF85E-8843-4A1F-B333-62492B5527A2}" srcOrd="12" destOrd="0" presId="urn:microsoft.com/office/officeart/2005/8/layout/list1"/>
    <dgm:cxn modelId="{CF865124-3F3B-4D94-97C3-C179CF11BFB9}" type="presParOf" srcId="{4BEDF85E-8843-4A1F-B333-62492B5527A2}" destId="{9E1ED76E-43F0-47E0-91B4-B58DA4192062}" srcOrd="0" destOrd="0" presId="urn:microsoft.com/office/officeart/2005/8/layout/list1"/>
    <dgm:cxn modelId="{7ED2DDA0-59E3-4960-8419-36F831C0DABA}" type="presParOf" srcId="{4BEDF85E-8843-4A1F-B333-62492B5527A2}" destId="{55E5DC1E-7C63-4EFA-BB64-F65980973629}" srcOrd="1" destOrd="0" presId="urn:microsoft.com/office/officeart/2005/8/layout/list1"/>
    <dgm:cxn modelId="{FFA0453C-2423-4181-92AE-5231204F129F}" type="presParOf" srcId="{0CEAE3F1-B486-42C1-A0C8-85FF5DFB33D2}" destId="{29CA93D2-B352-489A-A3D6-820EB5CFA529}" srcOrd="13" destOrd="0" presId="urn:microsoft.com/office/officeart/2005/8/layout/list1"/>
    <dgm:cxn modelId="{15CB58B5-A00D-458F-A0C2-59407CEDC25E}" type="presParOf" srcId="{0CEAE3F1-B486-42C1-A0C8-85FF5DFB33D2}" destId="{4A4CF7D8-4A51-4C0E-9CFB-7EAE2F3665D3}" srcOrd="14" destOrd="0" presId="urn:microsoft.com/office/officeart/2005/8/layout/list1"/>
    <dgm:cxn modelId="{F5A60C68-9076-4A57-ADCF-6E516B635837}" type="presParOf" srcId="{0CEAE3F1-B486-42C1-A0C8-85FF5DFB33D2}" destId="{51604A0A-6C3C-4451-B53C-99D060D395FD}" srcOrd="15" destOrd="0" presId="urn:microsoft.com/office/officeart/2005/8/layout/list1"/>
    <dgm:cxn modelId="{6F763E7F-486E-4F53-9223-3A403E3BAEF5}" type="presParOf" srcId="{0CEAE3F1-B486-42C1-A0C8-85FF5DFB33D2}" destId="{886AD020-315C-4CF2-B6C7-29BB51683FB5}" srcOrd="16" destOrd="0" presId="urn:microsoft.com/office/officeart/2005/8/layout/list1"/>
    <dgm:cxn modelId="{6F0E7295-2A75-4058-8E88-2121204DEAA9}" type="presParOf" srcId="{886AD020-315C-4CF2-B6C7-29BB51683FB5}" destId="{B137E3CA-3950-40A2-AB68-C6FF806AE332}" srcOrd="0" destOrd="0" presId="urn:microsoft.com/office/officeart/2005/8/layout/list1"/>
    <dgm:cxn modelId="{8293B8D9-4AD8-4284-8A8E-F3574BAB42D0}" type="presParOf" srcId="{886AD020-315C-4CF2-B6C7-29BB51683FB5}" destId="{C4EB76F3-9845-4834-A2BE-B539AC0BD6B1}" srcOrd="1" destOrd="0" presId="urn:microsoft.com/office/officeart/2005/8/layout/list1"/>
    <dgm:cxn modelId="{E9233196-5C82-4399-8A1E-AE993241EE06}" type="presParOf" srcId="{0CEAE3F1-B486-42C1-A0C8-85FF5DFB33D2}" destId="{87C04931-F6CC-45D5-B26E-D1F05F3AC737}" srcOrd="17" destOrd="0" presId="urn:microsoft.com/office/officeart/2005/8/layout/list1"/>
    <dgm:cxn modelId="{C3CC92B2-7076-425E-8CAE-FCC14D10402B}" type="presParOf" srcId="{0CEAE3F1-B486-42C1-A0C8-85FF5DFB33D2}" destId="{2DF1CE67-309A-4997-A002-A946AE06B0C0}" srcOrd="18" destOrd="0" presId="urn:microsoft.com/office/officeart/2005/8/layout/list1"/>
    <dgm:cxn modelId="{AD36BC1C-508C-4AFD-AC5A-CBB60E315974}" type="presParOf" srcId="{0CEAE3F1-B486-42C1-A0C8-85FF5DFB33D2}" destId="{374BA846-5841-41BB-A1F7-71E4506B89F9}" srcOrd="19" destOrd="0" presId="urn:microsoft.com/office/officeart/2005/8/layout/list1"/>
    <dgm:cxn modelId="{2C747761-6B0F-433C-A288-1956BB630C1D}" type="presParOf" srcId="{0CEAE3F1-B486-42C1-A0C8-85FF5DFB33D2}" destId="{24FF5A2A-BE47-4B32-9946-36DF383F3067}" srcOrd="20" destOrd="0" presId="urn:microsoft.com/office/officeart/2005/8/layout/list1"/>
    <dgm:cxn modelId="{030947DC-8C4F-4B67-85C9-2C82D545341F}" type="presParOf" srcId="{24FF5A2A-BE47-4B32-9946-36DF383F3067}" destId="{9C0BE6F4-FACF-4562-AA22-297091EFE846}" srcOrd="0" destOrd="0" presId="urn:microsoft.com/office/officeart/2005/8/layout/list1"/>
    <dgm:cxn modelId="{42BC7178-5F13-437E-80BF-348EF5B10E38}" type="presParOf" srcId="{24FF5A2A-BE47-4B32-9946-36DF383F3067}" destId="{1D92A72E-7ADF-4CD1-ACB3-BFF886178AA0}" srcOrd="1" destOrd="0" presId="urn:microsoft.com/office/officeart/2005/8/layout/list1"/>
    <dgm:cxn modelId="{13B6BC92-4092-4577-84BD-233F84F73A39}" type="presParOf" srcId="{0CEAE3F1-B486-42C1-A0C8-85FF5DFB33D2}" destId="{638D270C-A8F2-49E6-A700-9121D40FDF0A}" srcOrd="21" destOrd="0" presId="urn:microsoft.com/office/officeart/2005/8/layout/list1"/>
    <dgm:cxn modelId="{2D5D4F5C-0115-4CA0-8811-EC9A6A4E5C08}" type="presParOf" srcId="{0CEAE3F1-B486-42C1-A0C8-85FF5DFB33D2}" destId="{CDDA582A-1571-4397-BDD8-FDB265138BF7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D2440A-CF98-4040-ADC9-5B5080F52A0D}" type="doc">
      <dgm:prSet loTypeId="urn:microsoft.com/office/officeart/2005/8/layout/list1" loCatId="list" qsTypeId="urn:microsoft.com/office/officeart/2005/8/quickstyle/3d2#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08428FE5-A8FE-443E-A65E-BCF95208E4E8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1. Доходы от использования имущества, в том числе: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62CF325E-7184-4658-8E32-7BA17A011CD3}" type="parTrans" cxnId="{6BCB6789-C4C2-4079-A568-919F6963F26D}">
      <dgm:prSet/>
      <dgm:spPr/>
      <dgm:t>
        <a:bodyPr/>
        <a:lstStyle/>
        <a:p>
          <a:endParaRPr lang="ru-RU"/>
        </a:p>
      </dgm:t>
    </dgm:pt>
    <dgm:pt modelId="{26308E9B-1F5E-4B00-B743-381BC703C11F}" type="sibTrans" cxnId="{6BCB6789-C4C2-4079-A568-919F6963F26D}">
      <dgm:prSet/>
      <dgm:spPr/>
      <dgm:t>
        <a:bodyPr/>
        <a:lstStyle/>
        <a:p>
          <a:endParaRPr lang="ru-RU"/>
        </a:p>
      </dgm:t>
    </dgm:pt>
    <dgm:pt modelId="{CD72A5D1-D743-4362-AB03-5D94A1B2043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- доходы от арендной платы за землю, находящуюся в собственности муниципальных районов, а также средства от продажи права на заключение договоров аренды земли по нормативу 100%.</a:t>
          </a:r>
          <a:endParaRPr lang="ru-RU" sz="1200" b="1" i="1" dirty="0">
            <a:solidFill>
              <a:schemeClr val="tx2">
                <a:lumMod val="50000"/>
              </a:schemeClr>
            </a:solidFill>
          </a:endParaRPr>
        </a:p>
      </dgm:t>
    </dgm:pt>
    <dgm:pt modelId="{96BAEB35-2317-4ECE-8C6B-DDF02055FBFC}" type="parTrans" cxnId="{B7B3AF76-F16A-45F5-9B3B-61A009DDEF9B}">
      <dgm:prSet/>
      <dgm:spPr/>
      <dgm:t>
        <a:bodyPr/>
        <a:lstStyle/>
        <a:p>
          <a:endParaRPr lang="ru-RU"/>
        </a:p>
      </dgm:t>
    </dgm:pt>
    <dgm:pt modelId="{E4C77D1F-EF2A-4AB2-93DD-8F68E57A0AF7}" type="sibTrans" cxnId="{B7B3AF76-F16A-45F5-9B3B-61A009DDEF9B}">
      <dgm:prSet/>
      <dgm:spPr/>
      <dgm:t>
        <a:bodyPr/>
        <a:lstStyle/>
        <a:p>
          <a:endParaRPr lang="ru-RU"/>
        </a:p>
      </dgm:t>
    </dgm:pt>
    <dgm:pt modelId="{A2B1F9CF-591F-4A7C-961B-E8630DBB79B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- доходы от арендной платы за землю госсобственность на которую не разграничена по нормативу 50% с территории городских поселений и 100% с территории сельских поселений.</a:t>
          </a:r>
          <a:endParaRPr lang="ru-RU" sz="1200" b="1" i="1" dirty="0">
            <a:solidFill>
              <a:schemeClr val="tx2">
                <a:lumMod val="50000"/>
              </a:schemeClr>
            </a:solidFill>
          </a:endParaRPr>
        </a:p>
      </dgm:t>
    </dgm:pt>
    <dgm:pt modelId="{4A6DF5F0-0E0D-4330-B25A-690CEFA699F5}" type="parTrans" cxnId="{C1D648C8-C4F1-455A-986B-3351EDC8F972}">
      <dgm:prSet/>
      <dgm:spPr/>
      <dgm:t>
        <a:bodyPr/>
        <a:lstStyle/>
        <a:p>
          <a:endParaRPr lang="ru-RU"/>
        </a:p>
      </dgm:t>
    </dgm:pt>
    <dgm:pt modelId="{4FA00724-DDE2-4B3A-B6A2-A3DD2F729FA4}" type="sibTrans" cxnId="{C1D648C8-C4F1-455A-986B-3351EDC8F972}">
      <dgm:prSet/>
      <dgm:spPr/>
      <dgm:t>
        <a:bodyPr/>
        <a:lstStyle/>
        <a:p>
          <a:endParaRPr lang="ru-RU"/>
        </a:p>
      </dgm:t>
    </dgm:pt>
    <dgm:pt modelId="{AD23C749-B4D0-4D0B-896C-6CB473C305AC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находящегося в оперативном управлении органов управления муниципальных районов и созданных ими казенных учреждений по нормативу 100%.</a:t>
          </a:r>
          <a:endParaRPr lang="ru-RU" sz="1200" b="1" i="1" dirty="0">
            <a:solidFill>
              <a:schemeClr val="tx2">
                <a:lumMod val="50000"/>
              </a:schemeClr>
            </a:solidFill>
          </a:endParaRPr>
        </a:p>
      </dgm:t>
    </dgm:pt>
    <dgm:pt modelId="{0D580B12-5A2B-448D-A2EC-B8E97046DF81}" type="parTrans" cxnId="{F91378E7-4A58-4DDB-BC68-C21B2A8C9830}">
      <dgm:prSet/>
      <dgm:spPr/>
      <dgm:t>
        <a:bodyPr/>
        <a:lstStyle/>
        <a:p>
          <a:endParaRPr lang="ru-RU"/>
        </a:p>
      </dgm:t>
    </dgm:pt>
    <dgm:pt modelId="{9106EAD2-5EF5-47FE-8D86-4D4926DEFF87}" type="sibTrans" cxnId="{F91378E7-4A58-4DDB-BC68-C21B2A8C9830}">
      <dgm:prSet/>
      <dgm:spPr/>
      <dgm:t>
        <a:bodyPr/>
        <a:lstStyle/>
        <a:p>
          <a:endParaRPr lang="ru-RU"/>
        </a:p>
      </dgm:t>
    </dgm:pt>
    <dgm:pt modelId="{42C91D5A-428F-47B4-9B7D-CBDC8BDEE193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составляющего казну муниципальных районов по нормативу 100%.</a:t>
          </a:r>
          <a:endParaRPr lang="ru-RU" sz="1200" b="1" i="1" dirty="0">
            <a:solidFill>
              <a:schemeClr val="tx2">
                <a:lumMod val="50000"/>
              </a:schemeClr>
            </a:solidFill>
          </a:endParaRPr>
        </a:p>
      </dgm:t>
    </dgm:pt>
    <dgm:pt modelId="{ACC1803A-A5FC-421B-996B-B39CE136ABDF}" type="parTrans" cxnId="{51F7E7F0-ED4D-43E5-9DFC-827450371C46}">
      <dgm:prSet/>
      <dgm:spPr/>
      <dgm:t>
        <a:bodyPr/>
        <a:lstStyle/>
        <a:p>
          <a:endParaRPr lang="ru-RU"/>
        </a:p>
      </dgm:t>
    </dgm:pt>
    <dgm:pt modelId="{CDBB867C-0BF3-417F-B4DF-68EA6FD2BF3F}" type="sibTrans" cxnId="{51F7E7F0-ED4D-43E5-9DFC-827450371C46}">
      <dgm:prSet/>
      <dgm:spPr/>
      <dgm:t>
        <a:bodyPr/>
        <a:lstStyle/>
        <a:p>
          <a:endParaRPr lang="ru-RU"/>
        </a:p>
      </dgm:t>
    </dgm:pt>
    <dgm:pt modelId="{F0AB8D77-359D-40BB-B16C-98882852190A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-</a:t>
          </a:r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доходы от перечисления части прибыли муниципальных унитарных предприятий по нормативу 50%.</a:t>
          </a:r>
          <a:endParaRPr lang="ru-RU" sz="1200" b="1" i="1" dirty="0">
            <a:solidFill>
              <a:schemeClr val="tx2">
                <a:lumMod val="50000"/>
              </a:schemeClr>
            </a:solidFill>
          </a:endParaRPr>
        </a:p>
      </dgm:t>
    </dgm:pt>
    <dgm:pt modelId="{62F7BBE6-BE3E-45B0-AB40-0D2008F4E0F2}" type="parTrans" cxnId="{1D186B52-11B0-4954-B755-5F424613514F}">
      <dgm:prSet/>
      <dgm:spPr/>
      <dgm:t>
        <a:bodyPr/>
        <a:lstStyle/>
        <a:p>
          <a:endParaRPr lang="ru-RU"/>
        </a:p>
      </dgm:t>
    </dgm:pt>
    <dgm:pt modelId="{EE9870A6-2A52-449D-90E3-3C50F589ACB5}" type="sibTrans" cxnId="{1D186B52-11B0-4954-B755-5F424613514F}">
      <dgm:prSet/>
      <dgm:spPr/>
      <dgm:t>
        <a:bodyPr/>
        <a:lstStyle/>
        <a:p>
          <a:endParaRPr lang="ru-RU"/>
        </a:p>
      </dgm:t>
    </dgm:pt>
    <dgm:pt modelId="{EDA1A6F3-7D95-4D61-A8F4-9157F74732BD}">
      <dgm:prSet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50000"/>
                </a:schemeClr>
              </a:solidFill>
            </a:rPr>
            <a:t>-  </a:t>
          </a:r>
          <a:r>
            <a:rPr lang="ru-RU" sz="1200" b="1" i="1" dirty="0" smtClean="0">
              <a:solidFill>
                <a:schemeClr val="tx2">
                  <a:lumMod val="50000"/>
                </a:schemeClr>
              </a:solidFill>
            </a:rPr>
            <a:t>прочие доходы от использования имущества, находящегося в собственности муниципальных районов (например, плата за размещение и эксплуатацию рекламных конструкций).</a:t>
          </a:r>
          <a:endParaRPr lang="ru-RU" sz="1200" b="1" i="1" dirty="0">
            <a:solidFill>
              <a:schemeClr val="tx2">
                <a:lumMod val="50000"/>
              </a:schemeClr>
            </a:solidFill>
          </a:endParaRPr>
        </a:p>
      </dgm:t>
    </dgm:pt>
    <dgm:pt modelId="{C09873D1-3B64-4E89-9D99-6B7463C1925C}" type="parTrans" cxnId="{C0B6BF37-14FF-4D1D-8E63-50819C896853}">
      <dgm:prSet/>
      <dgm:spPr/>
      <dgm:t>
        <a:bodyPr/>
        <a:lstStyle/>
        <a:p>
          <a:endParaRPr lang="ru-RU"/>
        </a:p>
      </dgm:t>
    </dgm:pt>
    <dgm:pt modelId="{FB87B5FD-92E9-4D6E-A644-C3652F548A52}" type="sibTrans" cxnId="{C0B6BF37-14FF-4D1D-8E63-50819C896853}">
      <dgm:prSet/>
      <dgm:spPr/>
      <dgm:t>
        <a:bodyPr/>
        <a:lstStyle/>
        <a:p>
          <a:endParaRPr lang="ru-RU"/>
        </a:p>
      </dgm:t>
    </dgm:pt>
    <dgm:pt modelId="{0CEAE3F1-B486-42C1-A0C8-85FF5DFB33D2}" type="pres">
      <dgm:prSet presAssocID="{DDD2440A-CF98-4040-ADC9-5B5080F52A0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B839E0-0A5F-46E6-9250-217A7F7D7969}" type="pres">
      <dgm:prSet presAssocID="{08428FE5-A8FE-443E-A65E-BCF95208E4E8}" presName="parentLin" presStyleCnt="0"/>
      <dgm:spPr/>
      <dgm:t>
        <a:bodyPr/>
        <a:lstStyle/>
        <a:p>
          <a:endParaRPr lang="ru-RU"/>
        </a:p>
      </dgm:t>
    </dgm:pt>
    <dgm:pt modelId="{042A893B-F67C-40F9-90D6-85060566F0FC}" type="pres">
      <dgm:prSet presAssocID="{08428FE5-A8FE-443E-A65E-BCF95208E4E8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4A7F8B39-3FEA-4C07-87B7-0651A9DAA54A}" type="pres">
      <dgm:prSet presAssocID="{08428FE5-A8FE-443E-A65E-BCF95208E4E8}" presName="parentText" presStyleLbl="node1" presStyleIdx="0" presStyleCnt="7" custScaleX="140281" custScaleY="133396" custLinFactY="-86984" custLinFactNeighborX="916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96F58-61D5-4AEB-ACEF-7E64FD0FB028}" type="pres">
      <dgm:prSet presAssocID="{08428FE5-A8FE-443E-A65E-BCF95208E4E8}" presName="negativeSpace" presStyleCnt="0"/>
      <dgm:spPr/>
      <dgm:t>
        <a:bodyPr/>
        <a:lstStyle/>
        <a:p>
          <a:endParaRPr lang="ru-RU"/>
        </a:p>
      </dgm:t>
    </dgm:pt>
    <dgm:pt modelId="{3052CF60-6204-4D7B-AEBC-A64F19A3FF18}" type="pres">
      <dgm:prSet presAssocID="{08428FE5-A8FE-443E-A65E-BCF95208E4E8}" presName="childText" presStyleLbl="conFgAcc1" presStyleIdx="0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47D9F7C4-7EE4-4314-8D64-9EBF2487F165}" type="pres">
      <dgm:prSet presAssocID="{26308E9B-1F5E-4B00-B743-381BC703C11F}" presName="spaceBetweenRectangles" presStyleCnt="0"/>
      <dgm:spPr/>
      <dgm:t>
        <a:bodyPr/>
        <a:lstStyle/>
        <a:p>
          <a:endParaRPr lang="ru-RU"/>
        </a:p>
      </dgm:t>
    </dgm:pt>
    <dgm:pt modelId="{B0D5895B-E242-4C71-A849-805375034D6A}" type="pres">
      <dgm:prSet presAssocID="{CD72A5D1-D743-4362-AB03-5D94A1B20430}" presName="parentLin" presStyleCnt="0"/>
      <dgm:spPr/>
      <dgm:t>
        <a:bodyPr/>
        <a:lstStyle/>
        <a:p>
          <a:endParaRPr lang="ru-RU"/>
        </a:p>
      </dgm:t>
    </dgm:pt>
    <dgm:pt modelId="{C15B25BD-3348-4FDA-B14C-53F9163F9338}" type="pres">
      <dgm:prSet presAssocID="{CD72A5D1-D743-4362-AB03-5D94A1B20430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7EFA4CA9-F9A0-4B97-8D75-8524EEE82C92}" type="pres">
      <dgm:prSet presAssocID="{CD72A5D1-D743-4362-AB03-5D94A1B20430}" presName="parentText" presStyleLbl="node1" presStyleIdx="1" presStyleCnt="7" custScaleX="130833" custScaleY="196189" custLinFactNeighborX="80111" custLinFactNeighborY="-438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A2A5B-2F6E-49A9-9430-B8F90CA96B3C}" type="pres">
      <dgm:prSet presAssocID="{CD72A5D1-D743-4362-AB03-5D94A1B20430}" presName="negativeSpace" presStyleCnt="0"/>
      <dgm:spPr/>
      <dgm:t>
        <a:bodyPr/>
        <a:lstStyle/>
        <a:p>
          <a:endParaRPr lang="ru-RU"/>
        </a:p>
      </dgm:t>
    </dgm:pt>
    <dgm:pt modelId="{DBB25DFC-2CED-4EB0-875B-B2A6D74462D1}" type="pres">
      <dgm:prSet presAssocID="{CD72A5D1-D743-4362-AB03-5D94A1B20430}" presName="childText" presStyleLbl="conFgAcc1" presStyleIdx="1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836F0077-96BC-42DB-9414-0EAC57526697}" type="pres">
      <dgm:prSet presAssocID="{E4C77D1F-EF2A-4AB2-93DD-8F68E57A0AF7}" presName="spaceBetweenRectangles" presStyleCnt="0"/>
      <dgm:spPr/>
      <dgm:t>
        <a:bodyPr/>
        <a:lstStyle/>
        <a:p>
          <a:endParaRPr lang="ru-RU"/>
        </a:p>
      </dgm:t>
    </dgm:pt>
    <dgm:pt modelId="{B9299AE6-18EF-42DC-945C-584B1EA16BB2}" type="pres">
      <dgm:prSet presAssocID="{A2B1F9CF-591F-4A7C-961B-E8630DBB79B0}" presName="parentLin" presStyleCnt="0"/>
      <dgm:spPr/>
      <dgm:t>
        <a:bodyPr/>
        <a:lstStyle/>
        <a:p>
          <a:endParaRPr lang="ru-RU"/>
        </a:p>
      </dgm:t>
    </dgm:pt>
    <dgm:pt modelId="{22537285-9F14-44F3-B870-39DFC7E81779}" type="pres">
      <dgm:prSet presAssocID="{A2B1F9CF-591F-4A7C-961B-E8630DBB79B0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2A396AB9-4640-4619-93AC-2DEB2BF118AE}" type="pres">
      <dgm:prSet presAssocID="{A2B1F9CF-591F-4A7C-961B-E8630DBB79B0}" presName="parentText" presStyleLbl="node1" presStyleIdx="2" presStyleCnt="7" custScaleX="130421" custScaleY="163320" custLinFactNeighborX="81925" custLinFactNeighborY="-377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B5259-2DDD-4522-BA71-33C885CCCFB5}" type="pres">
      <dgm:prSet presAssocID="{A2B1F9CF-591F-4A7C-961B-E8630DBB79B0}" presName="negativeSpace" presStyleCnt="0"/>
      <dgm:spPr/>
      <dgm:t>
        <a:bodyPr/>
        <a:lstStyle/>
        <a:p>
          <a:endParaRPr lang="ru-RU"/>
        </a:p>
      </dgm:t>
    </dgm:pt>
    <dgm:pt modelId="{DE7D29D7-184C-4CC8-90CB-231A22A1E469}" type="pres">
      <dgm:prSet presAssocID="{A2B1F9CF-591F-4A7C-961B-E8630DBB79B0}" presName="childText" presStyleLbl="conFgAcc1" presStyleIdx="2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6A275300-2E7B-4363-A45D-DCF310FE534E}" type="pres">
      <dgm:prSet presAssocID="{4FA00724-DDE2-4B3A-B6A2-A3DD2F729FA4}" presName="spaceBetweenRectangles" presStyleCnt="0"/>
      <dgm:spPr/>
      <dgm:t>
        <a:bodyPr/>
        <a:lstStyle/>
        <a:p>
          <a:endParaRPr lang="ru-RU"/>
        </a:p>
      </dgm:t>
    </dgm:pt>
    <dgm:pt modelId="{4BEDF85E-8843-4A1F-B333-62492B5527A2}" type="pres">
      <dgm:prSet presAssocID="{AD23C749-B4D0-4D0B-896C-6CB473C305AC}" presName="parentLin" presStyleCnt="0"/>
      <dgm:spPr/>
      <dgm:t>
        <a:bodyPr/>
        <a:lstStyle/>
        <a:p>
          <a:endParaRPr lang="ru-RU"/>
        </a:p>
      </dgm:t>
    </dgm:pt>
    <dgm:pt modelId="{9E1ED76E-43F0-47E0-91B4-B58DA4192062}" type="pres">
      <dgm:prSet presAssocID="{AD23C749-B4D0-4D0B-896C-6CB473C305AC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5E5DC1E-7C63-4EFA-BB64-F65980973629}" type="pres">
      <dgm:prSet presAssocID="{AD23C749-B4D0-4D0B-896C-6CB473C305AC}" presName="parentText" presStyleLbl="node1" presStyleIdx="3" presStyleCnt="7" custScaleX="131009" custScaleY="188772" custLinFactNeighborX="77808" custLinFactNeighborY="-33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A93D2-B352-489A-A3D6-820EB5CFA529}" type="pres">
      <dgm:prSet presAssocID="{AD23C749-B4D0-4D0B-896C-6CB473C305AC}" presName="negativeSpace" presStyleCnt="0"/>
      <dgm:spPr/>
      <dgm:t>
        <a:bodyPr/>
        <a:lstStyle/>
        <a:p>
          <a:endParaRPr lang="ru-RU"/>
        </a:p>
      </dgm:t>
    </dgm:pt>
    <dgm:pt modelId="{4A4CF7D8-4A51-4C0E-9CFB-7EAE2F3665D3}" type="pres">
      <dgm:prSet presAssocID="{AD23C749-B4D0-4D0B-896C-6CB473C305AC}" presName="childText" presStyleLbl="conFgAcc1" presStyleIdx="3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51604A0A-6C3C-4451-B53C-99D060D395FD}" type="pres">
      <dgm:prSet presAssocID="{9106EAD2-5EF5-47FE-8D86-4D4926DEFF87}" presName="spaceBetweenRectangles" presStyleCnt="0"/>
      <dgm:spPr/>
      <dgm:t>
        <a:bodyPr/>
        <a:lstStyle/>
        <a:p>
          <a:endParaRPr lang="ru-RU"/>
        </a:p>
      </dgm:t>
    </dgm:pt>
    <dgm:pt modelId="{886AD020-315C-4CF2-B6C7-29BB51683FB5}" type="pres">
      <dgm:prSet presAssocID="{42C91D5A-428F-47B4-9B7D-CBDC8BDEE193}" presName="parentLin" presStyleCnt="0"/>
      <dgm:spPr/>
      <dgm:t>
        <a:bodyPr/>
        <a:lstStyle/>
        <a:p>
          <a:endParaRPr lang="ru-RU"/>
        </a:p>
      </dgm:t>
    </dgm:pt>
    <dgm:pt modelId="{B137E3CA-3950-40A2-AB68-C6FF806AE332}" type="pres">
      <dgm:prSet presAssocID="{42C91D5A-428F-47B4-9B7D-CBDC8BDEE193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C4EB76F3-9845-4834-A2BE-B539AC0BD6B1}" type="pres">
      <dgm:prSet presAssocID="{42C91D5A-428F-47B4-9B7D-CBDC8BDEE193}" presName="parentText" presStyleLbl="node1" presStyleIdx="4" presStyleCnt="7" custScaleX="131508" custScaleY="124458" custLinFactX="2720" custLinFactNeighborX="100000" custLinFactNeighborY="-130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04931-F6CC-45D5-B26E-D1F05F3AC737}" type="pres">
      <dgm:prSet presAssocID="{42C91D5A-428F-47B4-9B7D-CBDC8BDEE193}" presName="negativeSpace" presStyleCnt="0"/>
      <dgm:spPr/>
      <dgm:t>
        <a:bodyPr/>
        <a:lstStyle/>
        <a:p>
          <a:endParaRPr lang="ru-RU"/>
        </a:p>
      </dgm:t>
    </dgm:pt>
    <dgm:pt modelId="{2DF1CE67-309A-4997-A002-A946AE06B0C0}" type="pres">
      <dgm:prSet presAssocID="{42C91D5A-428F-47B4-9B7D-CBDC8BDEE193}" presName="childText" presStyleLbl="conFgAcc1" presStyleIdx="4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374BA846-5841-41BB-A1F7-71E4506B89F9}" type="pres">
      <dgm:prSet presAssocID="{CDBB867C-0BF3-417F-B4DF-68EA6FD2BF3F}" presName="spaceBetweenRectangles" presStyleCnt="0"/>
      <dgm:spPr/>
      <dgm:t>
        <a:bodyPr/>
        <a:lstStyle/>
        <a:p>
          <a:endParaRPr lang="ru-RU"/>
        </a:p>
      </dgm:t>
    </dgm:pt>
    <dgm:pt modelId="{31269D79-6875-4AA8-9DB8-C598D4DC5702}" type="pres">
      <dgm:prSet presAssocID="{F0AB8D77-359D-40BB-B16C-98882852190A}" presName="parentLin" presStyleCnt="0"/>
      <dgm:spPr/>
      <dgm:t>
        <a:bodyPr/>
        <a:lstStyle/>
        <a:p>
          <a:endParaRPr lang="ru-RU"/>
        </a:p>
      </dgm:t>
    </dgm:pt>
    <dgm:pt modelId="{C4089003-A93F-46C3-93DF-7445BF9E4B43}" type="pres">
      <dgm:prSet presAssocID="{F0AB8D77-359D-40BB-B16C-98882852190A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08177277-6E7C-4C26-9BC4-FDA9503DAAB1}" type="pres">
      <dgm:prSet presAssocID="{F0AB8D77-359D-40BB-B16C-98882852190A}" presName="parentText" presStyleLbl="node1" presStyleIdx="5" presStyleCnt="7" custScaleX="131349" custScaleY="165178" custLinFactNeighborX="97878" custLinFactNeighborY="-137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F4FDF-1028-4210-820A-532515CBB60C}" type="pres">
      <dgm:prSet presAssocID="{F0AB8D77-359D-40BB-B16C-98882852190A}" presName="negativeSpace" presStyleCnt="0"/>
      <dgm:spPr/>
      <dgm:t>
        <a:bodyPr/>
        <a:lstStyle/>
        <a:p>
          <a:endParaRPr lang="ru-RU"/>
        </a:p>
      </dgm:t>
    </dgm:pt>
    <dgm:pt modelId="{2421033E-0177-4AC3-B96F-ED1FC090A90E}" type="pres">
      <dgm:prSet presAssocID="{F0AB8D77-359D-40BB-B16C-98882852190A}" presName="childText" presStyleLbl="conFgAcc1" presStyleIdx="5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F80FE833-48E0-4722-A05A-F90506C4B670}" type="pres">
      <dgm:prSet presAssocID="{EE9870A6-2A52-449D-90E3-3C50F589ACB5}" presName="spaceBetweenRectangles" presStyleCnt="0"/>
      <dgm:spPr/>
    </dgm:pt>
    <dgm:pt modelId="{88428F89-00A9-4265-9A22-7E2DE3A6FE9A}" type="pres">
      <dgm:prSet presAssocID="{EDA1A6F3-7D95-4D61-A8F4-9157F74732BD}" presName="parentLin" presStyleCnt="0"/>
      <dgm:spPr/>
    </dgm:pt>
    <dgm:pt modelId="{7CC0AE7C-5A27-43DB-90BA-3C6E413EB527}" type="pres">
      <dgm:prSet presAssocID="{EDA1A6F3-7D95-4D61-A8F4-9157F74732BD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16EAE4A3-D074-45B4-BBD3-7DA60B4FBED8}" type="pres">
      <dgm:prSet presAssocID="{EDA1A6F3-7D95-4D61-A8F4-9157F74732BD}" presName="parentText" presStyleLbl="node1" presStyleIdx="6" presStyleCnt="7" custScaleX="130489" custScaleY="166104" custLinFactX="1468" custLinFactNeighborX="100000" custLinFactNeighborY="134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402CC-3D2A-4E3A-BB93-E552459B7062}" type="pres">
      <dgm:prSet presAssocID="{EDA1A6F3-7D95-4D61-A8F4-9157F74732BD}" presName="negativeSpace" presStyleCnt="0"/>
      <dgm:spPr/>
    </dgm:pt>
    <dgm:pt modelId="{3BEE4A8F-5AD3-41F6-86F2-E126CF2B8463}" type="pres">
      <dgm:prSet presAssocID="{EDA1A6F3-7D95-4D61-A8F4-9157F74732BD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5FDC29D7-8D66-44C5-A94D-F11473FAD8A2}" type="presOf" srcId="{42C91D5A-428F-47B4-9B7D-CBDC8BDEE193}" destId="{B137E3CA-3950-40A2-AB68-C6FF806AE332}" srcOrd="0" destOrd="0" presId="urn:microsoft.com/office/officeart/2005/8/layout/list1"/>
    <dgm:cxn modelId="{00CF8D14-9FF4-449F-8904-11CDD9792D26}" type="presOf" srcId="{F0AB8D77-359D-40BB-B16C-98882852190A}" destId="{08177277-6E7C-4C26-9BC4-FDA9503DAAB1}" srcOrd="1" destOrd="0" presId="urn:microsoft.com/office/officeart/2005/8/layout/list1"/>
    <dgm:cxn modelId="{B7B3AF76-F16A-45F5-9B3B-61A009DDEF9B}" srcId="{DDD2440A-CF98-4040-ADC9-5B5080F52A0D}" destId="{CD72A5D1-D743-4362-AB03-5D94A1B20430}" srcOrd="1" destOrd="0" parTransId="{96BAEB35-2317-4ECE-8C6B-DDF02055FBFC}" sibTransId="{E4C77D1F-EF2A-4AB2-93DD-8F68E57A0AF7}"/>
    <dgm:cxn modelId="{091144D6-B025-4B7D-8AE6-9EC258847838}" type="presOf" srcId="{08428FE5-A8FE-443E-A65E-BCF95208E4E8}" destId="{4A7F8B39-3FEA-4C07-87B7-0651A9DAA54A}" srcOrd="1" destOrd="0" presId="urn:microsoft.com/office/officeart/2005/8/layout/list1"/>
    <dgm:cxn modelId="{4FDA6B64-14F4-418F-9FC4-654408645EE3}" type="presOf" srcId="{A2B1F9CF-591F-4A7C-961B-E8630DBB79B0}" destId="{22537285-9F14-44F3-B870-39DFC7E81779}" srcOrd="0" destOrd="0" presId="urn:microsoft.com/office/officeart/2005/8/layout/list1"/>
    <dgm:cxn modelId="{6BCB6789-C4C2-4079-A568-919F6963F26D}" srcId="{DDD2440A-CF98-4040-ADC9-5B5080F52A0D}" destId="{08428FE5-A8FE-443E-A65E-BCF95208E4E8}" srcOrd="0" destOrd="0" parTransId="{62CF325E-7184-4658-8E32-7BA17A011CD3}" sibTransId="{26308E9B-1F5E-4B00-B743-381BC703C11F}"/>
    <dgm:cxn modelId="{4A86FF34-6FEC-4291-BB48-2A807A66E0ED}" type="presOf" srcId="{AD23C749-B4D0-4D0B-896C-6CB473C305AC}" destId="{55E5DC1E-7C63-4EFA-BB64-F65980973629}" srcOrd="1" destOrd="0" presId="urn:microsoft.com/office/officeart/2005/8/layout/list1"/>
    <dgm:cxn modelId="{BF8A1D28-D0B0-466B-8FA9-F200D101B2C8}" type="presOf" srcId="{EDA1A6F3-7D95-4D61-A8F4-9157F74732BD}" destId="{16EAE4A3-D074-45B4-BBD3-7DA60B4FBED8}" srcOrd="1" destOrd="0" presId="urn:microsoft.com/office/officeart/2005/8/layout/list1"/>
    <dgm:cxn modelId="{2C969277-1DAD-4729-B0CC-3F2767B22D16}" type="presOf" srcId="{42C91D5A-428F-47B4-9B7D-CBDC8BDEE193}" destId="{C4EB76F3-9845-4834-A2BE-B539AC0BD6B1}" srcOrd="1" destOrd="0" presId="urn:microsoft.com/office/officeart/2005/8/layout/list1"/>
    <dgm:cxn modelId="{C0B6BF37-14FF-4D1D-8E63-50819C896853}" srcId="{DDD2440A-CF98-4040-ADC9-5B5080F52A0D}" destId="{EDA1A6F3-7D95-4D61-A8F4-9157F74732BD}" srcOrd="6" destOrd="0" parTransId="{C09873D1-3B64-4E89-9D99-6B7463C1925C}" sibTransId="{FB87B5FD-92E9-4D6E-A644-C3652F548A52}"/>
    <dgm:cxn modelId="{1D186B52-11B0-4954-B755-5F424613514F}" srcId="{DDD2440A-CF98-4040-ADC9-5B5080F52A0D}" destId="{F0AB8D77-359D-40BB-B16C-98882852190A}" srcOrd="5" destOrd="0" parTransId="{62F7BBE6-BE3E-45B0-AB40-0D2008F4E0F2}" sibTransId="{EE9870A6-2A52-449D-90E3-3C50F589ACB5}"/>
    <dgm:cxn modelId="{F91378E7-4A58-4DDB-BC68-C21B2A8C9830}" srcId="{DDD2440A-CF98-4040-ADC9-5B5080F52A0D}" destId="{AD23C749-B4D0-4D0B-896C-6CB473C305AC}" srcOrd="3" destOrd="0" parTransId="{0D580B12-5A2B-448D-A2EC-B8E97046DF81}" sibTransId="{9106EAD2-5EF5-47FE-8D86-4D4926DEFF87}"/>
    <dgm:cxn modelId="{C1D648C8-C4F1-455A-986B-3351EDC8F972}" srcId="{DDD2440A-CF98-4040-ADC9-5B5080F52A0D}" destId="{A2B1F9CF-591F-4A7C-961B-E8630DBB79B0}" srcOrd="2" destOrd="0" parTransId="{4A6DF5F0-0E0D-4330-B25A-690CEFA699F5}" sibTransId="{4FA00724-DDE2-4B3A-B6A2-A3DD2F729FA4}"/>
    <dgm:cxn modelId="{4B8BBCC8-3229-4F97-AB7A-DFFB7B9ADE1B}" type="presOf" srcId="{08428FE5-A8FE-443E-A65E-BCF95208E4E8}" destId="{042A893B-F67C-40F9-90D6-85060566F0FC}" srcOrd="0" destOrd="0" presId="urn:microsoft.com/office/officeart/2005/8/layout/list1"/>
    <dgm:cxn modelId="{B80BCDD6-73EF-46C6-8C66-0E03109E84E8}" type="presOf" srcId="{CD72A5D1-D743-4362-AB03-5D94A1B20430}" destId="{C15B25BD-3348-4FDA-B14C-53F9163F9338}" srcOrd="0" destOrd="0" presId="urn:microsoft.com/office/officeart/2005/8/layout/list1"/>
    <dgm:cxn modelId="{D879D4F3-6B62-45C9-8E54-91178A87966A}" type="presOf" srcId="{F0AB8D77-359D-40BB-B16C-98882852190A}" destId="{C4089003-A93F-46C3-93DF-7445BF9E4B43}" srcOrd="0" destOrd="0" presId="urn:microsoft.com/office/officeart/2005/8/layout/list1"/>
    <dgm:cxn modelId="{EBE7D307-4088-4B25-8838-D10B5A4E16CE}" type="presOf" srcId="{CD72A5D1-D743-4362-AB03-5D94A1B20430}" destId="{7EFA4CA9-F9A0-4B97-8D75-8524EEE82C92}" srcOrd="1" destOrd="0" presId="urn:microsoft.com/office/officeart/2005/8/layout/list1"/>
    <dgm:cxn modelId="{4D0B777C-4364-4E2E-9E5E-8B77065BD02C}" type="presOf" srcId="{EDA1A6F3-7D95-4D61-A8F4-9157F74732BD}" destId="{7CC0AE7C-5A27-43DB-90BA-3C6E413EB527}" srcOrd="0" destOrd="0" presId="urn:microsoft.com/office/officeart/2005/8/layout/list1"/>
    <dgm:cxn modelId="{042BE728-9141-4B7C-8765-443062FE6F62}" type="presOf" srcId="{A2B1F9CF-591F-4A7C-961B-E8630DBB79B0}" destId="{2A396AB9-4640-4619-93AC-2DEB2BF118AE}" srcOrd="1" destOrd="0" presId="urn:microsoft.com/office/officeart/2005/8/layout/list1"/>
    <dgm:cxn modelId="{930B6EFE-AF5A-4C82-8349-0B33C0C5C9BD}" type="presOf" srcId="{DDD2440A-CF98-4040-ADC9-5B5080F52A0D}" destId="{0CEAE3F1-B486-42C1-A0C8-85FF5DFB33D2}" srcOrd="0" destOrd="0" presId="urn:microsoft.com/office/officeart/2005/8/layout/list1"/>
    <dgm:cxn modelId="{51F7E7F0-ED4D-43E5-9DFC-827450371C46}" srcId="{DDD2440A-CF98-4040-ADC9-5B5080F52A0D}" destId="{42C91D5A-428F-47B4-9B7D-CBDC8BDEE193}" srcOrd="4" destOrd="0" parTransId="{ACC1803A-A5FC-421B-996B-B39CE136ABDF}" sibTransId="{CDBB867C-0BF3-417F-B4DF-68EA6FD2BF3F}"/>
    <dgm:cxn modelId="{0520CA05-0E20-4237-979C-844247197A08}" type="presOf" srcId="{AD23C749-B4D0-4D0B-896C-6CB473C305AC}" destId="{9E1ED76E-43F0-47E0-91B4-B58DA4192062}" srcOrd="0" destOrd="0" presId="urn:microsoft.com/office/officeart/2005/8/layout/list1"/>
    <dgm:cxn modelId="{78E5C003-D228-4E43-A3F5-7E858AE3F6D3}" type="presParOf" srcId="{0CEAE3F1-B486-42C1-A0C8-85FF5DFB33D2}" destId="{86B839E0-0A5F-46E6-9250-217A7F7D7969}" srcOrd="0" destOrd="0" presId="urn:microsoft.com/office/officeart/2005/8/layout/list1"/>
    <dgm:cxn modelId="{BAC3D5A6-AE45-4889-AA50-01506245CDDD}" type="presParOf" srcId="{86B839E0-0A5F-46E6-9250-217A7F7D7969}" destId="{042A893B-F67C-40F9-90D6-85060566F0FC}" srcOrd="0" destOrd="0" presId="urn:microsoft.com/office/officeart/2005/8/layout/list1"/>
    <dgm:cxn modelId="{D9B9A41D-2291-4588-9744-8BDEE356D6A6}" type="presParOf" srcId="{86B839E0-0A5F-46E6-9250-217A7F7D7969}" destId="{4A7F8B39-3FEA-4C07-87B7-0651A9DAA54A}" srcOrd="1" destOrd="0" presId="urn:microsoft.com/office/officeart/2005/8/layout/list1"/>
    <dgm:cxn modelId="{E04892E2-B26A-4B73-AF85-F6F2EA4A4326}" type="presParOf" srcId="{0CEAE3F1-B486-42C1-A0C8-85FF5DFB33D2}" destId="{F1E96F58-61D5-4AEB-ACEF-7E64FD0FB028}" srcOrd="1" destOrd="0" presId="urn:microsoft.com/office/officeart/2005/8/layout/list1"/>
    <dgm:cxn modelId="{90E6C00A-1624-44AF-BBA0-2FD4C6112235}" type="presParOf" srcId="{0CEAE3F1-B486-42C1-A0C8-85FF5DFB33D2}" destId="{3052CF60-6204-4D7B-AEBC-A64F19A3FF18}" srcOrd="2" destOrd="0" presId="urn:microsoft.com/office/officeart/2005/8/layout/list1"/>
    <dgm:cxn modelId="{BBB00C9A-BAB5-43D2-832E-2C3D7F9CC507}" type="presParOf" srcId="{0CEAE3F1-B486-42C1-A0C8-85FF5DFB33D2}" destId="{47D9F7C4-7EE4-4314-8D64-9EBF2487F165}" srcOrd="3" destOrd="0" presId="urn:microsoft.com/office/officeart/2005/8/layout/list1"/>
    <dgm:cxn modelId="{C2CDC509-BB3B-49FA-BB31-A7D7D589F8E3}" type="presParOf" srcId="{0CEAE3F1-B486-42C1-A0C8-85FF5DFB33D2}" destId="{B0D5895B-E242-4C71-A849-805375034D6A}" srcOrd="4" destOrd="0" presId="urn:microsoft.com/office/officeart/2005/8/layout/list1"/>
    <dgm:cxn modelId="{049B7423-D50F-49E5-80F2-E2DA68AE64F9}" type="presParOf" srcId="{B0D5895B-E242-4C71-A849-805375034D6A}" destId="{C15B25BD-3348-4FDA-B14C-53F9163F9338}" srcOrd="0" destOrd="0" presId="urn:microsoft.com/office/officeart/2005/8/layout/list1"/>
    <dgm:cxn modelId="{5DED66B1-4C97-4FBE-82AB-5586A2E62F52}" type="presParOf" srcId="{B0D5895B-E242-4C71-A849-805375034D6A}" destId="{7EFA4CA9-F9A0-4B97-8D75-8524EEE82C92}" srcOrd="1" destOrd="0" presId="urn:microsoft.com/office/officeart/2005/8/layout/list1"/>
    <dgm:cxn modelId="{93C35CE3-2770-4E5A-86DD-3A7E489948F3}" type="presParOf" srcId="{0CEAE3F1-B486-42C1-A0C8-85FF5DFB33D2}" destId="{926A2A5B-2F6E-49A9-9430-B8F90CA96B3C}" srcOrd="5" destOrd="0" presId="urn:microsoft.com/office/officeart/2005/8/layout/list1"/>
    <dgm:cxn modelId="{4FAABCC0-4BDC-4F55-AFA5-D20715D03ED1}" type="presParOf" srcId="{0CEAE3F1-B486-42C1-A0C8-85FF5DFB33D2}" destId="{DBB25DFC-2CED-4EB0-875B-B2A6D74462D1}" srcOrd="6" destOrd="0" presId="urn:microsoft.com/office/officeart/2005/8/layout/list1"/>
    <dgm:cxn modelId="{F0F476FB-7563-476C-97A7-212A81F46617}" type="presParOf" srcId="{0CEAE3F1-B486-42C1-A0C8-85FF5DFB33D2}" destId="{836F0077-96BC-42DB-9414-0EAC57526697}" srcOrd="7" destOrd="0" presId="urn:microsoft.com/office/officeart/2005/8/layout/list1"/>
    <dgm:cxn modelId="{8B030A26-5764-4184-A1B5-C9D2862CA32C}" type="presParOf" srcId="{0CEAE3F1-B486-42C1-A0C8-85FF5DFB33D2}" destId="{B9299AE6-18EF-42DC-945C-584B1EA16BB2}" srcOrd="8" destOrd="0" presId="urn:microsoft.com/office/officeart/2005/8/layout/list1"/>
    <dgm:cxn modelId="{0FF91576-F40E-4AA1-8757-1F4C8CA98DB9}" type="presParOf" srcId="{B9299AE6-18EF-42DC-945C-584B1EA16BB2}" destId="{22537285-9F14-44F3-B870-39DFC7E81779}" srcOrd="0" destOrd="0" presId="urn:microsoft.com/office/officeart/2005/8/layout/list1"/>
    <dgm:cxn modelId="{E4C6946B-9896-4ECA-9E48-B034622877AC}" type="presParOf" srcId="{B9299AE6-18EF-42DC-945C-584B1EA16BB2}" destId="{2A396AB9-4640-4619-93AC-2DEB2BF118AE}" srcOrd="1" destOrd="0" presId="urn:microsoft.com/office/officeart/2005/8/layout/list1"/>
    <dgm:cxn modelId="{747C0446-224D-4420-9655-B8562E280D36}" type="presParOf" srcId="{0CEAE3F1-B486-42C1-A0C8-85FF5DFB33D2}" destId="{C01B5259-2DDD-4522-BA71-33C885CCCFB5}" srcOrd="9" destOrd="0" presId="urn:microsoft.com/office/officeart/2005/8/layout/list1"/>
    <dgm:cxn modelId="{4A36F8F8-7607-4463-A4C0-5EF5D6E6FA64}" type="presParOf" srcId="{0CEAE3F1-B486-42C1-A0C8-85FF5DFB33D2}" destId="{DE7D29D7-184C-4CC8-90CB-231A22A1E469}" srcOrd="10" destOrd="0" presId="urn:microsoft.com/office/officeart/2005/8/layout/list1"/>
    <dgm:cxn modelId="{8490B405-312E-494E-AFD9-BC508F8A1782}" type="presParOf" srcId="{0CEAE3F1-B486-42C1-A0C8-85FF5DFB33D2}" destId="{6A275300-2E7B-4363-A45D-DCF310FE534E}" srcOrd="11" destOrd="0" presId="urn:microsoft.com/office/officeart/2005/8/layout/list1"/>
    <dgm:cxn modelId="{DB6FDF0F-72FA-4CBC-AB70-1FBF197DE64E}" type="presParOf" srcId="{0CEAE3F1-B486-42C1-A0C8-85FF5DFB33D2}" destId="{4BEDF85E-8843-4A1F-B333-62492B5527A2}" srcOrd="12" destOrd="0" presId="urn:microsoft.com/office/officeart/2005/8/layout/list1"/>
    <dgm:cxn modelId="{F81679FD-89DE-428C-A54D-393A16539E76}" type="presParOf" srcId="{4BEDF85E-8843-4A1F-B333-62492B5527A2}" destId="{9E1ED76E-43F0-47E0-91B4-B58DA4192062}" srcOrd="0" destOrd="0" presId="urn:microsoft.com/office/officeart/2005/8/layout/list1"/>
    <dgm:cxn modelId="{98B87D2B-F5FF-4EB7-8C05-193FFF77A796}" type="presParOf" srcId="{4BEDF85E-8843-4A1F-B333-62492B5527A2}" destId="{55E5DC1E-7C63-4EFA-BB64-F65980973629}" srcOrd="1" destOrd="0" presId="urn:microsoft.com/office/officeart/2005/8/layout/list1"/>
    <dgm:cxn modelId="{B424DA57-3334-4A78-9DE3-D658DFCF33B3}" type="presParOf" srcId="{0CEAE3F1-B486-42C1-A0C8-85FF5DFB33D2}" destId="{29CA93D2-B352-489A-A3D6-820EB5CFA529}" srcOrd="13" destOrd="0" presId="urn:microsoft.com/office/officeart/2005/8/layout/list1"/>
    <dgm:cxn modelId="{F1F076D1-D35E-4C7B-AA11-41D10BA744EF}" type="presParOf" srcId="{0CEAE3F1-B486-42C1-A0C8-85FF5DFB33D2}" destId="{4A4CF7D8-4A51-4C0E-9CFB-7EAE2F3665D3}" srcOrd="14" destOrd="0" presId="urn:microsoft.com/office/officeart/2005/8/layout/list1"/>
    <dgm:cxn modelId="{EE8C9B03-73D3-46FA-AE45-2AB903B25B2C}" type="presParOf" srcId="{0CEAE3F1-B486-42C1-A0C8-85FF5DFB33D2}" destId="{51604A0A-6C3C-4451-B53C-99D060D395FD}" srcOrd="15" destOrd="0" presId="urn:microsoft.com/office/officeart/2005/8/layout/list1"/>
    <dgm:cxn modelId="{EE8A7B9F-7E58-4BD3-887E-172312D02917}" type="presParOf" srcId="{0CEAE3F1-B486-42C1-A0C8-85FF5DFB33D2}" destId="{886AD020-315C-4CF2-B6C7-29BB51683FB5}" srcOrd="16" destOrd="0" presId="urn:microsoft.com/office/officeart/2005/8/layout/list1"/>
    <dgm:cxn modelId="{6FB42826-A133-48D0-8FF7-79BD786BA8AF}" type="presParOf" srcId="{886AD020-315C-4CF2-B6C7-29BB51683FB5}" destId="{B137E3CA-3950-40A2-AB68-C6FF806AE332}" srcOrd="0" destOrd="0" presId="urn:microsoft.com/office/officeart/2005/8/layout/list1"/>
    <dgm:cxn modelId="{1C5B2A8B-7F25-40A3-9C9E-C85C3AC23E97}" type="presParOf" srcId="{886AD020-315C-4CF2-B6C7-29BB51683FB5}" destId="{C4EB76F3-9845-4834-A2BE-B539AC0BD6B1}" srcOrd="1" destOrd="0" presId="urn:microsoft.com/office/officeart/2005/8/layout/list1"/>
    <dgm:cxn modelId="{69FC9F97-E2E6-4222-871B-51706EE87360}" type="presParOf" srcId="{0CEAE3F1-B486-42C1-A0C8-85FF5DFB33D2}" destId="{87C04931-F6CC-45D5-B26E-D1F05F3AC737}" srcOrd="17" destOrd="0" presId="urn:microsoft.com/office/officeart/2005/8/layout/list1"/>
    <dgm:cxn modelId="{DF2642CE-35DE-4A2F-A8A2-570EB20D5624}" type="presParOf" srcId="{0CEAE3F1-B486-42C1-A0C8-85FF5DFB33D2}" destId="{2DF1CE67-309A-4997-A002-A946AE06B0C0}" srcOrd="18" destOrd="0" presId="urn:microsoft.com/office/officeart/2005/8/layout/list1"/>
    <dgm:cxn modelId="{A8DC2310-413F-4886-9E87-413D785F1FB1}" type="presParOf" srcId="{0CEAE3F1-B486-42C1-A0C8-85FF5DFB33D2}" destId="{374BA846-5841-41BB-A1F7-71E4506B89F9}" srcOrd="19" destOrd="0" presId="urn:microsoft.com/office/officeart/2005/8/layout/list1"/>
    <dgm:cxn modelId="{D60B1067-9BB8-4D36-885F-4053A7BAC0A1}" type="presParOf" srcId="{0CEAE3F1-B486-42C1-A0C8-85FF5DFB33D2}" destId="{31269D79-6875-4AA8-9DB8-C598D4DC5702}" srcOrd="20" destOrd="0" presId="urn:microsoft.com/office/officeart/2005/8/layout/list1"/>
    <dgm:cxn modelId="{E0AE0856-75DE-49DC-977A-58E02D1BDAB0}" type="presParOf" srcId="{31269D79-6875-4AA8-9DB8-C598D4DC5702}" destId="{C4089003-A93F-46C3-93DF-7445BF9E4B43}" srcOrd="0" destOrd="0" presId="urn:microsoft.com/office/officeart/2005/8/layout/list1"/>
    <dgm:cxn modelId="{DDFEA7F2-9148-4800-9F0D-D6B67F51F869}" type="presParOf" srcId="{31269D79-6875-4AA8-9DB8-C598D4DC5702}" destId="{08177277-6E7C-4C26-9BC4-FDA9503DAAB1}" srcOrd="1" destOrd="0" presId="urn:microsoft.com/office/officeart/2005/8/layout/list1"/>
    <dgm:cxn modelId="{6E933286-ECB9-4D43-BA7A-929851FFAE67}" type="presParOf" srcId="{0CEAE3F1-B486-42C1-A0C8-85FF5DFB33D2}" destId="{C34F4FDF-1028-4210-820A-532515CBB60C}" srcOrd="21" destOrd="0" presId="urn:microsoft.com/office/officeart/2005/8/layout/list1"/>
    <dgm:cxn modelId="{9E95B1F0-C36B-41F9-8E6A-F03EAA55597C}" type="presParOf" srcId="{0CEAE3F1-B486-42C1-A0C8-85FF5DFB33D2}" destId="{2421033E-0177-4AC3-B96F-ED1FC090A90E}" srcOrd="22" destOrd="0" presId="urn:microsoft.com/office/officeart/2005/8/layout/list1"/>
    <dgm:cxn modelId="{FA9C8AA3-390E-4BA0-8BFA-D4F15E4BE0C2}" type="presParOf" srcId="{0CEAE3F1-B486-42C1-A0C8-85FF5DFB33D2}" destId="{F80FE833-48E0-4722-A05A-F90506C4B670}" srcOrd="23" destOrd="0" presId="urn:microsoft.com/office/officeart/2005/8/layout/list1"/>
    <dgm:cxn modelId="{87493F00-A131-4CEB-9673-8621FC0F2CC1}" type="presParOf" srcId="{0CEAE3F1-B486-42C1-A0C8-85FF5DFB33D2}" destId="{88428F89-00A9-4265-9A22-7E2DE3A6FE9A}" srcOrd="24" destOrd="0" presId="urn:microsoft.com/office/officeart/2005/8/layout/list1"/>
    <dgm:cxn modelId="{42E0FD71-9585-445E-9BCE-06C5C9A47AA3}" type="presParOf" srcId="{88428F89-00A9-4265-9A22-7E2DE3A6FE9A}" destId="{7CC0AE7C-5A27-43DB-90BA-3C6E413EB527}" srcOrd="0" destOrd="0" presId="urn:microsoft.com/office/officeart/2005/8/layout/list1"/>
    <dgm:cxn modelId="{AE853FCF-6CE4-42EE-813E-3965F1661008}" type="presParOf" srcId="{88428F89-00A9-4265-9A22-7E2DE3A6FE9A}" destId="{16EAE4A3-D074-45B4-BBD3-7DA60B4FBED8}" srcOrd="1" destOrd="0" presId="urn:microsoft.com/office/officeart/2005/8/layout/list1"/>
    <dgm:cxn modelId="{D229694A-7C4E-442B-844A-9CB72D5A2D68}" type="presParOf" srcId="{0CEAE3F1-B486-42C1-A0C8-85FF5DFB33D2}" destId="{410402CC-3D2A-4E3A-BB93-E552459B7062}" srcOrd="25" destOrd="0" presId="urn:microsoft.com/office/officeart/2005/8/layout/list1"/>
    <dgm:cxn modelId="{24136FD0-60C3-4592-9321-3297A8F3BAA6}" type="presParOf" srcId="{0CEAE3F1-B486-42C1-A0C8-85FF5DFB33D2}" destId="{3BEE4A8F-5AD3-41F6-86F2-E126CF2B846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DD2440A-CF98-4040-ADC9-5B5080F52A0D}" type="doc">
      <dgm:prSet loTypeId="urn:microsoft.com/office/officeart/2005/8/layout/list1" loCatId="list" qsTypeId="urn:microsoft.com/office/officeart/2005/8/quickstyle/3d2#3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CD72A5D1-D743-4362-AB03-5D94A1B2043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2. Платежи при пользовании природными ресурсами (плата за негативное воздействие на окружающую среду по нормативу 55%).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96BAEB35-2317-4ECE-8C6B-DDF02055FBFC}" type="parTrans" cxnId="{B7B3AF76-F16A-45F5-9B3B-61A009DDEF9B}">
      <dgm:prSet/>
      <dgm:spPr/>
      <dgm:t>
        <a:bodyPr/>
        <a:lstStyle/>
        <a:p>
          <a:endParaRPr lang="ru-RU"/>
        </a:p>
      </dgm:t>
    </dgm:pt>
    <dgm:pt modelId="{E4C77D1F-EF2A-4AB2-93DD-8F68E57A0AF7}" type="sibTrans" cxnId="{B7B3AF76-F16A-45F5-9B3B-61A009DDEF9B}">
      <dgm:prSet/>
      <dgm:spPr/>
      <dgm:t>
        <a:bodyPr/>
        <a:lstStyle/>
        <a:p>
          <a:endParaRPr lang="ru-RU"/>
        </a:p>
      </dgm:t>
    </dgm:pt>
    <dgm:pt modelId="{A2B1F9CF-591F-4A7C-961B-E8630DBB79B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3. Доходы от оказания услуг и компенсации затрат государства.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4A6DF5F0-0E0D-4330-B25A-690CEFA699F5}" type="parTrans" cxnId="{C1D648C8-C4F1-455A-986B-3351EDC8F972}">
      <dgm:prSet/>
      <dgm:spPr/>
      <dgm:t>
        <a:bodyPr/>
        <a:lstStyle/>
        <a:p>
          <a:endParaRPr lang="ru-RU"/>
        </a:p>
      </dgm:t>
    </dgm:pt>
    <dgm:pt modelId="{4FA00724-DDE2-4B3A-B6A2-A3DD2F729FA4}" type="sibTrans" cxnId="{C1D648C8-C4F1-455A-986B-3351EDC8F972}">
      <dgm:prSet/>
      <dgm:spPr/>
      <dgm:t>
        <a:bodyPr/>
        <a:lstStyle/>
        <a:p>
          <a:endParaRPr lang="ru-RU"/>
        </a:p>
      </dgm:t>
    </dgm:pt>
    <dgm:pt modelId="{AD23C749-B4D0-4D0B-896C-6CB473C305AC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4. Доходы от продажи материальных и нематериальных активов (продажа квартир, продажа иного имущества, продажа земельных участков).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0D580B12-5A2B-448D-A2EC-B8E97046DF81}" type="parTrans" cxnId="{F91378E7-4A58-4DDB-BC68-C21B2A8C9830}">
      <dgm:prSet/>
      <dgm:spPr/>
      <dgm:t>
        <a:bodyPr/>
        <a:lstStyle/>
        <a:p>
          <a:endParaRPr lang="ru-RU"/>
        </a:p>
      </dgm:t>
    </dgm:pt>
    <dgm:pt modelId="{9106EAD2-5EF5-47FE-8D86-4D4926DEFF87}" type="sibTrans" cxnId="{F91378E7-4A58-4DDB-BC68-C21B2A8C9830}">
      <dgm:prSet/>
      <dgm:spPr/>
      <dgm:t>
        <a:bodyPr/>
        <a:lstStyle/>
        <a:p>
          <a:endParaRPr lang="ru-RU"/>
        </a:p>
      </dgm:t>
    </dgm:pt>
    <dgm:pt modelId="{42C91D5A-428F-47B4-9B7D-CBDC8BDEE193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5. Штрафы, санкции, возмещение ущерба.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ACC1803A-A5FC-421B-996B-B39CE136ABDF}" type="parTrans" cxnId="{51F7E7F0-ED4D-43E5-9DFC-827450371C46}">
      <dgm:prSet/>
      <dgm:spPr/>
      <dgm:t>
        <a:bodyPr/>
        <a:lstStyle/>
        <a:p>
          <a:endParaRPr lang="ru-RU"/>
        </a:p>
      </dgm:t>
    </dgm:pt>
    <dgm:pt modelId="{CDBB867C-0BF3-417F-B4DF-68EA6FD2BF3F}" type="sibTrans" cxnId="{51F7E7F0-ED4D-43E5-9DFC-827450371C46}">
      <dgm:prSet/>
      <dgm:spPr/>
      <dgm:t>
        <a:bodyPr/>
        <a:lstStyle/>
        <a:p>
          <a:endParaRPr lang="ru-RU"/>
        </a:p>
      </dgm:t>
    </dgm:pt>
    <dgm:pt modelId="{F0AB8D77-359D-40BB-B16C-98882852190A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6. Прочие неналоговые доходы (например, плата за вырубку зеленых насаждений, плата по договорам о развитии застроенной территории).  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dgm:t>
    </dgm:pt>
    <dgm:pt modelId="{62F7BBE6-BE3E-45B0-AB40-0D2008F4E0F2}" type="parTrans" cxnId="{1D186B52-11B0-4954-B755-5F424613514F}">
      <dgm:prSet/>
      <dgm:spPr/>
      <dgm:t>
        <a:bodyPr/>
        <a:lstStyle/>
        <a:p>
          <a:endParaRPr lang="ru-RU"/>
        </a:p>
      </dgm:t>
    </dgm:pt>
    <dgm:pt modelId="{EE9870A6-2A52-449D-90E3-3C50F589ACB5}" type="sibTrans" cxnId="{1D186B52-11B0-4954-B755-5F424613514F}">
      <dgm:prSet/>
      <dgm:spPr/>
      <dgm:t>
        <a:bodyPr/>
        <a:lstStyle/>
        <a:p>
          <a:endParaRPr lang="ru-RU"/>
        </a:p>
      </dgm:t>
    </dgm:pt>
    <dgm:pt modelId="{0CEAE3F1-B486-42C1-A0C8-85FF5DFB33D2}" type="pres">
      <dgm:prSet presAssocID="{DDD2440A-CF98-4040-ADC9-5B5080F52A0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D5895B-E242-4C71-A849-805375034D6A}" type="pres">
      <dgm:prSet presAssocID="{CD72A5D1-D743-4362-AB03-5D94A1B20430}" presName="parentLin" presStyleCnt="0"/>
      <dgm:spPr/>
      <dgm:t>
        <a:bodyPr/>
        <a:lstStyle/>
        <a:p>
          <a:endParaRPr lang="ru-RU"/>
        </a:p>
      </dgm:t>
    </dgm:pt>
    <dgm:pt modelId="{C15B25BD-3348-4FDA-B14C-53F9163F9338}" type="pres">
      <dgm:prSet presAssocID="{CD72A5D1-D743-4362-AB03-5D94A1B2043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EFA4CA9-F9A0-4B97-8D75-8524EEE82C92}" type="pres">
      <dgm:prSet presAssocID="{CD72A5D1-D743-4362-AB03-5D94A1B20430}" presName="parentText" presStyleLbl="node1" presStyleIdx="0" presStyleCnt="5" custScaleX="143758" custScaleY="158343" custLinFactNeighborX="-6824" custLinFactNeighborY="-160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A2A5B-2F6E-49A9-9430-B8F90CA96B3C}" type="pres">
      <dgm:prSet presAssocID="{CD72A5D1-D743-4362-AB03-5D94A1B20430}" presName="negativeSpace" presStyleCnt="0"/>
      <dgm:spPr/>
      <dgm:t>
        <a:bodyPr/>
        <a:lstStyle/>
        <a:p>
          <a:endParaRPr lang="ru-RU"/>
        </a:p>
      </dgm:t>
    </dgm:pt>
    <dgm:pt modelId="{DBB25DFC-2CED-4EB0-875B-B2A6D74462D1}" type="pres">
      <dgm:prSet presAssocID="{CD72A5D1-D743-4362-AB03-5D94A1B20430}" presName="childText" presStyleLbl="conFgAcc1" presStyleIdx="0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836F0077-96BC-42DB-9414-0EAC57526697}" type="pres">
      <dgm:prSet presAssocID="{E4C77D1F-EF2A-4AB2-93DD-8F68E57A0AF7}" presName="spaceBetweenRectangles" presStyleCnt="0"/>
      <dgm:spPr/>
      <dgm:t>
        <a:bodyPr/>
        <a:lstStyle/>
        <a:p>
          <a:endParaRPr lang="ru-RU"/>
        </a:p>
      </dgm:t>
    </dgm:pt>
    <dgm:pt modelId="{B9299AE6-18EF-42DC-945C-584B1EA16BB2}" type="pres">
      <dgm:prSet presAssocID="{A2B1F9CF-591F-4A7C-961B-E8630DBB79B0}" presName="parentLin" presStyleCnt="0"/>
      <dgm:spPr/>
      <dgm:t>
        <a:bodyPr/>
        <a:lstStyle/>
        <a:p>
          <a:endParaRPr lang="ru-RU"/>
        </a:p>
      </dgm:t>
    </dgm:pt>
    <dgm:pt modelId="{22537285-9F14-44F3-B870-39DFC7E81779}" type="pres">
      <dgm:prSet presAssocID="{A2B1F9CF-591F-4A7C-961B-E8630DBB79B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2A396AB9-4640-4619-93AC-2DEB2BF118AE}" type="pres">
      <dgm:prSet presAssocID="{A2B1F9CF-591F-4A7C-961B-E8630DBB79B0}" presName="parentText" presStyleLbl="node1" presStyleIdx="1" presStyleCnt="5" custScaleX="142857" custScaleY="111298" custLinFactNeighborX="9592" custLinFactNeighborY="-149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B5259-2DDD-4522-BA71-33C885CCCFB5}" type="pres">
      <dgm:prSet presAssocID="{A2B1F9CF-591F-4A7C-961B-E8630DBB79B0}" presName="negativeSpace" presStyleCnt="0"/>
      <dgm:spPr/>
      <dgm:t>
        <a:bodyPr/>
        <a:lstStyle/>
        <a:p>
          <a:endParaRPr lang="ru-RU"/>
        </a:p>
      </dgm:t>
    </dgm:pt>
    <dgm:pt modelId="{DE7D29D7-184C-4CC8-90CB-231A22A1E469}" type="pres">
      <dgm:prSet presAssocID="{A2B1F9CF-591F-4A7C-961B-E8630DBB79B0}" presName="childText" presStyleLbl="conFgAcc1" presStyleIdx="1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6A275300-2E7B-4363-A45D-DCF310FE534E}" type="pres">
      <dgm:prSet presAssocID="{4FA00724-DDE2-4B3A-B6A2-A3DD2F729FA4}" presName="spaceBetweenRectangles" presStyleCnt="0"/>
      <dgm:spPr/>
      <dgm:t>
        <a:bodyPr/>
        <a:lstStyle/>
        <a:p>
          <a:endParaRPr lang="ru-RU"/>
        </a:p>
      </dgm:t>
    </dgm:pt>
    <dgm:pt modelId="{4BEDF85E-8843-4A1F-B333-62492B5527A2}" type="pres">
      <dgm:prSet presAssocID="{AD23C749-B4D0-4D0B-896C-6CB473C305AC}" presName="parentLin" presStyleCnt="0"/>
      <dgm:spPr/>
      <dgm:t>
        <a:bodyPr/>
        <a:lstStyle/>
        <a:p>
          <a:endParaRPr lang="ru-RU"/>
        </a:p>
      </dgm:t>
    </dgm:pt>
    <dgm:pt modelId="{9E1ED76E-43F0-47E0-91B4-B58DA4192062}" type="pres">
      <dgm:prSet presAssocID="{AD23C749-B4D0-4D0B-896C-6CB473C305AC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55E5DC1E-7C63-4EFA-BB64-F65980973629}" type="pres">
      <dgm:prSet presAssocID="{AD23C749-B4D0-4D0B-896C-6CB473C305AC}" presName="parentText" presStyleLbl="node1" presStyleIdx="2" presStyleCnt="5" custScaleX="142857" custScaleY="148354" custLinFactNeighborX="-1357" custLinFactNeighborY="-92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A93D2-B352-489A-A3D6-820EB5CFA529}" type="pres">
      <dgm:prSet presAssocID="{AD23C749-B4D0-4D0B-896C-6CB473C305AC}" presName="negativeSpace" presStyleCnt="0"/>
      <dgm:spPr/>
      <dgm:t>
        <a:bodyPr/>
        <a:lstStyle/>
        <a:p>
          <a:endParaRPr lang="ru-RU"/>
        </a:p>
      </dgm:t>
    </dgm:pt>
    <dgm:pt modelId="{4A4CF7D8-4A51-4C0E-9CFB-7EAE2F3665D3}" type="pres">
      <dgm:prSet presAssocID="{AD23C749-B4D0-4D0B-896C-6CB473C305AC}" presName="childText" presStyleLbl="conFgAcc1" presStyleIdx="2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51604A0A-6C3C-4451-B53C-99D060D395FD}" type="pres">
      <dgm:prSet presAssocID="{9106EAD2-5EF5-47FE-8D86-4D4926DEFF87}" presName="spaceBetweenRectangles" presStyleCnt="0"/>
      <dgm:spPr/>
      <dgm:t>
        <a:bodyPr/>
        <a:lstStyle/>
        <a:p>
          <a:endParaRPr lang="ru-RU"/>
        </a:p>
      </dgm:t>
    </dgm:pt>
    <dgm:pt modelId="{886AD020-315C-4CF2-B6C7-29BB51683FB5}" type="pres">
      <dgm:prSet presAssocID="{42C91D5A-428F-47B4-9B7D-CBDC8BDEE193}" presName="parentLin" presStyleCnt="0"/>
      <dgm:spPr/>
      <dgm:t>
        <a:bodyPr/>
        <a:lstStyle/>
        <a:p>
          <a:endParaRPr lang="ru-RU"/>
        </a:p>
      </dgm:t>
    </dgm:pt>
    <dgm:pt modelId="{B137E3CA-3950-40A2-AB68-C6FF806AE332}" type="pres">
      <dgm:prSet presAssocID="{42C91D5A-428F-47B4-9B7D-CBDC8BDEE193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C4EB76F3-9845-4834-A2BE-B539AC0BD6B1}" type="pres">
      <dgm:prSet presAssocID="{42C91D5A-428F-47B4-9B7D-CBDC8BDEE193}" presName="parentText" presStyleLbl="node1" presStyleIdx="3" presStyleCnt="5" custScaleX="142857" custScaleY="124458" custLinFactNeighborX="12528" custLinFactNeighborY="-11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04931-F6CC-45D5-B26E-D1F05F3AC737}" type="pres">
      <dgm:prSet presAssocID="{42C91D5A-428F-47B4-9B7D-CBDC8BDEE193}" presName="negativeSpace" presStyleCnt="0"/>
      <dgm:spPr/>
      <dgm:t>
        <a:bodyPr/>
        <a:lstStyle/>
        <a:p>
          <a:endParaRPr lang="ru-RU"/>
        </a:p>
      </dgm:t>
    </dgm:pt>
    <dgm:pt modelId="{2DF1CE67-309A-4997-A002-A946AE06B0C0}" type="pres">
      <dgm:prSet presAssocID="{42C91D5A-428F-47B4-9B7D-CBDC8BDEE193}" presName="childText" presStyleLbl="conFgAcc1" presStyleIdx="3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374BA846-5841-41BB-A1F7-71E4506B89F9}" type="pres">
      <dgm:prSet presAssocID="{CDBB867C-0BF3-417F-B4DF-68EA6FD2BF3F}" presName="spaceBetweenRectangles" presStyleCnt="0"/>
      <dgm:spPr/>
      <dgm:t>
        <a:bodyPr/>
        <a:lstStyle/>
        <a:p>
          <a:endParaRPr lang="ru-RU"/>
        </a:p>
      </dgm:t>
    </dgm:pt>
    <dgm:pt modelId="{31269D79-6875-4AA8-9DB8-C598D4DC5702}" type="pres">
      <dgm:prSet presAssocID="{F0AB8D77-359D-40BB-B16C-98882852190A}" presName="parentLin" presStyleCnt="0"/>
      <dgm:spPr/>
      <dgm:t>
        <a:bodyPr/>
        <a:lstStyle/>
        <a:p>
          <a:endParaRPr lang="ru-RU"/>
        </a:p>
      </dgm:t>
    </dgm:pt>
    <dgm:pt modelId="{C4089003-A93F-46C3-93DF-7445BF9E4B43}" type="pres">
      <dgm:prSet presAssocID="{F0AB8D77-359D-40BB-B16C-98882852190A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08177277-6E7C-4C26-9BC4-FDA9503DAAB1}" type="pres">
      <dgm:prSet presAssocID="{F0AB8D77-359D-40BB-B16C-98882852190A}" presName="parentText" presStyleLbl="node1" presStyleIdx="4" presStyleCnt="5" custScaleX="142857" custScaleY="1651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F4FDF-1028-4210-820A-532515CBB60C}" type="pres">
      <dgm:prSet presAssocID="{F0AB8D77-359D-40BB-B16C-98882852190A}" presName="negativeSpace" presStyleCnt="0"/>
      <dgm:spPr/>
      <dgm:t>
        <a:bodyPr/>
        <a:lstStyle/>
        <a:p>
          <a:endParaRPr lang="ru-RU"/>
        </a:p>
      </dgm:t>
    </dgm:pt>
    <dgm:pt modelId="{2421033E-0177-4AC3-B96F-ED1FC090A90E}" type="pres">
      <dgm:prSet presAssocID="{F0AB8D77-359D-40BB-B16C-98882852190A}" presName="childText" presStyleLbl="conFgAcc1" presStyleIdx="4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</dgm:ptLst>
  <dgm:cxnLst>
    <dgm:cxn modelId="{8B8E3D57-86F4-43FA-BC50-E09F49E2BCBF}" type="presOf" srcId="{42C91D5A-428F-47B4-9B7D-CBDC8BDEE193}" destId="{C4EB76F3-9845-4834-A2BE-B539AC0BD6B1}" srcOrd="1" destOrd="0" presId="urn:microsoft.com/office/officeart/2005/8/layout/list1"/>
    <dgm:cxn modelId="{371673CD-A9D8-44AD-88A5-4C46303B374D}" type="presOf" srcId="{F0AB8D77-359D-40BB-B16C-98882852190A}" destId="{C4089003-A93F-46C3-93DF-7445BF9E4B43}" srcOrd="0" destOrd="0" presId="urn:microsoft.com/office/officeart/2005/8/layout/list1"/>
    <dgm:cxn modelId="{833F01AC-6832-46F2-B2AC-BC369C9DB95A}" type="presOf" srcId="{AD23C749-B4D0-4D0B-896C-6CB473C305AC}" destId="{55E5DC1E-7C63-4EFA-BB64-F65980973629}" srcOrd="1" destOrd="0" presId="urn:microsoft.com/office/officeart/2005/8/layout/list1"/>
    <dgm:cxn modelId="{B7B3AF76-F16A-45F5-9B3B-61A009DDEF9B}" srcId="{DDD2440A-CF98-4040-ADC9-5B5080F52A0D}" destId="{CD72A5D1-D743-4362-AB03-5D94A1B20430}" srcOrd="0" destOrd="0" parTransId="{96BAEB35-2317-4ECE-8C6B-DDF02055FBFC}" sibTransId="{E4C77D1F-EF2A-4AB2-93DD-8F68E57A0AF7}"/>
    <dgm:cxn modelId="{CA2C98BC-B464-45C1-9985-22421EAB5A1C}" type="presOf" srcId="{DDD2440A-CF98-4040-ADC9-5B5080F52A0D}" destId="{0CEAE3F1-B486-42C1-A0C8-85FF5DFB33D2}" srcOrd="0" destOrd="0" presId="urn:microsoft.com/office/officeart/2005/8/layout/list1"/>
    <dgm:cxn modelId="{1D186B52-11B0-4954-B755-5F424613514F}" srcId="{DDD2440A-CF98-4040-ADC9-5B5080F52A0D}" destId="{F0AB8D77-359D-40BB-B16C-98882852190A}" srcOrd="4" destOrd="0" parTransId="{62F7BBE6-BE3E-45B0-AB40-0D2008F4E0F2}" sibTransId="{EE9870A6-2A52-449D-90E3-3C50F589ACB5}"/>
    <dgm:cxn modelId="{E066154C-643D-4FF8-AD98-4CF35C4FAC3A}" type="presOf" srcId="{A2B1F9CF-591F-4A7C-961B-E8630DBB79B0}" destId="{2A396AB9-4640-4619-93AC-2DEB2BF118AE}" srcOrd="1" destOrd="0" presId="urn:microsoft.com/office/officeart/2005/8/layout/list1"/>
    <dgm:cxn modelId="{F91378E7-4A58-4DDB-BC68-C21B2A8C9830}" srcId="{DDD2440A-CF98-4040-ADC9-5B5080F52A0D}" destId="{AD23C749-B4D0-4D0B-896C-6CB473C305AC}" srcOrd="2" destOrd="0" parTransId="{0D580B12-5A2B-448D-A2EC-B8E97046DF81}" sibTransId="{9106EAD2-5EF5-47FE-8D86-4D4926DEFF87}"/>
    <dgm:cxn modelId="{C1D648C8-C4F1-455A-986B-3351EDC8F972}" srcId="{DDD2440A-CF98-4040-ADC9-5B5080F52A0D}" destId="{A2B1F9CF-591F-4A7C-961B-E8630DBB79B0}" srcOrd="1" destOrd="0" parTransId="{4A6DF5F0-0E0D-4330-B25A-690CEFA699F5}" sibTransId="{4FA00724-DDE2-4B3A-B6A2-A3DD2F729FA4}"/>
    <dgm:cxn modelId="{0A41F2F8-1DA2-4E7F-849F-63B27E930179}" type="presOf" srcId="{CD72A5D1-D743-4362-AB03-5D94A1B20430}" destId="{C15B25BD-3348-4FDA-B14C-53F9163F9338}" srcOrd="0" destOrd="0" presId="urn:microsoft.com/office/officeart/2005/8/layout/list1"/>
    <dgm:cxn modelId="{E72583EC-9485-4817-90C7-7120A7B26C3C}" type="presOf" srcId="{A2B1F9CF-591F-4A7C-961B-E8630DBB79B0}" destId="{22537285-9F14-44F3-B870-39DFC7E81779}" srcOrd="0" destOrd="0" presId="urn:microsoft.com/office/officeart/2005/8/layout/list1"/>
    <dgm:cxn modelId="{907A708B-7E73-4E12-8372-130C11044410}" type="presOf" srcId="{F0AB8D77-359D-40BB-B16C-98882852190A}" destId="{08177277-6E7C-4C26-9BC4-FDA9503DAAB1}" srcOrd="1" destOrd="0" presId="urn:microsoft.com/office/officeart/2005/8/layout/list1"/>
    <dgm:cxn modelId="{DF0E79A9-EEEA-4E7B-815D-31686B14F875}" type="presOf" srcId="{CD72A5D1-D743-4362-AB03-5D94A1B20430}" destId="{7EFA4CA9-F9A0-4B97-8D75-8524EEE82C92}" srcOrd="1" destOrd="0" presId="urn:microsoft.com/office/officeart/2005/8/layout/list1"/>
    <dgm:cxn modelId="{10D9C491-5D82-4F78-8D2F-BAA842DDB7C2}" type="presOf" srcId="{AD23C749-B4D0-4D0B-896C-6CB473C305AC}" destId="{9E1ED76E-43F0-47E0-91B4-B58DA4192062}" srcOrd="0" destOrd="0" presId="urn:microsoft.com/office/officeart/2005/8/layout/list1"/>
    <dgm:cxn modelId="{51F7E7F0-ED4D-43E5-9DFC-827450371C46}" srcId="{DDD2440A-CF98-4040-ADC9-5B5080F52A0D}" destId="{42C91D5A-428F-47B4-9B7D-CBDC8BDEE193}" srcOrd="3" destOrd="0" parTransId="{ACC1803A-A5FC-421B-996B-B39CE136ABDF}" sibTransId="{CDBB867C-0BF3-417F-B4DF-68EA6FD2BF3F}"/>
    <dgm:cxn modelId="{D1A43ED2-A75C-4021-A9EA-8D792E715D18}" type="presOf" srcId="{42C91D5A-428F-47B4-9B7D-CBDC8BDEE193}" destId="{B137E3CA-3950-40A2-AB68-C6FF806AE332}" srcOrd="0" destOrd="0" presId="urn:microsoft.com/office/officeart/2005/8/layout/list1"/>
    <dgm:cxn modelId="{6EA081D2-03DD-4BB1-AD01-13C3394056F1}" type="presParOf" srcId="{0CEAE3F1-B486-42C1-A0C8-85FF5DFB33D2}" destId="{B0D5895B-E242-4C71-A849-805375034D6A}" srcOrd="0" destOrd="0" presId="urn:microsoft.com/office/officeart/2005/8/layout/list1"/>
    <dgm:cxn modelId="{A64A7459-0B45-4D15-9823-4FBDF98BC40A}" type="presParOf" srcId="{B0D5895B-E242-4C71-A849-805375034D6A}" destId="{C15B25BD-3348-4FDA-B14C-53F9163F9338}" srcOrd="0" destOrd="0" presId="urn:microsoft.com/office/officeart/2005/8/layout/list1"/>
    <dgm:cxn modelId="{1600336A-0D40-4634-9854-179FE0D102DE}" type="presParOf" srcId="{B0D5895B-E242-4C71-A849-805375034D6A}" destId="{7EFA4CA9-F9A0-4B97-8D75-8524EEE82C92}" srcOrd="1" destOrd="0" presId="urn:microsoft.com/office/officeart/2005/8/layout/list1"/>
    <dgm:cxn modelId="{E8679549-1C34-425A-841C-A80AEA815250}" type="presParOf" srcId="{0CEAE3F1-B486-42C1-A0C8-85FF5DFB33D2}" destId="{926A2A5B-2F6E-49A9-9430-B8F90CA96B3C}" srcOrd="1" destOrd="0" presId="urn:microsoft.com/office/officeart/2005/8/layout/list1"/>
    <dgm:cxn modelId="{DBFA31E5-6AA7-4728-86D6-4912A0F4AD04}" type="presParOf" srcId="{0CEAE3F1-B486-42C1-A0C8-85FF5DFB33D2}" destId="{DBB25DFC-2CED-4EB0-875B-B2A6D74462D1}" srcOrd="2" destOrd="0" presId="urn:microsoft.com/office/officeart/2005/8/layout/list1"/>
    <dgm:cxn modelId="{6B9E5BEA-BD7E-426B-8528-A36EBCDBD9F1}" type="presParOf" srcId="{0CEAE3F1-B486-42C1-A0C8-85FF5DFB33D2}" destId="{836F0077-96BC-42DB-9414-0EAC57526697}" srcOrd="3" destOrd="0" presId="urn:microsoft.com/office/officeart/2005/8/layout/list1"/>
    <dgm:cxn modelId="{4EE65437-0117-451F-82F7-23D5EC1A5D2E}" type="presParOf" srcId="{0CEAE3F1-B486-42C1-A0C8-85FF5DFB33D2}" destId="{B9299AE6-18EF-42DC-945C-584B1EA16BB2}" srcOrd="4" destOrd="0" presId="urn:microsoft.com/office/officeart/2005/8/layout/list1"/>
    <dgm:cxn modelId="{C224F57A-1735-4416-A8A0-6AC30493FA30}" type="presParOf" srcId="{B9299AE6-18EF-42DC-945C-584B1EA16BB2}" destId="{22537285-9F14-44F3-B870-39DFC7E81779}" srcOrd="0" destOrd="0" presId="urn:microsoft.com/office/officeart/2005/8/layout/list1"/>
    <dgm:cxn modelId="{A82E4686-3089-4829-8DEB-6005773486B3}" type="presParOf" srcId="{B9299AE6-18EF-42DC-945C-584B1EA16BB2}" destId="{2A396AB9-4640-4619-93AC-2DEB2BF118AE}" srcOrd="1" destOrd="0" presId="urn:microsoft.com/office/officeart/2005/8/layout/list1"/>
    <dgm:cxn modelId="{D26FE74D-A550-4840-8C9F-A44986DF9D58}" type="presParOf" srcId="{0CEAE3F1-B486-42C1-A0C8-85FF5DFB33D2}" destId="{C01B5259-2DDD-4522-BA71-33C885CCCFB5}" srcOrd="5" destOrd="0" presId="urn:microsoft.com/office/officeart/2005/8/layout/list1"/>
    <dgm:cxn modelId="{D1198138-CA8F-438C-83BF-E5FDEB0BFB71}" type="presParOf" srcId="{0CEAE3F1-B486-42C1-A0C8-85FF5DFB33D2}" destId="{DE7D29D7-184C-4CC8-90CB-231A22A1E469}" srcOrd="6" destOrd="0" presId="urn:microsoft.com/office/officeart/2005/8/layout/list1"/>
    <dgm:cxn modelId="{C609C201-E7D5-4370-BED5-2D12599EABB9}" type="presParOf" srcId="{0CEAE3F1-B486-42C1-A0C8-85FF5DFB33D2}" destId="{6A275300-2E7B-4363-A45D-DCF310FE534E}" srcOrd="7" destOrd="0" presId="urn:microsoft.com/office/officeart/2005/8/layout/list1"/>
    <dgm:cxn modelId="{4E118886-81D7-4893-91AA-5BC9BC21542A}" type="presParOf" srcId="{0CEAE3F1-B486-42C1-A0C8-85FF5DFB33D2}" destId="{4BEDF85E-8843-4A1F-B333-62492B5527A2}" srcOrd="8" destOrd="0" presId="urn:microsoft.com/office/officeart/2005/8/layout/list1"/>
    <dgm:cxn modelId="{2F7E0C72-4A79-478E-984F-42ED9CE1D0AA}" type="presParOf" srcId="{4BEDF85E-8843-4A1F-B333-62492B5527A2}" destId="{9E1ED76E-43F0-47E0-91B4-B58DA4192062}" srcOrd="0" destOrd="0" presId="urn:microsoft.com/office/officeart/2005/8/layout/list1"/>
    <dgm:cxn modelId="{4B4618FF-1E18-4552-AD68-48E8ED8BF8DD}" type="presParOf" srcId="{4BEDF85E-8843-4A1F-B333-62492B5527A2}" destId="{55E5DC1E-7C63-4EFA-BB64-F65980973629}" srcOrd="1" destOrd="0" presId="urn:microsoft.com/office/officeart/2005/8/layout/list1"/>
    <dgm:cxn modelId="{3B53A12C-04F4-4D75-9A81-E5DC766452F6}" type="presParOf" srcId="{0CEAE3F1-B486-42C1-A0C8-85FF5DFB33D2}" destId="{29CA93D2-B352-489A-A3D6-820EB5CFA529}" srcOrd="9" destOrd="0" presId="urn:microsoft.com/office/officeart/2005/8/layout/list1"/>
    <dgm:cxn modelId="{1CB307CA-E565-470C-93B0-E6B97657BF98}" type="presParOf" srcId="{0CEAE3F1-B486-42C1-A0C8-85FF5DFB33D2}" destId="{4A4CF7D8-4A51-4C0E-9CFB-7EAE2F3665D3}" srcOrd="10" destOrd="0" presId="urn:microsoft.com/office/officeart/2005/8/layout/list1"/>
    <dgm:cxn modelId="{E6C3B367-2153-42C9-A8CD-28C754FD5010}" type="presParOf" srcId="{0CEAE3F1-B486-42C1-A0C8-85FF5DFB33D2}" destId="{51604A0A-6C3C-4451-B53C-99D060D395FD}" srcOrd="11" destOrd="0" presId="urn:microsoft.com/office/officeart/2005/8/layout/list1"/>
    <dgm:cxn modelId="{C090F2FE-FEF2-44F5-8FF8-78C3B0F92F53}" type="presParOf" srcId="{0CEAE3F1-B486-42C1-A0C8-85FF5DFB33D2}" destId="{886AD020-315C-4CF2-B6C7-29BB51683FB5}" srcOrd="12" destOrd="0" presId="urn:microsoft.com/office/officeart/2005/8/layout/list1"/>
    <dgm:cxn modelId="{A6DC0C82-67BD-4342-9206-F93F4BAD2D2A}" type="presParOf" srcId="{886AD020-315C-4CF2-B6C7-29BB51683FB5}" destId="{B137E3CA-3950-40A2-AB68-C6FF806AE332}" srcOrd="0" destOrd="0" presId="urn:microsoft.com/office/officeart/2005/8/layout/list1"/>
    <dgm:cxn modelId="{0BEFFC97-44E8-41F6-BA5D-0D3D68E67F83}" type="presParOf" srcId="{886AD020-315C-4CF2-B6C7-29BB51683FB5}" destId="{C4EB76F3-9845-4834-A2BE-B539AC0BD6B1}" srcOrd="1" destOrd="0" presId="urn:microsoft.com/office/officeart/2005/8/layout/list1"/>
    <dgm:cxn modelId="{7664A5AB-A088-44E1-BF2C-E0DF04A03E87}" type="presParOf" srcId="{0CEAE3F1-B486-42C1-A0C8-85FF5DFB33D2}" destId="{87C04931-F6CC-45D5-B26E-D1F05F3AC737}" srcOrd="13" destOrd="0" presId="urn:microsoft.com/office/officeart/2005/8/layout/list1"/>
    <dgm:cxn modelId="{BC9DB576-ABA2-4121-B244-CD6F1C2CB94F}" type="presParOf" srcId="{0CEAE3F1-B486-42C1-A0C8-85FF5DFB33D2}" destId="{2DF1CE67-309A-4997-A002-A946AE06B0C0}" srcOrd="14" destOrd="0" presId="urn:microsoft.com/office/officeart/2005/8/layout/list1"/>
    <dgm:cxn modelId="{03944E46-5DD4-41ED-BFB5-E2AC9A9EA6E9}" type="presParOf" srcId="{0CEAE3F1-B486-42C1-A0C8-85FF5DFB33D2}" destId="{374BA846-5841-41BB-A1F7-71E4506B89F9}" srcOrd="15" destOrd="0" presId="urn:microsoft.com/office/officeart/2005/8/layout/list1"/>
    <dgm:cxn modelId="{9A6BB991-1A72-4B95-8CD2-25AB205A901A}" type="presParOf" srcId="{0CEAE3F1-B486-42C1-A0C8-85FF5DFB33D2}" destId="{31269D79-6875-4AA8-9DB8-C598D4DC5702}" srcOrd="16" destOrd="0" presId="urn:microsoft.com/office/officeart/2005/8/layout/list1"/>
    <dgm:cxn modelId="{95704163-E2D0-46B5-9401-27230E91243E}" type="presParOf" srcId="{31269D79-6875-4AA8-9DB8-C598D4DC5702}" destId="{C4089003-A93F-46C3-93DF-7445BF9E4B43}" srcOrd="0" destOrd="0" presId="urn:microsoft.com/office/officeart/2005/8/layout/list1"/>
    <dgm:cxn modelId="{B6C52F29-00A0-46A5-8641-65801F2B71E5}" type="presParOf" srcId="{31269D79-6875-4AA8-9DB8-C598D4DC5702}" destId="{08177277-6E7C-4C26-9BC4-FDA9503DAAB1}" srcOrd="1" destOrd="0" presId="urn:microsoft.com/office/officeart/2005/8/layout/list1"/>
    <dgm:cxn modelId="{557CE7D1-C854-495C-A827-77D039AB4010}" type="presParOf" srcId="{0CEAE3F1-B486-42C1-A0C8-85FF5DFB33D2}" destId="{C34F4FDF-1028-4210-820A-532515CBB60C}" srcOrd="17" destOrd="0" presId="urn:microsoft.com/office/officeart/2005/8/layout/list1"/>
    <dgm:cxn modelId="{0A00A71D-29F9-43EA-9347-EE2A2A0652DF}" type="presParOf" srcId="{0CEAE3F1-B486-42C1-A0C8-85FF5DFB33D2}" destId="{2421033E-0177-4AC3-B96F-ED1FC090A90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1AE57-08AA-4887-9DD8-BF0841A7B240}">
      <dsp:nvSpPr>
        <dsp:cNvPr id="0" name=""/>
        <dsp:cNvSpPr/>
      </dsp:nvSpPr>
      <dsp:spPr>
        <a:xfrm>
          <a:off x="896" y="0"/>
          <a:ext cx="2331118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96" y="0"/>
        <a:ext cx="2331118" cy="1144926"/>
      </dsp:txXfrm>
    </dsp:sp>
    <dsp:sp modelId="{B64AD87C-B423-44AA-8313-40A2D095CBFC}">
      <dsp:nvSpPr>
        <dsp:cNvPr id="0" name=""/>
        <dsp:cNvSpPr/>
      </dsp:nvSpPr>
      <dsp:spPr>
        <a:xfrm>
          <a:off x="113247" y="993599"/>
          <a:ext cx="2133010" cy="757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1. Субвенция на обеспечение госгарантий на получение дошкольного образования в 201</a:t>
          </a:r>
          <a:r>
            <a:rPr lang="en-US" sz="1000" b="1" i="1" kern="1200" dirty="0" smtClean="0">
              <a:solidFill>
                <a:schemeClr val="tx2">
                  <a:lumMod val="50000"/>
                </a:schemeClr>
              </a:solidFill>
            </a:rPr>
            <a:t>9</a:t>
          </a: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 – 202</a:t>
          </a:r>
          <a:r>
            <a:rPr lang="en-US" sz="1000" b="1" i="1" kern="1200" dirty="0" smtClean="0">
              <a:solidFill>
                <a:schemeClr val="tx2">
                  <a:lumMod val="50000"/>
                </a:schemeClr>
              </a:solidFill>
            </a:rPr>
            <a:t>1</a:t>
          </a: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 по </a:t>
          </a:r>
          <a:r>
            <a:rPr lang="en-US" sz="1000" b="1" i="1" kern="1200" dirty="0" smtClean="0">
              <a:solidFill>
                <a:schemeClr val="tx2">
                  <a:lumMod val="50000"/>
                </a:schemeClr>
              </a:solidFill>
            </a:rPr>
            <a:t>941</a:t>
          </a: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,57 млн. рублей ежегодно.</a:t>
          </a:r>
        </a:p>
      </dsp:txBody>
      <dsp:txXfrm>
        <a:off x="135424" y="1015776"/>
        <a:ext cx="2088656" cy="712810"/>
      </dsp:txXfrm>
    </dsp:sp>
    <dsp:sp modelId="{2754FF4D-6C21-4CB2-9F7C-D8A5F4F70321}">
      <dsp:nvSpPr>
        <dsp:cNvPr id="0" name=""/>
        <dsp:cNvSpPr/>
      </dsp:nvSpPr>
      <dsp:spPr>
        <a:xfrm>
          <a:off x="72005" y="1832249"/>
          <a:ext cx="2164695" cy="69792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  <a:effectLst/>
            </a:rPr>
            <a:t>2. Субвенция на обеспечение госгарантий на получение школьного образования в 2019 – 2021 годах по 1 533,71 млн. рублей ежегодно</a:t>
          </a: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  <a:effectLst/>
            </a:rPr>
            <a:t>.</a:t>
          </a:r>
        </a:p>
      </dsp:txBody>
      <dsp:txXfrm>
        <a:off x="92447" y="1852691"/>
        <a:ext cx="2123811" cy="657045"/>
      </dsp:txXfrm>
    </dsp:sp>
    <dsp:sp modelId="{529ABE6E-C987-4D3E-B2D4-9A44FCA434CB}">
      <dsp:nvSpPr>
        <dsp:cNvPr id="0" name=""/>
        <dsp:cNvSpPr/>
      </dsp:nvSpPr>
      <dsp:spPr>
        <a:xfrm>
          <a:off x="72005" y="2657902"/>
          <a:ext cx="2188901" cy="8721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3. Субвенция на обеспечение государственных полномочий в сфере земельных правоотношений в сумме 8,39 млн. рублей на 2019 год</a:t>
          </a:r>
          <a:endParaRPr lang="ru-RU" sz="10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97549" y="2683446"/>
        <a:ext cx="2137813" cy="821060"/>
      </dsp:txXfrm>
    </dsp:sp>
    <dsp:sp modelId="{0AE1B3E5-7064-4CE5-A7EA-E53A36192812}">
      <dsp:nvSpPr>
        <dsp:cNvPr id="0" name=""/>
        <dsp:cNvSpPr/>
      </dsp:nvSpPr>
      <dsp:spPr>
        <a:xfrm>
          <a:off x="2506848" y="0"/>
          <a:ext cx="2331118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506848" y="0"/>
        <a:ext cx="2331118" cy="1144926"/>
      </dsp:txXfrm>
    </dsp:sp>
    <dsp:sp modelId="{FE8C7EAD-E3AE-4685-9746-5C4BE72C6E1D}">
      <dsp:nvSpPr>
        <dsp:cNvPr id="0" name=""/>
        <dsp:cNvSpPr/>
      </dsp:nvSpPr>
      <dsp:spPr>
        <a:xfrm>
          <a:off x="2660823" y="813683"/>
          <a:ext cx="2164676" cy="126369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4. Субвенция на финансовое обеспечение получения гражданами образования в частных дошкольных </a:t>
          </a:r>
          <a:r>
            <a:rPr lang="ru-RU" sz="1000" b="1" i="1" kern="1200" baseline="0" dirty="0" smtClean="0">
              <a:solidFill>
                <a:schemeClr val="tx2">
                  <a:lumMod val="50000"/>
                </a:schemeClr>
              </a:solidFill>
            </a:rPr>
            <a:t>организациях в 2019 – 2021 по 61,73 млн. рублей ежегодно.</a:t>
          </a:r>
          <a:endParaRPr lang="ru-RU" sz="1000" b="1" i="1" kern="1200" dirty="0"/>
        </a:p>
      </dsp:txBody>
      <dsp:txXfrm>
        <a:off x="2697835" y="850695"/>
        <a:ext cx="2090652" cy="1189666"/>
      </dsp:txXfrm>
    </dsp:sp>
    <dsp:sp modelId="{D9E9F52B-3DC3-4C9A-B180-A7B901CEDBE0}">
      <dsp:nvSpPr>
        <dsp:cNvPr id="0" name=""/>
        <dsp:cNvSpPr/>
      </dsp:nvSpPr>
      <dsp:spPr>
        <a:xfrm>
          <a:off x="2623152" y="2272502"/>
          <a:ext cx="2164676" cy="118429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5. Субвенция на финансовое  обеспечение  получения гражданами  образования в частных общеобразовательных</a:t>
          </a:r>
          <a:r>
            <a:rPr lang="ru-RU" sz="1000" b="1" i="1" kern="1200" baseline="0" dirty="0" smtClean="0">
              <a:solidFill>
                <a:schemeClr val="tx2">
                  <a:lumMod val="50000"/>
                </a:schemeClr>
              </a:solidFill>
            </a:rPr>
            <a:t> организациях в 2019 – 2021 по 15,78 млн. рублей  ежегодно.</a:t>
          </a:r>
          <a:endParaRPr lang="ru-RU" sz="1000" b="1" i="1" kern="1200" dirty="0"/>
        </a:p>
      </dsp:txBody>
      <dsp:txXfrm>
        <a:off x="2657839" y="2307189"/>
        <a:ext cx="2095302" cy="1114919"/>
      </dsp:txXfrm>
    </dsp:sp>
    <dsp:sp modelId="{FFA9586D-C79A-4C03-931D-96B4F38E52AA}">
      <dsp:nvSpPr>
        <dsp:cNvPr id="0" name=""/>
        <dsp:cNvSpPr/>
      </dsp:nvSpPr>
      <dsp:spPr>
        <a:xfrm>
          <a:off x="5013697" y="0"/>
          <a:ext cx="2331118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013697" y="0"/>
        <a:ext cx="2331118" cy="1144926"/>
      </dsp:txXfrm>
    </dsp:sp>
    <dsp:sp modelId="{97FFA74D-9A61-470E-BF63-7199B73ED839}">
      <dsp:nvSpPr>
        <dsp:cNvPr id="0" name=""/>
        <dsp:cNvSpPr/>
      </dsp:nvSpPr>
      <dsp:spPr>
        <a:xfrm>
          <a:off x="5171354" y="792088"/>
          <a:ext cx="2014794" cy="11672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6.Субвенция на выплату компенсации</a:t>
          </a:r>
          <a:r>
            <a:rPr lang="ru-RU" sz="1000" b="1" i="1" kern="1200" baseline="0" dirty="0" smtClean="0">
              <a:solidFill>
                <a:schemeClr val="tx2">
                  <a:lumMod val="50000"/>
                </a:schemeClr>
              </a:solidFill>
            </a:rPr>
            <a:t> родительской платы за присмотр и уход за детьми в дошкольных образовательных организациях в 2019 -  2021 по 72,59 млн. рублей ежегодно.</a:t>
          </a:r>
          <a:endParaRPr lang="ru-RU" sz="1000" kern="1200" dirty="0"/>
        </a:p>
      </dsp:txBody>
      <dsp:txXfrm>
        <a:off x="5205543" y="826277"/>
        <a:ext cx="1946416" cy="1098912"/>
      </dsp:txXfrm>
    </dsp:sp>
    <dsp:sp modelId="{DB371768-FF3E-4B16-8C73-24B3BAB49127}">
      <dsp:nvSpPr>
        <dsp:cNvPr id="0" name=""/>
        <dsp:cNvSpPr/>
      </dsp:nvSpPr>
      <dsp:spPr>
        <a:xfrm>
          <a:off x="5171354" y="2160241"/>
          <a:ext cx="2014011" cy="12631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7. Субвенция на частичную компенсацию стоимости питания отдельным категориям обучающихся в 2019 –2021 по 94,15 млн. рублей ежегодно.</a:t>
          </a:r>
        </a:p>
      </dsp:txBody>
      <dsp:txXfrm>
        <a:off x="5208351" y="2197238"/>
        <a:ext cx="1940017" cy="11891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1AE57-08AA-4887-9DD8-BF0841A7B240}">
      <dsp:nvSpPr>
        <dsp:cNvPr id="0" name=""/>
        <dsp:cNvSpPr/>
      </dsp:nvSpPr>
      <dsp:spPr>
        <a:xfrm>
          <a:off x="905" y="0"/>
          <a:ext cx="2353972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905" y="0"/>
        <a:ext cx="2353972" cy="1144926"/>
      </dsp:txXfrm>
    </dsp:sp>
    <dsp:sp modelId="{42DE116D-F732-4A31-878B-3A0FD0653308}">
      <dsp:nvSpPr>
        <dsp:cNvPr id="0" name=""/>
        <dsp:cNvSpPr/>
      </dsp:nvSpPr>
      <dsp:spPr>
        <a:xfrm>
          <a:off x="75676" y="792092"/>
          <a:ext cx="2185898" cy="115070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8. Субвенция на оплату</a:t>
          </a:r>
          <a:r>
            <a:rPr lang="ru-RU" sz="1000" b="1" i="1" kern="1200" baseline="0" dirty="0" smtClean="0">
              <a:solidFill>
                <a:schemeClr val="tx2">
                  <a:lumMod val="50000"/>
                </a:schemeClr>
              </a:solidFill>
            </a:rPr>
            <a:t> расходов, связанных с компенсаций проезда к месту учебы и обратно отдельным категориям обучающихся по очной форме обучения в 2019 – 2021 по 0,06 ежегодно.</a:t>
          </a:r>
          <a:endParaRPr lang="ru-RU" sz="1000" b="1" i="1" kern="1200" dirty="0"/>
        </a:p>
      </dsp:txBody>
      <dsp:txXfrm>
        <a:off x="109379" y="825795"/>
        <a:ext cx="2118492" cy="1083297"/>
      </dsp:txXfrm>
    </dsp:sp>
    <dsp:sp modelId="{5E824EC7-6242-497D-89F0-F124604DDC3B}">
      <dsp:nvSpPr>
        <dsp:cNvPr id="0" name=""/>
        <dsp:cNvSpPr/>
      </dsp:nvSpPr>
      <dsp:spPr>
        <a:xfrm>
          <a:off x="75676" y="2160240"/>
          <a:ext cx="2185898" cy="11507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9. Субвенция на обеспечение предоставления жилых помещений детям-сиротам в 2019 – 9,97 млн. рублей, в 2020 – 26,58 млн. рублей, в 2021 – 19,94 млн. рублей. </a:t>
          </a:r>
          <a:endParaRPr lang="ru-RU" sz="1000" kern="1200" dirty="0"/>
        </a:p>
      </dsp:txBody>
      <dsp:txXfrm>
        <a:off x="109379" y="2193943"/>
        <a:ext cx="2118492" cy="1083297"/>
      </dsp:txXfrm>
    </dsp:sp>
    <dsp:sp modelId="{0AE1B3E5-7064-4CE5-A7EA-E53A36192812}">
      <dsp:nvSpPr>
        <dsp:cNvPr id="0" name=""/>
        <dsp:cNvSpPr/>
      </dsp:nvSpPr>
      <dsp:spPr>
        <a:xfrm>
          <a:off x="2531425" y="0"/>
          <a:ext cx="2353972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531425" y="0"/>
        <a:ext cx="2353972" cy="1144926"/>
      </dsp:txXfrm>
    </dsp:sp>
    <dsp:sp modelId="{7D8BA130-300A-4D72-B850-E13EA15FFF3C}">
      <dsp:nvSpPr>
        <dsp:cNvPr id="0" name=""/>
        <dsp:cNvSpPr/>
      </dsp:nvSpPr>
      <dsp:spPr>
        <a:xfrm>
          <a:off x="2648870" y="792092"/>
          <a:ext cx="2185898" cy="115070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  <a:effectLst/>
            </a:rPr>
            <a:t>10. Субвенция на обеспечение переданных</a:t>
          </a:r>
          <a:r>
            <a:rPr lang="ru-RU" sz="1000" b="1" i="1" kern="1200" baseline="0" dirty="0" smtClean="0">
              <a:solidFill>
                <a:schemeClr val="tx2">
                  <a:lumMod val="50000"/>
                </a:schemeClr>
              </a:solidFill>
              <a:effectLst/>
            </a:rPr>
            <a:t> </a:t>
          </a:r>
          <a:r>
            <a:rPr lang="ru-RU" sz="1000" b="1" i="1" kern="1200" baseline="0" dirty="0" err="1" smtClean="0">
              <a:solidFill>
                <a:schemeClr val="tx2">
                  <a:lumMod val="50000"/>
                </a:schemeClr>
              </a:solidFill>
              <a:effectLst/>
            </a:rPr>
            <a:t>госполномочий</a:t>
          </a:r>
          <a:r>
            <a:rPr lang="ru-RU" sz="1000" b="1" i="1" kern="1200" baseline="0" dirty="0" smtClean="0">
              <a:solidFill>
                <a:schemeClr val="tx2">
                  <a:lumMod val="50000"/>
                </a:schemeClr>
              </a:solidFill>
              <a:effectLst/>
            </a:rPr>
            <a:t> по организации работы комиссии по делам несовершеннолетних в 2019 – 2021 годах по 7,47 млн. рублей ежегодно.</a:t>
          </a:r>
          <a:endParaRPr lang="ru-RU" sz="1000" b="1" i="1" kern="1200" dirty="0" smtClean="0">
            <a:solidFill>
              <a:schemeClr val="tx2">
                <a:lumMod val="50000"/>
              </a:schemeClr>
            </a:solidFill>
            <a:effectLst/>
          </a:endParaRPr>
        </a:p>
      </dsp:txBody>
      <dsp:txXfrm>
        <a:off x="2682573" y="825795"/>
        <a:ext cx="2118492" cy="1083297"/>
      </dsp:txXfrm>
    </dsp:sp>
    <dsp:sp modelId="{48750FAD-9984-4B35-A375-5CA1A60977DC}">
      <dsp:nvSpPr>
        <dsp:cNvPr id="0" name=""/>
        <dsp:cNvSpPr/>
      </dsp:nvSpPr>
      <dsp:spPr>
        <a:xfrm>
          <a:off x="2648870" y="2232251"/>
          <a:ext cx="2185898" cy="115070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11. Субвенция на обеспечение полноценным питанием беременных женщин, кормящих</a:t>
          </a:r>
          <a:r>
            <a:rPr lang="ru-RU" sz="1000" b="1" i="1" kern="1200" baseline="0" dirty="0" smtClean="0">
              <a:solidFill>
                <a:schemeClr val="tx2">
                  <a:lumMod val="50000"/>
                </a:schemeClr>
              </a:solidFill>
            </a:rPr>
            <a:t> матерей, а также детей в возрасте до 3-х лет в 2019 – 36,44 млн. рублей, в 2020 – 37,89 млн. рублей, в 2021 – 39,41 млн. рублей.</a:t>
          </a:r>
          <a:endParaRPr lang="ru-RU" sz="1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682573" y="2265954"/>
        <a:ext cx="2118492" cy="1083297"/>
      </dsp:txXfrm>
    </dsp:sp>
    <dsp:sp modelId="{FFA9586D-C79A-4C03-931D-96B4F38E52AA}">
      <dsp:nvSpPr>
        <dsp:cNvPr id="0" name=""/>
        <dsp:cNvSpPr/>
      </dsp:nvSpPr>
      <dsp:spPr>
        <a:xfrm>
          <a:off x="5062851" y="0"/>
          <a:ext cx="2353972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062851" y="0"/>
        <a:ext cx="2353972" cy="1144926"/>
      </dsp:txXfrm>
    </dsp:sp>
    <dsp:sp modelId="{06756A64-9BF9-4A59-AE61-5050AC60FB3C}">
      <dsp:nvSpPr>
        <dsp:cNvPr id="0" name=""/>
        <dsp:cNvSpPr/>
      </dsp:nvSpPr>
      <dsp:spPr>
        <a:xfrm>
          <a:off x="5184578" y="777884"/>
          <a:ext cx="2185917" cy="149823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12. Субвенция на обеспечение переданных </a:t>
          </a:r>
          <a:r>
            <a:rPr lang="ru-RU" sz="1000" b="1" i="1" kern="1200" dirty="0" err="1" smtClean="0">
              <a:solidFill>
                <a:schemeClr val="tx2">
                  <a:lumMod val="50000"/>
                </a:schemeClr>
              </a:solidFill>
            </a:rPr>
            <a:t>госполномочий</a:t>
          </a:r>
          <a:r>
            <a:rPr lang="ru-RU" sz="1000" b="1" i="1" kern="1200" baseline="0" dirty="0" smtClean="0">
              <a:solidFill>
                <a:schemeClr val="tx2">
                  <a:lumMod val="50000"/>
                </a:schemeClr>
              </a:solidFill>
            </a:rPr>
            <a:t> на организацию предоставления гражданам субсидий на оплату жилого помещения и коммунальных услуг в 2019 – 43,13 млн. рублей, в 2020 - 44,81 млн. рублей, в 2021 – 46,61 млн. рублей.</a:t>
          </a:r>
          <a:endParaRPr lang="ru-RU" sz="10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228460" y="821766"/>
        <a:ext cx="2098153" cy="1410468"/>
      </dsp:txXfrm>
    </dsp:sp>
    <dsp:sp modelId="{FEB633DC-0C86-4855-8AB4-F6E75A22BECD}">
      <dsp:nvSpPr>
        <dsp:cNvPr id="0" name=""/>
        <dsp:cNvSpPr/>
      </dsp:nvSpPr>
      <dsp:spPr>
        <a:xfrm>
          <a:off x="5164268" y="2414693"/>
          <a:ext cx="2108537" cy="7872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13. Субвенция на обеспечение мероприятий по отлову безнадзорных животных в сумме 1,43 млн. рублей ежегодно</a:t>
          </a:r>
          <a:endParaRPr lang="ru-RU" sz="10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187325" y="2437750"/>
        <a:ext cx="2062423" cy="7411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1AE57-08AA-4887-9DD8-BF0841A7B240}">
      <dsp:nvSpPr>
        <dsp:cNvPr id="0" name=""/>
        <dsp:cNvSpPr/>
      </dsp:nvSpPr>
      <dsp:spPr>
        <a:xfrm>
          <a:off x="887" y="0"/>
          <a:ext cx="2308264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7" y="0"/>
        <a:ext cx="2308264" cy="1144926"/>
      </dsp:txXfrm>
    </dsp:sp>
    <dsp:sp modelId="{A162EFDF-02B0-4808-BBFF-9C8C678C0B1D}">
      <dsp:nvSpPr>
        <dsp:cNvPr id="0" name=""/>
        <dsp:cNvSpPr/>
      </dsp:nvSpPr>
      <dsp:spPr>
        <a:xfrm>
          <a:off x="164580" y="928238"/>
          <a:ext cx="2029924" cy="82428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14. Субвенция на обеспечение переданных </a:t>
          </a:r>
          <a:r>
            <a:rPr lang="ru-RU" sz="1000" b="1" i="1" kern="1200" dirty="0" err="1" smtClean="0">
              <a:solidFill>
                <a:schemeClr val="tx2">
                  <a:lumMod val="50000"/>
                </a:schemeClr>
              </a:solidFill>
            </a:rPr>
            <a:t>госполномочий</a:t>
          </a: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 по архивной деятельности в 2019 – 2021 годах по 5,33 млн. рублей ежегодно</a:t>
          </a: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. </a:t>
          </a:r>
        </a:p>
      </dsp:txBody>
      <dsp:txXfrm>
        <a:off x="188722" y="952380"/>
        <a:ext cx="1981640" cy="775997"/>
      </dsp:txXfrm>
    </dsp:sp>
    <dsp:sp modelId="{0D2DFE79-2D98-4A7A-9178-4A194043CAF3}">
      <dsp:nvSpPr>
        <dsp:cNvPr id="0" name=""/>
        <dsp:cNvSpPr/>
      </dsp:nvSpPr>
      <dsp:spPr>
        <a:xfrm>
          <a:off x="154313" y="1875631"/>
          <a:ext cx="2040191" cy="8269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15. Субвенция на осуществление </a:t>
          </a:r>
          <a:r>
            <a:rPr lang="ru-RU" sz="1000" b="1" i="1" kern="1200" dirty="0" err="1" smtClean="0">
              <a:solidFill>
                <a:schemeClr val="tx2">
                  <a:lumMod val="50000"/>
                </a:schemeClr>
              </a:solidFill>
            </a:rPr>
            <a:t>госполномочий</a:t>
          </a: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 в</a:t>
          </a:r>
          <a:r>
            <a:rPr lang="ru-RU" sz="1000" b="1" i="1" kern="1200" baseline="0" dirty="0" smtClean="0">
              <a:solidFill>
                <a:schemeClr val="tx2">
                  <a:lumMod val="50000"/>
                </a:schemeClr>
              </a:solidFill>
            </a:rPr>
            <a:t> сфере градостроительной деятельности в 2019 году в сумме 2,46 млн. рублей  </a:t>
          </a:r>
          <a:endParaRPr lang="ru-RU" sz="1000" b="1" i="1" kern="1200" dirty="0" smtClean="0">
            <a:solidFill>
              <a:schemeClr val="tx2">
                <a:lumMod val="50000"/>
              </a:schemeClr>
            </a:solidFill>
          </a:endParaRPr>
        </a:p>
      </dsp:txBody>
      <dsp:txXfrm>
        <a:off x="178533" y="1899851"/>
        <a:ext cx="1991751" cy="778482"/>
      </dsp:txXfrm>
    </dsp:sp>
    <dsp:sp modelId="{A4E2A633-6410-48D2-A278-D20FC2357218}">
      <dsp:nvSpPr>
        <dsp:cNvPr id="0" name=""/>
        <dsp:cNvSpPr/>
      </dsp:nvSpPr>
      <dsp:spPr>
        <a:xfrm>
          <a:off x="144018" y="2898521"/>
          <a:ext cx="2022002" cy="72587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16. Субвенция на обеспечение жильем  в соответствии с Законом «О ветеранах» в 2019-2020 в сумме 2,22 млн. рублей, в 2021 -1,11 млн. рублей </a:t>
          </a:r>
          <a:endParaRPr lang="ru-RU" sz="10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165278" y="2919781"/>
        <a:ext cx="1979482" cy="683357"/>
      </dsp:txXfrm>
    </dsp:sp>
    <dsp:sp modelId="{0AE1B3E5-7064-4CE5-A7EA-E53A36192812}">
      <dsp:nvSpPr>
        <dsp:cNvPr id="0" name=""/>
        <dsp:cNvSpPr/>
      </dsp:nvSpPr>
      <dsp:spPr>
        <a:xfrm>
          <a:off x="2482271" y="0"/>
          <a:ext cx="2308264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Субвенции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482271" y="0"/>
        <a:ext cx="2308264" cy="1144926"/>
      </dsp:txXfrm>
    </dsp:sp>
    <dsp:sp modelId="{B79305D6-BECD-4A0E-AC8C-DC471010E2C2}">
      <dsp:nvSpPr>
        <dsp:cNvPr id="0" name=""/>
        <dsp:cNvSpPr/>
      </dsp:nvSpPr>
      <dsp:spPr>
        <a:xfrm>
          <a:off x="2654616" y="792075"/>
          <a:ext cx="1846611" cy="248067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17. Субвенция на создание административных комиссий, рассматривающих дела об административных правонарушениях в сфере благоустройства в 2019-2021 годах по 0,54 млн. рублей ежегодно. </a:t>
          </a:r>
          <a:endParaRPr lang="ru-RU" sz="1000" kern="1200" dirty="0"/>
        </a:p>
      </dsp:txBody>
      <dsp:txXfrm>
        <a:off x="2708701" y="846160"/>
        <a:ext cx="1738441" cy="2372504"/>
      </dsp:txXfrm>
    </dsp:sp>
    <dsp:sp modelId="{FFA9586D-C79A-4C03-931D-96B4F38E52AA}">
      <dsp:nvSpPr>
        <dsp:cNvPr id="0" name=""/>
        <dsp:cNvSpPr/>
      </dsp:nvSpPr>
      <dsp:spPr>
        <a:xfrm>
          <a:off x="4964543" y="0"/>
          <a:ext cx="2308264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Дотации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964543" y="0"/>
        <a:ext cx="2308264" cy="1144926"/>
      </dsp:txXfrm>
    </dsp:sp>
    <dsp:sp modelId="{BDE02098-A023-4EFF-97DD-6FB39E3E4E48}">
      <dsp:nvSpPr>
        <dsp:cNvPr id="0" name=""/>
        <dsp:cNvSpPr/>
      </dsp:nvSpPr>
      <dsp:spPr>
        <a:xfrm>
          <a:off x="5245171" y="772730"/>
          <a:ext cx="1846611" cy="150852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Дотация на выравнивание уровня расчетной бюджетной обеспеченности                     в 2019 – 144,07 млн. рублей, в 2020 – 1,123 млн. рублей, в 2021 – 5,085 млн. рублей</a:t>
          </a:r>
          <a:endParaRPr lang="ru-RU" sz="12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289354" y="816913"/>
        <a:ext cx="1758245" cy="1420154"/>
      </dsp:txXfrm>
    </dsp:sp>
    <dsp:sp modelId="{7D43CC17-F09E-4E2D-8CD9-B634F1424527}">
      <dsp:nvSpPr>
        <dsp:cNvPr id="0" name=""/>
        <dsp:cNvSpPr/>
      </dsp:nvSpPr>
      <dsp:spPr>
        <a:xfrm>
          <a:off x="5194482" y="2853571"/>
          <a:ext cx="1846611" cy="771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Иные межбюджетные трансферты в форме дотаций в сумме 169,1 млн. рублей на 2019 год</a:t>
          </a:r>
          <a:endParaRPr lang="ru-RU" sz="12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217084" y="2876173"/>
        <a:ext cx="1801407" cy="7264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1AE57-08AA-4887-9DD8-BF0841A7B240}">
      <dsp:nvSpPr>
        <dsp:cNvPr id="0" name=""/>
        <dsp:cNvSpPr/>
      </dsp:nvSpPr>
      <dsp:spPr>
        <a:xfrm>
          <a:off x="887" y="0"/>
          <a:ext cx="2308264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7" y="0"/>
        <a:ext cx="2308264" cy="1144926"/>
      </dsp:txXfrm>
    </dsp:sp>
    <dsp:sp modelId="{A162EFDF-02B0-4808-BBFF-9C8C678C0B1D}">
      <dsp:nvSpPr>
        <dsp:cNvPr id="0" name=""/>
        <dsp:cNvSpPr/>
      </dsp:nvSpPr>
      <dsp:spPr>
        <a:xfrm>
          <a:off x="115534" y="847913"/>
          <a:ext cx="2029924" cy="664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1. Субсидия на обеспечение подвоза обучающихся к месту обучения в 2019-2021 годах по 0,3 млн. рублей ежегодно</a:t>
          </a:r>
          <a:endParaRPr lang="ru-RU" sz="1200" b="1" i="1" kern="1200" dirty="0" smtClean="0">
            <a:solidFill>
              <a:schemeClr val="tx2">
                <a:lumMod val="50000"/>
              </a:schemeClr>
            </a:solidFill>
          </a:endParaRPr>
        </a:p>
      </dsp:txBody>
      <dsp:txXfrm>
        <a:off x="134989" y="867368"/>
        <a:ext cx="1991014" cy="625346"/>
      </dsp:txXfrm>
    </dsp:sp>
    <dsp:sp modelId="{0D2DFE79-2D98-4A7A-9178-4A194043CAF3}">
      <dsp:nvSpPr>
        <dsp:cNvPr id="0" name=""/>
        <dsp:cNvSpPr/>
      </dsp:nvSpPr>
      <dsp:spPr>
        <a:xfrm>
          <a:off x="160942" y="1712434"/>
          <a:ext cx="2040191" cy="8206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baseline="0" dirty="0" smtClean="0">
              <a:solidFill>
                <a:schemeClr val="tx2">
                  <a:lumMod val="50000"/>
                </a:schemeClr>
              </a:solidFill>
            </a:rPr>
            <a:t>2. Субсидия на господдержку частных дошкольных образовательных организаций в 2019-2021 годах по 37,24 млн. рублей ежегодно. </a:t>
          </a:r>
          <a:endParaRPr lang="ru-RU" sz="1000" b="1" i="1" kern="1200" dirty="0" smtClean="0">
            <a:solidFill>
              <a:schemeClr val="tx2">
                <a:lumMod val="50000"/>
              </a:schemeClr>
            </a:solidFill>
          </a:endParaRPr>
        </a:p>
      </dsp:txBody>
      <dsp:txXfrm>
        <a:off x="184977" y="1736469"/>
        <a:ext cx="1992121" cy="772533"/>
      </dsp:txXfrm>
    </dsp:sp>
    <dsp:sp modelId="{A4E2A633-6410-48D2-A278-D20FC2357218}">
      <dsp:nvSpPr>
        <dsp:cNvPr id="0" name=""/>
        <dsp:cNvSpPr/>
      </dsp:nvSpPr>
      <dsp:spPr>
        <a:xfrm>
          <a:off x="144018" y="2688521"/>
          <a:ext cx="2022002" cy="93658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3. Субсидия на приобретение музыкальных инструментов для оснащения детских школ искусств в 2019 в сумме 3,43 млн. рублей, 2020 – 0,64 млн. рублей, 20121 – 4,98 млн. рублей</a:t>
          </a:r>
          <a:endParaRPr lang="ru-RU" sz="10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171449" y="2715952"/>
        <a:ext cx="1967140" cy="881718"/>
      </dsp:txXfrm>
    </dsp:sp>
    <dsp:sp modelId="{0AE1B3E5-7064-4CE5-A7EA-E53A36192812}">
      <dsp:nvSpPr>
        <dsp:cNvPr id="0" name=""/>
        <dsp:cNvSpPr/>
      </dsp:nvSpPr>
      <dsp:spPr>
        <a:xfrm>
          <a:off x="2482271" y="0"/>
          <a:ext cx="2308264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482271" y="0"/>
        <a:ext cx="2308264" cy="1144926"/>
      </dsp:txXfrm>
    </dsp:sp>
    <dsp:sp modelId="{B79305D6-BECD-4A0E-AC8C-DC471010E2C2}">
      <dsp:nvSpPr>
        <dsp:cNvPr id="0" name=""/>
        <dsp:cNvSpPr/>
      </dsp:nvSpPr>
      <dsp:spPr>
        <a:xfrm>
          <a:off x="2745857" y="792092"/>
          <a:ext cx="1846611" cy="115070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4. Субсидия на  создание условий в образовательных организациях для получения  детьми-инвалидами качественного образования в 2019 году 2,58 млн. рублей. </a:t>
          </a:r>
          <a:endParaRPr lang="ru-RU" sz="1000" kern="1200" dirty="0"/>
        </a:p>
      </dsp:txBody>
      <dsp:txXfrm>
        <a:off x="2779560" y="825795"/>
        <a:ext cx="1779205" cy="1083297"/>
      </dsp:txXfrm>
    </dsp:sp>
    <dsp:sp modelId="{10345C69-37FD-4AEA-AF6E-380A9602AA50}">
      <dsp:nvSpPr>
        <dsp:cNvPr id="0" name=""/>
        <dsp:cNvSpPr/>
      </dsp:nvSpPr>
      <dsp:spPr>
        <a:xfrm>
          <a:off x="2745857" y="2232251"/>
          <a:ext cx="1846611" cy="115070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5. Субсидия на организацию отдыха детей в каникулярное время 2019 - 5,73 млн. рублей </a:t>
          </a:r>
          <a:endParaRPr lang="ru-RU" sz="1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779560" y="2265954"/>
        <a:ext cx="1779205" cy="1083297"/>
      </dsp:txXfrm>
    </dsp:sp>
    <dsp:sp modelId="{FFA9586D-C79A-4C03-931D-96B4F38E52AA}">
      <dsp:nvSpPr>
        <dsp:cNvPr id="0" name=""/>
        <dsp:cNvSpPr/>
      </dsp:nvSpPr>
      <dsp:spPr>
        <a:xfrm>
          <a:off x="4964543" y="0"/>
          <a:ext cx="2308264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964543" y="0"/>
        <a:ext cx="2308264" cy="1144926"/>
      </dsp:txXfrm>
    </dsp:sp>
    <dsp:sp modelId="{BDE02098-A023-4EFF-97DD-6FB39E3E4E48}">
      <dsp:nvSpPr>
        <dsp:cNvPr id="0" name=""/>
        <dsp:cNvSpPr/>
      </dsp:nvSpPr>
      <dsp:spPr>
        <a:xfrm>
          <a:off x="5202071" y="803432"/>
          <a:ext cx="1846611" cy="15237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6. Субсидия на организацию транспортного обслуживания населения по муниципальным маршрутам регулярных перевозок по регулируемым тарифам в 2019 году - 11,57 млн. рублей, в 2020 – 11,32 млн. рублей, 2021 – 11,29 млн. рублей</a:t>
          </a:r>
          <a:endParaRPr lang="ru-RU" sz="10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246700" y="848061"/>
        <a:ext cx="1757353" cy="1434496"/>
      </dsp:txXfrm>
    </dsp:sp>
    <dsp:sp modelId="{7D43CC17-F09E-4E2D-8CD9-B634F1424527}">
      <dsp:nvSpPr>
        <dsp:cNvPr id="0" name=""/>
        <dsp:cNvSpPr/>
      </dsp:nvSpPr>
      <dsp:spPr>
        <a:xfrm>
          <a:off x="5189376" y="2592290"/>
          <a:ext cx="1882749" cy="8580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7. Субсидия на дооснащение материально-техническими средствами МФЦ сумме 0,23 млн. рублей на 2019 год</a:t>
          </a:r>
          <a:endParaRPr lang="ru-RU" sz="10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214506" y="2617420"/>
        <a:ext cx="1832489" cy="8077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1AE57-08AA-4887-9DD8-BF0841A7B240}">
      <dsp:nvSpPr>
        <dsp:cNvPr id="0" name=""/>
        <dsp:cNvSpPr/>
      </dsp:nvSpPr>
      <dsp:spPr>
        <a:xfrm>
          <a:off x="36873" y="0"/>
          <a:ext cx="2308264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36873" y="0"/>
        <a:ext cx="2308264" cy="1144926"/>
      </dsp:txXfrm>
    </dsp:sp>
    <dsp:sp modelId="{A162EFDF-02B0-4808-BBFF-9C8C678C0B1D}">
      <dsp:nvSpPr>
        <dsp:cNvPr id="0" name=""/>
        <dsp:cNvSpPr/>
      </dsp:nvSpPr>
      <dsp:spPr>
        <a:xfrm>
          <a:off x="134997" y="2190159"/>
          <a:ext cx="2029924" cy="12363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9. Субсидия на проектирование и строительство дошкольных образовательных организаций в 2019 году 33,05 млн. рублей, в 2020 – 582,44 млн. рублей, в 2021 – 656,52 млн. рублей </a:t>
          </a: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 </a:t>
          </a:r>
        </a:p>
      </dsp:txBody>
      <dsp:txXfrm>
        <a:off x="171208" y="2226370"/>
        <a:ext cx="1957502" cy="1163896"/>
      </dsp:txXfrm>
    </dsp:sp>
    <dsp:sp modelId="{0AE1B3E5-7064-4CE5-A7EA-E53A36192812}">
      <dsp:nvSpPr>
        <dsp:cNvPr id="0" name=""/>
        <dsp:cNvSpPr/>
      </dsp:nvSpPr>
      <dsp:spPr>
        <a:xfrm>
          <a:off x="2482271" y="0"/>
          <a:ext cx="2308264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482271" y="0"/>
        <a:ext cx="2308264" cy="1144926"/>
      </dsp:txXfrm>
    </dsp:sp>
    <dsp:sp modelId="{B79305D6-BECD-4A0E-AC8C-DC471010E2C2}">
      <dsp:nvSpPr>
        <dsp:cNvPr id="0" name=""/>
        <dsp:cNvSpPr/>
      </dsp:nvSpPr>
      <dsp:spPr>
        <a:xfrm>
          <a:off x="2767601" y="1143029"/>
          <a:ext cx="1809623" cy="20973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10. Субсидия на  капитальные вложения в объекты общего образования в 2019 году в сумме 25,65 млн. рублей, в 2020 – 651,24 млн. рублей, в 2021 – 1 437,83 млн. рублей. </a:t>
          </a:r>
          <a:endParaRPr lang="ru-RU" sz="1000" kern="1200" dirty="0"/>
        </a:p>
      </dsp:txBody>
      <dsp:txXfrm>
        <a:off x="2820603" y="1196031"/>
        <a:ext cx="1703619" cy="1991332"/>
      </dsp:txXfrm>
    </dsp:sp>
    <dsp:sp modelId="{FFA9586D-C79A-4C03-931D-96B4F38E52AA}">
      <dsp:nvSpPr>
        <dsp:cNvPr id="0" name=""/>
        <dsp:cNvSpPr/>
      </dsp:nvSpPr>
      <dsp:spPr>
        <a:xfrm>
          <a:off x="4964543" y="0"/>
          <a:ext cx="2308264" cy="381642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u="sng" kern="1200" dirty="0" smtClean="0">
              <a:solidFill>
                <a:schemeClr val="tx2">
                  <a:lumMod val="50000"/>
                </a:schemeClr>
              </a:solidFill>
            </a:rPr>
            <a:t>Субсидии</a:t>
          </a:r>
          <a:endParaRPr lang="ru-RU" sz="2000" b="1" i="1" u="sng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964543" y="0"/>
        <a:ext cx="2308264" cy="1144926"/>
      </dsp:txXfrm>
    </dsp:sp>
    <dsp:sp modelId="{BDE02098-A023-4EFF-97DD-6FB39E3E4E48}">
      <dsp:nvSpPr>
        <dsp:cNvPr id="0" name=""/>
        <dsp:cNvSpPr/>
      </dsp:nvSpPr>
      <dsp:spPr>
        <a:xfrm>
          <a:off x="5227075" y="1157640"/>
          <a:ext cx="1846611" cy="210274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1" kern="1200" dirty="0" smtClean="0">
              <a:solidFill>
                <a:schemeClr val="tx2">
                  <a:lumMod val="50000"/>
                </a:schemeClr>
              </a:solidFill>
            </a:rPr>
            <a:t>11. Субсидия на капитальные вложения в общеобразовательные организации  в целях обеспечения односменного режима обучения в  2019 году 40,0 млн. рублей, в 2020 – 215,88 млн. рублей, в 2021 – 186,07 млн. рублей.</a:t>
          </a:r>
          <a:endParaRPr lang="ru-RU" sz="10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281160" y="1211725"/>
        <a:ext cx="1738441" cy="19945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2CF60-6204-4D7B-AEBC-A64F19A3FF18}">
      <dsp:nvSpPr>
        <dsp:cNvPr id="0" name=""/>
        <dsp:cNvSpPr/>
      </dsp:nvSpPr>
      <dsp:spPr>
        <a:xfrm>
          <a:off x="0" y="444339"/>
          <a:ext cx="8280920" cy="37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7F8B39-3FEA-4C07-87B7-0651A9DAA54A}">
      <dsp:nvSpPr>
        <dsp:cNvPr id="0" name=""/>
        <dsp:cNvSpPr/>
      </dsp:nvSpPr>
      <dsp:spPr>
        <a:xfrm>
          <a:off x="413109" y="0"/>
          <a:ext cx="7867810" cy="55081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Налог на доходы физических лиц (НДФЛ) по нормативу 5% с территории городских поселений и 13% с территории сельских поселений.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39997" y="26888"/>
        <a:ext cx="7814034" cy="497036"/>
      </dsp:txXfrm>
    </dsp:sp>
    <dsp:sp modelId="{DBB25DFC-2CED-4EB0-875B-B2A6D74462D1}">
      <dsp:nvSpPr>
        <dsp:cNvPr id="0" name=""/>
        <dsp:cNvSpPr/>
      </dsp:nvSpPr>
      <dsp:spPr>
        <a:xfrm>
          <a:off x="0" y="1124739"/>
          <a:ext cx="8280920" cy="37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FA4CA9-F9A0-4B97-8D75-8524EEE82C92}">
      <dsp:nvSpPr>
        <dsp:cNvPr id="0" name=""/>
        <dsp:cNvSpPr/>
      </dsp:nvSpPr>
      <dsp:spPr>
        <a:xfrm>
          <a:off x="407576" y="903339"/>
          <a:ext cx="7865762" cy="442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Единый налог на вмененный доход для отдельных видов деятельности по нормативу 100%.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29192" y="924955"/>
        <a:ext cx="7822530" cy="399568"/>
      </dsp:txXfrm>
    </dsp:sp>
    <dsp:sp modelId="{DE7D29D7-184C-4CC8-90CB-231A22A1E469}">
      <dsp:nvSpPr>
        <dsp:cNvPr id="0" name=""/>
        <dsp:cNvSpPr/>
      </dsp:nvSpPr>
      <dsp:spPr>
        <a:xfrm>
          <a:off x="0" y="2218400"/>
          <a:ext cx="8280920" cy="37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396AB9-4640-4619-93AC-2DEB2BF118AE}">
      <dsp:nvSpPr>
        <dsp:cNvPr id="0" name=""/>
        <dsp:cNvSpPr/>
      </dsp:nvSpPr>
      <dsp:spPr>
        <a:xfrm>
          <a:off x="394233" y="1583739"/>
          <a:ext cx="7884657" cy="8560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Государственная пошлина по нормативу 100% по делам, рассматриваемым в судах общей юрисдикции и мировыми судьями, за выдачу разрешения на установку рекламной конструкции и другие виды государственной пошлины в соответствии с законодательством Российской Федерации.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36022" y="1625528"/>
        <a:ext cx="7801079" cy="772482"/>
      </dsp:txXfrm>
    </dsp:sp>
    <dsp:sp modelId="{4A4CF7D8-4A51-4C0E-9CFB-7EAE2F3665D3}">
      <dsp:nvSpPr>
        <dsp:cNvPr id="0" name=""/>
        <dsp:cNvSpPr/>
      </dsp:nvSpPr>
      <dsp:spPr>
        <a:xfrm>
          <a:off x="0" y="2898800"/>
          <a:ext cx="8280920" cy="37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E5DC1E-7C63-4EFA-BB64-F65980973629}">
      <dsp:nvSpPr>
        <dsp:cNvPr id="0" name=""/>
        <dsp:cNvSpPr/>
      </dsp:nvSpPr>
      <dsp:spPr>
        <a:xfrm>
          <a:off x="394233" y="2677400"/>
          <a:ext cx="7884657" cy="442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Налог, взимаемый в связи с применением патентной системы налогообложения по нормативу 100%.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15849" y="2699016"/>
        <a:ext cx="7841425" cy="399568"/>
      </dsp:txXfrm>
    </dsp:sp>
    <dsp:sp modelId="{2DF1CE67-309A-4997-A002-A946AE06B0C0}">
      <dsp:nvSpPr>
        <dsp:cNvPr id="0" name=""/>
        <dsp:cNvSpPr/>
      </dsp:nvSpPr>
      <dsp:spPr>
        <a:xfrm>
          <a:off x="0" y="3579200"/>
          <a:ext cx="8280920" cy="37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EB76F3-9845-4834-A2BE-B539AC0BD6B1}">
      <dsp:nvSpPr>
        <dsp:cNvPr id="0" name=""/>
        <dsp:cNvSpPr/>
      </dsp:nvSpPr>
      <dsp:spPr>
        <a:xfrm>
          <a:off x="394233" y="3357800"/>
          <a:ext cx="7884657" cy="442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Доходы от применения упрощенной системы налогообложения по нормативу 50% в соответствии с законодательством Московской области.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15849" y="3379416"/>
        <a:ext cx="7841425" cy="399568"/>
      </dsp:txXfrm>
    </dsp:sp>
    <dsp:sp modelId="{CDDA582A-1571-4397-BDD8-FDB265138BF7}">
      <dsp:nvSpPr>
        <dsp:cNvPr id="0" name=""/>
        <dsp:cNvSpPr/>
      </dsp:nvSpPr>
      <dsp:spPr>
        <a:xfrm>
          <a:off x="0" y="4259600"/>
          <a:ext cx="8280920" cy="37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D92A72E-7ADF-4CD1-ACB3-BFF886178AA0}">
      <dsp:nvSpPr>
        <dsp:cNvPr id="0" name=""/>
        <dsp:cNvSpPr/>
      </dsp:nvSpPr>
      <dsp:spPr>
        <a:xfrm>
          <a:off x="394233" y="4038200"/>
          <a:ext cx="7884657" cy="442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Акцизы на дизельное топливо, масла бензин в соответствии с нормативом, установленным законодательством Московской области.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15849" y="4059816"/>
        <a:ext cx="7841425" cy="3995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2CF60-6204-4D7B-AEBC-A64F19A3FF18}">
      <dsp:nvSpPr>
        <dsp:cNvPr id="0" name=""/>
        <dsp:cNvSpPr/>
      </dsp:nvSpPr>
      <dsp:spPr>
        <a:xfrm>
          <a:off x="0" y="416221"/>
          <a:ext cx="8064896" cy="252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7F8B39-3FEA-4C07-87B7-0651A9DAA54A}">
      <dsp:nvSpPr>
        <dsp:cNvPr id="0" name=""/>
        <dsp:cNvSpPr/>
      </dsp:nvSpPr>
      <dsp:spPr>
        <a:xfrm>
          <a:off x="392917" y="0"/>
          <a:ext cx="7671978" cy="39378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1. Доходы от использования имущества, в том числе: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12140" y="19223"/>
        <a:ext cx="7633532" cy="355338"/>
      </dsp:txXfrm>
    </dsp:sp>
    <dsp:sp modelId="{DBB25DFC-2CED-4EB0-875B-B2A6D74462D1}">
      <dsp:nvSpPr>
        <dsp:cNvPr id="0" name=""/>
        <dsp:cNvSpPr/>
      </dsp:nvSpPr>
      <dsp:spPr>
        <a:xfrm>
          <a:off x="0" y="1153771"/>
          <a:ext cx="8064896" cy="252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FA4CA9-F9A0-4B97-8D75-8524EEE82C92}">
      <dsp:nvSpPr>
        <dsp:cNvPr id="0" name=""/>
        <dsp:cNvSpPr/>
      </dsp:nvSpPr>
      <dsp:spPr>
        <a:xfrm>
          <a:off x="678814" y="592729"/>
          <a:ext cx="7386081" cy="57914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- доходы от арендной платы за землю, находящуюся в собственности муниципальных районов, а также средства от продажи права на заключение договоров аренды земли по нормативу 100%.</a:t>
          </a:r>
          <a:endParaRPr lang="ru-RU" sz="12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707086" y="621001"/>
        <a:ext cx="7329537" cy="522605"/>
      </dsp:txXfrm>
    </dsp:sp>
    <dsp:sp modelId="{DE7D29D7-184C-4CC8-90CB-231A22A1E469}">
      <dsp:nvSpPr>
        <dsp:cNvPr id="0" name=""/>
        <dsp:cNvSpPr/>
      </dsp:nvSpPr>
      <dsp:spPr>
        <a:xfrm>
          <a:off x="0" y="1794292"/>
          <a:ext cx="8064896" cy="252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396AB9-4640-4619-93AC-2DEB2BF118AE}">
      <dsp:nvSpPr>
        <dsp:cNvPr id="0" name=""/>
        <dsp:cNvSpPr/>
      </dsp:nvSpPr>
      <dsp:spPr>
        <a:xfrm>
          <a:off x="702073" y="1348298"/>
          <a:ext cx="7362822" cy="48212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- доходы от арендной платы за землю госсобственность на которую не разграничена по нормативу 50% с территории городских поселений и 100% с территории сельских поселений.</a:t>
          </a:r>
          <a:endParaRPr lang="ru-RU" sz="12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725608" y="1371833"/>
        <a:ext cx="7315752" cy="435050"/>
      </dsp:txXfrm>
    </dsp:sp>
    <dsp:sp modelId="{4A4CF7D8-4A51-4C0E-9CFB-7EAE2F3665D3}">
      <dsp:nvSpPr>
        <dsp:cNvPr id="0" name=""/>
        <dsp:cNvSpPr/>
      </dsp:nvSpPr>
      <dsp:spPr>
        <a:xfrm>
          <a:off x="0" y="2509947"/>
          <a:ext cx="8064896" cy="252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E5DC1E-7C63-4EFA-BB64-F65980973629}">
      <dsp:nvSpPr>
        <dsp:cNvPr id="0" name=""/>
        <dsp:cNvSpPr/>
      </dsp:nvSpPr>
      <dsp:spPr>
        <a:xfrm>
          <a:off x="668878" y="2002616"/>
          <a:ext cx="7396017" cy="55725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находящегося в оперативном управлении органов управления муниципальных районов и созданных ими казенных учреждений по нормативу 100%.</a:t>
          </a:r>
          <a:endParaRPr lang="ru-RU" sz="12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696081" y="2029819"/>
        <a:ext cx="7341611" cy="502848"/>
      </dsp:txXfrm>
    </dsp:sp>
    <dsp:sp modelId="{2DF1CE67-309A-4997-A002-A946AE06B0C0}">
      <dsp:nvSpPr>
        <dsp:cNvPr id="0" name=""/>
        <dsp:cNvSpPr/>
      </dsp:nvSpPr>
      <dsp:spPr>
        <a:xfrm>
          <a:off x="0" y="3035747"/>
          <a:ext cx="8064896" cy="252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EB76F3-9845-4834-A2BE-B539AC0BD6B1}">
      <dsp:nvSpPr>
        <dsp:cNvPr id="0" name=""/>
        <dsp:cNvSpPr/>
      </dsp:nvSpPr>
      <dsp:spPr>
        <a:xfrm>
          <a:off x="640707" y="2777396"/>
          <a:ext cx="7424188" cy="3674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составляющего казну муниципальных районов по нормативу 100%.</a:t>
          </a:r>
          <a:endParaRPr lang="ru-RU" sz="12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658642" y="2795331"/>
        <a:ext cx="7388318" cy="331530"/>
      </dsp:txXfrm>
    </dsp:sp>
    <dsp:sp modelId="{2421033E-0177-4AC3-B96F-ED1FC090A90E}">
      <dsp:nvSpPr>
        <dsp:cNvPr id="0" name=""/>
        <dsp:cNvSpPr/>
      </dsp:nvSpPr>
      <dsp:spPr>
        <a:xfrm>
          <a:off x="0" y="3681752"/>
          <a:ext cx="8064896" cy="252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77277-6E7C-4C26-9BC4-FDA9503DAAB1}">
      <dsp:nvSpPr>
        <dsp:cNvPr id="0" name=""/>
        <dsp:cNvSpPr/>
      </dsp:nvSpPr>
      <dsp:spPr>
        <a:xfrm>
          <a:off x="649683" y="3301092"/>
          <a:ext cx="7415212" cy="48760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-</a:t>
          </a: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доходы от перечисления части прибыли муниципальных унитарных предприятий по нормативу 50%.</a:t>
          </a:r>
          <a:endParaRPr lang="ru-RU" sz="12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673486" y="3324895"/>
        <a:ext cx="7367606" cy="439999"/>
      </dsp:txXfrm>
    </dsp:sp>
    <dsp:sp modelId="{3BEE4A8F-5AD3-41F6-86F2-E126CF2B8463}">
      <dsp:nvSpPr>
        <dsp:cNvPr id="0" name=""/>
        <dsp:cNvSpPr/>
      </dsp:nvSpPr>
      <dsp:spPr>
        <a:xfrm>
          <a:off x="0" y="4330491"/>
          <a:ext cx="8064896" cy="252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EAE4A3-D074-45B4-BBD3-7DA60B4FBED8}">
      <dsp:nvSpPr>
        <dsp:cNvPr id="0" name=""/>
        <dsp:cNvSpPr/>
      </dsp:nvSpPr>
      <dsp:spPr>
        <a:xfrm>
          <a:off x="698234" y="4027580"/>
          <a:ext cx="7366661" cy="49033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50000"/>
                </a:schemeClr>
              </a:solidFill>
            </a:rPr>
            <a:t>-  </a:t>
          </a:r>
          <a:r>
            <a:rPr lang="ru-RU" sz="1200" b="1" i="1" kern="1200" dirty="0" smtClean="0">
              <a:solidFill>
                <a:schemeClr val="tx2">
                  <a:lumMod val="50000"/>
                </a:schemeClr>
              </a:solidFill>
            </a:rPr>
            <a:t>прочие доходы от использования имущества, находящегося в собственности муниципальных районов (например, плата за размещение и эксплуатацию рекламных конструкций).</a:t>
          </a:r>
          <a:endParaRPr lang="ru-RU" sz="12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722170" y="4051516"/>
        <a:ext cx="7318789" cy="44246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B25DFC-2CED-4EB0-875B-B2A6D74462D1}">
      <dsp:nvSpPr>
        <dsp:cNvPr id="0" name=""/>
        <dsp:cNvSpPr/>
      </dsp:nvSpPr>
      <dsp:spPr>
        <a:xfrm>
          <a:off x="0" y="591795"/>
          <a:ext cx="8064896" cy="378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FA4CA9-F9A0-4B97-8D75-8524EEE82C92}">
      <dsp:nvSpPr>
        <dsp:cNvPr id="0" name=""/>
        <dsp:cNvSpPr/>
      </dsp:nvSpPr>
      <dsp:spPr>
        <a:xfrm>
          <a:off x="355546" y="40819"/>
          <a:ext cx="7679848" cy="70114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2. Платежи при пользовании природными ресурсами (плата за негативное воздействие на окружающую среду по нормативу 55%).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389773" y="75046"/>
        <a:ext cx="7611394" cy="632688"/>
      </dsp:txXfrm>
    </dsp:sp>
    <dsp:sp modelId="{DE7D29D7-184C-4CC8-90CB-231A22A1E469}">
      <dsp:nvSpPr>
        <dsp:cNvPr id="0" name=""/>
        <dsp:cNvSpPr/>
      </dsp:nvSpPr>
      <dsp:spPr>
        <a:xfrm>
          <a:off x="0" y="1322223"/>
          <a:ext cx="8064896" cy="378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396AB9-4640-4619-93AC-2DEB2BF118AE}">
      <dsp:nvSpPr>
        <dsp:cNvPr id="0" name=""/>
        <dsp:cNvSpPr/>
      </dsp:nvSpPr>
      <dsp:spPr>
        <a:xfrm>
          <a:off x="385925" y="984530"/>
          <a:ext cx="7678970" cy="49282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3. Доходы от оказания услуг и компенсации затрат государства.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09983" y="1008588"/>
        <a:ext cx="7630854" cy="444711"/>
      </dsp:txXfrm>
    </dsp:sp>
    <dsp:sp modelId="{4A4CF7D8-4A51-4C0E-9CFB-7EAE2F3665D3}">
      <dsp:nvSpPr>
        <dsp:cNvPr id="0" name=""/>
        <dsp:cNvSpPr/>
      </dsp:nvSpPr>
      <dsp:spPr>
        <a:xfrm>
          <a:off x="0" y="2216734"/>
          <a:ext cx="8064896" cy="378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E5DC1E-7C63-4EFA-BB64-F65980973629}">
      <dsp:nvSpPr>
        <dsp:cNvPr id="0" name=""/>
        <dsp:cNvSpPr/>
      </dsp:nvSpPr>
      <dsp:spPr>
        <a:xfrm>
          <a:off x="378738" y="1740180"/>
          <a:ext cx="7678970" cy="65691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4. Доходы от продажи материальных и нематериальных активов (продажа квартир, продажа иного имущества, продажа земельных участков).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10806" y="1772248"/>
        <a:ext cx="7614834" cy="592775"/>
      </dsp:txXfrm>
    </dsp:sp>
    <dsp:sp modelId="{2DF1CE67-309A-4997-A002-A946AE06B0C0}">
      <dsp:nvSpPr>
        <dsp:cNvPr id="0" name=""/>
        <dsp:cNvSpPr/>
      </dsp:nvSpPr>
      <dsp:spPr>
        <a:xfrm>
          <a:off x="0" y="3005434"/>
          <a:ext cx="8064896" cy="378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EB76F3-9845-4834-A2BE-B539AC0BD6B1}">
      <dsp:nvSpPr>
        <dsp:cNvPr id="0" name=""/>
        <dsp:cNvSpPr/>
      </dsp:nvSpPr>
      <dsp:spPr>
        <a:xfrm>
          <a:off x="385925" y="2670793"/>
          <a:ext cx="7678970" cy="5511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5. Штрафы, санкции, возмещение ущерба.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12827" y="2697695"/>
        <a:ext cx="7625166" cy="497296"/>
      </dsp:txXfrm>
    </dsp:sp>
    <dsp:sp modelId="{2421033E-0177-4AC3-B96F-ED1FC090A90E}">
      <dsp:nvSpPr>
        <dsp:cNvPr id="0" name=""/>
        <dsp:cNvSpPr/>
      </dsp:nvSpPr>
      <dsp:spPr>
        <a:xfrm>
          <a:off x="0" y="3974443"/>
          <a:ext cx="8064896" cy="378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77277-6E7C-4C26-9BC4-FDA9503DAAB1}">
      <dsp:nvSpPr>
        <dsp:cNvPr id="0" name=""/>
        <dsp:cNvSpPr/>
      </dsp:nvSpPr>
      <dsp:spPr>
        <a:xfrm>
          <a:off x="383948" y="3464434"/>
          <a:ext cx="7678970" cy="73140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2">
                  <a:lumMod val="50000"/>
                </a:schemeClr>
              </a:solidFill>
            </a:rPr>
            <a:t>6. Прочие неналоговые доходы (например, плата за вырубку зеленых насаждений, плата по договорам о развитии застроенной территории).  </a:t>
          </a:r>
          <a:endParaRPr lang="ru-RU" sz="1400" b="1" i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19652" y="3500138"/>
        <a:ext cx="7607562" cy="66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0.13847</cdr:x>
      <cdr:y>0.20833</cdr:y>
    </cdr:from>
    <cdr:to>
      <cdr:x>0.28083</cdr:x>
      <cdr:y>0.3125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99445" y="720080"/>
          <a:ext cx="113042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0.28357</cdr:x>
      <cdr:y>0.1875</cdr:y>
    </cdr:from>
    <cdr:to>
      <cdr:x>0.36519</cdr:x>
      <cdr:y>0.29167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51573" y="648072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0.4196</cdr:x>
      <cdr:y>0.14583</cdr:y>
    </cdr:from>
    <cdr:to>
      <cdr:x>0.50122</cdr:x>
      <cdr:y>0.27083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31693" y="504056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0.55563</cdr:x>
      <cdr:y>0.125</cdr:y>
    </cdr:from>
    <cdr:to>
      <cdr:x>0.63725</cdr:x>
      <cdr:y>0.25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11813" y="432048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0.67352</cdr:x>
      <cdr:y>0.10417</cdr:y>
    </cdr:from>
    <cdr:to>
      <cdr:x>0.76421</cdr:x>
      <cdr:y>0.20833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347917" y="360040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0.81862</cdr:x>
      <cdr:y>0.0625</cdr:y>
    </cdr:from>
    <cdr:to>
      <cdr:x>0.90931</cdr:x>
      <cdr:y>0.1875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500045" y="216024"/>
          <a:ext cx="72008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0.05714</cdr:x>
      <cdr:y>0.09892</cdr:y>
    </cdr:from>
    <cdr:to>
      <cdr:x>0.14286</cdr:x>
      <cdr:y>0.34621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14401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0.20952</cdr:x>
      <cdr:y>0.09892</cdr:y>
    </cdr:from>
    <cdr:to>
      <cdr:x>0.31001</cdr:x>
      <cdr:y>0.39567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144016"/>
          <a:ext cx="759763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0.38095</cdr:x>
      <cdr:y>0.09892</cdr:y>
    </cdr:from>
    <cdr:to>
      <cdr:x>0.47192</cdr:x>
      <cdr:y>0.44512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0320" y="144016"/>
          <a:ext cx="687755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0.53333</cdr:x>
      <cdr:y>0.09892</cdr:y>
    </cdr:from>
    <cdr:to>
      <cdr:x>0.61905</cdr:x>
      <cdr:y>0.29675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032448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0.70096</cdr:x>
      <cdr:y>0.09892</cdr:y>
    </cdr:from>
    <cdr:to>
      <cdr:x>0.78475</cdr:x>
      <cdr:y>0.34621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299870" y="144016"/>
          <a:ext cx="633507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0.86287</cdr:x>
      <cdr:y>0.04946</cdr:y>
    </cdr:from>
    <cdr:to>
      <cdr:x>1</cdr:x>
      <cdr:y>0.34621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524006" y="72008"/>
          <a:ext cx="103683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0.04036</cdr:x>
      <cdr:y>0.24479</cdr:y>
    </cdr:from>
    <cdr:to>
      <cdr:x>0.18095</cdr:x>
      <cdr:y>0.39167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4036" y="360040"/>
          <a:ext cx="112878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0.17996</cdr:x>
      <cdr:y>0.24479</cdr:y>
    </cdr:from>
    <cdr:to>
      <cdr:x>0.28251</cdr:x>
      <cdr:y>0.44063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4871" y="360040"/>
          <a:ext cx="823381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0.31908</cdr:x>
      <cdr:y>0.19584</cdr:y>
    </cdr:from>
    <cdr:to>
      <cdr:x>0.42163</cdr:x>
      <cdr:y>0.44063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61865" y="288032"/>
          <a:ext cx="823381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0.45291</cdr:x>
      <cdr:y>0.19584</cdr:y>
    </cdr:from>
    <cdr:to>
      <cdr:x>0.55651</cdr:x>
      <cdr:y>0.44063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36404" y="288032"/>
          <a:ext cx="83177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0.59641</cdr:x>
      <cdr:y>0.19584</cdr:y>
    </cdr:from>
    <cdr:to>
      <cdr:x>0.6861</cdr:x>
      <cdr:y>0.39167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788532" y="288032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0.73991</cdr:x>
      <cdr:y>0.19584</cdr:y>
    </cdr:from>
    <cdr:to>
      <cdr:x>0.83488</cdr:x>
      <cdr:y>0.39167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940660" y="288032"/>
          <a:ext cx="76253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0.86547</cdr:x>
      <cdr:y>0.14688</cdr:y>
    </cdr:from>
    <cdr:to>
      <cdr:x>1</cdr:x>
      <cdr:y>0.39167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948772" y="216024"/>
          <a:ext cx="108012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0.62625</cdr:x>
      <cdr:y>0.54545</cdr:y>
    </cdr:from>
    <cdr:to>
      <cdr:x>0.75582</cdr:x>
      <cdr:y>0.71326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19287" y="1296144"/>
          <a:ext cx="914348" cy="3987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0.52184</cdr:x>
      <cdr:y>0.66667</cdr:y>
    </cdr:from>
    <cdr:to>
      <cdr:x>0.65141</cdr:x>
      <cdr:y>0.8171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82478" y="1584176"/>
          <a:ext cx="914348" cy="357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0.50874</cdr:x>
      <cdr:y>0.78788</cdr:y>
    </cdr:from>
    <cdr:to>
      <cdr:x>0.63832</cdr:x>
      <cdr:y>0.92207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90077" y="1872208"/>
          <a:ext cx="914418" cy="318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0.66927</cdr:x>
      <cdr:y>0.39394</cdr:y>
    </cdr:from>
    <cdr:to>
      <cdr:x>0.79885</cdr:x>
      <cdr:y>0.54545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722882" y="936104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0.73406</cdr:x>
      <cdr:y>0.36364</cdr:y>
    </cdr:from>
    <cdr:to>
      <cdr:x>0.86363</cdr:x>
      <cdr:y>0.45455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180082" y="864096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0.84053</cdr:x>
      <cdr:y>0.06061</cdr:y>
    </cdr:from>
    <cdr:to>
      <cdr:x>0.97011</cdr:x>
      <cdr:y>0.15152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931455" y="144016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0.78619</cdr:x>
      <cdr:y>0.18182</cdr:y>
    </cdr:from>
    <cdr:to>
      <cdr:x>0.91577</cdr:x>
      <cdr:y>0.30303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48004" y="432048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0.73406</cdr:x>
      <cdr:y>0.30303</cdr:y>
    </cdr:from>
    <cdr:to>
      <cdr:x>0.86363</cdr:x>
      <cdr:y>0.42424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180082" y="720080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0.13896</cdr:x>
      <cdr:y>0.2574</cdr:y>
    </cdr:from>
    <cdr:to>
      <cdr:x>0.27123</cdr:x>
      <cdr:y>0.42384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60577" y="360040"/>
          <a:ext cx="914400" cy="232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0.26042</cdr:x>
      <cdr:y>0.20592</cdr:y>
    </cdr:from>
    <cdr:to>
      <cdr:x>0.39269</cdr:x>
      <cdr:y>0.40978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00200" y="288032"/>
          <a:ext cx="914352" cy="2851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0.38259</cdr:x>
      <cdr:y>0.20592</cdr:y>
    </cdr:from>
    <cdr:to>
      <cdr:x>0.51486</cdr:x>
      <cdr:y>0.40977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644725" y="288032"/>
          <a:ext cx="914400" cy="285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0.51252</cdr:x>
      <cdr:y>0.20592</cdr:y>
    </cdr:from>
    <cdr:to>
      <cdr:x>0.6448</cdr:x>
      <cdr:y>0.40977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42930" y="288032"/>
          <a:ext cx="914400" cy="285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0.63542</cdr:x>
      <cdr:y>0.20592</cdr:y>
    </cdr:from>
    <cdr:to>
      <cdr:x>0.76769</cdr:x>
      <cdr:y>0.41183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392488" y="288032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0.7563</cdr:x>
      <cdr:y>0.15444</cdr:y>
    </cdr:from>
    <cdr:to>
      <cdr:x>0.8813</cdr:x>
      <cdr:y>0.36035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228144" y="216024"/>
          <a:ext cx="86409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0.14704</cdr:x>
      <cdr:y>0.2</cdr:y>
    </cdr:from>
    <cdr:to>
      <cdr:x>0.22935</cdr:x>
      <cdr:y>0.36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16679" y="360040"/>
          <a:ext cx="56913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0.26593</cdr:x>
      <cdr:y>0.2</cdr:y>
    </cdr:from>
    <cdr:to>
      <cdr:x>0.35432</cdr:x>
      <cdr:y>0.36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838714" y="360040"/>
          <a:ext cx="61119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0.39598</cdr:x>
      <cdr:y>0.2</cdr:y>
    </cdr:from>
    <cdr:to>
      <cdr:x>0.50012</cdr:x>
      <cdr:y>0.36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37944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0.51053</cdr:x>
      <cdr:y>0.2</cdr:y>
    </cdr:from>
    <cdr:to>
      <cdr:x>0.61467</cdr:x>
      <cdr:y>0.36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30032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0.64592</cdr:x>
      <cdr:y>0.16</cdr:y>
    </cdr:from>
    <cdr:to>
      <cdr:x>0.73218</cdr:x>
      <cdr:y>0.36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66136" y="288032"/>
          <a:ext cx="596421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0.77089</cdr:x>
      <cdr:y>0.12</cdr:y>
    </cdr:from>
    <cdr:to>
      <cdr:x>0.8542</cdr:x>
      <cdr:y>0.36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330232" y="216024"/>
          <a:ext cx="57606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0.06316</cdr:x>
      <cdr:y>0</cdr:y>
    </cdr:from>
    <cdr:to>
      <cdr:x>0.15789</cdr:x>
      <cdr:y>0.35294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0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0.21053</cdr:x>
      <cdr:y>0</cdr:y>
    </cdr:from>
    <cdr:to>
      <cdr:x>0.37577</cdr:x>
      <cdr:y>0.29412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0160" y="0"/>
          <a:ext cx="113042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0.36842</cdr:x>
      <cdr:y>0</cdr:y>
    </cdr:from>
    <cdr:to>
      <cdr:x>0.53906</cdr:x>
      <cdr:y>0.35294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20280" y="0"/>
          <a:ext cx="116729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0.52632</cdr:x>
      <cdr:y>0</cdr:y>
    </cdr:from>
    <cdr:to>
      <cdr:x>0.62105</cdr:x>
      <cdr:y>0.29412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00400" y="0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0.68421</cdr:x>
      <cdr:y>0</cdr:y>
    </cdr:from>
    <cdr:to>
      <cdr:x>0.83893</cdr:x>
      <cdr:y>0.29412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20" y="0"/>
          <a:ext cx="105841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0.84211</cdr:x>
      <cdr:y>0</cdr:y>
    </cdr:from>
    <cdr:to>
      <cdr:x>0.97577</cdr:x>
      <cdr:y>0.29412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760640" y="0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0.10745</cdr:x>
      <cdr:y>0.20833</cdr:y>
    </cdr:from>
    <cdr:to>
      <cdr:x>0.22828</cdr:x>
      <cdr:y>0.35714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58232" y="360040"/>
          <a:ext cx="852699" cy="257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0.24822</cdr:x>
      <cdr:y>0.08333</cdr:y>
    </cdr:from>
    <cdr:to>
      <cdr:x>0.38106</cdr:x>
      <cdr:y>0.2619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51637" y="144016"/>
          <a:ext cx="937423" cy="3086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0.37067</cdr:x>
      <cdr:y>0.20833</cdr:y>
    </cdr:from>
    <cdr:to>
      <cdr:x>0.54101</cdr:x>
      <cdr:y>0.3869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615733" y="360040"/>
          <a:ext cx="1202053" cy="3086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0.50925</cdr:x>
      <cdr:y>0.14286</cdr:y>
    </cdr:from>
    <cdr:to>
      <cdr:x>0.65317</cdr:x>
      <cdr:y>0.32143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12368" y="288032"/>
          <a:ext cx="93610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0.65407</cdr:x>
      <cdr:y>0.16667</cdr:y>
    </cdr:from>
    <cdr:to>
      <cdr:x>0.78692</cdr:x>
      <cdr:y>0.34524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15615" y="288032"/>
          <a:ext cx="937493" cy="3086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0.79331</cdr:x>
      <cdr:y>0.16667</cdr:y>
    </cdr:from>
    <cdr:to>
      <cdr:x>0.93389</cdr:x>
      <cdr:y>0.34524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598193" y="288032"/>
          <a:ext cx="992043" cy="3086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0.67368</cdr:x>
      <cdr:y>0</cdr:y>
    </cdr:from>
    <cdr:to>
      <cdr:x>0.79612</cdr:x>
      <cdr:y>0.2209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96597" y="0"/>
          <a:ext cx="908059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0.53398</cdr:x>
      <cdr:y>0</cdr:y>
    </cdr:from>
    <cdr:to>
      <cdr:x>0.66019</cdr:x>
      <cdr:y>0.2209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60439" y="0"/>
          <a:ext cx="936105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0.48544</cdr:x>
      <cdr:y>0.29138</cdr:y>
    </cdr:from>
    <cdr:to>
      <cdr:x>0.59337</cdr:x>
      <cdr:y>0.47546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487174"/>
          <a:ext cx="800485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0.59337</cdr:x>
      <cdr:y>0.29138</cdr:y>
    </cdr:from>
    <cdr:to>
      <cdr:x>0.72119</cdr:x>
      <cdr:y>0.44746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00886" y="487175"/>
          <a:ext cx="948064" cy="2609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0.70874</cdr:x>
      <cdr:y>0.28985</cdr:y>
    </cdr:from>
    <cdr:to>
      <cdr:x>0.83203</cdr:x>
      <cdr:y>0.47393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256584" y="484620"/>
          <a:ext cx="91440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0.83495</cdr:x>
      <cdr:y>0.26337</cdr:y>
    </cdr:from>
    <cdr:to>
      <cdr:x>0.95824</cdr:x>
      <cdr:y>0.44746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192688" y="440351"/>
          <a:ext cx="91440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41487" y="581573"/>
          <a:ext cx="795055" cy="338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0.74561</cdr:x>
      <cdr:y>0.29243</cdr:y>
    </cdr:from>
    <cdr:to>
      <cdr:x>0.85088</cdr:x>
      <cdr:y>0.48298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120680" y="526436"/>
          <a:ext cx="864096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0.17576</cdr:x>
      <cdr:y>0.21158</cdr:y>
    </cdr:from>
    <cdr:to>
      <cdr:x>0.28914</cdr:x>
      <cdr:y>0.47983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17454" y="231874"/>
          <a:ext cx="914400" cy="293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0.31707</cdr:x>
      <cdr:y>0.21158</cdr:y>
    </cdr:from>
    <cdr:to>
      <cdr:x>0.41071</cdr:x>
      <cdr:y>0.49243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57155" y="231874"/>
          <a:ext cx="755214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0.44207</cdr:x>
      <cdr:y>0.21158</cdr:y>
    </cdr:from>
    <cdr:to>
      <cdr:x>0.57836</cdr:x>
      <cdr:y>0.49243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65266" y="231874"/>
          <a:ext cx="1099131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0.5878</cdr:x>
      <cdr:y>0.21158</cdr:y>
    </cdr:from>
    <cdr:to>
      <cdr:x>0.6875</cdr:x>
      <cdr:y>0.49243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740567" y="231874"/>
          <a:ext cx="804049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0.72826</cdr:x>
      <cdr:y>0.21158</cdr:y>
    </cdr:from>
    <cdr:to>
      <cdr:x>0.82143</cdr:x>
      <cdr:y>0.49243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873363" y="231874"/>
          <a:ext cx="751373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0.875</cdr:x>
      <cdr:y>0.21158</cdr:y>
    </cdr:from>
    <cdr:to>
      <cdr:x>1</cdr:x>
      <cdr:y>0.49243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056784" y="231874"/>
          <a:ext cx="1008112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0.66327</cdr:x>
      <cdr:y>0.07143</cdr:y>
    </cdr:from>
    <cdr:to>
      <cdr:x>0.77551</cdr:x>
      <cdr:y>0.21429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80520" y="144019"/>
          <a:ext cx="792088" cy="2880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0.78791</cdr:x>
      <cdr:y>0.1827</cdr:y>
    </cdr:from>
    <cdr:to>
      <cdr:x>0.93077</cdr:x>
      <cdr:y>0.36127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560133" y="419975"/>
          <a:ext cx="1008132" cy="410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0.86735</cdr:x>
      <cdr:y>0.27953</cdr:y>
    </cdr:from>
    <cdr:to>
      <cdr:x>1</cdr:x>
      <cdr:y>0.43855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120680" y="642556"/>
          <a:ext cx="936104" cy="3655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0.8778</cdr:x>
      <cdr:y>0.56379</cdr:y>
    </cdr:from>
    <cdr:to>
      <cdr:x>0.97959</cdr:x>
      <cdr:y>0.71106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94428" y="1295996"/>
          <a:ext cx="718340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0.63265</cdr:x>
      <cdr:y>0.67286</cdr:y>
    </cdr:from>
    <cdr:to>
      <cdr:x>0.79673</cdr:x>
      <cdr:y>0.87256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64496" y="1546741"/>
          <a:ext cx="1157877" cy="459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0.74778</cdr:x>
      <cdr:y>0.83</cdr:y>
    </cdr:from>
    <cdr:to>
      <cdr:x>0.88519</cdr:x>
      <cdr:y>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276941" y="1907953"/>
          <a:ext cx="969673" cy="390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 smtClean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0.87042</cdr:x>
      <cdr:y>0.58583</cdr:y>
    </cdr:from>
    <cdr:to>
      <cdr:x>1</cdr:x>
      <cdr:y>0.71106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142384" y="1346667"/>
          <a:ext cx="914400" cy="287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0.8778</cdr:x>
      <cdr:y>0.43855</cdr:y>
    </cdr:from>
    <cdr:to>
      <cdr:x>1</cdr:x>
      <cdr:y>0.58583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194428" y="1008113"/>
          <a:ext cx="862355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0.75807</cdr:x>
      <cdr:y>0.125</cdr:y>
    </cdr:from>
    <cdr:to>
      <cdr:x>0.8584</cdr:x>
      <cdr:y>0.30769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13322" y="144015"/>
          <a:ext cx="729669" cy="2104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0.66337</cdr:x>
      <cdr:y>0.0625</cdr:y>
    </cdr:from>
    <cdr:to>
      <cdr:x>0.72277</cdr:x>
      <cdr:y>0.34701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824536" y="72008"/>
          <a:ext cx="432048" cy="327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0.56708</cdr:x>
      <cdr:y>0.0625</cdr:y>
    </cdr:from>
    <cdr:to>
      <cdr:x>0.63755</cdr:x>
      <cdr:y>0.42393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24300" y="72008"/>
          <a:ext cx="512453" cy="4164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0.46611</cdr:x>
      <cdr:y>0.02319</cdr:y>
    </cdr:from>
    <cdr:to>
      <cdr:x>0.53465</cdr:x>
      <cdr:y>0.30769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89957" y="21704"/>
          <a:ext cx="498475" cy="2663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0.37246</cdr:x>
      <cdr:y>0</cdr:y>
    </cdr:from>
    <cdr:to>
      <cdr:x>0.45244</cdr:x>
      <cdr:y>0.30769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708861" y="0"/>
          <a:ext cx="581645" cy="3545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0.26998</cdr:x>
      <cdr:y>0.0625</cdr:y>
    </cdr:from>
    <cdr:to>
      <cdr:x>0.33422</cdr:x>
      <cdr:y>0.29327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963523" y="72008"/>
          <a:ext cx="467182" cy="265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0.17392</cdr:x>
      <cdr:y>0.125</cdr:y>
    </cdr:from>
    <cdr:to>
      <cdr:x>0.23332</cdr:x>
      <cdr:y>0.40951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264851" y="144016"/>
          <a:ext cx="432048" cy="327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0.34645</cdr:x>
      <cdr:y>0.25</cdr:y>
    </cdr:from>
    <cdr:to>
      <cdr:x>0.45833</cdr:x>
      <cdr:y>0.41667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94952" y="432048"/>
          <a:ext cx="77337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0.51042</cdr:x>
      <cdr:y>0.10406</cdr:y>
    </cdr:from>
    <cdr:to>
      <cdr:x>0.61458</cdr:x>
      <cdr:y>0.37094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28392" y="144016"/>
          <a:ext cx="720080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0.625</cdr:x>
      <cdr:y>0.10406</cdr:y>
    </cdr:from>
    <cdr:to>
      <cdr:x>0.72917</cdr:x>
      <cdr:y>0.37094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20480" y="144016"/>
          <a:ext cx="720080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0.86772</cdr:x>
      <cdr:y>0.33927</cdr:y>
    </cdr:from>
    <cdr:to>
      <cdr:x>1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92688" y="5133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0.76387</cdr:x>
      <cdr:y>0.11656</cdr:y>
    </cdr:from>
    <cdr:to>
      <cdr:x>0.86804</cdr:x>
      <cdr:y>0.38344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280470" y="201438"/>
          <a:ext cx="720103" cy="461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0.44151</cdr:x>
      <cdr:y>0.25</cdr:y>
    </cdr:from>
    <cdr:to>
      <cdr:x>0.56038</cdr:x>
      <cdr:y>0.4459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052085" y="432049"/>
          <a:ext cx="821691" cy="338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0.56038</cdr:x>
      <cdr:y>0.25</cdr:y>
    </cdr:from>
    <cdr:to>
      <cdr:x>0.69266</cdr:x>
      <cdr:y>0.40205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873776" y="432048"/>
          <a:ext cx="914400" cy="26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0.66918</cdr:x>
      <cdr:y>0.23794</cdr:y>
    </cdr:from>
    <cdr:to>
      <cdr:x>0.80146</cdr:x>
      <cdr:y>0.43384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625885" y="411211"/>
          <a:ext cx="914400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0.77404</cdr:x>
      <cdr:y>0.21893</cdr:y>
    </cdr:from>
    <cdr:to>
      <cdr:x>0.89477</cdr:x>
      <cdr:y>0.37098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350760" y="378358"/>
          <a:ext cx="834544" cy="26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0.13542</cdr:x>
      <cdr:y>0.08333</cdr:y>
    </cdr:from>
    <cdr:to>
      <cdr:x>0.27083</cdr:x>
      <cdr:y>0.37991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144016"/>
          <a:ext cx="936104" cy="5125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0.25</cdr:x>
      <cdr:y>0.06014</cdr:y>
    </cdr:from>
    <cdr:to>
      <cdr:x>0.32292</cdr:x>
      <cdr:y>0.2268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28193" y="103927"/>
          <a:ext cx="504055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0.35417</cdr:x>
      <cdr:y>0.1018</cdr:y>
    </cdr:from>
    <cdr:to>
      <cdr:x>0.43242</cdr:x>
      <cdr:y>0.37991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448272" y="175935"/>
          <a:ext cx="540930" cy="4806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0.45914</cdr:x>
      <cdr:y>0.1018</cdr:y>
    </cdr:from>
    <cdr:to>
      <cdr:x>0.54167</cdr:x>
      <cdr:y>0.35068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73933" y="175936"/>
          <a:ext cx="570483" cy="4301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0.5625</cdr:x>
      <cdr:y>0.08333</cdr:y>
    </cdr:from>
    <cdr:to>
      <cdr:x>0.64583</cdr:x>
      <cdr:y>0.31014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888433" y="144010"/>
          <a:ext cx="576064" cy="391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0.66667</cdr:x>
      <cdr:y>0.06014</cdr:y>
    </cdr:from>
    <cdr:to>
      <cdr:x>0.76631</cdr:x>
      <cdr:y>0.29167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608513" y="103926"/>
          <a:ext cx="688786" cy="4001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0.78125</cdr:x>
      <cdr:y>0.1018</cdr:y>
    </cdr:from>
    <cdr:to>
      <cdr:x>0.86458</cdr:x>
      <cdr:y>0.31014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00600" y="175935"/>
          <a:ext cx="57606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</cdr:x>
      <cdr:y>0.46899</cdr:y>
    </cdr:from>
    <cdr:to>
      <cdr:x>0.10164</cdr:x>
      <cdr:y>0.54171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971600" y="1857399"/>
          <a:ext cx="720080" cy="2880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0.10164</cdr:x>
      <cdr:y>0.47731</cdr:y>
    </cdr:from>
    <cdr:to>
      <cdr:x>0.18421</cdr:x>
      <cdr:y>0.55004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0" y="1890372"/>
          <a:ext cx="584990" cy="288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0.11009</cdr:x>
      <cdr:y>0.76364</cdr:y>
    </cdr:from>
    <cdr:to>
      <cdr:x>0.16514</cdr:x>
      <cdr:y>0.83636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864096" y="3024336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</cdr:x>
      <cdr:y>0.01818</cdr:y>
    </cdr:from>
    <cdr:to>
      <cdr:x>0.12023</cdr:x>
      <cdr:y>0.10836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0" y="72008"/>
          <a:ext cx="903565" cy="3571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0.11498</cdr:x>
      <cdr:y>0.01818</cdr:y>
    </cdr:from>
    <cdr:to>
      <cdr:x>0.23255</cdr:x>
      <cdr:y>0.09018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64097" y="72008"/>
          <a:ext cx="883584" cy="285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0.13777</cdr:x>
      <cdr:y>0.7558</cdr:y>
    </cdr:from>
    <cdr:to>
      <cdr:x>0.19342</cdr:x>
      <cdr:y>0.83183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35364" y="2993308"/>
          <a:ext cx="418258" cy="301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0.15331</cdr:x>
      <cdr:y>0.28759</cdr:y>
    </cdr:from>
    <cdr:to>
      <cdr:x>0.26462</cdr:x>
      <cdr:y>0.39525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152128" y="1139001"/>
          <a:ext cx="836516" cy="426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0.25833</cdr:x>
      <cdr:y>0.24314</cdr:y>
    </cdr:from>
    <cdr:to>
      <cdr:x>0.37013</cdr:x>
      <cdr:y>0.32863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941388" y="962934"/>
          <a:ext cx="840197" cy="3385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0.28637</cdr:x>
      <cdr:y>0.75821</cdr:y>
    </cdr:from>
    <cdr:to>
      <cdr:x>0.4256</cdr:x>
      <cdr:y>0.84364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152141" y="3002850"/>
          <a:ext cx="1046333" cy="338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0.46326</cdr:x>
      <cdr:y>0.45455</cdr:y>
    </cdr:from>
    <cdr:to>
      <cdr:x>0.5649</cdr:x>
      <cdr:y>0.54953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481468" y="1800200"/>
          <a:ext cx="763843" cy="3761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0.64197</cdr:x>
      <cdr:y>0.35354</cdr:y>
    </cdr:from>
    <cdr:to>
      <cdr:x>0.77104</cdr:x>
      <cdr:y>0.43034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824536" y="1400176"/>
          <a:ext cx="969984" cy="3041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400" b="1" i="1" dirty="0" smtClean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 xmlns:a="http://schemas.openxmlformats.org/drawingml/2006/main">
          <a:endParaRPr lang="ru-RU" sz="14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0.39983</cdr:x>
      <cdr:y>0.3492</cdr:y>
    </cdr:from>
    <cdr:to>
      <cdr:x>0.5215</cdr:x>
      <cdr:y>0.55951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004765" y="1382980"/>
          <a:ext cx="914400" cy="8329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0.58018</cdr:x>
      <cdr:y>0.45455</cdr:y>
    </cdr:from>
    <cdr:to>
      <cdr:x>0.70186</cdr:x>
      <cdr:y>0.55989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360170" y="1800200"/>
          <a:ext cx="914400" cy="41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0.72873</cdr:x>
      <cdr:y>0.35822</cdr:y>
    </cdr:from>
    <cdr:to>
      <cdr:x>0.8504</cdr:x>
      <cdr:y>0.439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476516" y="1418699"/>
          <a:ext cx="914400" cy="3199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0.31776</cdr:x>
      <cdr:y>0.24561</cdr:y>
    </cdr:from>
    <cdr:to>
      <cdr:x>0.35514</cdr:x>
      <cdr:y>0.36842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48272" y="1008112"/>
          <a:ext cx="28803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0.43925</cdr:x>
      <cdr:y>0.21053</cdr:y>
    </cdr:from>
    <cdr:to>
      <cdr:x>0.54206</cdr:x>
      <cdr:y>0.31579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384376" y="864096"/>
          <a:ext cx="79208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0.64</cdr:x>
      <cdr:y>0.06452</cdr:y>
    </cdr:from>
    <cdr:to>
      <cdr:x>0.75</cdr:x>
      <cdr:y>0.12903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08512" y="288032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70,6%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0.29907</cdr:x>
      <cdr:y>0.66667</cdr:y>
    </cdr:from>
    <cdr:to>
      <cdr:x>0.37383</cdr:x>
      <cdr:y>0.77193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04256" y="2736304"/>
          <a:ext cx="57606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0.41121</cdr:x>
      <cdr:y>0.63158</cdr:y>
    </cdr:from>
    <cdr:to>
      <cdr:x>0.48598</cdr:x>
      <cdr:y>0.75439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168352" y="2592288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0.53037</cdr:x>
      <cdr:y>0.59649</cdr:y>
    </cdr:from>
    <cdr:to>
      <cdr:x>0.60047</cdr:x>
      <cdr:y>0.73684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086454" y="2448272"/>
          <a:ext cx="54006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0.51</cdr:x>
      <cdr:y>0.54839</cdr:y>
    </cdr:from>
    <cdr:to>
      <cdr:x>0.61</cdr:x>
      <cdr:y>0.6214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672408" y="2448272"/>
          <a:ext cx="720080" cy="3259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320,3</a:t>
          </a:r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0.52</cdr:x>
      <cdr:y>0.48387</cdr:y>
    </cdr:from>
    <cdr:to>
      <cdr:x>0.59477</cdr:x>
      <cdr:y>0.58913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44416" y="2160240"/>
          <a:ext cx="538404" cy="46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0.5514</cdr:x>
      <cdr:y>0.47368</cdr:y>
    </cdr:from>
    <cdr:to>
      <cdr:x>0.6729</cdr:x>
      <cdr:y>0.5614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248472" y="1944216"/>
          <a:ext cx="93610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0.28037</cdr:x>
      <cdr:y>0</cdr:y>
    </cdr:from>
    <cdr:to>
      <cdr:x>0.38318</cdr:x>
      <cdr:y>0.24561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160240" y="0"/>
          <a:ext cx="792088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0.36</cdr:x>
      <cdr:y>0.20968</cdr:y>
    </cdr:from>
    <cdr:to>
      <cdr:x>0.47238</cdr:x>
      <cdr:y>0.2957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592288" y="936104"/>
          <a:ext cx="809226" cy="3840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3314,7</a:t>
          </a:r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0.51</cdr:x>
      <cdr:y>0.20968</cdr:y>
    </cdr:from>
    <cdr:to>
      <cdr:x>0.62238</cdr:x>
      <cdr:y>0.31495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3672408" y="936104"/>
          <a:ext cx="809226" cy="4699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4346,1</a:t>
          </a:r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0.64</cdr:x>
      <cdr:y>0.20968</cdr:y>
    </cdr:from>
    <cdr:to>
      <cdr:x>0.77238</cdr:x>
      <cdr:y>0.31495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608512" y="936104"/>
          <a:ext cx="953242" cy="4699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5180,8</a:t>
          </a:r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0.36</cdr:x>
      <cdr:y>0.56452</cdr:y>
    </cdr:from>
    <cdr:to>
      <cdr:x>0.46353</cdr:x>
      <cdr:y>0.62903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592288" y="2520280"/>
          <a:ext cx="745499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331,7</a:t>
          </a:r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0.66</cdr:x>
      <cdr:y>0.5</cdr:y>
    </cdr:from>
    <cdr:to>
      <cdr:x>0.75415</cdr:x>
      <cdr:y>0.58772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752528" y="2232248"/>
          <a:ext cx="677955" cy="3916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307,3</a:t>
          </a:r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0.36</cdr:x>
      <cdr:y>0.70968</cdr:y>
    </cdr:from>
    <cdr:to>
      <cdr:x>0.4485</cdr:x>
      <cdr:y>0.81495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592288" y="3168352"/>
          <a:ext cx="637271" cy="4699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1569,1</a:t>
          </a:r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0.51</cdr:x>
      <cdr:y>0.70968</cdr:y>
    </cdr:from>
    <cdr:to>
      <cdr:x>0.60735</cdr:x>
      <cdr:y>0.81495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3672408" y="3168352"/>
          <a:ext cx="700998" cy="4699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1773,0</a:t>
          </a:r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0.65</cdr:x>
      <cdr:y>0.64516</cdr:y>
    </cdr:from>
    <cdr:to>
      <cdr:x>0.75619</cdr:x>
      <cdr:y>0.73288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680520" y="2880320"/>
          <a:ext cx="764653" cy="3916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1845,1</a:t>
          </a:r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0.04425</cdr:x>
      <cdr:y>0.15789</cdr:y>
    </cdr:from>
    <cdr:to>
      <cdr:x>0.20087</cdr:x>
      <cdr:y>0.48594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60040" y="648072"/>
          <a:ext cx="1274440" cy="1346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chemeClr val="bg2">
                <a:lumMod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</cdr:x>
      <cdr:y>0.06452</cdr:y>
    </cdr:from>
    <cdr:to>
      <cdr:x>0.6</cdr:x>
      <cdr:y>0.16978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600400" y="288049"/>
          <a:ext cx="720080" cy="46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67,5%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0.36</cdr:x>
      <cdr:y>0.06452</cdr:y>
    </cdr:from>
    <cdr:to>
      <cdr:x>0.45734</cdr:x>
      <cdr:y>0.18732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2592288" y="288032"/>
          <a:ext cx="700926" cy="548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63,6%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</cdr:x>
      <cdr:y>0.58065</cdr:y>
    </cdr:from>
    <cdr:to>
      <cdr:x>0.31922</cdr:x>
      <cdr:y>0.90323</cdr:y>
    </cdr:to>
    <cdr:sp macro="" textlink="">
      <cdr:nvSpPr>
        <cdr:cNvPr id="28" name="Левая фигурная скобка 27"/>
        <cdr:cNvSpPr/>
      </cdr:nvSpPr>
      <cdr:spPr>
        <a:xfrm xmlns:a="http://schemas.openxmlformats.org/drawingml/2006/main">
          <a:off x="2160240" y="2592288"/>
          <a:ext cx="138435" cy="1440160"/>
        </a:xfrm>
        <a:prstGeom xmlns:a="http://schemas.openxmlformats.org/drawingml/2006/main" prst="leftBrace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1" dirty="0"/>
        </a:p>
      </cdr:txBody>
    </cdr:sp>
  </cdr:relSizeAnchor>
  <cdr:relSizeAnchor xmlns:cdr="http://schemas.openxmlformats.org/drawingml/2006/chartDrawing">
    <cdr:from>
      <cdr:x>0.45</cdr:x>
      <cdr:y>0.54839</cdr:y>
    </cdr:from>
    <cdr:to>
      <cdr:x>0.47654</cdr:x>
      <cdr:y>0.88173</cdr:y>
    </cdr:to>
    <cdr:sp macro="" textlink="">
      <cdr:nvSpPr>
        <cdr:cNvPr id="29" name="Левая фигурная скобка 28"/>
        <cdr:cNvSpPr/>
      </cdr:nvSpPr>
      <cdr:spPr>
        <a:xfrm xmlns:a="http://schemas.openxmlformats.org/drawingml/2006/main">
          <a:off x="3240360" y="2448272"/>
          <a:ext cx="191109" cy="1488195"/>
        </a:xfrm>
        <a:prstGeom xmlns:a="http://schemas.openxmlformats.org/drawingml/2006/main" prst="leftBrace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</cdr:x>
      <cdr:y>0.49285</cdr:y>
    </cdr:from>
    <cdr:to>
      <cdr:x>0.6</cdr:x>
      <cdr:y>0.8871</cdr:y>
    </cdr:to>
    <cdr:sp macro="" textlink="">
      <cdr:nvSpPr>
        <cdr:cNvPr id="30" name="Левая фигурная скобка 29"/>
        <cdr:cNvSpPr/>
      </cdr:nvSpPr>
      <cdr:spPr>
        <a:xfrm xmlns:a="http://schemas.openxmlformats.org/drawingml/2006/main">
          <a:off x="4248472" y="2200330"/>
          <a:ext cx="72008" cy="1760110"/>
        </a:xfrm>
        <a:prstGeom xmlns:a="http://schemas.openxmlformats.org/drawingml/2006/main" prst="leftBrace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1" dirty="0"/>
        </a:p>
      </cdr:txBody>
    </cdr:sp>
  </cdr:relSizeAnchor>
  <cdr:relSizeAnchor xmlns:cdr="http://schemas.openxmlformats.org/drawingml/2006/chartDrawing">
    <cdr:from>
      <cdr:x>0.29077</cdr:x>
      <cdr:y>0.51252</cdr:y>
    </cdr:from>
    <cdr:to>
      <cdr:x>0.36</cdr:x>
      <cdr:y>0.56452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2093812" y="2288138"/>
          <a:ext cx="498475" cy="2321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36,4%</a:t>
          </a:r>
          <a:endParaRPr lang="ru-RU" sz="14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0.44</cdr:x>
      <cdr:y>0.48387</cdr:y>
    </cdr:from>
    <cdr:to>
      <cdr:x>0.45565</cdr:x>
      <cdr:y>0.56452</cdr:y>
    </cdr:to>
    <cdr:sp macro="" textlink="">
      <cdr:nvSpPr>
        <cdr:cNvPr id="32" name="TextBox 31"/>
        <cdr:cNvSpPr txBox="1"/>
      </cdr:nvSpPr>
      <cdr:spPr>
        <a:xfrm xmlns:a="http://schemas.openxmlformats.org/drawingml/2006/main">
          <a:off x="3358453" y="2180392"/>
          <a:ext cx="119455" cy="363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32,5%</a:t>
          </a:r>
          <a:endParaRPr lang="ru-RU" sz="14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0.58117</cdr:x>
      <cdr:y>0.43669</cdr:y>
    </cdr:from>
    <cdr:to>
      <cdr:x>0.60913</cdr:x>
      <cdr:y>0.49285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4184861" y="1949584"/>
          <a:ext cx="201362" cy="2507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29,4%</a:t>
          </a:r>
          <a:endParaRPr lang="ru-RU" sz="14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0.09</cdr:x>
      <cdr:y>0.19355</cdr:y>
    </cdr:from>
    <cdr:to>
      <cdr:x>0.21699</cdr:x>
      <cdr:y>0.39836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648072" y="86409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0.08</cdr:x>
      <cdr:y>0.20968</cdr:y>
    </cdr:from>
    <cdr:to>
      <cdr:x>0.20699</cdr:x>
      <cdr:y>0.29032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576064" y="936104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3487,0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0.22</cdr:x>
      <cdr:y>0.20968</cdr:y>
    </cdr:from>
    <cdr:to>
      <cdr:x>0.34699</cdr:x>
      <cdr:y>0.29032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1584176" y="936104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2695,8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0.08</cdr:x>
      <cdr:y>0.69921</cdr:y>
    </cdr:from>
    <cdr:to>
      <cdr:x>0.20699</cdr:x>
      <cdr:y>0.77985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576064" y="3121628"/>
          <a:ext cx="914430" cy="36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369,9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0.07</cdr:x>
      <cdr:y>0.77985</cdr:y>
    </cdr:from>
    <cdr:to>
      <cdr:x>0.19699</cdr:x>
      <cdr:y>0.85484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504056" y="3481644"/>
          <a:ext cx="914430" cy="334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1119,1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0.21318</cdr:x>
      <cdr:y>0.62903</cdr:y>
    </cdr:from>
    <cdr:to>
      <cdr:x>0.34017</cdr:x>
      <cdr:y>0.70967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1535079" y="2808312"/>
          <a:ext cx="914430" cy="360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304,4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0.02</cdr:x>
      <cdr:y>0.70968</cdr:y>
    </cdr:from>
    <cdr:to>
      <cdr:x>0.05</cdr:x>
      <cdr:y>0.87097</cdr:y>
    </cdr:to>
    <cdr:sp macro="" textlink="">
      <cdr:nvSpPr>
        <cdr:cNvPr id="35" name="Левая фигурная скобка 34"/>
        <cdr:cNvSpPr/>
      </cdr:nvSpPr>
      <cdr:spPr>
        <a:xfrm xmlns:a="http://schemas.openxmlformats.org/drawingml/2006/main">
          <a:off x="144016" y="3168352"/>
          <a:ext cx="216024" cy="72009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6600" b="1" dirty="0"/>
        </a:p>
      </cdr:txBody>
    </cdr:sp>
  </cdr:relSizeAnchor>
  <cdr:relSizeAnchor xmlns:cdr="http://schemas.openxmlformats.org/drawingml/2006/chartDrawing">
    <cdr:from>
      <cdr:x>0.17</cdr:x>
      <cdr:y>0.64516</cdr:y>
    </cdr:from>
    <cdr:to>
      <cdr:x>0.19015</cdr:x>
      <cdr:y>0.8871</cdr:y>
    </cdr:to>
    <cdr:sp macro="" textlink="">
      <cdr:nvSpPr>
        <cdr:cNvPr id="36" name="Левая фигурная скобка 35"/>
        <cdr:cNvSpPr/>
      </cdr:nvSpPr>
      <cdr:spPr>
        <a:xfrm xmlns:a="http://schemas.openxmlformats.org/drawingml/2006/main">
          <a:off x="1224136" y="2880320"/>
          <a:ext cx="145067" cy="108012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6000" dirty="0"/>
        </a:p>
      </cdr:txBody>
    </cdr:sp>
  </cdr:relSizeAnchor>
  <cdr:relSizeAnchor xmlns:cdr="http://schemas.openxmlformats.org/drawingml/2006/chartDrawing">
    <cdr:from>
      <cdr:x>0.21</cdr:x>
      <cdr:y>0.79032</cdr:y>
    </cdr:from>
    <cdr:to>
      <cdr:x>0.33699</cdr:x>
      <cdr:y>0.86611</cdr:y>
    </cdr:to>
    <cdr:sp macro="" textlink="">
      <cdr:nvSpPr>
        <cdr:cNvPr id="37" name="TextBox 36"/>
        <cdr:cNvSpPr txBox="1"/>
      </cdr:nvSpPr>
      <cdr:spPr>
        <a:xfrm xmlns:a="http://schemas.openxmlformats.org/drawingml/2006/main">
          <a:off x="1512168" y="3528392"/>
          <a:ext cx="914400" cy="338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1288,3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0.11</cdr:x>
      <cdr:y>0.79032</cdr:y>
    </cdr:from>
    <cdr:to>
      <cdr:x>0.23699</cdr:x>
      <cdr:y>0.99514</cdr:y>
    </cdr:to>
    <cdr:sp macro="" textlink="">
      <cdr:nvSpPr>
        <cdr:cNvPr id="38" name="TextBox 37"/>
        <cdr:cNvSpPr txBox="1"/>
      </cdr:nvSpPr>
      <cdr:spPr>
        <a:xfrm xmlns:a="http://schemas.openxmlformats.org/drawingml/2006/main">
          <a:off x="792088" y="352839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</cdr:x>
      <cdr:y>0.79518</cdr:y>
    </cdr:from>
    <cdr:to>
      <cdr:x>0.25699</cdr:x>
      <cdr:y>1</cdr:y>
    </cdr:to>
    <cdr:sp macro="" textlink="">
      <cdr:nvSpPr>
        <cdr:cNvPr id="39" name="TextBox 38"/>
        <cdr:cNvSpPr txBox="1"/>
      </cdr:nvSpPr>
      <cdr:spPr>
        <a:xfrm xmlns:a="http://schemas.openxmlformats.org/drawingml/2006/main">
          <a:off x="936104" y="3600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</cdr:x>
      <cdr:y>0.64516</cdr:y>
    </cdr:from>
    <cdr:to>
      <cdr:x>0.1</cdr:x>
      <cdr:y>0.90323</cdr:y>
    </cdr:to>
    <cdr:sp macro="" textlink="">
      <cdr:nvSpPr>
        <cdr:cNvPr id="40" name="TextBox 39"/>
        <cdr:cNvSpPr txBox="1"/>
      </cdr:nvSpPr>
      <cdr:spPr>
        <a:xfrm xmlns:a="http://schemas.openxmlformats.org/drawingml/2006/main">
          <a:off x="0" y="2880320"/>
          <a:ext cx="720080" cy="1152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30%</a:t>
          </a:r>
          <a:endParaRPr lang="ru-RU" sz="14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0.13565</cdr:x>
      <cdr:y>0.58065</cdr:y>
    </cdr:from>
    <cdr:to>
      <cdr:x>0.22</cdr:x>
      <cdr:y>0.8871</cdr:y>
    </cdr:to>
    <cdr:sp macro="" textlink="">
      <cdr:nvSpPr>
        <cdr:cNvPr id="41" name="TextBox 40"/>
        <cdr:cNvSpPr txBox="1"/>
      </cdr:nvSpPr>
      <cdr:spPr>
        <a:xfrm xmlns:a="http://schemas.openxmlformats.org/drawingml/2006/main">
          <a:off x="976820" y="2592288"/>
          <a:ext cx="607356" cy="1368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37,1%</a:t>
          </a:r>
          <a:endParaRPr lang="ru-RU" sz="14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0.24</cdr:x>
      <cdr:y>0.08065</cdr:y>
    </cdr:from>
    <cdr:to>
      <cdr:x>0.36699</cdr:x>
      <cdr:y>0.28546</cdr:y>
    </cdr:to>
    <cdr:sp macro="" textlink="">
      <cdr:nvSpPr>
        <cdr:cNvPr id="42" name="TextBox 41"/>
        <cdr:cNvSpPr txBox="1"/>
      </cdr:nvSpPr>
      <cdr:spPr>
        <a:xfrm xmlns:a="http://schemas.openxmlformats.org/drawingml/2006/main">
          <a:off x="1728192" y="3600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0.22</cdr:x>
      <cdr:y>0.06452</cdr:y>
    </cdr:from>
    <cdr:to>
      <cdr:x>0.32</cdr:x>
      <cdr:y>0.16129</cdr:y>
    </cdr:to>
    <cdr:sp macro="" textlink="">
      <cdr:nvSpPr>
        <cdr:cNvPr id="43" name="TextBox 42"/>
        <cdr:cNvSpPr txBox="1"/>
      </cdr:nvSpPr>
      <cdr:spPr>
        <a:xfrm xmlns:a="http://schemas.openxmlformats.org/drawingml/2006/main">
          <a:off x="1584176" y="288032"/>
          <a:ext cx="720080" cy="432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62,9%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0.09</cdr:x>
      <cdr:y>0.04839</cdr:y>
    </cdr:from>
    <cdr:to>
      <cdr:x>0.18</cdr:x>
      <cdr:y>0.12903</cdr:y>
    </cdr:to>
    <cdr:sp macro="" textlink="">
      <cdr:nvSpPr>
        <cdr:cNvPr id="44" name="TextBox 43"/>
        <cdr:cNvSpPr txBox="1"/>
      </cdr:nvSpPr>
      <cdr:spPr>
        <a:xfrm xmlns:a="http://schemas.openxmlformats.org/drawingml/2006/main">
          <a:off x="648072" y="216024"/>
          <a:ext cx="648072" cy="360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</a:t>
          </a:r>
          <a:r>
            <a:rPr lang="ru-RU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  <a:endParaRPr lang="ru-RU" sz="16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0.51999</cdr:x>
      <cdr:y>0.04615</cdr:y>
    </cdr:from>
    <cdr:to>
      <cdr:x>0.64068</cdr:x>
      <cdr:y>0.12974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19662" y="216024"/>
          <a:ext cx="816920" cy="3912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0.65379</cdr:x>
      <cdr:y>0.06154</cdr:y>
    </cdr:from>
    <cdr:to>
      <cdr:x>0.76586</cdr:x>
      <cdr:y>0.16051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312" y="288032"/>
          <a:ext cx="758574" cy="4632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0.79902</cdr:x>
      <cdr:y>0.07692</cdr:y>
    </cdr:from>
    <cdr:to>
      <cdr:x>0.91109</cdr:x>
      <cdr:y>0.15906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408368" y="360026"/>
          <a:ext cx="758574" cy="384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0.32552</cdr:x>
      <cdr:y>0.50769</cdr:y>
    </cdr:from>
    <cdr:to>
      <cdr:x>0.42034</cdr:x>
      <cdr:y>0.5875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203373" y="2376264"/>
          <a:ext cx="641813" cy="373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0.47872</cdr:x>
      <cdr:y>0.54098</cdr:y>
    </cdr:from>
    <cdr:to>
      <cdr:x>0.58298</cdr:x>
      <cdr:y>0.61427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40360" y="2532068"/>
          <a:ext cx="705687" cy="3430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0.77174</cdr:x>
      <cdr:y>0.60656</cdr:y>
    </cdr:from>
    <cdr:to>
      <cdr:x>0.82347</cdr:x>
      <cdr:y>0.70917</cdr:y>
    </cdr:to>
    <cdr:sp macro="" textlink="">
      <cdr:nvSpPr>
        <cdr:cNvPr id="7" name="TextBox 6"/>
        <cdr:cNvSpPr txBox="1"/>
      </cdr:nvSpPr>
      <cdr:spPr>
        <a:xfrm xmlns:a="http://schemas.openxmlformats.org/drawingml/2006/main" flipH="1">
          <a:off x="5112568" y="2664296"/>
          <a:ext cx="342697" cy="450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0.39362</cdr:x>
      <cdr:y>0.6</cdr:y>
    </cdr:from>
    <cdr:to>
      <cdr:x>0.53192</cdr:x>
      <cdr:y>0.67692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664296" y="2808312"/>
          <a:ext cx="936105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0.55319</cdr:x>
      <cdr:y>0.63077</cdr:y>
    </cdr:from>
    <cdr:to>
      <cdr:x>0.64894</cdr:x>
      <cdr:y>0.69231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44417" y="2952328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0.73682</cdr:x>
      <cdr:y>0.66241</cdr:y>
    </cdr:from>
    <cdr:to>
      <cdr:x>0.84629</cdr:x>
      <cdr:y>0.72934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987352" y="3100405"/>
          <a:ext cx="740975" cy="3132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0.27141</cdr:x>
      <cdr:y>0.58462</cdr:y>
    </cdr:from>
    <cdr:to>
      <cdr:x>0.3617</cdr:x>
      <cdr:y>0.66154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837075" y="2736304"/>
          <a:ext cx="61119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0.13368</cdr:x>
      <cdr:y>0.55385</cdr:y>
    </cdr:from>
    <cdr:to>
      <cdr:x>0.2234</cdr:x>
      <cdr:y>0.63077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904813" y="2592288"/>
          <a:ext cx="607355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0.27063</cdr:x>
      <cdr:y>0.20513</cdr:y>
    </cdr:from>
    <cdr:to>
      <cdr:x>0.38396</cdr:x>
      <cdr:y>0.29046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31834" y="960093"/>
          <a:ext cx="767105" cy="3994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0.2987</cdr:x>
      <cdr:y>0.07692</cdr:y>
    </cdr:from>
    <cdr:to>
      <cdr:x>0.42034</cdr:x>
      <cdr:y>0.16923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021805" y="360040"/>
          <a:ext cx="82338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0.11291</cdr:x>
      <cdr:y>0.25125</cdr:y>
    </cdr:from>
    <cdr:to>
      <cdr:x>0.25094</cdr:x>
      <cdr:y>0.34622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764263" y="1175971"/>
          <a:ext cx="934291" cy="4445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0.6383</cdr:x>
      <cdr:y>0.6</cdr:y>
    </cdr:from>
    <cdr:to>
      <cdr:x>0.77339</cdr:x>
      <cdr:y>0.79536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320480" y="28083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0.61702</cdr:x>
      <cdr:y>0.56923</cdr:y>
    </cdr:from>
    <cdr:to>
      <cdr:x>0.73404</cdr:x>
      <cdr:y>0.66154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4176464" y="2664296"/>
          <a:ext cx="79208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0.76133</cdr:x>
      <cdr:y>0.58462</cdr:y>
    </cdr:from>
    <cdr:to>
      <cdr:x>0.93296</cdr:x>
      <cdr:y>0.70769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5153283" y="2736304"/>
          <a:ext cx="1161717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0.32979</cdr:x>
      <cdr:y>0.30404</cdr:y>
    </cdr:from>
    <cdr:to>
      <cdr:x>0.46488</cdr:x>
      <cdr:y>0.40596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2232248" y="1423085"/>
          <a:ext cx="914400" cy="477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0.44763</cdr:x>
      <cdr:y>0.13846</cdr:y>
    </cdr:from>
    <cdr:to>
      <cdr:x>0.56903</cdr:x>
      <cdr:y>0.23077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029917" y="648072"/>
          <a:ext cx="82169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0.58033</cdr:x>
      <cdr:y>0.41855</cdr:y>
    </cdr:from>
    <cdr:to>
      <cdr:x>0.69149</cdr:x>
      <cdr:y>0.50769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928123" y="1959044"/>
          <a:ext cx="752398" cy="41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8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9.xml><?xml version="1.0" encoding="utf-8"?>
<c:userShapes xmlns:c="http://schemas.openxmlformats.org/drawingml/2006/chart">
  <cdr:relSizeAnchor xmlns:cdr="http://schemas.openxmlformats.org/drawingml/2006/chartDrawing">
    <cdr:from>
      <cdr:x>0.56112</cdr:x>
      <cdr:y>0.46988</cdr:y>
    </cdr:from>
    <cdr:to>
      <cdr:x>0.6907</cdr:x>
      <cdr:y>0.54953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59673" y="1699186"/>
          <a:ext cx="914418" cy="288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0.12679</cdr:x>
      <cdr:y>0.33852</cdr:y>
    </cdr:from>
    <cdr:to>
      <cdr:x>0.1885</cdr:x>
      <cdr:y>0.42121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94761" y="1224136"/>
          <a:ext cx="435427" cy="299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0.5102</cdr:x>
      <cdr:y>0.85642</cdr:y>
    </cdr:from>
    <cdr:to>
      <cdr:x>0.72737</cdr:x>
      <cdr:y>0.9359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096963"/>
          <a:ext cx="1532493" cy="287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2">
                  <a:lumMod val="50000"/>
                </a:schemeClr>
              </a:solidFill>
              <a:latin typeface="Palatino Linotype" pitchFamily="18" charset="0"/>
            </a:rPr>
            <a:t>926,2</a:t>
          </a:r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0.58163</cdr:x>
      <cdr:y>0.56864</cdr:y>
    </cdr:from>
    <cdr:to>
      <cdr:x>0.7551</cdr:x>
      <cdr:y>0.65712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104457" y="2056312"/>
          <a:ext cx="1224122" cy="3199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2">
                  <a:lumMod val="50000"/>
                </a:schemeClr>
              </a:solidFill>
              <a:latin typeface="Palatino Linotype" pitchFamily="18" charset="0"/>
            </a:rPr>
            <a:t>1089,9</a:t>
          </a:r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0.59303</cdr:x>
      <cdr:y>0.25887</cdr:y>
    </cdr:from>
    <cdr:to>
      <cdr:x>0.82345</cdr:x>
      <cdr:y>0.33852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184861" y="936105"/>
          <a:ext cx="1626048" cy="288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2">
                  <a:lumMod val="50000"/>
                </a:schemeClr>
              </a:solidFill>
              <a:latin typeface="Palatino Linotype" pitchFamily="18" charset="0"/>
            </a:rPr>
            <a:t>1128,6</a:t>
          </a:r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0.33673</cdr:x>
      <cdr:y>0.79651</cdr:y>
    </cdr:from>
    <cdr:to>
      <cdr:x>0.47652</cdr:x>
      <cdr:y>0.87616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376264" y="2880320"/>
          <a:ext cx="98640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2">
                  <a:lumMod val="50000"/>
                </a:schemeClr>
              </a:solidFill>
              <a:latin typeface="Palatino Linotype" pitchFamily="18" charset="0"/>
            </a:rPr>
            <a:t>448,6</a:t>
          </a:r>
          <a:endParaRPr lang="ru-RU" sz="1400" b="1" dirty="0">
            <a:solidFill>
              <a:schemeClr val="accent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0.21429</cdr:x>
      <cdr:y>0.75668</cdr:y>
    </cdr:from>
    <cdr:to>
      <cdr:x>0.34386</cdr:x>
      <cdr:y>0.83634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12168" y="2736304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110,7</a:t>
          </a:r>
          <a:endParaRPr lang="ru-RU" sz="1400" b="1" dirty="0">
            <a:solidFill>
              <a:schemeClr val="accent5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0.13842</cdr:x>
      <cdr:y>0.7395</cdr:y>
    </cdr:from>
    <cdr:to>
      <cdr:x>0.30305</cdr:x>
      <cdr:y>0.81642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976819" y="2674168"/>
          <a:ext cx="1161740" cy="278150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</a:sp3d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7030A0"/>
              </a:solidFill>
              <a:latin typeface="Palatino Linotype" pitchFamily="18" charset="0"/>
            </a:rPr>
            <a:t>44,3</a:t>
          </a:r>
          <a:endParaRPr lang="ru-RU" sz="1400" b="1" dirty="0">
            <a:solidFill>
              <a:srgbClr val="7030A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0.15306</cdr:x>
      <cdr:y>0.69695</cdr:y>
    </cdr:from>
    <cdr:to>
      <cdr:x>0.28264</cdr:x>
      <cdr:y>0.7766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080120" y="2520280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0070C0"/>
              </a:solidFill>
              <a:latin typeface="Palatino Linotype" pitchFamily="18" charset="0"/>
            </a:rPr>
            <a:t>27,3</a:t>
          </a:r>
          <a:endParaRPr lang="ru-RU" sz="1400" b="1" dirty="0">
            <a:solidFill>
              <a:srgbClr val="0070C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0.15306</cdr:x>
      <cdr:y>0.39946</cdr:y>
    </cdr:from>
    <cdr:to>
      <cdr:x>0.22305</cdr:x>
      <cdr:y>0.47907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080120" y="1444525"/>
          <a:ext cx="493879" cy="287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0070C0"/>
              </a:solidFill>
              <a:latin typeface="Palatino Linotype" pitchFamily="18" charset="0"/>
            </a:rPr>
            <a:t>43,5</a:t>
          </a:r>
          <a:endParaRPr lang="ru-RU" sz="1400" b="1" dirty="0">
            <a:solidFill>
              <a:srgbClr val="0070C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0.15306</cdr:x>
      <cdr:y>0.40444</cdr:y>
    </cdr:from>
    <cdr:to>
      <cdr:x>0.28264</cdr:x>
      <cdr:y>0.65731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080120" y="14625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0.13842</cdr:x>
      <cdr:y>0.35763</cdr:y>
    </cdr:from>
    <cdr:to>
      <cdr:x>0.268</cdr:x>
      <cdr:y>0.65731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976819" y="1293263"/>
          <a:ext cx="914400" cy="1083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3">
                  <a:lumMod val="75000"/>
                </a:schemeClr>
              </a:solidFill>
              <a:latin typeface="Palatino Linotype" pitchFamily="18" charset="0"/>
            </a:rPr>
            <a:t>11,9</a:t>
          </a:r>
          <a:endParaRPr lang="ru-RU" sz="1400" b="1" dirty="0">
            <a:solidFill>
              <a:schemeClr val="accent3">
                <a:lumMod val="75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0.13842</cdr:x>
      <cdr:y>0.05974</cdr:y>
    </cdr:from>
    <cdr:to>
      <cdr:x>0.20408</cdr:x>
      <cdr:y>0.1593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976819" y="216024"/>
          <a:ext cx="46334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3">
                  <a:lumMod val="50000"/>
                </a:schemeClr>
              </a:solidFill>
              <a:latin typeface="Palatino Linotype" pitchFamily="18" charset="0"/>
            </a:rPr>
            <a:t>11,9</a:t>
          </a:r>
          <a:endParaRPr lang="ru-RU" sz="1400" b="1" dirty="0">
            <a:solidFill>
              <a:schemeClr val="accent3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0.15404</cdr:x>
      <cdr:y>0.09956</cdr:y>
    </cdr:from>
    <cdr:to>
      <cdr:x>0.23469</cdr:x>
      <cdr:y>0.17921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087047" y="360040"/>
          <a:ext cx="56913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0070C0"/>
              </a:solidFill>
              <a:latin typeface="Palatino Linotype" pitchFamily="18" charset="0"/>
            </a:rPr>
            <a:t>47,9</a:t>
          </a:r>
          <a:endParaRPr lang="ru-RU" sz="1400" b="1" dirty="0">
            <a:solidFill>
              <a:srgbClr val="0070C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0.36735</cdr:x>
      <cdr:y>0.54611</cdr:y>
    </cdr:from>
    <cdr:to>
      <cdr:x>0.49692</cdr:x>
      <cdr:y>0.79898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592288" y="197484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0.33673</cdr:x>
      <cdr:y>0.52183</cdr:y>
    </cdr:from>
    <cdr:to>
      <cdr:x>0.49692</cdr:x>
      <cdr:y>0.59293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376264" y="1887035"/>
          <a:ext cx="1130393" cy="2571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2">
                  <a:lumMod val="50000"/>
                </a:schemeClr>
              </a:solidFill>
              <a:latin typeface="Palatino Linotype" pitchFamily="18" charset="0"/>
            </a:rPr>
            <a:t>502,4</a:t>
          </a:r>
          <a:endParaRPr lang="ru-RU" sz="1400" b="1" dirty="0">
            <a:solidFill>
              <a:schemeClr val="accent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0.37755</cdr:x>
      <cdr:y>0.21904</cdr:y>
    </cdr:from>
    <cdr:to>
      <cdr:x>0.54297</cdr:x>
      <cdr:y>0.29869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2664296" y="792088"/>
          <a:ext cx="1167326" cy="288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2">
                  <a:lumMod val="50000"/>
                </a:schemeClr>
              </a:solidFill>
              <a:latin typeface="Palatino Linotype" pitchFamily="18" charset="0"/>
            </a:rPr>
            <a:t>592,9</a:t>
          </a:r>
          <a:endParaRPr lang="ru-RU" sz="1400" b="1" dirty="0">
            <a:solidFill>
              <a:schemeClr val="accent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0.20408</cdr:x>
      <cdr:y>0.47502</cdr:y>
    </cdr:from>
    <cdr:to>
      <cdr:x>0.33366</cdr:x>
      <cdr:y>0.54611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1440159" y="1717760"/>
          <a:ext cx="914400" cy="2570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latin typeface="Palatino Linotype" pitchFamily="18" charset="0"/>
            </a:rPr>
            <a:t>98,4</a:t>
          </a:r>
          <a:endParaRPr lang="ru-RU" sz="1400" b="1" dirty="0">
            <a:solidFill>
              <a:schemeClr val="accent5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0.20408</cdr:x>
      <cdr:y>0.17921</cdr:y>
    </cdr:from>
    <cdr:to>
      <cdr:x>0.33366</cdr:x>
      <cdr:y>0.25887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1440159" y="648072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accent5">
                  <a:lumMod val="50000"/>
                </a:schemeClr>
              </a:solidFill>
              <a:latin typeface="Palatino Linotype" pitchFamily="18" charset="0"/>
            </a:rPr>
            <a:t>78,7</a:t>
          </a:r>
          <a:endParaRPr lang="ru-RU" sz="1400" b="1" dirty="0">
            <a:solidFill>
              <a:schemeClr val="accent5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0.15306</cdr:x>
      <cdr:y>0.45125</cdr:y>
    </cdr:from>
    <cdr:to>
      <cdr:x>0.29428</cdr:x>
      <cdr:y>0.75217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080120" y="1631817"/>
          <a:ext cx="996585" cy="1088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7030A0"/>
              </a:solidFill>
              <a:latin typeface="Palatino Linotype" pitchFamily="18" charset="0"/>
            </a:rPr>
            <a:t>46,5</a:t>
          </a:r>
          <a:endParaRPr lang="ru-RU" sz="1400" b="1" dirty="0">
            <a:solidFill>
              <a:srgbClr val="7030A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0.16471</cdr:x>
      <cdr:y>0.13939</cdr:y>
    </cdr:from>
    <cdr:to>
      <cdr:x>0.29428</cdr:x>
      <cdr:y>0.43208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1162305" y="504056"/>
          <a:ext cx="914400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7030A0"/>
              </a:solidFill>
              <a:latin typeface="Palatino Linotype" pitchFamily="18" charset="0"/>
            </a:rPr>
            <a:t>48,9</a:t>
          </a:r>
          <a:endParaRPr lang="ru-RU" sz="1400" b="1" dirty="0">
            <a:solidFill>
              <a:srgbClr val="7030A0"/>
            </a:solidFill>
            <a:latin typeface="Palatino Linotype" pitchFamily="18" charset="0"/>
          </a:endParaRPr>
        </a:p>
      </cdr:txBody>
    </cdr:sp>
  </cdr:relSizeAnchor>
</c:userShapes>
</file>

<file path=ppt/drawings/drawing30.xml><?xml version="1.0" encoding="utf-8"?>
<c:userShapes xmlns:c="http://schemas.openxmlformats.org/drawingml/2006/chart">
  <cdr:relSizeAnchor xmlns:cdr="http://schemas.openxmlformats.org/drawingml/2006/chartDrawing">
    <cdr:from>
      <cdr:x>0.0349</cdr:x>
      <cdr:y>0.34599</cdr:y>
    </cdr:from>
    <cdr:to>
      <cdr:x>0.17645</cdr:x>
      <cdr:y>0.42385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6392" y="1599952"/>
          <a:ext cx="103975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514,4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0.19444</cdr:x>
      <cdr:y>0.24915</cdr:y>
    </cdr:from>
    <cdr:to>
      <cdr:x>0.26852</cdr:x>
      <cdr:y>0.29825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12168" y="1152128"/>
          <a:ext cx="576064" cy="2270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747,3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0.44444</cdr:x>
      <cdr:y>0.12457</cdr:y>
    </cdr:from>
    <cdr:to>
      <cdr:x>0.56481</cdr:x>
      <cdr:y>0.18686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56384" y="576064"/>
          <a:ext cx="93610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926,2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0.60185</cdr:x>
      <cdr:y>0.04672</cdr:y>
    </cdr:from>
    <cdr:to>
      <cdr:x>0.71264</cdr:x>
      <cdr:y>0.12457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680521" y="216024"/>
          <a:ext cx="861584" cy="36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1089,9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0.7352</cdr:x>
      <cdr:y>0.03455</cdr:y>
    </cdr:from>
    <cdr:to>
      <cdr:x>0.91849</cdr:x>
      <cdr:y>0.26344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400600" y="159792"/>
          <a:ext cx="1346448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1128,6</a:t>
          </a:r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0.0349</cdr:x>
      <cdr:y>0.64185</cdr:y>
    </cdr:from>
    <cdr:to>
      <cdr:x>0.2127</cdr:x>
      <cdr:y>0.83959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56392" y="2968104"/>
          <a:ext cx="130608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C00000"/>
              </a:solidFill>
            </a:rPr>
            <a:t>195,5</a:t>
          </a:r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0.20586</cdr:x>
      <cdr:y>0.59514</cdr:y>
    </cdr:from>
    <cdr:to>
      <cdr:x>0.37935</cdr:x>
      <cdr:y>0.79287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12168" y="2752080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C00000"/>
              </a:solidFill>
            </a:rPr>
            <a:t>231,2</a:t>
          </a:r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0.3823</cdr:x>
      <cdr:y>0.57956</cdr:y>
    </cdr:from>
    <cdr:to>
      <cdr:x>0.54599</cdr:x>
      <cdr:y>0.7773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973095" y="2680052"/>
          <a:ext cx="1272995" cy="914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0.4537</cdr:x>
      <cdr:y>0.51387</cdr:y>
    </cdr:from>
    <cdr:to>
      <cdr:x>0.5514</cdr:x>
      <cdr:y>0.59172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528392" y="2376265"/>
          <a:ext cx="759771" cy="3600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C00000"/>
              </a:solidFill>
            </a:rPr>
            <a:t>448,6</a:t>
          </a:r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0.45499</cdr:y>
    </cdr:from>
    <cdr:to>
      <cdr:x>0.87928</cdr:x>
      <cdr:y>0.68387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256584" y="2104008"/>
          <a:ext cx="1202432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0.04609</cdr:x>
      <cdr:y>0.782</cdr:y>
    </cdr:from>
    <cdr:to>
      <cdr:x>0.12037</cdr:x>
      <cdr:y>0.84087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58400" y="3616193"/>
          <a:ext cx="577704" cy="272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3">
                  <a:lumMod val="50000"/>
                </a:schemeClr>
              </a:solidFill>
            </a:rPr>
            <a:t>154,2</a:t>
          </a:r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0.18519</cdr:x>
      <cdr:y>0.77858</cdr:y>
    </cdr:from>
    <cdr:to>
      <cdr:x>0.25926</cdr:x>
      <cdr:y>0.84087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440161" y="3600400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3">
                  <a:lumMod val="50000"/>
                </a:schemeClr>
              </a:solidFill>
            </a:rPr>
            <a:t>158,0</a:t>
          </a:r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0.46296</cdr:x>
      <cdr:y>0.8253</cdr:y>
    </cdr:from>
    <cdr:to>
      <cdr:x>0.54599</cdr:x>
      <cdr:y>0.88759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600377" y="3816424"/>
          <a:ext cx="64571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3">
                  <a:lumMod val="50000"/>
                </a:schemeClr>
              </a:solidFill>
            </a:rPr>
            <a:t>98,4</a:t>
          </a:r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0.58816</cdr:x>
      <cdr:y>0.80226</cdr:y>
    </cdr:from>
    <cdr:to>
      <cdr:x>0.71264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320480" y="39762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0.54895</cdr:x>
      <cdr:y>0.71971</cdr:y>
    </cdr:from>
    <cdr:to>
      <cdr:x>0.69303</cdr:x>
      <cdr:y>0.94859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032448" y="3328144"/>
          <a:ext cx="105841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0.73528</cdr:y>
    </cdr:from>
    <cdr:to>
      <cdr:x>0.88909</cdr:x>
      <cdr:y>0.93302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256584" y="3400152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0.33333</cdr:x>
      <cdr:y>0.23358</cdr:y>
    </cdr:from>
    <cdr:to>
      <cdr:x>0.46943</cdr:x>
      <cdr:y>0.3846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2592288" y="1080120"/>
          <a:ext cx="1058405" cy="698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2">
                  <a:lumMod val="50000"/>
                </a:schemeClr>
              </a:solidFill>
            </a:rPr>
            <a:t>752,0</a:t>
          </a:r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0.32407</cdr:x>
      <cdr:y>0.57615</cdr:y>
    </cdr:from>
    <cdr:to>
      <cdr:x>0.39815</cdr:x>
      <cdr:y>0.63844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2520280" y="2664296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C00000"/>
              </a:solidFill>
            </a:rPr>
            <a:t>271,0</a:t>
          </a:r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0.58333</cdr:x>
      <cdr:y>0.46367</cdr:y>
    </cdr:from>
    <cdr:to>
      <cdr:x>0.67593</cdr:x>
      <cdr:y>0.56058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536504" y="2144122"/>
          <a:ext cx="720112" cy="4481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C00000"/>
              </a:solidFill>
            </a:rPr>
            <a:t>502,4</a:t>
          </a:r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0.74074</cdr:x>
      <cdr:y>0.40807</cdr:y>
    </cdr:from>
    <cdr:to>
      <cdr:x>0.83879</cdr:x>
      <cdr:y>0.51387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5760640" y="1887036"/>
          <a:ext cx="762516" cy="489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C00000"/>
              </a:solidFill>
            </a:rPr>
            <a:t>592,9</a:t>
          </a:r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0.32407</cdr:x>
      <cdr:y>0.80226</cdr:y>
    </cdr:from>
    <cdr:to>
      <cdr:x>0.46943</cdr:x>
      <cdr:y>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2520280" y="3709888"/>
          <a:ext cx="113042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3">
                  <a:lumMod val="50000"/>
                </a:schemeClr>
              </a:solidFill>
            </a:rPr>
            <a:t>125,9</a:t>
          </a:r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0.61111</cdr:x>
      <cdr:y>0.84087</cdr:y>
    </cdr:from>
    <cdr:to>
      <cdr:x>0.68519</cdr:x>
      <cdr:y>0.90316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752528" y="3888432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3">
                  <a:lumMod val="50000"/>
                </a:schemeClr>
              </a:solidFill>
            </a:rPr>
            <a:t>78,7</a:t>
          </a:r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0.75926</cdr:x>
      <cdr:y>0.84087</cdr:y>
    </cdr:from>
    <cdr:to>
      <cdr:x>0.87684</cdr:x>
      <cdr:y>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5904656" y="3888432"/>
          <a:ext cx="914400" cy="7358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3">
                  <a:lumMod val="50000"/>
                </a:schemeClr>
              </a:solidFill>
            </a:rPr>
            <a:t>15,0</a:t>
          </a:r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</c:userShapes>
</file>

<file path=ppt/drawings/drawing31.xml><?xml version="1.0" encoding="utf-8"?>
<c:userShapes xmlns:c="http://schemas.openxmlformats.org/drawingml/2006/chart">
  <cdr:relSizeAnchor xmlns:cdr="http://schemas.openxmlformats.org/drawingml/2006/chartDrawing">
    <cdr:from>
      <cdr:x>0.16239</cdr:x>
      <cdr:y>0.25758</cdr:y>
    </cdr:from>
    <cdr:to>
      <cdr:x>0.29657</cdr:x>
      <cdr:y>0.48028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68152" y="1224136"/>
          <a:ext cx="1130424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800" b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0.39583</cdr:x>
      <cdr:y>0.2931</cdr:y>
    </cdr:from>
    <cdr:to>
      <cdr:x>0.50436</cdr:x>
      <cdr:y>0.4855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36304" y="1224136"/>
          <a:ext cx="750243" cy="803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0.61538</cdr:x>
      <cdr:y>0.27273</cdr:y>
    </cdr:from>
    <cdr:to>
      <cdr:x>0.72392</cdr:x>
      <cdr:y>0.46513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184576" y="12961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0.36458</cdr:x>
      <cdr:y>0.56897</cdr:y>
    </cdr:from>
    <cdr:to>
      <cdr:x>0.4375</cdr:x>
      <cdr:y>0.66353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20280" y="2376264"/>
          <a:ext cx="504056" cy="3949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791,4</a:t>
          </a:r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0.41667</cdr:x>
      <cdr:y>0.5</cdr:y>
    </cdr:from>
    <cdr:to>
      <cdr:x>0.43512</cdr:x>
      <cdr:y>0.6924</cdr:y>
    </cdr:to>
    <cdr:sp macro="" textlink="">
      <cdr:nvSpPr>
        <cdr:cNvPr id="6" name="Левая фигурная скобка 5"/>
        <cdr:cNvSpPr/>
      </cdr:nvSpPr>
      <cdr:spPr>
        <a:xfrm xmlns:a="http://schemas.openxmlformats.org/drawingml/2006/main">
          <a:off x="2880320" y="2088232"/>
          <a:ext cx="127540" cy="803552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0.58333</cdr:x>
      <cdr:y>0.48276</cdr:y>
    </cdr:from>
    <cdr:to>
      <cdr:x>0.60178</cdr:x>
      <cdr:y>0.67516</cdr:y>
    </cdr:to>
    <cdr:sp macro="" textlink="">
      <cdr:nvSpPr>
        <cdr:cNvPr id="7" name="Левая фигурная скобка 6"/>
        <cdr:cNvSpPr/>
      </cdr:nvSpPr>
      <cdr:spPr>
        <a:xfrm xmlns:a="http://schemas.openxmlformats.org/drawingml/2006/main">
          <a:off x="4032448" y="2016224"/>
          <a:ext cx="127540" cy="803552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0.53631</cdr:x>
      <cdr:y>0.55172</cdr:y>
    </cdr:from>
    <cdr:to>
      <cdr:x>0.61227</cdr:x>
      <cdr:y>0.64263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823242" y="2304239"/>
          <a:ext cx="541503" cy="3796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926,2</a:t>
          </a:r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0.66667</cdr:x>
      <cdr:y>0.51724</cdr:y>
    </cdr:from>
    <cdr:to>
      <cdr:x>0.77451</cdr:x>
      <cdr:y>0.62069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896569" y="2214546"/>
          <a:ext cx="792064" cy="442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1089,9</a:t>
          </a:r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0.08333</cdr:x>
      <cdr:y>0.53448</cdr:y>
    </cdr:from>
    <cdr:to>
      <cdr:x>0.10582</cdr:x>
      <cdr:y>0.75342</cdr:y>
    </cdr:to>
    <cdr:sp macro="" textlink="">
      <cdr:nvSpPr>
        <cdr:cNvPr id="11" name="Левая фигурная скобка 10"/>
        <cdr:cNvSpPr/>
      </cdr:nvSpPr>
      <cdr:spPr>
        <a:xfrm xmlns:a="http://schemas.openxmlformats.org/drawingml/2006/main">
          <a:off x="576064" y="2232248"/>
          <a:ext cx="155448" cy="91440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0.07843</cdr:x>
      <cdr:y>0.60971</cdr:y>
    </cdr:from>
    <cdr:to>
      <cdr:x>0.16162</cdr:x>
      <cdr:y>0.74138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576064" y="2610455"/>
          <a:ext cx="610977" cy="563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747,3</a:t>
          </a:r>
        </a:p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0.25253</cdr:x>
      <cdr:y>0.48276</cdr:y>
    </cdr:from>
    <cdr:to>
      <cdr:x>0.27433</cdr:x>
      <cdr:y>0.7017</cdr:y>
    </cdr:to>
    <cdr:sp macro="" textlink="">
      <cdr:nvSpPr>
        <cdr:cNvPr id="13" name="Левая фигурная скобка 12"/>
        <cdr:cNvSpPr/>
      </cdr:nvSpPr>
      <cdr:spPr>
        <a:xfrm xmlns:a="http://schemas.openxmlformats.org/drawingml/2006/main">
          <a:off x="1800200" y="2016224"/>
          <a:ext cx="155448" cy="91440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0.19192</cdr:x>
      <cdr:y>0.56897</cdr:y>
    </cdr:from>
    <cdr:to>
      <cdr:x>0.32019</cdr:x>
      <cdr:y>0.65517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368152" y="2376264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752,0</a:t>
          </a:r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0.69697</cdr:x>
      <cdr:y>0.26523</cdr:y>
    </cdr:from>
    <cdr:to>
      <cdr:x>0.82524</cdr:x>
      <cdr:y>0.33166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4968552" y="1107712"/>
          <a:ext cx="914400" cy="277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0.75758</cdr:x>
      <cdr:y>0.01724</cdr:y>
    </cdr:from>
    <cdr:to>
      <cdr:x>0.88584</cdr:x>
      <cdr:y>0.27067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400600" y="72008"/>
          <a:ext cx="914400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- 5,8%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0.82278</cdr:x>
      <cdr:y>0.48078</cdr:y>
    </cdr:from>
    <cdr:to>
      <cdr:x>0.93062</cdr:x>
      <cdr:y>0.58423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6043166" y="2058430"/>
          <a:ext cx="792064" cy="442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1128,6</a:t>
          </a:r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2.xml><?xml version="1.0" encoding="utf-8"?>
<c:userShapes xmlns:c="http://schemas.openxmlformats.org/drawingml/2006/chart">
  <cdr:relSizeAnchor xmlns:cdr="http://schemas.openxmlformats.org/drawingml/2006/chartDrawing">
    <cdr:from>
      <cdr:x>0.0349</cdr:x>
      <cdr:y>0.34599</cdr:y>
    </cdr:from>
    <cdr:to>
      <cdr:x>0.17645</cdr:x>
      <cdr:y>0.42385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6392" y="1599952"/>
          <a:ext cx="103975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0.21566</cdr:x>
      <cdr:y>0.12799</cdr:y>
    </cdr:from>
    <cdr:to>
      <cdr:x>0.34994</cdr:x>
      <cdr:y>0.3413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591840"/>
          <a:ext cx="986408" cy="986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0.3725</cdr:x>
      <cdr:y>0.29927</cdr:y>
    </cdr:from>
    <cdr:to>
      <cdr:x>0.5558</cdr:x>
      <cdr:y>0.50171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36304" y="1383928"/>
          <a:ext cx="1346475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0.54895</cdr:x>
      <cdr:y>0.0657</cdr:y>
    </cdr:from>
    <cdr:to>
      <cdr:x>0.71264</cdr:x>
      <cdr:y>0.31015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032448" y="303808"/>
          <a:ext cx="1202432" cy="11304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0.7352</cdr:x>
      <cdr:y>0.03455</cdr:y>
    </cdr:from>
    <cdr:to>
      <cdr:x>0.91849</cdr:x>
      <cdr:y>0.26344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400600" y="159792"/>
          <a:ext cx="1346448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0.0349</cdr:x>
      <cdr:y>0.64185</cdr:y>
    </cdr:from>
    <cdr:to>
      <cdr:x>0.2127</cdr:x>
      <cdr:y>0.83959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56392" y="2968104"/>
          <a:ext cx="130608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0.20586</cdr:x>
      <cdr:y>0.59514</cdr:y>
    </cdr:from>
    <cdr:to>
      <cdr:x>0.37935</cdr:x>
      <cdr:y>0.79287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12168" y="2752080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0.3823</cdr:x>
      <cdr:y>0.57956</cdr:y>
    </cdr:from>
    <cdr:to>
      <cdr:x>0.54599</cdr:x>
      <cdr:y>0.7773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808312" y="2680072"/>
          <a:ext cx="120243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0.54895</cdr:x>
      <cdr:y>0.51728</cdr:y>
    </cdr:from>
    <cdr:to>
      <cdr:x>0.71264</cdr:x>
      <cdr:y>0.73059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032448" y="2392040"/>
          <a:ext cx="1202432" cy="986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0.45499</cdr:y>
    </cdr:from>
    <cdr:to>
      <cdr:x>0.87928</cdr:x>
      <cdr:y>0.68387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256584" y="2104008"/>
          <a:ext cx="1202432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0.06862</cdr:x>
      <cdr:y>0.782</cdr:y>
    </cdr:from>
    <cdr:to>
      <cdr:x>0.1931</cdr:x>
      <cdr:y>0.97973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504056" y="36161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0.21566</cdr:x>
      <cdr:y>0.70414</cdr:y>
    </cdr:from>
    <cdr:to>
      <cdr:x>0.37935</cdr:x>
      <cdr:y>0.99531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584176" y="3256136"/>
          <a:ext cx="1202432" cy="1346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0.3823</cdr:x>
      <cdr:y>0.71971</cdr:y>
    </cdr:from>
    <cdr:to>
      <cdr:x>0.54599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808312" y="3328144"/>
          <a:ext cx="1202432" cy="12961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0.58816</cdr:x>
      <cdr:y>0.80226</cdr:y>
    </cdr:from>
    <cdr:to>
      <cdr:x>0.71264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320480" y="39762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0.54895</cdr:x>
      <cdr:y>0.71971</cdr:y>
    </cdr:from>
    <cdr:to>
      <cdr:x>0.69303</cdr:x>
      <cdr:y>0.94859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032448" y="3328144"/>
          <a:ext cx="105841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0.73528</cdr:y>
    </cdr:from>
    <cdr:to>
      <cdr:x>0.88909</cdr:x>
      <cdr:y>0.93302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256584" y="3400152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0.04901</cdr:x>
      <cdr:y>0.69643</cdr:y>
    </cdr:from>
    <cdr:to>
      <cdr:x>0.09803</cdr:x>
      <cdr:y>0.75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360040" y="2808312"/>
          <a:ext cx="36004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0.14278</cdr:x>
      <cdr:y>0.64286</cdr:y>
    </cdr:from>
    <cdr:to>
      <cdr:x>0.21566</cdr:x>
      <cdr:y>0.71429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1048827" y="2592288"/>
          <a:ext cx="535349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0.3627</cdr:x>
      <cdr:y>0.66071</cdr:y>
    </cdr:from>
    <cdr:to>
      <cdr:x>0.49698</cdr:x>
      <cdr:y>0.73059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2664296" y="2664296"/>
          <a:ext cx="986405" cy="2817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0.47053</cdr:x>
      <cdr:y>0.64286</cdr:y>
    </cdr:from>
    <cdr:to>
      <cdr:x>0.64193</cdr:x>
      <cdr:y>0.73059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56384" y="2592288"/>
          <a:ext cx="1259086" cy="3537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0.67638</cdr:x>
      <cdr:y>0.53285</cdr:y>
    </cdr:from>
    <cdr:to>
      <cdr:x>0.68619</cdr:x>
      <cdr:y>0.56399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4968552" y="2464048"/>
          <a:ext cx="72008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0.5795</cdr:x>
      <cdr:y>0.66102</cdr:y>
    </cdr:from>
    <cdr:to>
      <cdr:x>0.65245</cdr:x>
      <cdr:y>0.76173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476949" y="2808311"/>
          <a:ext cx="563612" cy="4278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0.03728</cdr:x>
      <cdr:y>0.61017</cdr:y>
    </cdr:from>
    <cdr:to>
      <cdr:x>0.1833</cdr:x>
      <cdr:y>0.66102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288032" y="2592288"/>
          <a:ext cx="112806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0.18642</cdr:x>
      <cdr:y>0.54237</cdr:y>
    </cdr:from>
    <cdr:to>
      <cdr:x>0.25643</cdr:x>
      <cdr:y>0.61017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1440160" y="2304256"/>
          <a:ext cx="54093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0.49013</cdr:x>
      <cdr:y>0.285</cdr:y>
    </cdr:from>
    <cdr:to>
      <cdr:x>0.72114</cdr:x>
      <cdr:y>0.40358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3600382" y="1149247"/>
          <a:ext cx="1696917" cy="478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0.65678</cdr:x>
      <cdr:y>0.23699</cdr:y>
    </cdr:from>
    <cdr:to>
      <cdr:x>0.80086</cdr:x>
      <cdr:y>0.35687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4824536" y="1095896"/>
          <a:ext cx="1058416" cy="5543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0.03921</cdr:x>
      <cdr:y>0.47423</cdr:y>
    </cdr:from>
    <cdr:to>
      <cdr:x>0.11763</cdr:x>
      <cdr:y>0.53571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288032" y="1912297"/>
          <a:ext cx="576064" cy="247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0.14985</cdr:x>
      <cdr:y>0.45011</cdr:y>
    </cdr:from>
    <cdr:to>
      <cdr:x>0.23526</cdr:x>
      <cdr:y>0.50847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1157709" y="1912296"/>
          <a:ext cx="659830" cy="247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0.47818</cdr:x>
      <cdr:y>0.3502</cdr:y>
    </cdr:from>
    <cdr:to>
      <cdr:x>0.53678</cdr:x>
      <cdr:y>0.45011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3694176" y="1487801"/>
          <a:ext cx="452734" cy="4244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0.57789</cdr:x>
      <cdr:y>0.32333</cdr:y>
    </cdr:from>
    <cdr:to>
      <cdr:x>0.64313</cdr:x>
      <cdr:y>0.39109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4464496" y="1373668"/>
          <a:ext cx="504056" cy="287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0.69906</cdr:x>
      <cdr:y>0.25424</cdr:y>
    </cdr:from>
    <cdr:to>
      <cdr:x>0.82047</cdr:x>
      <cdr:y>0.32333</cdr:y>
    </cdr:to>
    <cdr:sp macro="" textlink="">
      <cdr:nvSpPr>
        <cdr:cNvPr id="32" name="TextBox 31"/>
        <cdr:cNvSpPr txBox="1"/>
      </cdr:nvSpPr>
      <cdr:spPr>
        <a:xfrm xmlns:a="http://schemas.openxmlformats.org/drawingml/2006/main">
          <a:off x="5400599" y="1080120"/>
          <a:ext cx="937977" cy="293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0.25643</cdr:x>
      <cdr:y>0.42373</cdr:y>
    </cdr:from>
    <cdr:to>
      <cdr:x>0.40693</cdr:x>
      <cdr:y>0.50847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1981090" y="1800200"/>
          <a:ext cx="1162653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0.25487</cdr:x>
      <cdr:y>0.66071</cdr:y>
    </cdr:from>
    <cdr:to>
      <cdr:x>0.43816</cdr:x>
      <cdr:y>0.8339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1872208" y="2664296"/>
          <a:ext cx="1346415" cy="6983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0.33329</cdr:x>
      <cdr:y>0.46429</cdr:y>
    </cdr:from>
    <cdr:to>
      <cdr:x>0.40693</cdr:x>
      <cdr:y>0.5439</cdr:y>
    </cdr:to>
    <cdr:sp macro="" textlink="">
      <cdr:nvSpPr>
        <cdr:cNvPr id="35" name="TextBox 34"/>
        <cdr:cNvSpPr txBox="1"/>
      </cdr:nvSpPr>
      <cdr:spPr>
        <a:xfrm xmlns:a="http://schemas.openxmlformats.org/drawingml/2006/main">
          <a:off x="2448272" y="1872208"/>
          <a:ext cx="540930" cy="3210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0.4474</cdr:x>
      <cdr:y>0.20339</cdr:y>
    </cdr:from>
    <cdr:to>
      <cdr:x>0.5271</cdr:x>
      <cdr:y>0.32333</cdr:y>
    </cdr:to>
    <cdr:sp macro="" textlink="">
      <cdr:nvSpPr>
        <cdr:cNvPr id="36" name="TextBox 35"/>
        <cdr:cNvSpPr txBox="1"/>
      </cdr:nvSpPr>
      <cdr:spPr>
        <a:xfrm xmlns:a="http://schemas.openxmlformats.org/drawingml/2006/main">
          <a:off x="3456384" y="864097"/>
          <a:ext cx="615754" cy="509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0.55925</cdr:x>
      <cdr:y>0.18644</cdr:y>
    </cdr:from>
    <cdr:to>
      <cdr:x>0.64313</cdr:x>
      <cdr:y>0.25424</cdr:y>
    </cdr:to>
    <cdr:sp macro="" textlink="">
      <cdr:nvSpPr>
        <cdr:cNvPr id="37" name="TextBox 36"/>
        <cdr:cNvSpPr txBox="1"/>
      </cdr:nvSpPr>
      <cdr:spPr>
        <a:xfrm xmlns:a="http://schemas.openxmlformats.org/drawingml/2006/main">
          <a:off x="4320480" y="792088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0.6711</cdr:x>
      <cdr:y>0.11864</cdr:y>
    </cdr:from>
    <cdr:to>
      <cdr:x>0.7643</cdr:x>
      <cdr:y>0.20339</cdr:y>
    </cdr:to>
    <cdr:sp macro="" textlink="">
      <cdr:nvSpPr>
        <cdr:cNvPr id="38" name="TextBox 37"/>
        <cdr:cNvSpPr txBox="1"/>
      </cdr:nvSpPr>
      <cdr:spPr>
        <a:xfrm xmlns:a="http://schemas.openxmlformats.org/drawingml/2006/main">
          <a:off x="5184575" y="504056"/>
          <a:ext cx="720081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33.xml><?xml version="1.0" encoding="utf-8"?>
<c:userShapes xmlns:c="http://schemas.openxmlformats.org/drawingml/2006/chart">
  <cdr:relSizeAnchor xmlns:cdr="http://schemas.openxmlformats.org/drawingml/2006/chartDrawing">
    <cdr:from>
      <cdr:x>0.56133</cdr:x>
      <cdr:y>0.49782</cdr:y>
    </cdr:from>
    <cdr:to>
      <cdr:x>0.69091</cdr:x>
      <cdr:y>0.57747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61218" y="1800200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0.12679</cdr:x>
      <cdr:y>0.33852</cdr:y>
    </cdr:from>
    <cdr:to>
      <cdr:x>0.1885</cdr:x>
      <cdr:y>0.42121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94761" y="1224136"/>
          <a:ext cx="435427" cy="299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0.56424</cdr:x>
      <cdr:y>0.84483</cdr:y>
    </cdr:from>
    <cdr:to>
      <cdr:x>0.61658</cdr:x>
      <cdr:y>0.91725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84861" y="3528392"/>
          <a:ext cx="388204" cy="3024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274,6</a:t>
          </a:r>
          <a:endParaRPr lang="ru-RU" sz="16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0.5534</cdr:x>
      <cdr:y>0.25862</cdr:y>
    </cdr:from>
    <cdr:to>
      <cdr:x>0.6586</cdr:x>
      <cdr:y>0.32609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104456" y="1080119"/>
          <a:ext cx="780264" cy="2817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265,9</a:t>
          </a:r>
          <a:endParaRPr lang="ru-RU" sz="16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0.20963</cdr:x>
      <cdr:y>0.7931</cdr:y>
    </cdr:from>
    <cdr:to>
      <cdr:x>0.28231</cdr:x>
      <cdr:y>0.87017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554759" y="3312368"/>
          <a:ext cx="539054" cy="321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43,5</a:t>
          </a:r>
          <a:endParaRPr lang="ru-RU" sz="16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0.225</cdr:x>
      <cdr:y>0.49614</cdr:y>
    </cdr:from>
    <cdr:to>
      <cdr:x>0.28979</cdr:x>
      <cdr:y>0.56579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668814" y="2072114"/>
          <a:ext cx="480536" cy="290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38,1</a:t>
          </a:r>
          <a:endParaRPr lang="ru-RU" sz="16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0.21359</cdr:x>
      <cdr:y>0.2069</cdr:y>
    </cdr:from>
    <cdr:to>
      <cdr:x>0.30097</cdr:x>
      <cdr:y>0.29099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84177" y="864096"/>
          <a:ext cx="648072" cy="351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28,4</a:t>
          </a:r>
          <a:endParaRPr lang="ru-RU" sz="16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0.22602</cdr:x>
      <cdr:y>0.77961</cdr:y>
    </cdr:from>
    <cdr:to>
      <cdr:x>0.30901</cdr:x>
      <cdr:y>0.85668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594944" y="3642211"/>
          <a:ext cx="585653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0.16505</cdr:x>
      <cdr:y>0.46552</cdr:y>
    </cdr:from>
    <cdr:to>
      <cdr:x>0.28434</cdr:x>
      <cdr:y>0.52675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224136" y="1944216"/>
          <a:ext cx="884764" cy="2557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8,6</a:t>
          </a:r>
          <a:endParaRPr lang="ru-RU" sz="1600" b="1" i="1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0.16505</cdr:x>
      <cdr:y>0.167</cdr:y>
    </cdr:from>
    <cdr:to>
      <cdr:x>0.33973</cdr:x>
      <cdr:y>0.26016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224136" y="697453"/>
          <a:ext cx="1295582" cy="389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8,1</a:t>
          </a:r>
          <a:endParaRPr lang="ru-RU" sz="1600" b="1" i="1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0.16505</cdr:x>
      <cdr:y>0.74138</cdr:y>
    </cdr:from>
    <cdr:to>
      <cdr:x>0.3103</cdr:x>
      <cdr:y>0.81044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224136" y="3096344"/>
          <a:ext cx="1077304" cy="2884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8,7</a:t>
          </a:r>
          <a:endParaRPr lang="ru-RU" sz="1600" b="1" i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0.1317</cdr:x>
      <cdr:y>0.40924</cdr:y>
    </cdr:from>
    <cdr:to>
      <cdr:x>0.21203</cdr:x>
      <cdr:y>0.47512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976819" y="1709160"/>
          <a:ext cx="595793" cy="275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2,5</a:t>
          </a:r>
          <a:endParaRPr lang="ru-RU" sz="1600" b="1" i="1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0.15197</cdr:x>
      <cdr:y>0.16768</cdr:y>
    </cdr:from>
    <cdr:to>
      <cdr:x>0.28154</cdr:x>
      <cdr:y>0.21392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072388" y="783377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0.1317</cdr:x>
      <cdr:y>0.12069</cdr:y>
    </cdr:from>
    <cdr:to>
      <cdr:x>0.20388</cdr:x>
      <cdr:y>0.18966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976819" y="504056"/>
          <a:ext cx="535349" cy="288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2,5</a:t>
          </a:r>
          <a:endParaRPr lang="ru-RU" sz="1600" b="1" i="1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0.13154</cdr:x>
      <cdr:y>0.70153</cdr:y>
    </cdr:from>
    <cdr:to>
      <cdr:x>0.28526</cdr:x>
      <cdr:y>0.76698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975601" y="2929903"/>
          <a:ext cx="1140091" cy="2733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2,4</a:t>
          </a:r>
          <a:endParaRPr lang="ru-RU" sz="1600" b="1" i="1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0.17053</cdr:x>
      <cdr:y>0.4463</cdr:y>
    </cdr:from>
    <cdr:to>
      <cdr:x>0.30011</cdr:x>
      <cdr:y>0.48699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1203390" y="2085036"/>
          <a:ext cx="914400" cy="190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0.13311</cdr:x>
      <cdr:y>0.06897</cdr:y>
    </cdr:from>
    <cdr:to>
      <cdr:x>0.26269</cdr:x>
      <cdr:y>0.13063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987257" y="288032"/>
          <a:ext cx="961072" cy="2575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2,5</a:t>
          </a:r>
        </a:p>
        <a:p xmlns:a="http://schemas.openxmlformats.org/drawingml/2006/main">
          <a:endParaRPr lang="ru-RU" sz="1600" b="1" i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0.1317</cdr:x>
      <cdr:y>0.06897</cdr:y>
    </cdr:from>
    <cdr:to>
      <cdr:x>0.23473</cdr:x>
      <cdr:y>0.13062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976819" y="288032"/>
          <a:ext cx="764156" cy="2574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6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0.13554</cdr:x>
      <cdr:y>0.65517</cdr:y>
    </cdr:from>
    <cdr:to>
      <cdr:x>0.23857</cdr:x>
      <cdr:y>0.72414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1005276" y="2736305"/>
          <a:ext cx="7641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2,5</a:t>
          </a:r>
          <a:endParaRPr lang="ru-RU" sz="1600" b="1" i="1" dirty="0">
            <a:solidFill>
              <a:srgbClr val="0070C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0.13242</cdr:x>
      <cdr:y>0.04438</cdr:y>
    </cdr:from>
    <cdr:to>
      <cdr:x>0.26199</cdr:x>
      <cdr:y>0.10603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934438" y="207313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0.1363</cdr:x>
      <cdr:y>0.35352</cdr:y>
    </cdr:from>
    <cdr:to>
      <cdr:x>0.2574</cdr:x>
      <cdr:y>0.42721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1010877" y="1476473"/>
          <a:ext cx="898205" cy="3077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2,5</a:t>
          </a:r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0.52902</cdr:x>
      <cdr:y>0.60345</cdr:y>
    </cdr:from>
    <cdr:to>
      <cdr:x>0.6523</cdr:x>
      <cdr:y>0.82239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923616" y="25202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0.56424</cdr:x>
      <cdr:y>0.55172</cdr:y>
    </cdr:from>
    <cdr:to>
      <cdr:x>0.6523</cdr:x>
      <cdr:y>0.63793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4184860" y="2304256"/>
          <a:ext cx="653133" cy="360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268,5</a:t>
          </a:r>
          <a:endParaRPr lang="ru-RU" sz="16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4.xml><?xml version="1.0" encoding="utf-8"?>
<c:userShapes xmlns:c="http://schemas.openxmlformats.org/drawingml/2006/chart">
  <cdr:relSizeAnchor xmlns:cdr="http://schemas.openxmlformats.org/drawingml/2006/chartDrawing">
    <cdr:from>
      <cdr:x>0.57874</cdr:x>
      <cdr:y>0.18994</cdr:y>
    </cdr:from>
    <cdr:to>
      <cdr:x>0.69971</cdr:x>
      <cdr:y>0.30271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84033" y="752231"/>
          <a:ext cx="853642" cy="4466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82,8%</a:t>
          </a:r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13,1%</a:t>
          </a:r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2,6%</a:t>
          </a:r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0,8%</a:t>
          </a:r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0.36735</cdr:x>
      <cdr:y>0.10909</cdr:y>
    </cdr:from>
    <cdr:to>
      <cdr:x>0.49692</cdr:x>
      <cdr:y>0.2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592288" y="432048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0,7%</a:t>
          </a:r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5.xml><?xml version="1.0" encoding="utf-8"?>
<c:userShapes xmlns:c="http://schemas.openxmlformats.org/drawingml/2006/chart">
  <cdr:relSizeAnchor xmlns:cdr="http://schemas.openxmlformats.org/drawingml/2006/chartDrawing">
    <cdr:from>
      <cdr:x>0.17476</cdr:x>
      <cdr:y>0.34687</cdr:y>
    </cdr:from>
    <cdr:to>
      <cdr:x>0.25108</cdr:x>
      <cdr:y>0.45121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96144" y="1573583"/>
          <a:ext cx="566052" cy="4733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C00000"/>
              </a:solidFill>
            </a:rPr>
            <a:t>14,3</a:t>
          </a:r>
          <a:r>
            <a: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  <a:endParaRPr lang="ru-RU" sz="1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0.55144</cdr:x>
      <cdr:y>0.53968</cdr:y>
    </cdr:from>
    <cdr:to>
      <cdr:x>0.64473</cdr:x>
      <cdr:y>0.67203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089921" y="2448272"/>
          <a:ext cx="691915" cy="6004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</a:rPr>
            <a:t>84,7</a:t>
          </a:r>
          <a:r>
            <a:rPr lang="ru-RU" sz="1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  <a:endParaRPr lang="ru-RU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0.17476</cdr:x>
      <cdr:y>0.61905</cdr:y>
    </cdr:from>
    <cdr:to>
      <cdr:x>0.26928</cdr:x>
      <cdr:y>0.75141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96144" y="2585440"/>
          <a:ext cx="701058" cy="5527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C00000"/>
              </a:solidFill>
            </a:rPr>
            <a:t>15,3</a:t>
          </a:r>
          <a:r>
            <a: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  <a:endParaRPr lang="ru-RU" sz="1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0.58507</cdr:x>
      <cdr:y>0.80952</cdr:y>
    </cdr:from>
    <cdr:to>
      <cdr:x>0.69108</cdr:x>
      <cdr:y>0.89776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339372" y="3672408"/>
          <a:ext cx="786257" cy="400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002060"/>
              </a:solidFill>
            </a:rPr>
            <a:t>82,6</a:t>
          </a:r>
          <a:r>
            <a:rPr lang="ru-RU" sz="1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  <a:endParaRPr lang="ru-RU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0.21978</cdr:x>
      <cdr:y>0.88235</cdr:y>
    </cdr:from>
    <cdr:to>
      <cdr:x>0.33003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866106" y="4320480"/>
          <a:ext cx="936104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0.18447</cdr:x>
      <cdr:y>0.88889</cdr:y>
    </cdr:from>
    <cdr:to>
      <cdr:x>0.25232</cdr:x>
      <cdr:y>0.96242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368152" y="4032448"/>
          <a:ext cx="503231" cy="3335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rgbClr val="C00000"/>
              </a:solidFill>
            </a:rPr>
            <a:t>17,4</a:t>
          </a:r>
          <a:r>
            <a: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  <a:endParaRPr lang="ru-RU" sz="1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0.91262</cdr:x>
      <cdr:y>0.35352</cdr:y>
    </cdr:from>
    <cdr:to>
      <cdr:x>1</cdr:x>
      <cdr:y>0.45561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768753" y="1476474"/>
          <a:ext cx="648071" cy="4263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1">
                  <a:lumMod val="50000"/>
                </a:schemeClr>
              </a:solidFill>
            </a:rPr>
            <a:t>+4,1%</a:t>
          </a:r>
          <a:endParaRPr lang="ru-RU" sz="1400" b="1" i="1" dirty="0">
            <a:solidFill>
              <a:schemeClr val="accent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0.9576</cdr:x>
      <cdr:y>0.66176</cdr:y>
    </cdr:from>
    <cdr:to>
      <cdr:x>1</cdr:x>
      <cdr:y>0.82353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8130802" y="3240360"/>
          <a:ext cx="360040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0.8835</cdr:x>
      <cdr:y>0.61905</cdr:y>
    </cdr:from>
    <cdr:to>
      <cdr:x>0.95146</cdr:x>
      <cdr:y>0.70729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6552728" y="2808323"/>
          <a:ext cx="504056" cy="400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accent1">
                  <a:lumMod val="50000"/>
                </a:schemeClr>
              </a:solidFill>
            </a:rPr>
            <a:t>+13,0%</a:t>
          </a:r>
          <a:endParaRPr lang="ru-RU" sz="1400" b="1" i="1" dirty="0">
            <a:solidFill>
              <a:schemeClr val="accent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0.87379</cdr:x>
      <cdr:y>0.57143</cdr:y>
    </cdr:from>
    <cdr:to>
      <cdr:x>0.87379</cdr:x>
      <cdr:y>0.74603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 flipV="1">
          <a:off x="6480720" y="2592288"/>
          <a:ext cx="0" cy="79208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0.90291</cdr:x>
      <cdr:y>0.29792</cdr:y>
    </cdr:from>
    <cdr:to>
      <cdr:x>0.90291</cdr:x>
      <cdr:y>0.49816</cdr:y>
    </cdr:to>
    <cdr:cxnSp macro="">
      <cdr:nvCxnSpPr>
        <cdr:cNvPr id="15" name="Прямая со стрелкой 14"/>
        <cdr:cNvCxnSpPr/>
      </cdr:nvCxnSpPr>
      <cdr:spPr>
        <a:xfrm xmlns:a="http://schemas.openxmlformats.org/drawingml/2006/main" flipV="1">
          <a:off x="6696744" y="1351514"/>
          <a:ext cx="0" cy="908405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none"/>
          <a:tailEnd type="arrow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0.58366</cdr:x>
      <cdr:y>0.28571</cdr:y>
    </cdr:from>
    <cdr:to>
      <cdr:x>0.70694</cdr:x>
      <cdr:y>0.36752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328877" y="1296144"/>
          <a:ext cx="914400" cy="3710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 smtClean="0">
              <a:solidFill>
                <a:schemeClr val="tx2">
                  <a:lumMod val="50000"/>
                </a:schemeClr>
              </a:solidFill>
            </a:rPr>
            <a:t>85,7</a:t>
          </a:r>
          <a:r>
            <a:rPr lang="ru-RU" sz="1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  <a:endParaRPr lang="ru-RU" sz="1400" b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6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7.xml><?xml version="1.0" encoding="utf-8"?>
<c:userShapes xmlns:c="http://schemas.openxmlformats.org/drawingml/2006/chart">
  <cdr:relSizeAnchor xmlns:cdr="http://schemas.openxmlformats.org/drawingml/2006/chartDrawing">
    <cdr:from>
      <cdr:x>0.45161</cdr:x>
      <cdr:y>0.45714</cdr:y>
    </cdr:from>
    <cdr:to>
      <cdr:x>0.64273</cdr:x>
      <cdr:y>0.63855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32448" y="2304256"/>
          <a:ext cx="1706488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0.52857</cdr:y>
    </cdr:from>
    <cdr:to>
      <cdr:x>0.20055</cdr:x>
      <cdr:y>0.73855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6064" y="2664296"/>
          <a:ext cx="121463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0.12903</cdr:x>
      <cdr:y>0.21429</cdr:y>
    </cdr:from>
    <cdr:to>
      <cdr:x>0.20161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52129" y="1080120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0.32874</cdr:x>
      <cdr:y>0.60693</cdr:y>
    </cdr:from>
    <cdr:to>
      <cdr:x>0.43115</cdr:x>
      <cdr:y>0.77905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35304" y="32243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0.39325</cdr:x>
      <cdr:y>0.20031</cdr:y>
    </cdr:from>
    <cdr:to>
      <cdr:x>0.49566</cdr:x>
      <cdr:y>0.37242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11368" y="10641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0.06796</cdr:x>
      <cdr:y>0.20796</cdr:y>
    </cdr:from>
    <cdr:to>
      <cdr:x>0.17551</cdr:x>
      <cdr:y>0.30874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04058" y="999989"/>
          <a:ext cx="797670" cy="484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0.14563</cdr:x>
      <cdr:y>0.18675</cdr:y>
    </cdr:from>
    <cdr:to>
      <cdr:x>0.29405</cdr:x>
      <cdr:y>0.25125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80121" y="897999"/>
          <a:ext cx="1100796" cy="3101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0.23301</cdr:x>
      <cdr:y>0.1732</cdr:y>
    </cdr:from>
    <cdr:to>
      <cdr:x>0.31068</cdr:x>
      <cdr:y>0.23628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728194" y="832843"/>
          <a:ext cx="576064" cy="303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0.33981</cdr:x>
      <cdr:y>0.17638</cdr:y>
    </cdr:from>
    <cdr:to>
      <cdr:x>0.43689</cdr:x>
      <cdr:y>0.23628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520282" y="848122"/>
          <a:ext cx="720079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991A4-6189-4284-8805-2BFEE259C30D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D2BA7-3FFD-4430-8C0F-763A5DF738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368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3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3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3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3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3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544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3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82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5341ABA-106D-4837-B799-638640594B37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pic>
        <p:nvPicPr>
          <p:cNvPr id="1028" name="Picture 4" descr="http://storage.domzamkad.ru/cache/5/e/08f27376b473f306230ab5fa47a0f323d94252e8d9909e4e58884b64f20106a3.jpg/w800h600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391"/>
            <a:ext cx="8352928" cy="5431383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1416071"/>
            <a:ext cx="85689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Бюджет Ленинского </a:t>
            </a:r>
          </a:p>
          <a:p>
            <a:pPr algn="ctr"/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муниципального района </a:t>
            </a:r>
          </a:p>
          <a:p>
            <a:pPr algn="ctr"/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для граждан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(на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основе проекта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решения Совета депутатов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Ленинского муниципального района  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«О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бюджете муниципального образования «Ленинский муниципальный район Московской области» на 2019 год и на плановый период 2020 и 2021 годов»)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8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55789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Административно-территориальное деление Ленинского муниципального района Московской </a:t>
            </a:r>
            <a:r>
              <a:rPr lang="ru-RU" sz="1800" b="1" dirty="0" smtClean="0">
                <a:effectLst/>
              </a:rPr>
              <a:t>области</a:t>
            </a:r>
            <a:endParaRPr lang="ru-RU" sz="1800" b="1" dirty="0"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8568952" cy="505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588224" y="2447402"/>
            <a:ext cx="22322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Административный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центр - 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г. Видное (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67 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тыс. чел.)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7693" y="1916832"/>
            <a:ext cx="31662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В состав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района входят: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2 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городских и 5 сельских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поселений;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55 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населенных пунктов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6084825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Численность населения на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01.01.2017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- 128,3 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тыс. чел</a:t>
            </a:r>
            <a:r>
              <a:rPr lang="ru-RU" sz="1400" dirty="0"/>
              <a:t>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2821010"/>
            <a:ext cx="1872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Площадь – 20 164 га </a:t>
            </a:r>
          </a:p>
        </p:txBody>
      </p:sp>
    </p:spTree>
    <p:extLst>
      <p:ext uri="{BB962C8B-B14F-4D97-AF65-F5344CB8AC3E}">
        <p14:creationId xmlns:p14="http://schemas.microsoft.com/office/powerpoint/2010/main" val="332552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на 201</a:t>
            </a:r>
            <a:r>
              <a:rPr lang="en-US" sz="1800" b="1" dirty="0" smtClean="0">
                <a:effectLst/>
              </a:rPr>
              <a:t>9</a:t>
            </a:r>
            <a:r>
              <a:rPr lang="ru-RU" sz="1800" b="1" dirty="0" smtClean="0">
                <a:effectLst/>
              </a:rPr>
              <a:t>-202</a:t>
            </a:r>
            <a:r>
              <a:rPr lang="en-US" sz="1800" b="1" dirty="0" smtClean="0">
                <a:effectLst/>
              </a:rPr>
              <a:t>1</a:t>
            </a:r>
            <a:r>
              <a:rPr lang="ru-RU" sz="1800" b="1" dirty="0" smtClean="0">
                <a:effectLst/>
              </a:rPr>
              <a:t>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870166"/>
              </p:ext>
            </p:extLst>
          </p:nvPr>
        </p:nvGraphicFramePr>
        <p:xfrm>
          <a:off x="251520" y="1844824"/>
          <a:ext cx="8568952" cy="453650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36504">
                <a:tc>
                  <a:txBody>
                    <a:bodyPr/>
                    <a:lstStyle/>
                    <a:p>
                      <a:pPr indent="539750" algn="just"/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 состав Ленинского муниципального района входят: 2 городских поселения – Видное (административный центр района) и Горки Ленинские и 5 сельских поселений – </a:t>
                      </a:r>
                      <a:r>
                        <a:rPr lang="ru-RU" sz="16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Булатниковское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ru-RU" sz="16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Володарское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ru-RU" sz="16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Молоковское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ru-RU" sz="16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Развилковское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и Совхоз им. Ленина.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По территории Ленинского муниципального района проходят 3 федеральные автомобильные трассы и железная дорога Павелецкого направления. В непосредственной близости расположен аэропорт «Домодедово».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Численность населения района по состоянию на 01.01.201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– 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128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тыс. человек. Численность трудоспособного населения составляет более 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79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тыс. человек.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Общеэкономический оборот в районе в 201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году составил 3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68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млрд. руб., что на 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% больше, чем в предыдущем году. Объем отгруженных товаров собственного производства, выполненных работ и услуг собственными силами в 201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году составил 7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млрд. рублей, рост – 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3%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к 201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году.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Основными видами деятельности в экономике района с учетом его географического положения являются оптовая и розничная торговля, логистика. Оборот таких предприятий составляет более 6</a:t>
                      </a:r>
                      <a:r>
                        <a:rPr lang="en-US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%  от общеэкономического оборота.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80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на 2019-2021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115966"/>
              </p:ext>
            </p:extLst>
          </p:nvPr>
        </p:nvGraphicFramePr>
        <p:xfrm>
          <a:off x="323528" y="1988840"/>
          <a:ext cx="8496944" cy="436463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indent="539750" algn="just"/>
                      <a:r>
                        <a:rPr lang="ru-RU" sz="1400" b="1" i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Показатели численности </a:t>
                      </a:r>
                      <a:r>
                        <a:rPr lang="ru-RU" sz="14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постоянного населения разработаны  с учетом естественного</a:t>
                      </a:r>
                      <a:r>
                        <a:rPr lang="ru-RU" sz="14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прироста населения и миграционного прироста</a:t>
                      </a:r>
                      <a:r>
                        <a:rPr lang="ru-RU" sz="14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 К концу 2017 года численность постоянного населения составила 128,3 тыс. человек (107,7% к 2016 году). В последующем, в 2019 году, ожидается увеличение численности населения до 141 тыс. человек,  а к 2021 – до 155 тыс. человек.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75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474266177"/>
              </p:ext>
            </p:extLst>
          </p:nvPr>
        </p:nvGraphicFramePr>
        <p:xfrm>
          <a:off x="664243" y="2996952"/>
          <a:ext cx="7940205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886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на 2019-2021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749975"/>
              </p:ext>
            </p:extLst>
          </p:nvPr>
        </p:nvGraphicFramePr>
        <p:xfrm>
          <a:off x="323528" y="1988841"/>
          <a:ext cx="8496944" cy="449618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3593">
                <a:tc>
                  <a:txBody>
                    <a:bodyPr/>
                    <a:lstStyle/>
                    <a:p>
                      <a:pPr indent="539750" algn="ctr"/>
                      <a:r>
                        <a:rPr lang="ru-RU" sz="16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Численность постоянного населения в возрасте от 3-х до 7 лет (чел.)</a:t>
                      </a:r>
                      <a:endParaRPr lang="ru-RU" sz="1600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2079">
                <a:tc>
                  <a:txBody>
                    <a:bodyPr/>
                    <a:lstStyle/>
                    <a:p>
                      <a:pPr indent="539750" algn="just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216">
                <a:tc>
                  <a:txBody>
                    <a:bodyPr/>
                    <a:lstStyle/>
                    <a:p>
                      <a:pPr indent="539750" algn="just"/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Численность постоянного населения</a:t>
                      </a:r>
                      <a:r>
                        <a:rPr lang="ru-RU" sz="16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 возрасте от 7 до 17 лет (чел.)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760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57436324"/>
              </p:ext>
            </p:extLst>
          </p:nvPr>
        </p:nvGraphicFramePr>
        <p:xfrm>
          <a:off x="899696" y="2589839"/>
          <a:ext cx="7416824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749542474"/>
              </p:ext>
            </p:extLst>
          </p:nvPr>
        </p:nvGraphicFramePr>
        <p:xfrm>
          <a:off x="755576" y="4725144"/>
          <a:ext cx="7560840" cy="1455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25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на 2019-2021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096767"/>
              </p:ext>
            </p:extLst>
          </p:nvPr>
        </p:nvGraphicFramePr>
        <p:xfrm>
          <a:off x="107504" y="1772817"/>
          <a:ext cx="8856984" cy="423767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442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3457">
                <a:tc>
                  <a:txBody>
                    <a:bodyPr/>
                    <a:lstStyle/>
                    <a:p>
                      <a:pPr marL="0" marR="0" indent="539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 2017 году была сохранена  тенденция положительной динамики  естественного прироста населения, этот показатель составил 1722 человека: количество родившихся 3077 чел.;   количество умерших - 1305 чел. Это обстоятельство способствует оптимистическому прогнозу по увеличению численности населения за счет естественного прироста населения. Миграционный прирост населения в 2017 году составил 7449 человека, в дальнейшем ожидается сохранение показателя  миграционного прироста, в 2021 году он составит 5376 человек. В 2018 году и в последующие годы прогнозируется ввод жилья в городском поселении Видное и сельских поселениях </a:t>
                      </a:r>
                      <a:r>
                        <a:rPr lang="ru-RU" sz="14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Булатниковское</a:t>
                      </a:r>
                      <a:r>
                        <a:rPr lang="ru-RU" sz="14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и </a:t>
                      </a:r>
                      <a:r>
                        <a:rPr lang="ru-RU" sz="14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Молоковское</a:t>
                      </a:r>
                      <a:r>
                        <a:rPr lang="ru-RU" sz="14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 В связи с этим, рост населения в Ленинском муниципальном районе будет происходить, также и за счет механического прироста населения из других регионов Российской Федерации и Московской области.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571482933"/>
              </p:ext>
            </p:extLst>
          </p:nvPr>
        </p:nvGraphicFramePr>
        <p:xfrm>
          <a:off x="251520" y="1881137"/>
          <a:ext cx="8640960" cy="1681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327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на 2019-2021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505744315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750346"/>
              </p:ext>
            </p:extLst>
          </p:nvPr>
        </p:nvGraphicFramePr>
        <p:xfrm>
          <a:off x="251520" y="1844824"/>
          <a:ext cx="8568952" cy="4680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540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Объем отгруженных товаров собственного производства 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рублей)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06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540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Оборот розничной торговли (млн. рублей)</a:t>
                      </a:r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47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148054385"/>
              </p:ext>
            </p:extLst>
          </p:nvPr>
        </p:nvGraphicFramePr>
        <p:xfrm>
          <a:off x="575556" y="2348880"/>
          <a:ext cx="8028892" cy="1470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947007801"/>
              </p:ext>
            </p:extLst>
          </p:nvPr>
        </p:nvGraphicFramePr>
        <p:xfrm>
          <a:off x="1088817" y="4365104"/>
          <a:ext cx="7056784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7741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на 2019-2021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021030099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526253"/>
              </p:ext>
            </p:extLst>
          </p:nvPr>
        </p:nvGraphicFramePr>
        <p:xfrm>
          <a:off x="251520" y="1844824"/>
          <a:ext cx="8568952" cy="4680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540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Объем платных услуг населению </a:t>
                      </a:r>
                      <a:r>
                        <a:rPr lang="ru-RU" sz="16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рублей)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06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540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Количество малых предприятий (ед.)</a:t>
                      </a:r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47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74141615"/>
              </p:ext>
            </p:extLst>
          </p:nvPr>
        </p:nvGraphicFramePr>
        <p:xfrm>
          <a:off x="1043608" y="2420888"/>
          <a:ext cx="6912768" cy="1398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329908035"/>
              </p:ext>
            </p:extLst>
          </p:nvPr>
        </p:nvGraphicFramePr>
        <p:xfrm>
          <a:off x="1113976" y="4581128"/>
          <a:ext cx="691440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9281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</a:t>
            </a:r>
            <a:r>
              <a:rPr lang="ru-RU" sz="1800" b="1" smtClean="0">
                <a:effectLst/>
              </a:rPr>
              <a:t>на 2019-2021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392156907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625193"/>
              </p:ext>
            </p:extLst>
          </p:nvPr>
        </p:nvGraphicFramePr>
        <p:xfrm>
          <a:off x="251520" y="2241094"/>
          <a:ext cx="8568952" cy="28440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1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Среднесписочная численность работников малых предприятий (чел.)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183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472">
                <a:tc>
                  <a:txBody>
                    <a:bodyPr/>
                    <a:lstStyle/>
                    <a:p>
                      <a:pPr algn="ctr"/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355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111940084"/>
              </p:ext>
            </p:extLst>
          </p:nvPr>
        </p:nvGraphicFramePr>
        <p:xfrm>
          <a:off x="725153" y="3224029"/>
          <a:ext cx="6840760" cy="172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7922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на 201</a:t>
            </a:r>
            <a:r>
              <a:rPr lang="en-US" sz="1800" b="1" dirty="0" smtClean="0">
                <a:effectLst/>
              </a:rPr>
              <a:t>9</a:t>
            </a:r>
            <a:r>
              <a:rPr lang="ru-RU" sz="1800" b="1" dirty="0" smtClean="0">
                <a:effectLst/>
              </a:rPr>
              <a:t>-202</a:t>
            </a:r>
            <a:r>
              <a:rPr lang="en-US" sz="1800" b="1" dirty="0" smtClean="0">
                <a:effectLst/>
              </a:rPr>
              <a:t>1</a:t>
            </a:r>
            <a:r>
              <a:rPr lang="ru-RU" sz="1800" b="1" dirty="0" smtClean="0">
                <a:effectLst/>
              </a:rPr>
              <a:t>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288578180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864979"/>
              </p:ext>
            </p:extLst>
          </p:nvPr>
        </p:nvGraphicFramePr>
        <p:xfrm>
          <a:off x="251520" y="1844824"/>
          <a:ext cx="8568952" cy="45987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Инвестиции (млн. рублей)</a:t>
                      </a:r>
                      <a:endParaRPr lang="ru-RU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06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540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Прибыль (млн.</a:t>
                      </a:r>
                      <a:r>
                        <a:rPr lang="ru-RU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рублей)</a:t>
                      </a:r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47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935076654"/>
              </p:ext>
            </p:extLst>
          </p:nvPr>
        </p:nvGraphicFramePr>
        <p:xfrm>
          <a:off x="1092171" y="4581128"/>
          <a:ext cx="7056784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891757705"/>
              </p:ext>
            </p:extLst>
          </p:nvPr>
        </p:nvGraphicFramePr>
        <p:xfrm>
          <a:off x="827584" y="2147709"/>
          <a:ext cx="7416824" cy="167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0179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на 201</a:t>
            </a:r>
            <a:r>
              <a:rPr lang="en-US" sz="1800" b="1" dirty="0" smtClean="0">
                <a:effectLst/>
              </a:rPr>
              <a:t>9</a:t>
            </a:r>
            <a:r>
              <a:rPr lang="ru-RU" sz="1800" b="1" dirty="0" smtClean="0">
                <a:effectLst/>
              </a:rPr>
              <a:t>-202</a:t>
            </a:r>
            <a:r>
              <a:rPr lang="en-US" sz="1800" b="1" dirty="0" smtClean="0">
                <a:effectLst/>
              </a:rPr>
              <a:t>1</a:t>
            </a:r>
            <a:r>
              <a:rPr lang="ru-RU" sz="1800" b="1" dirty="0" smtClean="0">
                <a:effectLst/>
              </a:rPr>
              <a:t>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774651"/>
              </p:ext>
            </p:extLst>
          </p:nvPr>
        </p:nvGraphicFramePr>
        <p:xfrm>
          <a:off x="251520" y="1772816"/>
          <a:ext cx="8568952" cy="469677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marL="0" marR="0" indent="539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Темпы роста заработной платы на крупных и средних предприятиях района составили в 201</a:t>
                      </a:r>
                      <a:r>
                        <a:rPr lang="en-US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году по отношению к 201</a:t>
                      </a:r>
                      <a:r>
                        <a:rPr lang="en-US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году 10</a:t>
                      </a:r>
                      <a:r>
                        <a:rPr lang="en-US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%. В денежном выражении среднемесячная начисленная заработная плата по полному кругу организаций в 201</a:t>
                      </a:r>
                      <a:r>
                        <a:rPr lang="en-US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г. составила </a:t>
                      </a:r>
                      <a:r>
                        <a:rPr lang="en-US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51 489</a:t>
                      </a:r>
                      <a:r>
                        <a:rPr lang="ru-RU" sz="14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,2 рублей. В 2019-2021 гг. ожидается рост средней заработной платы на 4-5% ежегодно.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9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2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Среднемесячная заработная</a:t>
                      </a:r>
                      <a:r>
                        <a:rPr lang="ru-RU" sz="18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плата (тыс. рублей)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74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4045531886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3418447124"/>
              </p:ext>
            </p:extLst>
          </p:nvPr>
        </p:nvGraphicFramePr>
        <p:xfrm>
          <a:off x="395536" y="5373216"/>
          <a:ext cx="8064896" cy="1095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241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на 201</a:t>
            </a:r>
            <a:r>
              <a:rPr lang="en-US" sz="1800" b="1" dirty="0" smtClean="0">
                <a:effectLst/>
              </a:rPr>
              <a:t>9</a:t>
            </a:r>
            <a:r>
              <a:rPr lang="ru-RU" sz="1800" b="1" dirty="0" smtClean="0">
                <a:effectLst/>
              </a:rPr>
              <a:t>-202</a:t>
            </a:r>
            <a:r>
              <a:rPr lang="en-US" sz="1800" b="1" dirty="0" smtClean="0">
                <a:effectLst/>
              </a:rPr>
              <a:t>1</a:t>
            </a:r>
            <a:r>
              <a:rPr lang="ru-RU" sz="1800" b="1" dirty="0" smtClean="0">
                <a:effectLst/>
              </a:rPr>
              <a:t>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460373708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535634"/>
              </p:ext>
            </p:extLst>
          </p:nvPr>
        </p:nvGraphicFramePr>
        <p:xfrm>
          <a:off x="251520" y="1844824"/>
          <a:ext cx="8568952" cy="468052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5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Количество созданных рабочих</a:t>
                      </a:r>
                      <a:r>
                        <a:rPr lang="ru-RU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мест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06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540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Численность официально зарегистрированных безработных (чел).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47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68051461"/>
              </p:ext>
            </p:extLst>
          </p:nvPr>
        </p:nvGraphicFramePr>
        <p:xfrm>
          <a:off x="899592" y="2354396"/>
          <a:ext cx="7056784" cy="2298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714010314"/>
              </p:ext>
            </p:extLst>
          </p:nvPr>
        </p:nvGraphicFramePr>
        <p:xfrm>
          <a:off x="755576" y="5445224"/>
          <a:ext cx="7272808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7615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 smtClean="0">
                <a:effectLst/>
              </a:rPr>
              <a:t>Основные </a:t>
            </a:r>
            <a:r>
              <a:rPr lang="ru-RU" sz="1800" b="1" dirty="0">
                <a:effectLst/>
              </a:rPr>
              <a:t>показатели социально-экономического развития </a:t>
            </a:r>
            <a:r>
              <a:rPr lang="ru-RU" sz="1800" b="1" dirty="0" smtClean="0">
                <a:effectLst/>
              </a:rPr>
              <a:t>Ленинского муниципального района на 201</a:t>
            </a:r>
            <a:r>
              <a:rPr lang="en-US" sz="1800" b="1" dirty="0" smtClean="0">
                <a:effectLst/>
              </a:rPr>
              <a:t>9</a:t>
            </a:r>
            <a:r>
              <a:rPr lang="ru-RU" sz="1800" b="1" dirty="0" smtClean="0">
                <a:effectLst/>
              </a:rPr>
              <a:t>-202</a:t>
            </a:r>
            <a:r>
              <a:rPr lang="en-US" sz="1800" b="1" dirty="0" smtClean="0">
                <a:effectLst/>
              </a:rPr>
              <a:t>1</a:t>
            </a:r>
            <a:r>
              <a:rPr lang="ru-RU" sz="1800" b="1" dirty="0" smtClean="0">
                <a:effectLst/>
              </a:rPr>
              <a:t> </a:t>
            </a:r>
            <a:r>
              <a:rPr lang="ru-RU" sz="1800" b="1" dirty="0">
                <a:effectLst/>
              </a:rPr>
              <a:t>годы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840902770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090957"/>
              </p:ext>
            </p:extLst>
          </p:nvPr>
        </p:nvGraphicFramePr>
        <p:xfrm>
          <a:off x="251520" y="1844824"/>
          <a:ext cx="8568952" cy="45987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Ввод в эксплуатацию жилых домов (тыс. кв. м.)</a:t>
                      </a:r>
                      <a:endParaRPr lang="ru-RU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06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540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Уровень обеспеченности населения жильем (кв. м. на человека)</a:t>
                      </a:r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47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318631880"/>
              </p:ext>
            </p:extLst>
          </p:nvPr>
        </p:nvGraphicFramePr>
        <p:xfrm>
          <a:off x="1093448" y="4581128"/>
          <a:ext cx="6912768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890428720"/>
              </p:ext>
            </p:extLst>
          </p:nvPr>
        </p:nvGraphicFramePr>
        <p:xfrm>
          <a:off x="971600" y="2172945"/>
          <a:ext cx="6912768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6599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rgbClr val="002060"/>
                </a:solidFill>
              </a:rPr>
              <a:t>Основные </a:t>
            </a:r>
            <a:r>
              <a:rPr lang="ru-RU" sz="1800" b="1" i="1" dirty="0" smtClean="0">
                <a:solidFill>
                  <a:srgbClr val="002060"/>
                </a:solidFill>
              </a:rPr>
              <a:t>задачи и приоритеты бюджетной </a:t>
            </a:r>
            <a:r>
              <a:rPr lang="ru-RU" sz="1800" b="1" i="1" dirty="0">
                <a:solidFill>
                  <a:srgbClr val="002060"/>
                </a:solidFill>
              </a:rPr>
              <a:t>политики Ленинского муниципального района на </a:t>
            </a:r>
            <a:r>
              <a:rPr lang="ru-RU" sz="1800" b="1" i="1" dirty="0" smtClean="0">
                <a:solidFill>
                  <a:srgbClr val="002060"/>
                </a:solidFill>
              </a:rPr>
              <a:t>2019-2021 </a:t>
            </a:r>
            <a:r>
              <a:rPr lang="ru-RU" sz="1800" b="1" i="1" dirty="0">
                <a:solidFill>
                  <a:srgbClr val="002060"/>
                </a:solidFill>
              </a:rPr>
              <a:t>годы</a:t>
            </a:r>
            <a:endParaRPr lang="ru-RU" sz="1800" b="1" dirty="0"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860485"/>
            <a:ext cx="817290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tx2">
                    <a:lumMod val="75000"/>
                  </a:schemeClr>
                </a:solidFill>
              </a:rPr>
              <a:t>выполнение «указных показателей» по размеру заработной платы работников в отраслях бюджетной сферы, обеспечение заданных темпов роста заработной платы; </a:t>
            </a:r>
            <a:endParaRPr lang="ru-RU" sz="13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финансовое обеспечение реализации приоритетных для региона и муниципального района задач;</a:t>
            </a:r>
            <a:endParaRPr lang="ru-RU" sz="13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tx2">
                    <a:lumMod val="75000"/>
                  </a:schemeClr>
                </a:solidFill>
              </a:rPr>
              <a:t>финансирование всех ранее принятых районом расходных обязательств, в том числе в рамках социальной поддержки отдельных категорий населения, работников муниципальных учреждений;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контроль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</a:rPr>
              <a:t>численности работников органов местного самоуправления и расходов на их содержание;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tx2">
                    <a:lumMod val="75000"/>
                  </a:schemeClr>
                </a:solidFill>
              </a:rPr>
              <a:t>повышение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эффективности бюджетных расходов;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</a:rPr>
              <a:t>обеспечение долгосрочной сбалансированности и устойчивости бюджета муниципального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района;</a:t>
            </a:r>
            <a:endParaRPr lang="ru-RU" sz="13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повышение доходного потенциала муниципального района и входящих в его состав поселений, в том числе, за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</a:rPr>
              <a:t>счет проводимых мероприятий по мобилизации доходов;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tx2">
                    <a:lumMod val="75000"/>
                  </a:schemeClr>
                </a:solidFill>
              </a:rPr>
              <a:t>д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альнейшее совершенствование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</a:rPr>
              <a:t>программно-целевого метода планирования при формировании </a:t>
            </a: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бюджета;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повышение доступности и качества государственных и муниципальных услуг;</a:t>
            </a:r>
            <a:endParaRPr lang="ru-RU" sz="13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</a:rPr>
              <a:t>продолжение работы направленной на повышение </a:t>
            </a:r>
            <a:r>
              <a:rPr lang="ru-RU" sz="1300" b="1" dirty="0">
                <a:solidFill>
                  <a:schemeClr val="tx2">
                    <a:lumMod val="75000"/>
                  </a:schemeClr>
                </a:solidFill>
              </a:rPr>
              <a:t>прозрачности и открытости бюджетного процесса.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230721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84592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Основные параметры бюджета </a:t>
            </a:r>
            <a:br>
              <a:rPr lang="ru-RU" sz="16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Ленинского муниципального района на 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201</a:t>
            </a:r>
            <a:r>
              <a:rPr lang="en-US" sz="16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9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год </a:t>
            </a:r>
            <a:br>
              <a:rPr lang="ru-RU" sz="16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и плановый период 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20</a:t>
            </a:r>
            <a:r>
              <a:rPr lang="en-US" sz="16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20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-202</a:t>
            </a:r>
            <a:r>
              <a:rPr lang="en-US" sz="16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1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годов (млн. рублей)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952347398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769873820"/>
              </p:ext>
            </p:extLst>
          </p:nvPr>
        </p:nvGraphicFramePr>
        <p:xfrm>
          <a:off x="683568" y="2348880"/>
          <a:ext cx="7515179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2124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48588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 smtClean="0">
                <a:solidFill>
                  <a:srgbClr val="002060"/>
                </a:solidFill>
              </a:rPr>
              <a:t>Структура доходов бюджета в 2018-2021 годах (млн. рублей)</a:t>
            </a:r>
            <a:endParaRPr lang="ru-RU" sz="1800" b="1" dirty="0"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798293860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197964896"/>
              </p:ext>
            </p:extLst>
          </p:nvPr>
        </p:nvGraphicFramePr>
        <p:xfrm>
          <a:off x="457200" y="1659161"/>
          <a:ext cx="7787208" cy="4578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672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907" y="951289"/>
            <a:ext cx="8229600" cy="701913"/>
          </a:xfrm>
        </p:spPr>
        <p:txBody>
          <a:bodyPr/>
          <a:lstStyle/>
          <a:p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межбюджетных трансфертов 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</a:t>
            </a:r>
            <a:r>
              <a:rPr lang="en-US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-202</a:t>
            </a:r>
            <a:r>
              <a:rPr lang="en-US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годах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(млн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рублей)</a:t>
            </a:r>
            <a:endParaRPr lang="ru-RU" sz="1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4265186318"/>
              </p:ext>
            </p:extLst>
          </p:nvPr>
        </p:nvGraphicFramePr>
        <p:xfrm>
          <a:off x="254227" y="2750292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406527281"/>
              </p:ext>
            </p:extLst>
          </p:nvPr>
        </p:nvGraphicFramePr>
        <p:xfrm>
          <a:off x="1115616" y="1772816"/>
          <a:ext cx="676875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9885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701913"/>
          </a:xfrm>
        </p:spPr>
        <p:txBody>
          <a:bodyPr/>
          <a:lstStyle/>
          <a:p>
            <a:endParaRPr lang="ru-RU" sz="1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388181654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4957" y="1263385"/>
            <a:ext cx="8352927" cy="511256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4000"/>
              </a:lnSpc>
            </a:pPr>
            <a:r>
              <a:rPr lang="ru-RU" sz="1200" b="1" i="1" dirty="0" smtClean="0">
                <a:solidFill>
                  <a:srgbClr val="002060"/>
                </a:solidFill>
              </a:rPr>
              <a:t>           </a:t>
            </a:r>
          </a:p>
          <a:p>
            <a:pPr algn="just">
              <a:lnSpc>
                <a:spcPct val="114000"/>
              </a:lnSpc>
            </a:pPr>
            <a:endParaRPr lang="ru-RU" sz="1200" b="1" i="1" dirty="0">
              <a:solidFill>
                <a:srgbClr val="002060"/>
              </a:solidFill>
            </a:endParaRPr>
          </a:p>
          <a:p>
            <a:pPr algn="just">
              <a:lnSpc>
                <a:spcPct val="114000"/>
              </a:lnSpc>
            </a:pPr>
            <a:endParaRPr lang="ru-RU" sz="1200" b="1" i="1" dirty="0" smtClean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200" b="1" i="1" dirty="0">
                <a:solidFill>
                  <a:srgbClr val="002060"/>
                </a:solidFill>
              </a:rPr>
              <a:t> </a:t>
            </a:r>
            <a:r>
              <a:rPr lang="ru-RU" sz="1200" b="1" i="1" dirty="0" smtClean="0">
                <a:solidFill>
                  <a:srgbClr val="002060"/>
                </a:solidFill>
              </a:rPr>
              <a:t>                 </a:t>
            </a:r>
            <a:r>
              <a:rPr lang="ru-RU" sz="1100" b="1" i="1" dirty="0" smtClean="0">
                <a:solidFill>
                  <a:srgbClr val="002060"/>
                </a:solidFill>
              </a:rPr>
              <a:t>В 2018 году в составе доходов и расходов районного бюджета были учтены межбюджетные трансферты, переданные бюджету района из бюджетов городских поселений Видное, Горки Ленинские, сельских поселений </a:t>
            </a:r>
            <a:r>
              <a:rPr lang="ru-RU" sz="1100" b="1" i="1" dirty="0" err="1" smtClean="0">
                <a:solidFill>
                  <a:srgbClr val="002060"/>
                </a:solidFill>
              </a:rPr>
              <a:t>Булатниковское</a:t>
            </a:r>
            <a:r>
              <a:rPr lang="ru-RU" sz="1100" b="1" i="1" dirty="0" smtClean="0">
                <a:solidFill>
                  <a:srgbClr val="002060"/>
                </a:solidFill>
              </a:rPr>
              <a:t>, </a:t>
            </a:r>
            <a:r>
              <a:rPr lang="ru-RU" sz="1100" b="1" i="1" dirty="0" err="1" smtClean="0">
                <a:solidFill>
                  <a:srgbClr val="002060"/>
                </a:solidFill>
              </a:rPr>
              <a:t>Развилковское</a:t>
            </a:r>
            <a:r>
              <a:rPr lang="ru-RU" sz="1100" b="1" i="1" dirty="0" smtClean="0">
                <a:solidFill>
                  <a:srgbClr val="002060"/>
                </a:solidFill>
              </a:rPr>
              <a:t>, </a:t>
            </a:r>
            <a:r>
              <a:rPr lang="ru-RU" sz="1100" b="1" i="1" dirty="0" err="1" smtClean="0">
                <a:solidFill>
                  <a:srgbClr val="002060"/>
                </a:solidFill>
              </a:rPr>
              <a:t>Молоковское</a:t>
            </a:r>
            <a:r>
              <a:rPr lang="ru-RU" sz="1100" b="1" i="1" dirty="0" smtClean="0">
                <a:solidFill>
                  <a:srgbClr val="002060"/>
                </a:solidFill>
              </a:rPr>
              <a:t> на осуществление полномочий по решению вопросов местного значения, переданных району в соответствии с ч. 4 ст. 15 Федерального закон от 06.10.2003 № 131-ФЗ «Об общих принципах организации местного самоуправления в Российской Федерации» в сумме 1 </a:t>
            </a:r>
            <a:r>
              <a:rPr lang="en-US" sz="1100" b="1" i="1" dirty="0" smtClean="0">
                <a:solidFill>
                  <a:srgbClr val="002060"/>
                </a:solidFill>
              </a:rPr>
              <a:t>952</a:t>
            </a:r>
            <a:r>
              <a:rPr lang="ru-RU" sz="1100" b="1" i="1" dirty="0" smtClean="0">
                <a:solidFill>
                  <a:srgbClr val="002060"/>
                </a:solidFill>
              </a:rPr>
              <a:t>,</a:t>
            </a:r>
            <a:r>
              <a:rPr lang="en-US" sz="1100" b="1" i="1" dirty="0" smtClean="0">
                <a:solidFill>
                  <a:srgbClr val="002060"/>
                </a:solidFill>
              </a:rPr>
              <a:t>8</a:t>
            </a:r>
            <a:r>
              <a:rPr lang="ru-RU" sz="1100" b="1" i="1" dirty="0" smtClean="0">
                <a:solidFill>
                  <a:srgbClr val="002060"/>
                </a:solidFill>
              </a:rPr>
              <a:t> млн. рублей (иные МБТ).  В бюджете 201</a:t>
            </a:r>
            <a:r>
              <a:rPr lang="en-US" sz="1100" b="1" i="1" dirty="0" smtClean="0">
                <a:solidFill>
                  <a:srgbClr val="002060"/>
                </a:solidFill>
              </a:rPr>
              <a:t>8</a:t>
            </a:r>
            <a:r>
              <a:rPr lang="ru-RU" sz="1100" b="1" i="1" dirty="0" smtClean="0">
                <a:solidFill>
                  <a:srgbClr val="002060"/>
                </a:solidFill>
              </a:rPr>
              <a:t> года также предусмотрены иные МБТ из бюджетов поселений на реализацию переданных полномочий в сумме </a:t>
            </a:r>
            <a:r>
              <a:rPr lang="en-US" sz="1100" b="1" i="1" dirty="0" smtClean="0">
                <a:solidFill>
                  <a:srgbClr val="002060"/>
                </a:solidFill>
              </a:rPr>
              <a:t>2 155</a:t>
            </a:r>
            <a:r>
              <a:rPr lang="ru-RU" sz="1100" b="1" i="1" dirty="0" smtClean="0">
                <a:solidFill>
                  <a:srgbClr val="002060"/>
                </a:solidFill>
              </a:rPr>
              <a:t>,</a:t>
            </a:r>
            <a:r>
              <a:rPr lang="en-US" sz="1100" b="1" i="1" dirty="0" smtClean="0">
                <a:solidFill>
                  <a:srgbClr val="002060"/>
                </a:solidFill>
              </a:rPr>
              <a:t>2</a:t>
            </a:r>
            <a:r>
              <a:rPr lang="ru-RU" sz="1100" b="1" i="1" dirty="0" smtClean="0">
                <a:solidFill>
                  <a:srgbClr val="002060"/>
                </a:solidFill>
              </a:rPr>
              <a:t> тыс. рублей. В проекте бюджета района на 201</a:t>
            </a:r>
            <a:r>
              <a:rPr lang="en-US" sz="1100" b="1" i="1" dirty="0" smtClean="0">
                <a:solidFill>
                  <a:srgbClr val="002060"/>
                </a:solidFill>
              </a:rPr>
              <a:t>9</a:t>
            </a:r>
            <a:r>
              <a:rPr lang="ru-RU" sz="1100" b="1" i="1" dirty="0" smtClean="0">
                <a:solidFill>
                  <a:srgbClr val="002060"/>
                </a:solidFill>
              </a:rPr>
              <a:t> – 202</a:t>
            </a:r>
            <a:r>
              <a:rPr lang="en-US" sz="1100" b="1" i="1" dirty="0" smtClean="0">
                <a:solidFill>
                  <a:srgbClr val="002060"/>
                </a:solidFill>
              </a:rPr>
              <a:t>1</a:t>
            </a:r>
            <a:r>
              <a:rPr lang="ru-RU" sz="1100" b="1" i="1" dirty="0" smtClean="0">
                <a:solidFill>
                  <a:srgbClr val="002060"/>
                </a:solidFill>
              </a:rPr>
              <a:t> годы указанные межбюджетные трансферты не предусмотрены. Они будут включены в бюджет района после принятия бюджетов поселений. Именно это повлияло не резкое уменьшение планируемых объемов доходов и расходов районного бюджета, объема межбюджетных трансфертов в 201</a:t>
            </a:r>
            <a:r>
              <a:rPr lang="en-US" sz="1100" b="1" i="1" dirty="0" smtClean="0">
                <a:solidFill>
                  <a:srgbClr val="002060"/>
                </a:solidFill>
              </a:rPr>
              <a:t>9</a:t>
            </a:r>
            <a:r>
              <a:rPr lang="ru-RU" sz="1100" b="1" i="1" dirty="0" smtClean="0">
                <a:solidFill>
                  <a:srgbClr val="002060"/>
                </a:solidFill>
              </a:rPr>
              <a:t> - 202</a:t>
            </a:r>
            <a:r>
              <a:rPr lang="en-US" sz="1100" b="1" i="1" dirty="0" smtClean="0">
                <a:solidFill>
                  <a:srgbClr val="002060"/>
                </a:solidFill>
              </a:rPr>
              <a:t>1</a:t>
            </a:r>
            <a:r>
              <a:rPr lang="ru-RU" sz="1100" b="1" i="1" dirty="0" smtClean="0">
                <a:solidFill>
                  <a:srgbClr val="002060"/>
                </a:solidFill>
              </a:rPr>
              <a:t> годах к уровню 201</a:t>
            </a:r>
            <a:r>
              <a:rPr lang="en-US" sz="1100" b="1" i="1" dirty="0" smtClean="0">
                <a:solidFill>
                  <a:srgbClr val="002060"/>
                </a:solidFill>
              </a:rPr>
              <a:t>7</a:t>
            </a:r>
            <a:r>
              <a:rPr lang="ru-RU" sz="1100" b="1" i="1" dirty="0" smtClean="0">
                <a:solidFill>
                  <a:srgbClr val="002060"/>
                </a:solidFill>
              </a:rPr>
              <a:t>-201</a:t>
            </a:r>
            <a:r>
              <a:rPr lang="en-US" sz="1100" b="1" i="1" dirty="0" smtClean="0">
                <a:solidFill>
                  <a:srgbClr val="002060"/>
                </a:solidFill>
              </a:rPr>
              <a:t>8</a:t>
            </a:r>
            <a:r>
              <a:rPr lang="ru-RU" sz="1100" b="1" i="1" dirty="0" smtClean="0">
                <a:solidFill>
                  <a:srgbClr val="002060"/>
                </a:solidFill>
              </a:rPr>
              <a:t> годов.</a:t>
            </a:r>
          </a:p>
          <a:p>
            <a:pPr algn="just">
              <a:lnSpc>
                <a:spcPct val="117000"/>
              </a:lnSpc>
            </a:pPr>
            <a:r>
              <a:rPr lang="ru-RU" sz="1100" b="1" i="1" dirty="0" smtClean="0">
                <a:solidFill>
                  <a:srgbClr val="002060"/>
                </a:solidFill>
              </a:rPr>
              <a:t>         В 2020-2021 годах бюджету Ленинского муниципального района предусмотрены межбюджетные трансферты в форме субсидии из бюджета Московской области на капитальные вложения в образовательные организации в сумме 1 449,6 млн. рублей и 2 280,4 млн. рублей </a:t>
            </a:r>
            <a:r>
              <a:rPr lang="ru-RU" sz="1100" b="1" i="1" dirty="0" err="1" smtClean="0">
                <a:solidFill>
                  <a:srgbClr val="002060"/>
                </a:solidFill>
              </a:rPr>
              <a:t>соответственно.</a:t>
            </a:r>
            <a:r>
              <a:rPr lang="ru-RU" sz="1000" dirty="0" err="1" smtClean="0"/>
              <a:t>из</a:t>
            </a:r>
            <a:r>
              <a:rPr lang="ru-RU" sz="1000" dirty="0" smtClean="0"/>
              <a:t> бюджета Московской области бюджетам муниципальных образований Московской области на капитальные вложения </a:t>
            </a:r>
            <a:r>
              <a:rPr lang="ru-RU" sz="900" dirty="0" smtClean="0"/>
              <a:t>в объекты социальной и инженерной инфраструктуры, а также отдельные мероприятия по планировке территории на территориях Ленинского, Наро-Фоминского и Подольского муниципальных районов Московской области за счет средств, полученных из бюджета города Москвы</a:t>
            </a:r>
            <a:endParaRPr lang="ru-RU" sz="900" b="1" i="1" dirty="0">
              <a:solidFill>
                <a:srgbClr val="002060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11" y="1628800"/>
            <a:ext cx="79216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854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70903"/>
            <a:ext cx="8229600" cy="109723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муниципальному району 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</a:t>
            </a:r>
            <a:r>
              <a:rPr lang="en-US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-202</a:t>
            </a:r>
            <a:r>
              <a:rPr lang="en-US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годах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1671147677"/>
              </p:ext>
            </p:extLst>
          </p:nvPr>
        </p:nvGraphicFramePr>
        <p:xfrm>
          <a:off x="827584" y="2204864"/>
          <a:ext cx="7344816" cy="3816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2871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муниципальному району 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2019-2020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годах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736255677"/>
              </p:ext>
            </p:extLst>
          </p:nvPr>
        </p:nvGraphicFramePr>
        <p:xfrm>
          <a:off x="899592" y="2204864"/>
          <a:ext cx="7416824" cy="3816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781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муниципальному району 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2019-2021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годах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3529407652"/>
              </p:ext>
            </p:extLst>
          </p:nvPr>
        </p:nvGraphicFramePr>
        <p:xfrm>
          <a:off x="899592" y="2204864"/>
          <a:ext cx="7272808" cy="3816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15790" y="4643844"/>
            <a:ext cx="135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solidFill>
                  <a:schemeClr val="tx2">
                    <a:lumMod val="50000"/>
                  </a:schemeClr>
                </a:solidFill>
              </a:rPr>
              <a:t>Иные МБТ</a:t>
            </a:r>
            <a:endParaRPr lang="ru-RU" b="1" i="1" u="sng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83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муниципальному району 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2019-2021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годах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1248362389"/>
              </p:ext>
            </p:extLst>
          </p:nvPr>
        </p:nvGraphicFramePr>
        <p:xfrm>
          <a:off x="899592" y="2204864"/>
          <a:ext cx="7272808" cy="3816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94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муниципальному району 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2019-2021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годах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723185146"/>
              </p:ext>
            </p:extLst>
          </p:nvPr>
        </p:nvGraphicFramePr>
        <p:xfrm>
          <a:off x="899592" y="2204864"/>
          <a:ext cx="7272808" cy="3816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113976" y="3103622"/>
            <a:ext cx="1873848" cy="914400"/>
          </a:xfrm>
          <a:prstGeom prst="roundRect">
            <a:avLst/>
          </a:prstGeom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000" b="1" i="1" dirty="0">
                <a:solidFill>
                  <a:schemeClr val="tx2">
                    <a:lumMod val="50000"/>
                  </a:schemeClr>
                </a:solidFill>
              </a:rPr>
              <a:t>8. Субсидия на ремонт подъездов в многоквартирных домах в 2019 году – 4,77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87391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080120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ru-RU" sz="18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46999" y="1344691"/>
            <a:ext cx="8100900" cy="5108645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4000"/>
              </a:lnSpc>
            </a:pPr>
            <a:r>
              <a:rPr lang="ru-RU" sz="1200" b="1" i="1" dirty="0" smtClean="0">
                <a:solidFill>
                  <a:srgbClr val="002060"/>
                </a:solidFill>
              </a:rPr>
              <a:t>           </a:t>
            </a:r>
          </a:p>
          <a:p>
            <a:pPr algn="just">
              <a:lnSpc>
                <a:spcPct val="114000"/>
              </a:lnSpc>
            </a:pPr>
            <a:endParaRPr lang="ru-RU" sz="1200" b="1" i="1" dirty="0">
              <a:solidFill>
                <a:srgbClr val="002060"/>
              </a:solidFill>
            </a:endParaRPr>
          </a:p>
          <a:p>
            <a:pPr algn="just">
              <a:lnSpc>
                <a:spcPct val="114000"/>
              </a:lnSpc>
            </a:pPr>
            <a:endParaRPr lang="ru-RU" sz="1200" b="1" i="1" dirty="0" smtClean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200" b="1" i="1" dirty="0">
                <a:solidFill>
                  <a:srgbClr val="002060"/>
                </a:solidFill>
              </a:rPr>
              <a:t> </a:t>
            </a:r>
            <a:r>
              <a:rPr lang="ru-RU" sz="1200" b="1" i="1" dirty="0" smtClean="0">
                <a:solidFill>
                  <a:srgbClr val="002060"/>
                </a:solidFill>
              </a:rPr>
              <a:t>        </a:t>
            </a:r>
            <a:r>
              <a:rPr lang="ru-RU" sz="1100" b="1" i="1" dirty="0" smtClean="0">
                <a:solidFill>
                  <a:srgbClr val="002060"/>
                </a:solidFill>
              </a:rPr>
              <a:t>Бюджет Ленинского муниципального района на 2019 год и плановый период 2020-2021 остается дотационным. Дотация из бюджета Московской области предоставляется на выравнивание уровня расчетной бюджетной обеспеченности. </a:t>
            </a:r>
          </a:p>
          <a:p>
            <a:pPr algn="just">
              <a:lnSpc>
                <a:spcPct val="117000"/>
              </a:lnSpc>
            </a:pPr>
            <a:r>
              <a:rPr lang="ru-RU" sz="1100" b="1" i="1" dirty="0">
                <a:solidFill>
                  <a:srgbClr val="002060"/>
                </a:solidFill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</a:rPr>
              <a:t>        Дотация </a:t>
            </a:r>
            <a:r>
              <a:rPr lang="ru-RU" sz="1100" b="1" i="1" dirty="0">
                <a:solidFill>
                  <a:srgbClr val="002060"/>
                </a:solidFill>
              </a:rPr>
              <a:t>в бюджетных </a:t>
            </a:r>
            <a:r>
              <a:rPr lang="ru-RU" sz="1100" b="1" i="1" dirty="0" smtClean="0">
                <a:solidFill>
                  <a:srgbClr val="002060"/>
                </a:solidFill>
              </a:rPr>
              <a:t>отношениях </a:t>
            </a:r>
            <a:r>
              <a:rPr lang="ru-RU" sz="1100" b="1" i="1" dirty="0">
                <a:solidFill>
                  <a:srgbClr val="002060"/>
                </a:solidFill>
              </a:rPr>
              <a:t>— это определенная </a:t>
            </a:r>
            <a:r>
              <a:rPr lang="ru-RU" sz="1100" b="1" i="1" dirty="0" smtClean="0">
                <a:solidFill>
                  <a:srgbClr val="002060"/>
                </a:solidFill>
              </a:rPr>
              <a:t>денежная </a:t>
            </a:r>
            <a:r>
              <a:rPr lang="ru-RU" sz="1100" b="1" i="1" dirty="0">
                <a:solidFill>
                  <a:srgbClr val="002060"/>
                </a:solidFill>
              </a:rPr>
              <a:t>сумма, выделяемая </a:t>
            </a:r>
            <a:r>
              <a:rPr lang="ru-RU" sz="1100" b="1" i="1" dirty="0" smtClean="0">
                <a:solidFill>
                  <a:srgbClr val="002060"/>
                </a:solidFill>
              </a:rPr>
              <a:t>из вышестоящего бюджета по решению </a:t>
            </a:r>
            <a:r>
              <a:rPr lang="ru-RU" sz="1100" b="1" i="1" dirty="0">
                <a:solidFill>
                  <a:srgbClr val="002060"/>
                </a:solidFill>
              </a:rPr>
              <a:t>соответствующего представительного органа власти в </a:t>
            </a:r>
            <a:r>
              <a:rPr lang="ru-RU" sz="1100" b="1" i="1" dirty="0" smtClean="0">
                <a:solidFill>
                  <a:srgbClr val="002060"/>
                </a:solidFill>
              </a:rPr>
              <a:t>нижестоящий </a:t>
            </a:r>
            <a:r>
              <a:rPr lang="ru-RU" sz="1100" b="1" i="1" dirty="0">
                <a:solidFill>
                  <a:srgbClr val="002060"/>
                </a:solidFill>
              </a:rPr>
              <a:t>бюджет, не оговариваемая каким-либо целевым направ­лением средств. Согласно закону дотация предоставляется в случа­ях, если закрепленных и регулирующих доходных источников не­достаточно для формирования минимального бюджета </a:t>
            </a:r>
            <a:r>
              <a:rPr lang="ru-RU" sz="1100" b="1" i="1" dirty="0" smtClean="0">
                <a:solidFill>
                  <a:srgbClr val="002060"/>
                </a:solidFill>
              </a:rPr>
              <a:t>нижестоящего </a:t>
            </a:r>
            <a:r>
              <a:rPr lang="ru-RU" sz="1100" b="1" i="1" dirty="0">
                <a:solidFill>
                  <a:srgbClr val="002060"/>
                </a:solidFill>
              </a:rPr>
              <a:t>территориального уровня</a:t>
            </a:r>
            <a:r>
              <a:rPr lang="ru-RU" sz="1100" b="1" i="1" dirty="0" smtClean="0">
                <a:solidFill>
                  <a:srgbClr val="002060"/>
                </a:solidFill>
              </a:rPr>
              <a:t>. </a:t>
            </a:r>
          </a:p>
          <a:p>
            <a:pPr algn="just">
              <a:lnSpc>
                <a:spcPct val="117000"/>
              </a:lnSpc>
            </a:pPr>
            <a:r>
              <a:rPr lang="ru-RU" sz="1100" b="1" i="1" dirty="0">
                <a:solidFill>
                  <a:srgbClr val="002060"/>
                </a:solidFill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</a:rPr>
              <a:t>       Дотация предоставляется Ленинскому муниципальному району как в форме прямых денежных поступлений, так и в форме дополнительного </a:t>
            </a:r>
            <a:r>
              <a:rPr lang="ru-RU" sz="1100" b="1" i="1" dirty="0" smtClean="0">
                <a:solidFill>
                  <a:srgbClr val="002060"/>
                </a:solidFill>
              </a:rPr>
              <a:t>норматива отчислений от налога на </a:t>
            </a:r>
            <a:r>
              <a:rPr lang="ru-RU" sz="1100" b="1" i="1" dirty="0" smtClean="0">
                <a:solidFill>
                  <a:srgbClr val="002060"/>
                </a:solidFill>
              </a:rPr>
              <a:t>доходы физических лиц, зачисляемого в бюджет района. В 2018 году из бюджета Московской области району  предоставлена дотация в сумме </a:t>
            </a:r>
            <a:r>
              <a:rPr lang="ru-RU" sz="1100" b="1" i="1" dirty="0" smtClean="0">
                <a:solidFill>
                  <a:srgbClr val="002060"/>
                </a:solidFill>
              </a:rPr>
              <a:t>185,6 млн</a:t>
            </a:r>
            <a:r>
              <a:rPr lang="ru-RU" sz="1100" b="1" i="1" dirty="0" smtClean="0">
                <a:solidFill>
                  <a:srgbClr val="002060"/>
                </a:solidFill>
              </a:rPr>
              <a:t>. рублей и дополнительный норматив отчислений от налога на доходы физических лиц в размере 5,8%. Поступления налога на доходы физических лиц по дополнительному нормативу отчислений в 2018 году </a:t>
            </a:r>
            <a:r>
              <a:rPr lang="ru-RU" sz="1100" b="1" i="1" dirty="0" smtClean="0">
                <a:solidFill>
                  <a:srgbClr val="002060"/>
                </a:solidFill>
              </a:rPr>
              <a:t>составили 405,1 млн</a:t>
            </a:r>
            <a:r>
              <a:rPr lang="ru-RU" sz="1100" b="1" i="1" dirty="0" smtClean="0">
                <a:solidFill>
                  <a:srgbClr val="002060"/>
                </a:solidFill>
              </a:rPr>
              <a:t>. рублей. Таким образом, объем финансовой поддержки района из бюджета Московской области в 2018 году составил </a:t>
            </a:r>
            <a:r>
              <a:rPr lang="ru-RU" sz="1100" b="1" i="1" dirty="0" smtClean="0">
                <a:solidFill>
                  <a:srgbClr val="002060"/>
                </a:solidFill>
              </a:rPr>
              <a:t>590,7 </a:t>
            </a:r>
            <a:r>
              <a:rPr lang="ru-RU" sz="1100" b="1" i="1" dirty="0" smtClean="0">
                <a:solidFill>
                  <a:srgbClr val="002060"/>
                </a:solidFill>
              </a:rPr>
              <a:t>млн. рублей. </a:t>
            </a:r>
          </a:p>
          <a:p>
            <a:pPr algn="just">
              <a:lnSpc>
                <a:spcPct val="117000"/>
              </a:lnSpc>
            </a:pPr>
            <a:r>
              <a:rPr lang="ru-RU" sz="1100" b="1" i="1" dirty="0">
                <a:solidFill>
                  <a:srgbClr val="002060"/>
                </a:solidFill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</a:rPr>
              <a:t>     В 2019 району так же предоставлена дотация из бюджета Московской области на выравнивание уровня бюджетной обеспеченности в размере </a:t>
            </a:r>
            <a:r>
              <a:rPr lang="ru-RU" sz="1100" b="1" i="1" dirty="0" smtClean="0">
                <a:solidFill>
                  <a:srgbClr val="002060"/>
                </a:solidFill>
              </a:rPr>
              <a:t>176,3</a:t>
            </a:r>
            <a:r>
              <a:rPr lang="ru-RU" sz="1100" b="1" i="1" dirty="0" smtClean="0">
                <a:solidFill>
                  <a:srgbClr val="FF0000"/>
                </a:solidFill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</a:rPr>
              <a:t>млн</a:t>
            </a:r>
            <a:r>
              <a:rPr lang="ru-RU" sz="1100" b="1" i="1" dirty="0" smtClean="0">
                <a:solidFill>
                  <a:srgbClr val="002060"/>
                </a:solidFill>
              </a:rPr>
              <a:t>. рублей</a:t>
            </a:r>
            <a:r>
              <a:rPr lang="ru-RU" sz="1100" b="1" i="1" dirty="0" smtClean="0">
                <a:solidFill>
                  <a:srgbClr val="002060"/>
                </a:solidFill>
              </a:rPr>
              <a:t>, на плановый период 2020-2021 годов в размере</a:t>
            </a:r>
            <a:r>
              <a:rPr lang="ru-RU" sz="1100" b="1" i="1" dirty="0" smtClean="0">
                <a:solidFill>
                  <a:srgbClr val="FF0000"/>
                </a:solidFill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</a:rPr>
              <a:t>18,2 </a:t>
            </a:r>
            <a:r>
              <a:rPr lang="ru-RU" sz="1100" b="1" i="1" dirty="0" smtClean="0">
                <a:solidFill>
                  <a:srgbClr val="002060"/>
                </a:solidFill>
              </a:rPr>
              <a:t>и </a:t>
            </a:r>
            <a:r>
              <a:rPr lang="ru-RU" sz="1100" b="1" i="1" dirty="0" smtClean="0">
                <a:solidFill>
                  <a:srgbClr val="002060"/>
                </a:solidFill>
              </a:rPr>
              <a:t>20,5</a:t>
            </a:r>
            <a:r>
              <a:rPr lang="ru-RU" sz="1100" b="1" i="1" dirty="0" smtClean="0">
                <a:solidFill>
                  <a:srgbClr val="FF0000"/>
                </a:solidFill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</a:rPr>
              <a:t>млн. рублей соответственно. Дополнительный норматив отчислений по налогу на доходы физических лиц сохранится на уровне 5,8%.   </a:t>
            </a:r>
            <a:endParaRPr lang="ru-RU" sz="1100" b="1" i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72514"/>
            <a:ext cx="79216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720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5578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</a:rPr>
              <a:t>Виды налоговых доходов, поступающих в </a:t>
            </a: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бюджет муниципального </a:t>
            </a:r>
            <a:r>
              <a:rPr lang="ru-RU" sz="1600" b="1" i="1" dirty="0">
                <a:solidFill>
                  <a:schemeClr val="tx2">
                    <a:lumMod val="50000"/>
                  </a:schemeClr>
                </a:solidFill>
              </a:rPr>
              <a:t>района, нормативы </a:t>
            </a: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их зачисления</a:t>
            </a:r>
            <a:endParaRPr lang="ru-RU" sz="16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38284328"/>
              </p:ext>
            </p:extLst>
          </p:nvPr>
        </p:nvGraphicFramePr>
        <p:xfrm>
          <a:off x="251520" y="1772816"/>
          <a:ext cx="828092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33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Налоговые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доходы бюджета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района в 2019-2021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годах (млн. рублей) </a:t>
            </a:r>
            <a:endParaRPr lang="ru-RU" sz="18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852773926"/>
              </p:ext>
            </p:extLst>
          </p:nvPr>
        </p:nvGraphicFramePr>
        <p:xfrm>
          <a:off x="1043608" y="1844824"/>
          <a:ext cx="7056784" cy="3616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28060" y="4211215"/>
            <a:ext cx="915748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12,1</a:t>
            </a:r>
            <a:endParaRPr lang="ru-RU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28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Структура налоговых доходов бюджета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района в 2019 году</a:t>
            </a:r>
            <a:endParaRPr lang="ru-RU" sz="18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396501835"/>
              </p:ext>
            </p:extLst>
          </p:nvPr>
        </p:nvGraphicFramePr>
        <p:xfrm>
          <a:off x="683568" y="1988840"/>
          <a:ext cx="784887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74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Динамика налоговых доходов бюджета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района в 2016-2021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годах </a:t>
            </a:r>
            <a:endParaRPr lang="ru-RU" sz="18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11229117"/>
              </p:ext>
            </p:extLst>
          </p:nvPr>
        </p:nvGraphicFramePr>
        <p:xfrm>
          <a:off x="755576" y="1844824"/>
          <a:ext cx="7776864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504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Состав НДФЛ в доходах районного бюджета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 (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млн. рублей) </a:t>
            </a:r>
            <a:endParaRPr lang="ru-RU" sz="18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396085337"/>
              </p:ext>
            </p:extLst>
          </p:nvPr>
        </p:nvGraphicFramePr>
        <p:xfrm>
          <a:off x="1043608" y="1538625"/>
          <a:ext cx="7344816" cy="4281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268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Динамика налоговых доходов бюджета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</a:rPr>
              <a:t>района в 2015-2021 </a:t>
            </a: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годах </a:t>
            </a:r>
            <a:endParaRPr lang="ru-RU" sz="18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072593316"/>
              </p:ext>
            </p:extLst>
          </p:nvPr>
        </p:nvGraphicFramePr>
        <p:xfrm>
          <a:off x="1002570" y="1988840"/>
          <a:ext cx="772554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6690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70903"/>
            <a:ext cx="8435280" cy="5578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Виды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неналоговых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доходов, поступающих 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бюджет </a:t>
            </a:r>
            <a:b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муниципального района и нормативы их зачисления</a:t>
            </a:r>
            <a:endParaRPr lang="ru-RU" sz="18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73666468"/>
              </p:ext>
            </p:extLst>
          </p:nvPr>
        </p:nvGraphicFramePr>
        <p:xfrm>
          <a:off x="552212" y="1700808"/>
          <a:ext cx="806489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693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70903"/>
            <a:ext cx="8435280" cy="55789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Виды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неналоговых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доходов, поступающих 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бюджет </a:t>
            </a:r>
            <a:b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муниципального района и нормативы их зачисления</a:t>
            </a:r>
            <a:endParaRPr lang="ru-RU" sz="18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98233142"/>
              </p:ext>
            </p:extLst>
          </p:nvPr>
        </p:nvGraphicFramePr>
        <p:xfrm>
          <a:off x="552212" y="1844824"/>
          <a:ext cx="8064896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923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Неналоговые доходы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бюджета района 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2019-2021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годах (млн. рублей) </a:t>
            </a:r>
            <a:endParaRPr lang="ru-RU" sz="18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395948357"/>
              </p:ext>
            </p:extLst>
          </p:nvPr>
        </p:nvGraphicFramePr>
        <p:xfrm>
          <a:off x="1043608" y="1916832"/>
          <a:ext cx="741682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522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29600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/>
              </a:rPr>
              <a:t>Структура неналоговых доходов бюджета района 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2019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  <a:effectLst/>
              </a:rPr>
              <a:t>году</a:t>
            </a: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521559555"/>
              </p:ext>
            </p:extLst>
          </p:nvPr>
        </p:nvGraphicFramePr>
        <p:xfrm>
          <a:off x="971600" y="1844824"/>
          <a:ext cx="705678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6498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Динамика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неналоговых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доходов бюджета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района в 2016-2021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годах </a:t>
            </a:r>
            <a:endParaRPr lang="ru-RU" sz="18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16180166"/>
              </p:ext>
            </p:extLst>
          </p:nvPr>
        </p:nvGraphicFramePr>
        <p:xfrm>
          <a:off x="467544" y="1700808"/>
          <a:ext cx="813690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2396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Соотношение налоговых и неналоговых доходов в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2019-2021 годах </a:t>
            </a:r>
            <a:b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млн. рублей)</a:t>
            </a:r>
            <a:endParaRPr lang="ru-RU" sz="18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335430823"/>
              </p:ext>
            </p:extLst>
          </p:nvPr>
        </p:nvGraphicFramePr>
        <p:xfrm>
          <a:off x="899592" y="1916832"/>
          <a:ext cx="741682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1818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1379"/>
            <a:ext cx="8363272" cy="64807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Удельный вес налоговых доходов на душу населения в сравнении </a:t>
            </a:r>
            <a:b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с муниципальными районами Московской области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Администрация Ленинского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/>
            </a:r>
            <a:b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</a:b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496277"/>
              </p:ext>
            </p:extLst>
          </p:nvPr>
        </p:nvGraphicFramePr>
        <p:xfrm>
          <a:off x="467544" y="1710911"/>
          <a:ext cx="8280919" cy="4195492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7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1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98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Наименование муниципального района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Численность населения </a:t>
                      </a:r>
                    </a:p>
                    <a:p>
                      <a:pPr algn="ctr"/>
                      <a:r>
                        <a:rPr lang="ru-RU" sz="1000" dirty="0" smtClean="0"/>
                        <a:t>на 01.01.2018</a:t>
                      </a:r>
                    </a:p>
                    <a:p>
                      <a:pPr algn="ctr"/>
                      <a:r>
                        <a:rPr lang="ru-RU" sz="1000" dirty="0" smtClean="0"/>
                        <a:t>(</a:t>
                      </a:r>
                      <a:r>
                        <a:rPr lang="ru-RU" sz="1000" dirty="0" err="1" smtClean="0"/>
                        <a:t>тыс.чел</a:t>
                      </a:r>
                      <a:r>
                        <a:rPr lang="ru-RU" sz="1000" dirty="0" smtClean="0"/>
                        <a:t>.)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Прогноз налоговых</a:t>
                      </a:r>
                    </a:p>
                    <a:p>
                      <a:pPr algn="ctr"/>
                      <a:r>
                        <a:rPr lang="ru-RU" sz="1000" dirty="0" smtClean="0"/>
                        <a:t>доходов</a:t>
                      </a:r>
                    </a:p>
                    <a:p>
                      <a:pPr algn="ctr"/>
                      <a:r>
                        <a:rPr lang="ru-RU" sz="1000" dirty="0" smtClean="0"/>
                        <a:t>(тыс. рублей)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Налоговые доходы на</a:t>
                      </a:r>
                      <a:r>
                        <a:rPr lang="ru-RU" sz="1000" baseline="0" dirty="0" smtClean="0"/>
                        <a:t> душу населения</a:t>
                      </a:r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(рублей)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Место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Волоколамский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41,496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224 070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5 400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Воскресенский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155,049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436 076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2 813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96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Ленинский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128,302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1 225 765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9 554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Лотошинский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16,344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45 224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2 767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Одинцовский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320,164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3 168 684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9 897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Пушкинский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176,546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987 436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5 593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Раменский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298,912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1 471 436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4 923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Сергиево-Посадский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216,363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981 752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4 538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Серпуховский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35,789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261 298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7 301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Солнечногорский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143,384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1 032 259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7 199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8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Щёлковский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189,479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924 876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4 881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13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Расходы бюджета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на 201</a:t>
            </a:r>
            <a:r>
              <a:rPr lang="en-US" sz="1800" b="1" i="1" dirty="0" smtClean="0">
                <a:solidFill>
                  <a:schemeClr val="tx2">
                    <a:lumMod val="50000"/>
                  </a:schemeClr>
                </a:solidFill>
              </a:rPr>
              <a:t>9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-202</a:t>
            </a:r>
            <a:r>
              <a:rPr lang="en-US" sz="1800" b="1" i="1" dirty="0" smtClean="0">
                <a:solidFill>
                  <a:schemeClr val="tx2">
                    <a:lumMod val="50000"/>
                  </a:schemeClr>
                </a:solidFill>
              </a:rPr>
              <a:t>1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 годы сформированы в разрезе                                   </a:t>
            </a:r>
            <a:r>
              <a:rPr lang="ru-RU" sz="1800" b="1" i="1" dirty="0" smtClean="0">
                <a:solidFill>
                  <a:srgbClr val="C00000"/>
                </a:solidFill>
              </a:rPr>
              <a:t>14 муниципальных программ </a:t>
            </a: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и непрограммных расходов</a:t>
            </a:r>
            <a:endParaRPr lang="ru-RU" sz="18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044534" y="2795762"/>
            <a:ext cx="1451517" cy="968161"/>
            <a:chOff x="568748" y="145736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7" name="Прямоугольник 16"/>
            <p:cNvSpPr/>
            <p:nvPr/>
          </p:nvSpPr>
          <p:spPr>
            <a:xfrm>
              <a:off x="568748" y="145736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 </a:t>
              </a:r>
              <a:r>
                <a:rPr lang="en-US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980</a:t>
              </a:r>
              <a:r>
                <a:rPr lang="ru-RU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en-US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044533" y="3819669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0" name="Прямоугольник 19"/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249</a:t>
              </a:r>
              <a:r>
                <a:rPr lang="ru-RU" sz="1800" b="1" kern="12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en-US" sz="1800" b="1" kern="12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684376" y="2763699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3" name="Прямоугольник 22"/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рямоугольник 23"/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6 343</a:t>
              </a:r>
              <a:r>
                <a:rPr lang="ru-RU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en-US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715435" y="3819669"/>
            <a:ext cx="1451517" cy="968161"/>
            <a:chOff x="3194881" y="236963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6" name="Прямоугольник 25"/>
            <p:cNvSpPr/>
            <p:nvPr/>
          </p:nvSpPr>
          <p:spPr>
            <a:xfrm>
              <a:off x="3194881" y="236963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рямоугольник 26"/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r>
                <a:rPr lang="en-US" sz="1800" b="1" kern="12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r>
                <a:rPr lang="ru-RU" sz="1800" b="1" kern="12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en-US" sz="1800" b="1" kern="12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6344198" y="2802970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9" name="Прямоугольник 28"/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рямоугольник 29"/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</a:t>
              </a:r>
              <a:r>
                <a:rPr lang="ru-RU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182</a:t>
              </a:r>
              <a:r>
                <a:rPr lang="ru-RU" sz="1800" b="1" kern="12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,1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344197" y="3787651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2" name="Прямоугольник 31"/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Прямоугольник 32"/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43,2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06541" y="1852192"/>
            <a:ext cx="1218335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5" name="Овал 34"/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6" name="Овал 4"/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201</a:t>
              </a:r>
              <a:r>
                <a:rPr lang="en-US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</a:t>
              </a: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5 229</a:t>
              </a: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en-US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млн. рублей </a:t>
              </a: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867993" y="1852192"/>
            <a:ext cx="1218335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8" name="Овал 37"/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9" name="Овал 4"/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</a:t>
              </a:r>
              <a:r>
                <a:rPr lang="en-US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</a:t>
              </a: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6 387</a:t>
              </a: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en-US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</a:t>
              </a: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млн. рублей </a:t>
              </a: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5567365" y="1859400"/>
            <a:ext cx="1218335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1" name="Овал 40"/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2" name="Овал 4"/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</a:t>
              </a:r>
              <a:r>
                <a:rPr lang="en-US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7 225</a:t>
              </a: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en-US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r>
                <a:rPr lang="ru-RU" sz="1400" b="1" i="1" kern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млн. рублей </a:t>
              </a: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3" name="Стрелка вниз 42"/>
          <p:cNvSpPr/>
          <p:nvPr/>
        </p:nvSpPr>
        <p:spPr>
          <a:xfrm>
            <a:off x="1770292" y="2268788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4422222" y="2195032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6933340" y="2181378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верх 45"/>
          <p:cNvSpPr/>
          <p:nvPr/>
        </p:nvSpPr>
        <p:spPr>
          <a:xfrm>
            <a:off x="1704941" y="4846082"/>
            <a:ext cx="223120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верх 46"/>
          <p:cNvSpPr/>
          <p:nvPr/>
        </p:nvSpPr>
        <p:spPr>
          <a:xfrm>
            <a:off x="4422222" y="4853000"/>
            <a:ext cx="223120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7"/>
          <p:cNvSpPr/>
          <p:nvPr/>
        </p:nvSpPr>
        <p:spPr>
          <a:xfrm>
            <a:off x="6958397" y="4834615"/>
            <a:ext cx="223120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68553" y="1745568"/>
            <a:ext cx="133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  <a:endParaRPr lang="ru-RU" sz="1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45533" y="1770040"/>
            <a:ext cx="133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  <a:endParaRPr lang="ru-RU" sz="1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77549" y="1807123"/>
            <a:ext cx="133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  <a:endParaRPr lang="ru-RU" sz="12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44533" y="5346974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01722" y="5346973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408775" y="5340056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807853" y="5808639"/>
            <a:ext cx="7489800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</a:rPr>
              <a:t>В составе непрограммных расходов отражены расходы на содержание высшего должностного лица </a:t>
            </a:r>
            <a:r>
              <a:rPr lang="ru-RU" sz="1100" b="1" i="1" dirty="0" smtClean="0">
                <a:solidFill>
                  <a:srgbClr val="002060"/>
                </a:solidFill>
              </a:rPr>
              <a:t>муниципального </a:t>
            </a:r>
            <a:r>
              <a:rPr lang="ru-RU" sz="1100" b="1" i="1" dirty="0">
                <a:solidFill>
                  <a:srgbClr val="002060"/>
                </a:solidFill>
              </a:rPr>
              <a:t>района, Совета депутатов, Ревизионной и Избирательной комиссий, Резервный фонд администрации Ленинского муниципального </a:t>
            </a:r>
            <a:r>
              <a:rPr lang="ru-RU" sz="1100" b="1" i="1" dirty="0" smtClean="0">
                <a:solidFill>
                  <a:srgbClr val="002060"/>
                </a:solidFill>
              </a:rPr>
              <a:t>района (в 2019- 36,0 млн. рублей, в 2020-2021 – 36,1 млн. рублей).</a:t>
            </a:r>
            <a:endParaRPr lang="ru-RU" sz="1100" b="1" i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4,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8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%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95,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%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0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,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7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%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98,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3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%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45010" y="4134472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0,6%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99,4%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3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29" y="1268760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ru-RU" sz="1400" b="1" i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15014" y="1354649"/>
            <a:ext cx="8163501" cy="5028117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4000"/>
              </a:lnSpc>
            </a:pP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</a:rPr>
              <a:t>                       </a:t>
            </a:r>
          </a:p>
          <a:p>
            <a:pPr algn="just">
              <a:lnSpc>
                <a:spcPct val="114000"/>
              </a:lnSpc>
            </a:pPr>
            <a:r>
              <a:rPr lang="ru-RU" sz="1000" b="1" i="1" dirty="0" smtClean="0">
                <a:solidFill>
                  <a:schemeClr val="tx2">
                    <a:lumMod val="50000"/>
                  </a:schemeClr>
                </a:solidFill>
              </a:rPr>
              <a:t>                              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Особенностью формирования программных расходов бюджета Ленинского муниципального района является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оптимизация сложившейся структуры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муниципальных программ.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С целью концентрации финансового обеспечения мероприятий, направленных на развитие сферы жилищно-коммунального хозяйства и повышение </a:t>
            </a:r>
            <a:r>
              <a:rPr lang="ru-RU" sz="1200" b="1" i="1" dirty="0" err="1" smtClean="0">
                <a:solidFill>
                  <a:schemeClr val="tx2">
                    <a:lumMod val="50000"/>
                  </a:schemeClr>
                </a:solidFill>
              </a:rPr>
              <a:t>энергоэффективности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две программы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«Содержание и развитие жилищно-коммунального хозяйства на 2017-2021 »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и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«Энергосбережение и повышение энергетической эффективности на2017-2021»,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действовавшие с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2017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года, объединяются в единую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муниципальную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программу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Развитие инженерной инфраструктуры и </a:t>
            </a:r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</a:rPr>
              <a:t>энергоэффективности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».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Кроме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того, с 2018 года начинает действовать новая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муниципальная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программа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Формирование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современной комфортной 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городской среды» в рамках основного направления стратегического развития Российской Федерации «ЖКХ и городская среда». Таким образом, расходы бюджета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района на 2019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год и на плановый период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2020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и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2021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годов сформированы в рамках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14 муниципальных программ.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Программные расходы бюджета составят более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95%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в общем объеме расходов бюджета.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проекте бюджета на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2019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год и на плановый период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2020 и 2021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годов сохраняется безусловная приоритетность социальной сферы. Расходы социального характера составят в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2019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году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4,88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млрд. рублей или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95,2%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в общем объеме расходов бюджета, что позволит обеспечить в полном объеме выполнение принятых социальных обязательств. Предусматривается, что в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2019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году расходы на оказание мер социальной поддержки отдельным категориям граждан, имеющим место жительства в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Ленинском муниципальном районе Московской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области, </a:t>
            </a:r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работникам муниципальных и государственных учреждений превысят 115,0 млн.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рублей.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962" y="1636625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958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Сведения о расходах бюджета по муниципальным программам</a:t>
            </a:r>
            <a:endParaRPr lang="ru-RU" sz="18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232402"/>
              </p:ext>
            </p:extLst>
          </p:nvPr>
        </p:nvGraphicFramePr>
        <p:xfrm>
          <a:off x="179512" y="1578096"/>
          <a:ext cx="8856984" cy="49065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08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8275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Наименование муниципальной программы 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2017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2018 </a:t>
                      </a:r>
                    </a:p>
                    <a:p>
                      <a:pPr algn="ctr"/>
                      <a:r>
                        <a:rPr lang="ru-RU" sz="10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(6-е </a:t>
                      </a:r>
                      <a:r>
                        <a:rPr lang="ru-RU" sz="1000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уточ</a:t>
                      </a:r>
                      <a:r>
                        <a:rPr lang="ru-RU" sz="10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-</a:t>
                      </a:r>
                    </a:p>
                    <a:p>
                      <a:pPr algn="ctr"/>
                      <a:r>
                        <a:rPr lang="ru-RU" sz="10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нения)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248"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«Развитие</a:t>
                      </a:r>
                      <a:r>
                        <a:rPr lang="ru-RU" sz="11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инженерной инфраструктуры и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энергоэффективности</a:t>
                      </a:r>
                      <a:r>
                        <a:rPr lang="ru-RU" sz="11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на 2018-2022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194 162,4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145 577,4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37 376,2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0,71%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</a:t>
                      </a:r>
                      <a:r>
                        <a:rPr lang="ru-RU" sz="1100" b="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125,4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2 173,0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88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«Спорт на 2017-2021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285 728,8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299 451,4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221 101,0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4,23%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199 627,0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3,13 %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199 843,0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2,77%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656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«Культура на 2017-2021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310 311,1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378 726,0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136 171,6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2,6%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127 930,9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2,0%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128 936,9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1,78%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480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«Содержание и развитие ЖКХ на 2017-20121 годы» 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676 902,3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48382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«Формирование</a:t>
                      </a:r>
                      <a:r>
                        <a:rPr lang="ru-RU" sz="11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современной комфортной городской среды на 2018-2022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871 362,4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15 022,3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0,29%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9 056,2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0,14%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9 327,9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0,13%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«Безопасность на 2017-2021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70 821,2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76 227,0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49 928,0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0,95%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46 914,0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0,73%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49 711,0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0,69%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«Развитие и функционирование дорожно- транспортного комплекса на 2017-2021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495 570,0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523 041,5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101 373,0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1,94%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96 268,7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1,51%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97 589,9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1,35%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3752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«Предпринимательство на 2017-2021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22 127,6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45 740,6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22 277,7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0,43%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23 485,0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0,37%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24 287,8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0,34%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0281" y="1274276"/>
            <a:ext cx="1173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(тыс. рублей)</a:t>
            </a:r>
            <a:endParaRPr lang="ru-RU" sz="12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84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Сведения о расходах бюджета по муниципальным программам</a:t>
            </a:r>
            <a:endParaRPr lang="ru-RU" sz="18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199407"/>
              </p:ext>
            </p:extLst>
          </p:nvPr>
        </p:nvGraphicFramePr>
        <p:xfrm>
          <a:off x="179512" y="1578096"/>
          <a:ext cx="8856984" cy="499982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08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3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8275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Наименование муниципальной программы 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2017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2018</a:t>
                      </a:r>
                    </a:p>
                    <a:p>
                      <a:pPr algn="ctr"/>
                      <a:r>
                        <a:rPr lang="ru-RU" sz="10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(6-е </a:t>
                      </a:r>
                      <a:r>
                        <a:rPr lang="ru-RU" sz="1000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уточне</a:t>
                      </a:r>
                      <a:r>
                        <a:rPr lang="ru-RU" sz="10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-</a:t>
                      </a:r>
                    </a:p>
                    <a:p>
                      <a:pPr algn="ctr"/>
                      <a:r>
                        <a:rPr lang="ru-RU" sz="1000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ния</a:t>
                      </a:r>
                      <a:r>
                        <a:rPr lang="ru-RU" sz="10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-в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-в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-в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96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«Муниципальное управление на 2017-2021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654 654,9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683 611,5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403 425,8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7,71%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359 535,9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5,63%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362 228,9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5,01%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88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«Социальная защита населения на 2017-2021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197 954,6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130 067,7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115 084,2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2,20%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112 800,2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1,77%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116 174,2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1,61%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«Развитие</a:t>
                      </a:r>
                      <a:r>
                        <a:rPr lang="ru-RU" sz="1100" b="1" i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системы информирования населения о деятельности органов муниципальной власти на 2017-2021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35 948,6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55 316,1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28 225,0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0,54%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26 570,0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0,42%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27 070,0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0,37%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«Экология и окружающая среда на 2017- 2021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3 340,0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2 472,2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3 379,5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0,06%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3 406,0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0,05%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3 406,0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0,05%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«Развитие системы образования на 2017-2021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3 025 221,6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3 510 490,5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3 833 082,3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73,3%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5 305 942,8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83,07%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6 138 867,2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84,86%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728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«Жилище на 2014-2024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23 222,1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43 334,4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12 194,0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0,23%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28 809,0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0,45%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21 051,0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0,29%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736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«Сельское хозяйство на 2014-2020 годы»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1 915,0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1 915,0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1 429,0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1 429,0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0,02%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1 429,0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0,02%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9913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Итого: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5 997 880,2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6 767 334,0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4 980 069,5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95,24%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6 343 900,1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99,32%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7 182 096,7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99,4%</a:t>
                      </a:r>
                      <a:endParaRPr lang="ru-RU" sz="11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28384" y="1258887"/>
            <a:ext cx="1173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(тыс. рублей)</a:t>
            </a:r>
            <a:endParaRPr lang="ru-RU" sz="12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40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369" y="1196752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Сведения о расходах бюджета на 201</a:t>
            </a:r>
            <a:r>
              <a:rPr lang="en-US" sz="1600" b="1" i="1" dirty="0" smtClean="0">
                <a:solidFill>
                  <a:schemeClr val="tx2">
                    <a:lumMod val="50000"/>
                  </a:schemeClr>
                </a:solidFill>
              </a:rPr>
              <a:t>9</a:t>
            </a: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 год в разрезе муниципальных программ</a:t>
            </a:r>
            <a:endParaRPr lang="ru-RU" sz="16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3306529796"/>
              </p:ext>
            </p:extLst>
          </p:nvPr>
        </p:nvGraphicFramePr>
        <p:xfrm>
          <a:off x="720815" y="1700808"/>
          <a:ext cx="7632848" cy="47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080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«Развитие инженерной инфраструктуры и </a:t>
            </a:r>
            <a:r>
              <a:rPr lang="ru-RU" sz="1400" b="1" i="1" dirty="0" err="1" smtClean="0">
                <a:solidFill>
                  <a:schemeClr val="tx2">
                    <a:lumMod val="50000"/>
                  </a:schemeClr>
                </a:solidFill>
                <a:effectLst/>
              </a:rPr>
              <a:t>энергоэффективности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» на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2018-2022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6205"/>
              </p:ext>
            </p:extLst>
          </p:nvPr>
        </p:nvGraphicFramePr>
        <p:xfrm>
          <a:off x="179510" y="1531463"/>
          <a:ext cx="8496947" cy="49706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793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3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9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41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30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30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5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073">
                  <a:extLst>
                    <a:ext uri="{9D8B030D-6E8A-4147-A177-3AD203B41FA5}">
                      <a16:colId xmlns:a16="http://schemas.microsoft.com/office/drawing/2014/main" val="3797154143"/>
                    </a:ext>
                  </a:extLst>
                </a:gridCol>
              </a:tblGrid>
              <a:tr h="37734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муниципальной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изменения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значение на начало реализации подпрограмм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значения по годам реализации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9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Подпрограмма 1 «Чистая вода».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8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доли населения, обеспеченного доброкачественной питьевой водой из централизованных источников водоснабжения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88,9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88,9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 будет уточняться*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1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восстановленных ВЗУ, ВНС и станций водоочистки.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6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2«Очистка сточных вод».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9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сточных вод, очищенных до нормативных значений, в общем объеме сточных вод, пропущенных через очистные сооружения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61,37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61,37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 будет уточняться*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408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восстановленных объектов очистки сточных вод суммарной производительностью 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408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созданных, построенных, </a:t>
                      </a:r>
                      <a:r>
                        <a:rPr lang="ru-RU" sz="1000" b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реконструиров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 отремонтированных </a:t>
                      </a:r>
                      <a:r>
                        <a:rPr lang="ru-RU" sz="1000" b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коллек</a:t>
                      </a: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-торов, КНС с  суммарной пропускной способностью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3710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86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«Развитие инженерной инфраструктуры и </a:t>
            </a:r>
            <a:r>
              <a:rPr lang="ru-RU" sz="1400" b="1" i="1" dirty="0" err="1" smtClean="0">
                <a:solidFill>
                  <a:schemeClr val="tx2">
                    <a:lumMod val="50000"/>
                  </a:schemeClr>
                </a:solidFill>
                <a:effectLst/>
              </a:rPr>
              <a:t>энергоэффективности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2018-2022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133087"/>
              </p:ext>
            </p:extLst>
          </p:nvPr>
        </p:nvGraphicFramePr>
        <p:xfrm>
          <a:off x="179510" y="1531463"/>
          <a:ext cx="8496947" cy="49563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793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3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9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41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30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30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5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073">
                  <a:extLst>
                    <a:ext uri="{9D8B030D-6E8A-4147-A177-3AD203B41FA5}">
                      <a16:colId xmlns:a16="http://schemas.microsoft.com/office/drawing/2014/main" val="3797154143"/>
                    </a:ext>
                  </a:extLst>
                </a:gridCol>
              </a:tblGrid>
              <a:tr h="41649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изменения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значение на начало реализации подпрограмм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значения по годам реализации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условий для обеспечения качественными жилищно-коммунальными услугами».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восстановленных объектов коммунальной инфраструктуры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0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восстановленных объектов инженерной и социальной инфраструктуры на территории военных городков МО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актуализированных схем теплоснабжения, водоснабжения, водоотведения имеющих электронную модель, разработанную в соответствии с единым техническим заданием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Задолженность за потребленные топливно-энергетические ресурсы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руб./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**Значение показателя будет уточняться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3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готовности объектов жилищно-коммунального хозяйства муниципальных образований Московской  области к осенне-зимнему периоду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5344436"/>
                  </a:ext>
                </a:extLst>
              </a:tr>
              <a:tr h="513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работ по устранению технологических нарушений (аварий, инцидентов) на коммунальных объектах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**Значение показателя будет уточняться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074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72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«Развитие инженерной инфраструктуры и </a:t>
            </a:r>
            <a:r>
              <a:rPr lang="ru-RU" sz="1400" b="1" i="1" dirty="0" err="1" smtClean="0">
                <a:solidFill>
                  <a:schemeClr val="tx2">
                    <a:lumMod val="50000"/>
                  </a:schemeClr>
                </a:solidFill>
                <a:effectLst/>
              </a:rPr>
              <a:t>энергоэффективности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2018-2022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381937"/>
              </p:ext>
            </p:extLst>
          </p:nvPr>
        </p:nvGraphicFramePr>
        <p:xfrm>
          <a:off x="179510" y="1531463"/>
          <a:ext cx="8496947" cy="49938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793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3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9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3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41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30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30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85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073">
                  <a:extLst>
                    <a:ext uri="{9D8B030D-6E8A-4147-A177-3AD203B41FA5}">
                      <a16:colId xmlns:a16="http://schemas.microsoft.com/office/drawing/2014/main" val="3797154143"/>
                    </a:ext>
                  </a:extLst>
                </a:gridCol>
              </a:tblGrid>
              <a:tr h="43531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изменения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значение на начало реализации подпрограмм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значения по годам реализации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3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Подпрограмма 4 «Энергосбережение и повышение энергетической эффективности».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35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зданий, строений, сооружений органов местного самоуправления и муниципальных учреждений, оснащенных приборами учета потребляемых энергетических ресурсов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01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Бережливый учет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68,4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76,3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84,2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92,1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84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зданий, строений, сооружений муниципальной собственности, соответствующих нормальному уровню энергетической освещенности и выше (А,В,С,D),%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48,2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51,8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55,4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58,9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62,3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468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4.4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ответственных за энергосбережение и повышение энергетической эффективности, прошедших обучение по образовательным программам в области энергосбережения и повышения энергетической эффективности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20,2</a:t>
                      </a:r>
                      <a:r>
                        <a:rPr lang="ru-RU" sz="9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24,7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29,2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33,7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35,4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27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Спорт» на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094100"/>
              </p:ext>
            </p:extLst>
          </p:nvPr>
        </p:nvGraphicFramePr>
        <p:xfrm>
          <a:off x="357890" y="1466885"/>
          <a:ext cx="8318566" cy="524630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91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245757246"/>
                    </a:ext>
                  </a:extLst>
                </a:gridCol>
                <a:gridCol w="1093316">
                  <a:extLst>
                    <a:ext uri="{9D8B030D-6E8A-4147-A177-3AD203B41FA5}">
                      <a16:colId xmlns:a16="http://schemas.microsoft.com/office/drawing/2014/main" val="504791875"/>
                    </a:ext>
                  </a:extLst>
                </a:gridCol>
                <a:gridCol w="7246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4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35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41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87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8908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</a:t>
                      </a: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Базовое значение на начало реализации подпрограммы </a:t>
                      </a:r>
                    </a:p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2016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оценка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6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2017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2018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2019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2021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397">
                <a:tc gridSpan="8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1. Физическая культура и массовый спорт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79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Доля жителей,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систематически занимающихся физической культурой и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спортом,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</a:rPr>
                        <a:t> в общей численности населения района, в том числе: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34,5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36,5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38,5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40,5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43,6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45,1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799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Доля лиц с ограниченными возможностями здоровья и инвалидов, систематически занимающихся физкультурой и спортом, в общей численности данной категории населения района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6,0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8,00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9,50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11,00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15,00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15,50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val="70854004"/>
                  </a:ext>
                </a:extLst>
              </a:tr>
              <a:tr h="37780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Доля учащихся и студентов, систематически занимающихся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физкультурой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и спортом, в общей численности учащихся и студентов района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69,00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73,00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77,00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81,00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85,00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86,00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Доля граждан, занимающихся в спортивных организациях, в общей численности детей и молодежи района в возрасте 6-15 лет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</a:rPr>
                        <a:t>6,5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41,00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44,00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47,00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50,00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52,00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63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Доля населения Ленинского района, занятого в экономике, занимающегося физкультурой и спортом, в общей численности населения, занятого в экономике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38,0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20,3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22,8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25,3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28,9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28,9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val="1712434365"/>
                  </a:ext>
                </a:extLst>
              </a:tr>
              <a:tr h="38189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Доля жителей района, выполнивших нормативы ВФСК ГТО, в общей численности населения, принявшего участие в сдаче нормативов ВФСК ГТО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25,00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30,00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30,30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30,60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30,90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Доля учащихся и студентов – жителей района, выполнивших нормативы ВФСК ГТО, в общей численности населения, принявшего участие в сдаче нормативов ВФСК ГТО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30,00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40,00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50,00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50,30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50,60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50,90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Эффективность использования существующих объектов</a:t>
                      </a:r>
                      <a:r>
                        <a:rPr lang="ru-RU" sz="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 спорта (отношение фактической посещаемости к нормативной пропускной способности)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11,0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92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96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97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99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Фактическая обеспеченность</a:t>
                      </a:r>
                      <a:r>
                        <a:rPr lang="ru-RU" sz="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 населения объектами спорта (единовременная пропускная способность объектов спорта) на 10 000 населения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Человек на 10 000 населения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333,35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334,35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335,35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336,35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337,35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111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Количество введенных физкультурно- </a:t>
                      </a:r>
                      <a:r>
                        <a:rPr lang="ru-RU" sz="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оздоровитель-ных</a:t>
                      </a: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 комплексов и плоскостных спортивных сооружений,</a:t>
                      </a:r>
                      <a:r>
                        <a:rPr lang="ru-RU" sz="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 в </a:t>
                      </a:r>
                      <a:r>
                        <a:rPr lang="ru-RU" sz="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т.ч</a:t>
                      </a:r>
                      <a:r>
                        <a:rPr lang="ru-RU" sz="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. на которых проведены капремонт и реконструкция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Шт.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4835" marR="4835" marT="4835" marB="0"/>
                </a:tc>
                <a:extLst>
                  <a:ext uri="{0D108BD9-81ED-4DB2-BD59-A6C34878D82A}">
                    <a16:rowId xmlns:a16="http://schemas.microsoft.com/office/drawing/2014/main" val="453728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52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  <a:effectLst/>
              </a:rPr>
              <a:t>«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Спорт» </a:t>
            </a:r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  <a:effectLst/>
              </a:rPr>
              <a:t>на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511319"/>
              </p:ext>
            </p:extLst>
          </p:nvPr>
        </p:nvGraphicFramePr>
        <p:xfrm>
          <a:off x="342201" y="1463719"/>
          <a:ext cx="8349413" cy="443241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229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436931548"/>
                    </a:ext>
                  </a:extLst>
                </a:gridCol>
                <a:gridCol w="863402">
                  <a:extLst>
                    <a:ext uri="{9D8B030D-6E8A-4147-A177-3AD203B41FA5}">
                      <a16:colId xmlns:a16="http://schemas.microsoft.com/office/drawing/2014/main" val="4178213515"/>
                    </a:ext>
                  </a:extLst>
                </a:gridCol>
                <a:gridCol w="682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20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89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20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89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9602">
                <a:tc gridSpan="8"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№ 2 «Организация работы с молодежью»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95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и проведение мероприятий с детьми и молодежью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870" marR="5870" marT="5870" marB="0"/>
                </a:tc>
                <a:extLst>
                  <a:ext uri="{0D108BD9-81ED-4DB2-BD59-A6C34878D82A}">
                    <a16:rowId xmlns:a16="http://schemas.microsoft.com/office/drawing/2014/main" val="3117181177"/>
                  </a:ext>
                </a:extLst>
              </a:tr>
              <a:tr h="56849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оличества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молодых жителей Ленинского района, вовлеченных в мероприятия для подростков и молодежи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Тысяча человек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661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количества организованных 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проведенных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районных мероприятий для подростков и молодёжи,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молодежи в районных, межрайонных, областных, региональных и международных мероприятиях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668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вовлеченности молодых граждан в работу молодежных общественных организаций и добровольческую (волонтерскую) деятельность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7,50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219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Увеличение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количества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молодых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граждан, принимающих участие в мероприятиях по гражданско-патриотическому, духовно-нравственному воспитанию, к общему числу молодых граждан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849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процента охвата специалистов, занятых в сфере молодежной политики, обучающими мероприятиями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636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соответствия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необходимой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площади для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работы с молодежью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70" marR="5870" marT="587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046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Культура»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218904"/>
              </p:ext>
            </p:extLst>
          </p:nvPr>
        </p:nvGraphicFramePr>
        <p:xfrm>
          <a:off x="375370" y="1600199"/>
          <a:ext cx="8301087" cy="49562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36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72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9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48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79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76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Показатель, реализации мероприятий муниципальной программы</a:t>
                      </a:r>
                      <a:r>
                        <a:rPr lang="ru-RU" sz="9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(подпрограммы)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Базовое значение на начало реализации подпрограммы </a:t>
                      </a:r>
                    </a:p>
                    <a:p>
                      <a:pPr algn="ctr" fontAlgn="ctr"/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2016 год</a:t>
                      </a:r>
                      <a:endParaRPr lang="ru-RU" sz="9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032" marR="4032" marT="4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335">
                <a:tc gridSpan="8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1. - Подпрограмма № 1 «Развитие самодеятельного творчества и поддержка основных форм культурно-досуговой деятельности в Ленинском муниципальном районе»  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6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населения, участвующего в коллективах народного творчества и школах искусств, процент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5,80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6,20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42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количества посетителей культурно-досуговых, концертных и других видов мероприятий.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по отношению к базовому году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48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количества посетителей киномероприятий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по отношению к базовому году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48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количества посетителей выставочных мероприятий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по отношению к базовому году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18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Издание книги об исторических событиях и жителях Ленинского района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18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зданий учреждений КДУ, соответствующих единым Требованиям к условиям деятельности КДУ Московской области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16,5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17,2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18,1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3930199523"/>
                  </a:ext>
                </a:extLst>
              </a:tr>
              <a:tr h="28118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Достижение в 2017 году</a:t>
                      </a:r>
                      <a:r>
                        <a:rPr lang="ru-RU" sz="9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отношения среднемесячной з/</a:t>
                      </a:r>
                      <a:r>
                        <a:rPr lang="ru-RU" sz="9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</a:t>
                      </a:r>
                      <a:r>
                        <a:rPr lang="ru-RU" sz="9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работников муниципальных учреждений в сфере культуры за период с 01.09.17 по 31.12.17 к среднемесячной з/</a:t>
                      </a:r>
                      <a:r>
                        <a:rPr lang="ru-RU" sz="9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</a:t>
                      </a:r>
                      <a:r>
                        <a:rPr lang="ru-RU" sz="9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 1 квартал 2017 года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</a:p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3648900944"/>
                  </a:ext>
                </a:extLst>
              </a:tr>
              <a:tr h="281183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Достижение в 2018 году</a:t>
                      </a:r>
                      <a:r>
                        <a:rPr lang="ru-RU" sz="9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отношения среднемесячной з/</a:t>
                      </a:r>
                      <a:r>
                        <a:rPr lang="ru-RU" sz="9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</a:t>
                      </a:r>
                      <a:r>
                        <a:rPr lang="ru-RU" sz="9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работников муниципальных учреждений в сфере культуры за 2018 год к среднемесячной з/</a:t>
                      </a:r>
                      <a:r>
                        <a:rPr lang="ru-RU" sz="9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</a:t>
                      </a:r>
                      <a:r>
                        <a:rPr lang="ru-RU" sz="9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указанной категории работников за 2017 год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1,05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937126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17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Культура»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145477"/>
              </p:ext>
            </p:extLst>
          </p:nvPr>
        </p:nvGraphicFramePr>
        <p:xfrm>
          <a:off x="375370" y="1600197"/>
          <a:ext cx="8301087" cy="492312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36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72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9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48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79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94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Показатель, реализации мероприятий муниципальной программы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(подпрограммы)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Базовое значение на начало реализации подпрограммы </a:t>
                      </a:r>
                    </a:p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2016 год</a:t>
                      </a:r>
                      <a:endParaRPr lang="ru-RU" sz="8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4032" marR="4032" marT="4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5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693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2.  - Подпрограмма № 2 «Развитие библиотечного дела в Ленинском муниципальном районе» 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69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роста числа пользователей библиотек 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по отношению к базовому году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2240375608"/>
                  </a:ext>
                </a:extLst>
              </a:tr>
              <a:tr h="18769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посещений библиотек (на 1 жителя в год)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Посещение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1,62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1,67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1252922563"/>
                  </a:ext>
                </a:extLst>
              </a:tr>
              <a:tr h="58997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количества предоставляемых муниципальными библиотеками муниципальных услуг в электронном виде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по отношению к базовому году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36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количества посетителей муниципальных библиотек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по отношению к базовому году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848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приобретаемых </a:t>
                      </a:r>
                      <a:r>
                        <a:rPr lang="en-US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RFID</a:t>
                      </a:r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-карт</a:t>
                      </a:r>
                      <a:endParaRPr lang="en-US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3 756,00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32" marR="4032" marT="4032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57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Доля библиотек, соответствующих единым Требованиям к условиям деятельности библиотек Московской области</a:t>
                      </a:r>
                      <a:endParaRPr lang="en-US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2" marR="4032" marT="4032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2121445"/>
                  </a:ext>
                </a:extLst>
              </a:tr>
              <a:tr h="18157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в 2017 году отношения среднемесячной заработной платы работников муниципальных учреждений в сфере культуры за период с 1 сентября 2017 года по 31 декабря 2017 года к среднемесячной заработной плате указанной категории работников за I квартал 2017 года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 отношению к базовому году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3549252"/>
                  </a:ext>
                </a:extLst>
              </a:tr>
              <a:tr h="18157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Достижение в 2018 году отношения среднемесячной заработной платы работников муниципальных учреждений в сфере культуры за 2018 год к </a:t>
                      </a:r>
                      <a:r>
                        <a:rPr lang="ru-RU" sz="9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среднеме-сячной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заработной плате указанной категории работ-</a:t>
                      </a:r>
                      <a:r>
                        <a:rPr lang="ru-RU" sz="9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ников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за 2017 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48583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29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Культура»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854780"/>
              </p:ext>
            </p:extLst>
          </p:nvPr>
        </p:nvGraphicFramePr>
        <p:xfrm>
          <a:off x="386694" y="1649922"/>
          <a:ext cx="8301089" cy="450243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36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7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0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9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9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9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48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79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5550"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3. - Подпрограмма № 3 «Обеспечивающая подпрограмма»</a:t>
                      </a:r>
                      <a:endParaRPr lang="ru-RU" dirty="0"/>
                    </a:p>
                  </a:txBody>
                  <a:tcPr marL="6298" marR="6298" marT="629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920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Зарплата бюджетников - отношение средней заработной платы работников учреждений культуры к среднемесячной начисленной заработной плате наемных работников в организациях, у индивидуальных предпринимателей и физических лиц (среднемесячному доходу от трудовой деятельности) в Московской области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3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№ 4 "Развитие парков культуры и отдыха в Ленинском муниципальном районе"</a:t>
                      </a:r>
                      <a:endParaRPr lang="ru-RU" sz="1000" b="1" i="0" u="none" strike="noStrike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74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соответствие нормативу обеспеченности паркам культуры и </a:t>
                      </a:r>
                      <a:r>
                        <a:rPr lang="ru-RU" sz="9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отдыха в</a:t>
                      </a:r>
                      <a:r>
                        <a:rPr lang="ru-RU" sz="900" b="1" u="none" strike="noStrik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Ленинском муниципальном районе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771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увеличение числа посетителей парков культуры и отдыха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по отношению к базовому году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28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созданных парков культуры и отдыха на территории </a:t>
                      </a:r>
                      <a:r>
                        <a:rPr lang="ru-RU" sz="9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Ленинского муниципального района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910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благоустроенных парков культуры и отдыха на территории Ленинского муниципального района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9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91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*Соответствие нормативу обеспеченности парками культуры и отдыха Московской области.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9537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78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«Муниципальное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управление»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265058"/>
              </p:ext>
            </p:extLst>
          </p:nvPr>
        </p:nvGraphicFramePr>
        <p:xfrm>
          <a:off x="375369" y="1523874"/>
          <a:ext cx="8558179" cy="479274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63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9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17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6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11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27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Задачи, направленные на достижение цели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Количественные и/или качественные показатели, характеризующие достижение цели и решение задач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6"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1. Развитие муниципальной службы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6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органов местного самоуправления Ленинского муниципального района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текущей деятельности органов местного самоуправления Ленинского муниципального района Московской области на уровне 100 %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03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муниципального казенного учреждения "Управление информационно-аналитических работ Ленинского  муниципального района" в целях стабильного функционирования единой информационной статистической системы"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кадровых резервов посредством подбора, подготовки и карьерного роста кандидатов на замещение должностей муниципальной службы и их активное практическое использование.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3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муниципального казенного учреждения "Центр торгов Ленинского муниципального района Московской области" в целях стабильного функционирования единой системы государственных и муниципальных закупок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доли проведенных процедур закупок в общем количестве запланированных процедур закупок на уровне 100%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05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нормативно-правовой базы по вопросам муниципальной службы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Поддержание доли нормативных правовых актов, разработанных без нарушений сроков реализации поручений, содержащихся в постановлениях и распоряжениях Главы Ленинского муниципального района Московской области и распоряжениях Губернатора Московской области от общего количества, разработанных на основании поручений нормативных правовых актов на уровне 100%  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775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Совершенствование мер по противодействию коррупции на муниципальной службе по кадровым вопросам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Достижение доли выполненных мероприятий от общего количества мероприятий, предусмотренных планом противодействия коррупции по кадровым вопросам не менее   100%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394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Совершенствование формирования и подготовки кадрового резерва на муниципальной службе, резерва управленческих кадров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повышения квалификации муниципальных служащих администрации, прошедших обучение в соответствии с планом профессиональной подготовки и повышения квалификации муниципальных служащих, от общего количества муниципальных служащих, направляемых на обучение по программам профессиональной подготовки и повышения квалификации на уровне 100 %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1" marR="821" marT="821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38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«Муниципальное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управление»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710844"/>
              </p:ext>
            </p:extLst>
          </p:nvPr>
        </p:nvGraphicFramePr>
        <p:xfrm>
          <a:off x="323528" y="1573268"/>
          <a:ext cx="8640960" cy="48800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52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8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37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03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7621"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2. Управление муниципальными финансами Ленинского муниципального района.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18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сбалансированности и устойчивости бюджета Ленинского муниципального района Московской области.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Исполнение бюджета муниципального образования по налоговым и неналоговым доходам к первоначально утвержденному уровню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102,70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≥100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≥100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≥100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≥100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25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эффективности бюджетных расходов Ленинского муниципального района Московской области.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дефицита бюджета к доходам бюджета без учета безвозмездных поступлений и (или) поступлений налоговых доходов по дополнительным нормативам отчислений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≤10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≤10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25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Совершенствование системы управления муниципальным долгом.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объема муниципального долга к годовому объему доходов бюджета без учета безвозмездных поступлений и (или) поступлений налоговых доходов по дополнительным нормативам отчислений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≤50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621"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3. Развитие архивного дела.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1186">
                <a:tc rowSpan="5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комплекса мероприятий, направленных на создание оптимальных условий для хранения, комплектования, учета  документов и повышение эффективности предоставления государственных и муниципальных услуг в сфере архивного дела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архивных документов, хранящихся в муниципальном архиве в нормативных условиях, обеспечивающих их постоянное (вечное) и долговременное хранение, в общем количестве документов в муниципальном архиве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2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архивных фондов муниципального архива, внесенных в общеотраслевую базу данных «Архивный фонд», от общего количества архивных фондов, хранящихся в муниципальном архиве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62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описей дел в муниципальном архиве, на которые создан фонд пользования в электронном виде, от общего количества описей дел в муниципальном архиве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11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запросов, поступивших в муниципальный архив  через многофункциональные центры предоставления государственных и муниципальных услуг, от общего числа запросов, поступивших за отчетный период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62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архивных документов, переведенных в электронно-цифровую форму, от общего количества документов, находящихся на хранении в муниципальном архиве Московской области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76" marR="1076" marT="1076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68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«Муниципальное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управление»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17764"/>
              </p:ext>
            </p:extLst>
          </p:nvPr>
        </p:nvGraphicFramePr>
        <p:xfrm>
          <a:off x="334304" y="1597892"/>
          <a:ext cx="8558174" cy="504587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63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3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4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6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6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86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86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62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6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4. Управление муниципальным имуществом и земельными ресурсами Ленинского муниципального района.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367">
                <a:tc rowSpan="12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поступления в бюджет Ленинского муниципального района Московской области неналоговых доходов от использования и реализации муниципального имущества и земельных участков.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поступлений от арендной платы за земельные участки, включая средства от продажи права аренды и поступления от взыскания задолженности по арендной плате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Тысяча рублей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369 186,40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333 198,00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333 198,00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333 198,00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333 198,00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333 198,00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поступлений от продажи земельных участков, государственная собственность на которые не разграничена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Тысяча рублей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38 936,40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максимально допустимой задолженности по арендной плате, государственная собственность на которые не разграничена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Тысяча рублей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96 957,00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204 846,00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143 392,00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100 375,00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100 375,00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100 375,00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поступлений от приватизации недвижимого имущества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Тысяча рублей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66 304,00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45 934,44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20 502,80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13 962,56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поступлений от сдачи в аренду имущества, находящегося в муниципальной собственности (за исключение земельных участков)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Тысяча рублей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30 982,00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28 327,00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28 327,00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28 327,00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28 327,00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задолженности по арендной плате за имущество в консолидированный бюджет Московской области (за исключением земельных участков)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Рубль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Законность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принимаемых решений органом местного самоуправления в области земельных отношений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Соблюдение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регламентного срока оказания государственных и муниципальных услуг в области земельных отношений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6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земельных участков, подготовленных органом местного самоуправления для реализации на торгах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6972">
                <a:tc vMerge="1">
                  <a:txBody>
                    <a:bodyPr/>
                    <a:lstStyle/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Собираемость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арендной платы за земельные участки, государственная собственность на которые не разграничена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6972">
                <a:tc vMerge="1">
                  <a:txBody>
                    <a:bodyPr/>
                    <a:lstStyle/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Собираемость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арендной платы за муниципальное имущество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6972">
                <a:tc vMerge="1">
                  <a:txBody>
                    <a:bodyPr/>
                    <a:lstStyle/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Погашение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задолженности прошлых лет по арендной плате за земельные участки, государственная собственность на которые не разграничена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3" marR="1283" marT="1283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713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«Муниципальное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управление»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845550"/>
              </p:ext>
            </p:extLst>
          </p:nvPr>
        </p:nvGraphicFramePr>
        <p:xfrm>
          <a:off x="426668" y="1600200"/>
          <a:ext cx="8249788" cy="499715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988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8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1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7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7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7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43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7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4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Эффективность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работы по взысканию задолженности по арендной плате за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земельные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участки, государственная собственность на которые не разграничена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63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Эффективность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работы по взысканию задолженности по арендной плате за муниципальное имущество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93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положительных результатов предоставления государственных и муниципальных услуг в области земельных отношений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93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условий для реализации норм действующего законодательства РФ в части предоставления земельных участков многодетным семьям.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земельных участков многодетным семьям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63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Вовлечение в оборот неиспользуемых земель сельскохозяйственного назначения.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использования земель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333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Пополнение бюджета Ленинского муниципального района за счет налоговых поступлений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поступлений от земельного налога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Тысяча рублей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1 419 188,10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1 282 951,00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1 199 049,00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1 182 449,00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1 182 177,00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1 182 177,00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объектов недвижимого имущества, поставленных на кадастровый учет от выявленных земельных участков с объектами без прав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103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Прирост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земельного налога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984"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5. Снижение административных барьеров, повышение качества предоставления государственных и муниципальных услуг на базе многофункционального центра  предоставления государственных и муниципальных услуг.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06844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доли обращений в МФЦ за получением государственных услуг исполнительных органов государственной власти и муниципальных услуг ОМСУ муниципальных образований Московской области в общем количестве обращений за получением государственных и муниципальных услуг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граждан, имеющих доступ к получению государственных и муниципальных услуг по принципу «одного окна» по месту пребывания, в том числе в многофункциональных центрах предоставления государственных и муниципальных услуг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9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удовлетворенности граждан качеством предоставления государственных и муниципальных услуг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94,80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630" marR="1630" marT="163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4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«Муниципальное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управление»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223512"/>
              </p:ext>
            </p:extLst>
          </p:nvPr>
        </p:nvGraphicFramePr>
        <p:xfrm>
          <a:off x="519034" y="1600200"/>
          <a:ext cx="8229431" cy="499715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983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1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5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61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5431">
                <a:tc rowSpan="9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доли обращений в МФЦ за получением государственных услуг исполнительных органов государственной власти и муниципальных услуг ОМСУ муниципальных образований Московской области в общем количестве обращений за получением государственных и муниципальных услуг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граждан, имеющих доступ к получению государственных и муниципальных услуг по принципу «одного окна» по месту пребывания, в том числе в многофункциональных центрах предоставления государственных и муниципальных услуг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удовлетворенности граждан качеством предоставления государственных и муниципальных услуг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число обращений представителей бизнес-сообщества в орган местного самоуправления для получения од-ной муниципальной (государственной) услуги, связанной со сферой предпринимательской деятельности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1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время ожидания в очереди для получения государственных (муниципальных) услуг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Минута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7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ожидания в очереди при обращении заявителя в орган местного самоуправления Московской области для получения государственных (муниципальных) услуг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Минута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7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Соблюдение нормативов среднего времени ожидания в очереди при обращении заявителя в МФЦ для получения государственных и муниципальных услуг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 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6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государственных, муниципальных и иных услуг, предоставляемых в МФЦ на территории Московской области субъектам малого и среднего предпринимательства, от общего количества государственных, муниципальных и иных услуг, включенных в перечень услуг, предоставляемых субъектам малого и среднего предпринимательства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1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количество обращений за получением государственных и муниципальных услуг  на одно окно МФЦ в день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1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случаев нарушения нормативных сроков и порядка предоставления государственных (муниципальных) услуг (функций)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957"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6. Развитие информационно-коммуникационных технологий для повышения эффективности процессов  управления и создания благоприятных условий жизни и ведения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бизнеса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3108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ОМСУ муниципального образования Московской области базовой информационно-технологической инфраструктурой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работников ОМСУ муниципального образования Московской области, обеспеченных необходимым компьютерным оборудованием с предустановленным общесистемным программным обеспечением и организационной техникой в соответствии с установленными требованиями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543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ОМСУ муниципального образования Московской области единой информационно-технологической и телекоммуникационной инфраструктурой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информационных систем и ресурсов, используемых ОМСУ муниципального образования Московской области в своей деятельности, обеспеченных требуемым аппаратных обеспечением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0" marR="2750" marT="275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7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«Муниципальное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управление»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553212"/>
              </p:ext>
            </p:extLst>
          </p:nvPr>
        </p:nvGraphicFramePr>
        <p:xfrm>
          <a:off x="334303" y="1594902"/>
          <a:ext cx="8558178" cy="493044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22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8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8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48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40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40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8736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 в соответствии с категорией обрабатываемой информации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работников ОМСУ муниципального образования Московской области, обеспеченных средствами электронной подписи в соответствии с установленными требованиями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1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персональных компьютеров, используемых на рабочих местах работников ОМСУ муниципального образования Московской области, обеспеченных антивирусным программным обеспечением с регулярным обновлением соответствующих баз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349">
                <a:tc rowSpan="6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использования в деятельности ОМСУ муниципального образования Московской области региональных  и муниципальных информационных систем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1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ОМСУ муниципального образования Московской области, а также находящихся в их ведении организаций и учреждений, участвующих в планировании, подготовке и проведении конкурентных процедур с использованием ЕАСУЗ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1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ОМСУ муниципального образования Московской области, а также находящихся в их ведении организаций и учреждений, использующих ЕИСУГИ для учета и контроля эффективности использования государственного и муниципального имущества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1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ОМСУ муниципального образования Московской области и их подведомственных учреждений, использующих региональные межведомственные информационные системы поддержки обеспечивающих функций и контроля результативности деятельности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используемых в деятельности ОМСУ муниципального образования Московской области информационно-аналитических сервисов ЕИАС ЖКХ МО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38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документов служебной переписки ОМСУ муниципального образования Московской области и их подведомственных учреждений с ЦИОГВ и ГО Московской области, подведомственными ЦИОГВ и ГО Московской области организациями и учреждениями, не содержащих персональные данные и конфиденциальные сведения и направляемых исключительно в электронном виде с использованием МСЭД и средств электронной подписи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73896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уровня использования информационных технологий в сфере образования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муниципальных учреждений общего образования, обеспеченных доступом в информационно-телекоммуникационную сеть Интернет на скорости: для организаций дошкольного образования – не менее 2 Мбит/с; для общеобразовательных организаций, расположенных в городских поселениях, – не менее 50 Мбит/с; для общеобразовательных организаций, расположенных в сельских поселениях, – не менее 10 Мбит/с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87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современных компьютеров (со сроком эксплуатации не более семи лет) на 100 обучающихся в общеобразовательных организациях муниципального образования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14.2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47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«Муниципальное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управление»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624473"/>
              </p:ext>
            </p:extLst>
          </p:nvPr>
        </p:nvGraphicFramePr>
        <p:xfrm>
          <a:off x="283002" y="1600200"/>
          <a:ext cx="8732376" cy="478112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266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7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5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5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35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12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12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92528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уровня использования информационных технологий в сфере образования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муниципальных учреждений общего образования, обеспеченных доступом в информационно-телекоммуникационную сеть Интернет на скорости: для организаций дошкольного образования – не менее 2 Мбит/с; для общеобразовательных организаций, расположенных в городских поселениях, – не менее 50 Мбит/с; для общеобразовательных организаций, расположенных в сельских поселениях, – не менее 10 Мбит/с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0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современных компьютеров (со сроком эксплуатации не более семи лет) на 100 обучающихся в общеобразовательных организациях муниципального образования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14.2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018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Улучшение качества покрытия сетями подвижной радиотелефонной связи территории муниципального образования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установленных базовых станций операторов на территории муниципального образования Московской области из расчета на 1 кв. км в населенных пунктах с численностью населения более 100 тыс. чел.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2.75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0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установленных базовых станций операторов на территории муниципального образования Московской области из расчета на 1 кв. км в населенных пунктах с численностью населения более 10 тыс. чел.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85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Улучшение обеспеченности услугами связи жителей многоквартирных домов на территории муниципального образования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многоквартирных домов, имеющих возможность пользоваться услугами проводного и мобильного доступа в информационно-телекоммуникационную сеть Интернет на скорости не менее 1 Мбит/с, предоставляемыми не менее чем 2 операторами связи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469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уровня использования информационных технологий в сфере культуры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муниципальных учреждений культуры, обеспеченных доступом в информационно-телекоммуникационную сеть Интернет на скорости: для учреждений культуры, расположенных в городских поселениях, – не менее 50 Мбит/с; для учреждений культуры, расположенных в сельских поселениях, – не менее 10 Мбит/с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95" marR="3395" marT="339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74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«Безопасность»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188248"/>
              </p:ext>
            </p:extLst>
          </p:nvPr>
        </p:nvGraphicFramePr>
        <p:xfrm>
          <a:off x="467734" y="1622011"/>
          <a:ext cx="8322203" cy="489677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43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2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6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36443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Показатель, реализации мероприятий муниципальной программы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(подпрограммы)</a:t>
                      </a:r>
                      <a:endParaRPr lang="ru-RU" sz="8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Базовое значение на начало реализации подпрограммы </a:t>
                      </a: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68">
                <a:tc gridSpan="8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1. «Обеспечение пожарной безопасности на территории Ленинского муниципального района»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32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количества пожаров,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погибших и травмированных на 10 тыс. населения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32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степени пожарной защищенности муниципального образования Московской области, по отношению к базовому периоду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extLst>
                  <a:ext uri="{0D108BD9-81ED-4DB2-BD59-A6C34878D82A}">
                    <a16:rowId xmlns:a16="http://schemas.microsoft.com/office/drawing/2014/main" val="526542971"/>
                  </a:ext>
                </a:extLst>
              </a:tr>
              <a:tr h="10632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количества пожаров, произошедших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территории муниципального образования Московской области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____________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____________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____________</a:t>
                      </a:r>
                      <a:endParaRPr lang="ru-RU" sz="8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____________</a:t>
                      </a:r>
                      <a:endParaRPr lang="ru-RU" sz="8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28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Снижение количества погибших и травмированных людей на пожарах, произошедших на территории муниципального образования Московской области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39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добровольных пожарных зарегистрированных в едином реестре Московской области (обученных, застрахованных и задействованных по назначению ОМС) от нормативного количества для муниципального образования Московской области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3108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2. "Профилактика преступлений и иных правонарушений на территории Ленинского муниципального района"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Снижение общего количества преступлений, совершенных на территории муниципального образования, не менее чем на 5% ежегодно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632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Безопасный город. Безопасность проживания.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632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Уровень обеспеченности помещениями для работы участковых уполномоченных полиции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народных дружинников на 10 тысяч населения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доли социальных объектов (учреждений), оборудованных в целях антитеррористической защищенности средствами безопасности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r>
                        <a:rPr lang="en-US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indent="20955" algn="l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</a:t>
                      </a: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доли выявленных административных правонарушений при содействии членов общественных формирований правоохранительной направленности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4850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27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«Безопасность»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395188"/>
              </p:ext>
            </p:extLst>
          </p:nvPr>
        </p:nvGraphicFramePr>
        <p:xfrm>
          <a:off x="467734" y="1622011"/>
          <a:ext cx="8322203" cy="404055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43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2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6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36443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Показатель, реализации мероприятий муниципальной программы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(подпрограммы)</a:t>
                      </a:r>
                      <a:endParaRPr lang="ru-RU" sz="8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Базовое значение на начало реализации подпрограммы </a:t>
                      </a: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доли несовершеннолетних в общем числе лиц, совершивших преступления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2,08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2,07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2,06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Недопущение (снижение) преступлений экстремистской направленности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0286896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объектов социальной сферы, мест с массовым пребыванием людей и коммерческих объектов, оборудованных системами видеонаблюдения и подключенных к системе "Безопасный регион"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16,33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1963258"/>
                  </a:ext>
                </a:extLst>
              </a:tr>
              <a:tr h="10632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числа лиц (школьников и студентов), охваченных профилактическими медицинскими осмотрами с целью раннего выявления незаконного потребления наркотических средств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800" b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800" b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632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Рост числа лиц, состоящих на диспансерном наблюдении с диагнозом «Употребление наркотиков с вредными последствиями»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</a:t>
                      </a: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числа граждан, участвующих в деятельности общественных формирований правоохранительной направленности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доли объектов социальной сферы, мест с массовым пребыванием людей, оборудованных системами видеонаблюдения и подключенных к системе «Безопасный регион», в общем числе таковых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21,6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коммерческих объектов, оборудованных системами видеонаблюдения и подключенных к системе «Безопасный регион»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4093019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мероприятий </a:t>
                      </a:r>
                      <a:r>
                        <a:rPr lang="ru-RU" sz="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антиэкстремисткой</a:t>
                      </a: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направленности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6725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37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«Безопасность»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266984"/>
              </p:ext>
            </p:extLst>
          </p:nvPr>
        </p:nvGraphicFramePr>
        <p:xfrm>
          <a:off x="283003" y="1600200"/>
          <a:ext cx="8249439" cy="485313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20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1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4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0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30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30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99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30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56083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3. «Снижение рисков и смягчение последствий чрезвычайных ситуаций природного и техногенного характера на территории Ленинского муниципального района»</a:t>
                      </a:r>
                      <a:endParaRPr lang="ru-RU" sz="10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93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уровня укомплектованности резервного фонда материальных ресурсов муниципального образования для ликвидации чрезвычайных ситуаций муниципального характера на территории муниципального образования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70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готовности муниципального образования Московской области </a:t>
                      </a:r>
                      <a:b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действиям по предназначению при возникновении чрезвычайных ситуациях (происшествиях) природного и техногенного характера.</a:t>
                      </a:r>
                      <a:b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85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объема материального резервного фонда для ликвидации чрезвычайных ситуаций, в том числе последствий террористических актов, созданных организациями муниципального образования 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77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количества погибших людей на водных объектах из числа постоянно зарегистрированных на территории муниципального образования 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77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исполнения органом местного самоуправления Московской области обеспечения безопасности людей на воде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</a:t>
                      </a: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77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смертности и травматизма в местах массового отдыха людей муниципального образования на водных объектах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993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населения муниципального образования обученного, прежде всего детей плаванию и приемам спасения на воде (ежегодно не менее 30% населения муниципального образования, в том числе не менее 50% детей дошкольного и школьного возраста)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30/33720   50/16860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50/56200   50/28100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__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92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«Безопасность»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376458"/>
              </p:ext>
            </p:extLst>
          </p:nvPr>
        </p:nvGraphicFramePr>
        <p:xfrm>
          <a:off x="283004" y="1564747"/>
          <a:ext cx="8393451" cy="494861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7294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6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2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8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09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29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29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96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6710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степени готовности сил и средств муниципального звена территориальной подсистемы Московской областной системы предупреждения и ликвидации чрезвычайных ситуаций природного и техногенного характера, относительно нормативной степени готовности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16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Подготовка руководящего состава и специалистов муниципального звена ТП МОСЧС, населения муниципального образования в области защиты от чрезвычайных ситуаций и гражданской обороны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988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4. «Развитие и совершенствование систем оповещения и информирования населения Ленинского муниципального района» </a:t>
                      </a:r>
                      <a:b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0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10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площади покрытия территории муниципального образования зонами охвата технических средств оповещения и информирования населения муниципальной (местной) системы оповещения при чрезвычайных ситуациях или угрозе их возникновения 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40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процента территории муниципального образования Московской области покрытия системой централизованного оповещения и информирования при чрезвычайных ситуациях или угрозе их возникновения территории муниципального образования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___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800" b="1" i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16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Сокращение среднего времени совместного реагирования нескольких экстренных служб на обращения населения по единому номеру «112» на территории муниципального образования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marL="90170" algn="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97,5</a:t>
                      </a: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92,5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705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5. «Обеспечение мероприятий гражданской обороны на территории Ленинского муниципального района»</a:t>
                      </a:r>
                      <a:endParaRPr lang="ru-RU" sz="10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14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степени обеспеченности запасами материально-технических, продовольственных, медицинских и иных средств для целей гражданской обороны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298" marR="6298" marT="6298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66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степени готовности ЗСГО по сравнению с показателями базового значения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298" marR="6298" marT="6298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298" marR="6298" marT="6298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014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степени готовности муниципального образования Московской области в области гражданской обороны по отношению к базовому показателю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12,00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81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«Развитие и функционирование дорожно-транспортного комплекса»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192922"/>
              </p:ext>
            </p:extLst>
          </p:nvPr>
        </p:nvGraphicFramePr>
        <p:xfrm>
          <a:off x="283004" y="1520458"/>
          <a:ext cx="8352927" cy="506721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53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2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5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2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27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27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96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27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85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r>
                        <a:rPr lang="ru-RU" sz="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реализации мероприятий муниципальной программы (подпрограммы)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Единица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5440" marR="5440" marT="544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Базовое значение на начало реализации подпрограммы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5440" marR="5440" marT="54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Оценка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5440" marR="5440" marT="544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5440" marR="5440" marT="54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5440" marR="5440" marT="54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5440" marR="5440" marT="54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2019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5440" marR="5440" marT="54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2020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5440" marR="5440" marT="54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2021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5440" marR="5440" marT="544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135">
                <a:tc gridSpan="8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Подпрограмма "Развитие дорожно-мостового хозяйства"</a:t>
                      </a:r>
                      <a:endParaRPr lang="ru-RU" dirty="0"/>
                    </a:p>
                  </a:txBody>
                  <a:tcPr marL="5440" marR="5440" marT="544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90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Протяженность автомобильных дорог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Километр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227.1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243.2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247,44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249,44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249,44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249,44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64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Ремонт сети автомобильных дорог общего пользования местного значения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тыс.кв.м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.;</a:t>
                      </a:r>
                    </a:p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Километр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87,5/12,5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136,9/19,6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71,1/10,16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71,1/10,16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71,1/10,16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71,1/10,16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25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Протяженность автомобильных дорог, не отвечающих нормативным требованиями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Километр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24,30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21,90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16,00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11,00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25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Доля муниципальных дорог, не отвечающих нормативным требованиям в общей протяженности дорог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10,70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9,00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4,40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4,40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4,40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25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</a:rPr>
                        <a:t>Протяженность построенных и реконструированных автомобильных дорог общего пользования местного значения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Километр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8058994"/>
                  </a:ext>
                </a:extLst>
              </a:tr>
              <a:tr h="59360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площади поверхности автомобильных дорог и искусственных сооружений на них, приведенных в нормативное состояние (в том числе с привлечением субсидий)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136,9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71,1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125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Протяженность оформленных в собственность бесхозяйных автомобильных дорог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Километр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7,60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125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 бесхозяйных автомобильных дорог, принятых в муниципальную собственность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4588931"/>
                  </a:ext>
                </a:extLst>
              </a:tr>
              <a:tr h="25422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</a:rPr>
                        <a:t>Дефицит </a:t>
                      </a:r>
                      <a:r>
                        <a:rPr lang="ru-RU" sz="800" b="1" kern="1200" dirty="0" err="1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</a:rPr>
                        <a:t>машиномест</a:t>
                      </a:r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Times New Roman" panose="02020603050405020304" pitchFamily="18" charset="0"/>
                        </a:rPr>
                        <a:t> на парковках автомобильных дорог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8767617"/>
                  </a:ext>
                </a:extLst>
              </a:tr>
              <a:tr h="22055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машиномест</a:t>
                      </a: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парковках автомобильных дорог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30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машиномест</a:t>
                      </a: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на перехватывающих парковках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42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215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215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215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215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215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144775"/>
                  </a:ext>
                </a:extLst>
              </a:tr>
              <a:tr h="29256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Степень внедрения и эффективность использования технологии на базе </a:t>
                      </a:r>
                      <a:r>
                        <a:rPr lang="ru-RU" sz="8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состемы</a:t>
                      </a:r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ГЛОНАСС с </a:t>
                      </a:r>
                      <a:r>
                        <a:rPr lang="ru-RU" sz="8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</a:t>
                      </a:r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ru-RU" sz="8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РНИС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40" marR="5440" marT="544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0456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5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«Развитие и функционирование дорожно-транспортного комплекса»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757751"/>
              </p:ext>
            </p:extLst>
          </p:nvPr>
        </p:nvGraphicFramePr>
        <p:xfrm>
          <a:off x="251520" y="1511802"/>
          <a:ext cx="8352926" cy="511168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53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28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5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2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27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27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9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27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61014">
                <a:tc gridSpan="8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Подпрограмма «Пассажирский транспорт общего пользования»</a:t>
                      </a:r>
                      <a:endParaRPr lang="ru-RU" dirty="0"/>
                    </a:p>
                  </a:txBody>
                  <a:tcPr marL="6298" marR="6298" marT="629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04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Доля населения Ленинского муниципального района, проживающего в населенных пунктах, имеющих регулярное автобусное сообщение с административным центром муниципального района, в общей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численности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населения муниципального образования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Доля маршрутов регулярных перевозок по регулируемым тарифам в общем количестве маршрутов регулярных перевозок муниципального района на конец года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85,70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85,70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Доля поездок, оплаченных с использованием единых транспортных карт, в общем количестве оплаченных пассажирами поездок на конец года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45,00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47,00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65,00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65,00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65,00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65,00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90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Обеспечение безналичной оплаты проезда при перевозках пассажиров на муниципальных маршрутах регулярного сообщения по регулируемым и по нерегулируемым тарифам,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90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транспортных средств (автобусов), соответствующих стандарту (МК-5 лет, СК, БК-7 лет) от количества транспортных средств, работающих на муниципальных маршрутах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Процент</a:t>
                      </a:r>
                      <a:endParaRPr lang="ru-RU" sz="8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8187803"/>
                  </a:ext>
                </a:extLst>
              </a:tr>
              <a:tr h="56190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Степень внедрения и эффективность использования технологии на базе </a:t>
                      </a:r>
                      <a:r>
                        <a:rPr lang="ru-RU" sz="8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состемы</a:t>
                      </a:r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ГЛОНАСС с использованием РНИС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Процент</a:t>
                      </a:r>
                      <a:endParaRPr lang="ru-RU" sz="800" b="1" i="0" u="none" strike="noStrike" dirty="0" smtClean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001221"/>
                  </a:ext>
                </a:extLst>
              </a:tr>
              <a:tr h="258513">
                <a:tc gridSpan="8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</a:rPr>
                        <a:t>Подпрограмма  «Безопасность дорожного движения»</a:t>
                      </a:r>
                      <a:endParaRPr lang="ru-RU" dirty="0"/>
                    </a:p>
                  </a:txBody>
                  <a:tcPr marL="6298" marR="6298" marT="629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223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Смертность от дорожно-транспортных происшествий, количество погибших на 100 тыс. человек, количество погибших на 100 тыс. населения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Человек на 10 000 населения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25,89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18,50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10,60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10,60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10,60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</a:rPr>
                        <a:t>10,60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Ликвидация мест концентрации ДТП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21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«Предпринимательство» на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312857"/>
              </p:ext>
            </p:extLst>
          </p:nvPr>
        </p:nvGraphicFramePr>
        <p:xfrm>
          <a:off x="251519" y="1600200"/>
          <a:ext cx="8712969" cy="492514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10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8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582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Задачи, направленные на достижение цели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Количественные и/или качественные показатели, характеризующие достижение цели и решение задач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 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350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1.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малого и среднего предпринимательства в Ленинском муниципальном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районе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127">
                <a:tc rowSpan="5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условий для вовлечения в предпринимательскую деятельность населения Ленинского муниципального района.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количества субъектов малого и среднего предпринимательства, осуществляющих деятельность в сфере обрабатывающих производств и технологических инноваций в рамках обеспечения доступности производственной и высокотехнологичной инфраструктуры для субъектов малого и среднего предпринимательства, % к предыдущему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к предыдущему году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объектов инфраструктуры поддержки субъектов малого и среднего предпринимательства в области инноваций и производства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 роста объема инвестиций в основной капитал малых предприятий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заработная плата работников малых и средних предприятий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Тысяча рублей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малых и средних предприятий на 1 тысячу жителей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20,63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033">
                <a:tc rowSpan="6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доли оборота малых и средних предприятий в общем обороте по полному кругу предприятий Ленинского муниципального района.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доли оборота малых и средних предприятий в общем обороте по полному кругу предприятий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20,33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20,55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16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среднесписочной численности работников (без внешних совместителей) субъектов малого и среднего предпринимательства в среднесписочной численности работников (без внешних совместителей) всех предприятий и организаций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31,13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31,37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31,58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31,74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32,05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32,53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60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созданных рабочих мест субъектами малого и среднего предпринимательства, получившими поддержку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вновь созданных предприятий малого и среднего бизнеса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60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субъектов малого и среднего предпринимательства, получивших государственную поддержку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0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Прирост малых и средних предприятий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21,65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18,56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19,93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20,92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22,17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58" marR="2458" marT="2458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3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«Предпринимательство»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583412"/>
              </p:ext>
            </p:extLst>
          </p:nvPr>
        </p:nvGraphicFramePr>
        <p:xfrm>
          <a:off x="283004" y="1490104"/>
          <a:ext cx="8681481" cy="48220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944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5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5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5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25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93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93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93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4674">
                <a:tc gridSpan="9"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2.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потребительского рынка и услуг на территории Ленинского муниципального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района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494">
                <a:tc rowSpan="11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инфраструктуры потребительского рынка и услуг.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Обеспеченность населения площадью торговых объектов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на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 жителей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5 950,00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5 460,00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5 140,40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5 022,50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4 841,90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5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Обеспеченность населения услугами общественного питания (посад.мест/1000 жителей)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Посадочное место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5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Обеспеченность населения бытовыми услугами (раб. мест/на 1000 жителей)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Рабочее место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5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инвестиций в основной капитал в отраслях торговли и бытовых услуг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Тыс.рубл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2 510 000,00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1 000 000,00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4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введенных объектов по продаже отечественной сельхозпродукции "Подмосковный фермер"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94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Прирост торговых площадей с использованием внебюджетных инвестиций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</a:t>
                      </a:r>
                      <a:r>
                        <a:rPr lang="ru-RU" sz="8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1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ликвидированных розничных рынков, несоответствующих требованиям законодательства, от общего количества выявленных несанкционированных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ликвидированных нестационарных объектов, несоответствующих требованиям законодательства, от общего количества выявленных несанкционированных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Прирост посадочных мест на объектах общественного питания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посадочных мест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1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Прирост рабочих мест на объектах бытовых услуг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рабочих мест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94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проведенных ярмарок на одно место, включенное в сводный перечень мест для проведения ярмарок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416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некоторых мер по защите прав потребителей в сфере торговли, общественного питания и бытовых услуг.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Периодичность информирования населения через интернет-сайт о действующем законодательстве по защите прав потребителей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 в год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1393">
                <a:tc rowSpan="4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похоронного дела в Ленинском муниципальном районе.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 сокращения в Ленинском муниципальном районе доли кладбищ, земельные участки которых не оформлены в муниципальную собственность в соответствии с законодательством РФ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75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Отклонение от норм расходов на содержание мест захоронений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75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кладбищ, соответствующих требованиям порядка деятельности общественных кладбищ и крематориев на территории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86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на территории муниципального района/городского округа муниципального казенного учреждения в сфере погребения и похоронного дела по принципу: 1 муниципальный район/городской округ – 1 МКУ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702" marR="1702" marT="1702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48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«Предпринимательство»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530342"/>
              </p:ext>
            </p:extLst>
          </p:nvPr>
        </p:nvGraphicFramePr>
        <p:xfrm>
          <a:off x="283000" y="1600200"/>
          <a:ext cx="8609479" cy="492514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75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3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0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08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23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23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23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8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23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6957">
                <a:tc gridSpan="9"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3.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конкуренции на территории Ленинского муниципального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района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389">
                <a:tc rowSpan="5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сферы муниципальных закупок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обоснованных, частично обоснованных жалоб в Федеральную антимонопольную службу (ФАС России) (от общего количества опубликованных торгов)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1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несостоявшихся торгов от общего количества объявленных торгов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количество участников на торгах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7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экономии бюджетных денежных средств в результате проведения торгов от общей суммы объявленных торгов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94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закупок среди субъектов малого предпринимательства, социально ориентированных некоммерческих организаций, осуществляемых в соответствии с Федеральным законом от 05.04.2013 № 44-ФЗ "О контрактной системе в сфере закупок товаров, работ, услуг для обеспечения государственных и муниципальных нужд"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76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Внедрение Стандарта развития конкуренции на территории Ленинского муниципального района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реализованных требований Стандарта развития конкуренции в Московской области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4931"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4.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условий для устойчивого экономического развития  Ленинского муниципального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района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768"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Инвестиции в основной капитал за счет всех источников финансирования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Инвестиции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основной капитал за счет всех источников финансирования в ценах соответствующих лет, млн. рублей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Мли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39 509,50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40 290,00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41 500,00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42 745,00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44 455,00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46 455,00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13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Инвестиции в основной капитал (за исключением бюджетных средств) без инвестиций направленных на строительство жилья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14 216,40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14 927,00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15 673,00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16 457,00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17 115,00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17 628,00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510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инвестиций, привлеченных в основной капитал по инвестиционным проектам(без учета бюджетных инвестиций и жилищного строительства), находящимся в системе ЕАСПИП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9 999,00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12 275,00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12 766,00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13 277,00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13 600,00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2" marR="2732" marT="2732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81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«Предпринимательство»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704861"/>
              </p:ext>
            </p:extLst>
          </p:nvPr>
        </p:nvGraphicFramePr>
        <p:xfrm>
          <a:off x="251522" y="1600196"/>
          <a:ext cx="8496942" cy="449309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48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8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1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4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4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4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18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4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206590">
                <a:tc rowSpan="6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 роста отгруженных товаров собственного производства, выполненных работ и услуг собственными силами по промышленным видам деятельности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Темп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роста отгруженных товаров собственного производства, выполненных работ и услуг собственными силами по промышленным видам деятельности, в процентах к предыдущему периоду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отгруженной продукции высокотехнологичных и наукоемких видов экономической деятельности по крупным и средним организациям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12 560,00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12 874,00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13 389,00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14 152,00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15 001,00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16 051,00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многопрофильных индустриальных парков, технологических парков, промышленных площадок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9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привлеченных резидентов в индустриальные парки, технопарки и </a:t>
                      </a:r>
                      <a:r>
                        <a:rPr lang="ru-RU" sz="800" b="1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промзоны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3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затраты на исследования и разработки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рублей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4 200,80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4 326,80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4 499,90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4 680,00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4 867,20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5 062,00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16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привлеченных инвесторов на территории муниципальных образований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59" marR="4459" marT="4459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787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«Предпринимательство» на 2017-2021 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543681"/>
              </p:ext>
            </p:extLst>
          </p:nvPr>
        </p:nvGraphicFramePr>
        <p:xfrm>
          <a:off x="251520" y="1516663"/>
          <a:ext cx="8496944" cy="463910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48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35344">
                <a:tc rowSpan="5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Количество созданных рабочих мест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начисленная заработная плата работников организаций, не относящихся к субъектам малого предпринимательства, средняя численность работников которых превышает 15 человек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Рубль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58 906,60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61 292,80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62 602,70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65 514,60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67 480,00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69 504,40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созданных рабочих мест, всего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1 787,00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1 150,00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3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доли высококвалифицированных работников системообразующих предприятий Московской области в числе квалифицированных работников системообразующих предприятий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34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производительности труда в системообразующих предприятиях Московской области путем расчета прироста выработки на одного работающего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Тысяча рублей на человека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6 375,90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6 503,00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6 763,00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7 526,00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8 053,00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реальной заработной платы в целом по  системообразующим предприятиям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665">
                <a:tc gridSpan="9"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5. Содействие занятости населения Ленинского муниципального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района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436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Оказание содействия во временном трудоустройстве и профессиональной подготовке безработных.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официально регистрируемой безработицы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8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безработицы (по методологии Международной организации труда) в среднем за год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3468"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производственного травматизма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пострадавших в результате несчастных случаев на производстве с тяжелыми последствиями (смертельные, тяжелые, групповые) в расчете на 1000 работающих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34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пострадавших в результате несчастных случаев на производстве со смертельном исходом в расчете на 1000 работающих (по кругу организаций муниципальной собственности)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34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Удельный вес рабочих мест, на которых проведена специальная оценка условий труда, в общем количестве рабочих мест (по кругу организаций муниципальной собственности)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0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«Социальная защита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населения»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029729"/>
              </p:ext>
            </p:extLst>
          </p:nvPr>
        </p:nvGraphicFramePr>
        <p:xfrm>
          <a:off x="251522" y="1412776"/>
          <a:ext cx="8538416" cy="514011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184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6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8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14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14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41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46485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Показатель, реализации мероприятий муниципальной программы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(подпрограммы)</a:t>
                      </a:r>
                      <a:endParaRPr lang="ru-RU" sz="8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Базовое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значение на начало реализации подпрограмм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1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073">
                <a:tc gridSpan="8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Подпрограмма 1. Меры социальной поддержки населения Ленинского муниципального района 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1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Материальная поддержка отдельных категорий граждан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.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500,0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550,0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550,0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500,0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500,0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197371"/>
                  </a:ext>
                </a:extLst>
              </a:tr>
              <a:tr h="21907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Оказание социальной поддержки населению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.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74 118,7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72 804,1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79 866,6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79 317,0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82 213,0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7164761"/>
                  </a:ext>
                </a:extLst>
              </a:tr>
              <a:tr h="37614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Осуществление поддержки некоммерческих организаций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Тыс.руб</a:t>
                      </a: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600,0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1 100,0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2 111,6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750,0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750,0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2765771"/>
                  </a:ext>
                </a:extLst>
              </a:tr>
              <a:tr h="39744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Увеличение доли  вторых, третьих и последующих рождений детей, </a:t>
                      </a:r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 доля вторых рождений;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37.5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37.5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37.6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37.7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37.7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37.7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53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Увеличение доли  вторых, третьих и последующих рождений детей, </a:t>
                      </a:r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:- </a:t>
                      </a:r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третьих и </a:t>
                      </a:r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последующих </a:t>
                      </a:r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рождений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14.1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14.1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14.2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14.3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14.3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23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Увеличение доли </a:t>
                      </a:r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граждан, получивших меры </a:t>
                      </a:r>
                      <a:r>
                        <a:rPr lang="ru-RU" sz="9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соцподдержки</a:t>
                      </a:r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, от общего числа обратившихся граждан и  имеющих право на их получение составит 100 процентов, процент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073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Подпрограмма 2. Доступная среда Ленинского муниципального района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263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в Ленинском муниципальном районе условий для беспрепятственного доступа к объектам и услугам в приоритетных сферах жизнедеятельности инвалидов и других маломобильных групп населения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тыс.руб</a:t>
                      </a: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11 433,2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7 552,1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1 749,9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853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доступной среды – Доступность для инвалидов и других маломобильных групп населения муниципальных приоритетных объектов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Процент</a:t>
                      </a:r>
                      <a:endParaRPr lang="ru-RU" sz="9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66,1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68,2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1625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07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«Социальная защита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населения»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909362"/>
              </p:ext>
            </p:extLst>
          </p:nvPr>
        </p:nvGraphicFramePr>
        <p:xfrm>
          <a:off x="251522" y="1622827"/>
          <a:ext cx="8538416" cy="427612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184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6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8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14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14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41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81383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Показатель, реализации мероприятий муниципальной программы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(подпрограммы)</a:t>
                      </a:r>
                      <a:endParaRPr lang="ru-RU" sz="8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Базовое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значение на начало реализации подпрограмм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8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903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Подпрограмма 3. Создание условий для оказания медицинской помощи населению в пределах полномочий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29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условий для функционирования медицинских учреждений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591 386,1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107 148,0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38 668,0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39 054,0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40 496,0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770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Социальная поддержка медицинских работников, повышение престижа профессии врача и среднего медицинского работника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4 764,0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8 900,0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14 500,0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9 700,0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9 700,0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6083334"/>
                  </a:ext>
                </a:extLst>
              </a:tr>
              <a:tr h="51231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Доля, прошедших </a:t>
                      </a:r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диспансеризацию, </a:t>
                      </a:r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определенных групп </a:t>
                      </a:r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взрослого населения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23,00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309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Привлечение участковых врачей: 1 врач - 1 участок (отсутствие/сокращение) дефицита врачей-привлечение/стимулирование/жильё)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 </a:t>
                      </a:r>
                      <a:endParaRPr lang="ru-RU" sz="900" b="1" i="0" u="none" strike="noStrike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519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населения, которому проведены профилактические осмотры на туберкулез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5103" marR="5103" marT="5103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Batang" panose="02030600000101010101" pitchFamily="18" charset="-127"/>
                          <a:cs typeface="Calibri" panose="020F0502020204030204" pitchFamily="34" charset="0"/>
                        </a:rPr>
                        <a:t>67,2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68,1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24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763" y="1340768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«Развитие системы информирования населения о деятельности органов муниципальной власти Ленинского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района»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108228"/>
              </p:ext>
            </p:extLst>
          </p:nvPr>
        </p:nvGraphicFramePr>
        <p:xfrm>
          <a:off x="251518" y="1700808"/>
          <a:ext cx="8640962" cy="4989179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08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1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2238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Задачи, направленные на достижение цели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Количественные и/или качественные показатели, характеризующие достижение цели и решение задач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55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1. Развитие системы информирования населения Ленинского муниципального района о деятельности органов муниципальной власти Ленинского района 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210">
                <a:tc rowSpan="6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уровня информированности населения муниципального образования Московской области 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уровня информированности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111,82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113,44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115,15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116,88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118,60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3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информирования населения об основных событиях социально-экономического развития, общественно-политической жизни, освещение деятельности органов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местного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самоуправления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печатных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СМИ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102,08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103,27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104,51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105,75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8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информирования жителей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органов местного самоуправления путем изготовления и распространения (вещания) на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территории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муниципального образования телепередач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103,08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103,38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104,76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106,13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107,51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7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информирования населения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органов местного самоуправления муниципального образования Московской области путем размещения материалов в электронных СМИ, распространяемых в сети Интернет (сетевых изданиях). Создание и ведение информационных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ресурсов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баз данных муниципального образования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114,79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116,55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118,33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120,09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информирования населения путем изготовления и распространения полиграфической продукции о социально значимых вопросах в деятельности органов местного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самоуправления,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положительного образа муниципального образования как социально ориентированного, комфортного для жизни и ведения предпринимательской деятельности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107,14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108,57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111,43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112,86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8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информирования жителей муниципального образования о деятельности органов местного самоуправления путем изготовления и распространения (вещания) на территории муниципального образования радиопрограммы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процентах к базовому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46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уровня информированности населения </a:t>
                      </a:r>
                      <a:b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Московской области посредством наружной рекламы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незаконных рекламных конструкций, установленных на территории муниципального образования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87" marR="4187" marT="4187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23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«Экология и окружающая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среда» на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846327"/>
              </p:ext>
            </p:extLst>
          </p:nvPr>
        </p:nvGraphicFramePr>
        <p:xfrm>
          <a:off x="144750" y="1484784"/>
          <a:ext cx="8784977" cy="519215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117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7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2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66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8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86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27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27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86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066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Задачи, направленные на достижение цели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Количественные и/или качественные показатели, характеризующие достижение цели и решение задач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0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42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1. Окружающая </a:t>
                      </a:r>
                      <a:r>
                        <a:rPr lang="ru-RU" sz="11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</a:t>
                      </a:r>
                    </a:p>
                    <a:p>
                      <a:pPr algn="ctr" fontAlgn="ctr"/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96"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уровня защищенности окружающей среды (атмосферного воздуха, водных объектов, земельных ресурсов, животного и растительного мира) и населения при осуществлении хозяйственной и иной деятельности за счет проведения хозяйствующими субъектами ряда природоохранных мероприятий с целью устранения нарушений в области охраны окружающей среды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исследуемых компонентов окружающей среды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4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сброса загрязняющих веществ в стоках и повышение качества очистки вод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2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Соответствие расходов на природоохранную деятельность установленных муниципальной экологической программой, нормативу расходов на природоохранную деятельность, установленную Правительством Московской области (28.6 руб. /чел.)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21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эффективных решений проблем в системе санитарной очистки населенных мест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генеральных схем санитарной очистки территории муниципального образования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58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удовлетворительного состояния, нормального развития, воспроизводства зеленых насаждений на территории района.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Соответствие фактической площади озелененных территорий минимально необходимой площади озелененных территорий согласно нормативам градостроительного проектирования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7139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единого перечня гидротехнических сооружений, формирование базы данных с техническими характеристиками и текущем состоянием гидротехнических сооружений для подготовки планов обеспечения безопасности гидротехнических сооружений в соответствии с требованиями </a:t>
                      </a:r>
                      <a:r>
                        <a:rPr lang="ru-RU" sz="800" b="1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Ростехнадзора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гидротехнических сооружений, занесенных в реестр объектов недвижимости в качестве бесхозяйных, к общему количеству выявленных бесхозяйных сооружений 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7139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Формирование экологического сознания и повышения уровня экологической культуры населения района путем привлечения его к участию в мероприятиях, направленных на охрану окружающей среды, на бережное отношение к природе, а также получение сведений об уровне загрязнения атмосферного воздуха и водных объектов на территории района.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мероприятий по экологическому воспитанию и просвещению населения на территории Ленинского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муниципального района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1" marR="5281" marT="5281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28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«Развитие системы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образования» на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618374"/>
              </p:ext>
            </p:extLst>
          </p:nvPr>
        </p:nvGraphicFramePr>
        <p:xfrm>
          <a:off x="323528" y="1628796"/>
          <a:ext cx="8640960" cy="496855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123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9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9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58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58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25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93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543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Задачи, направленные на достижение цели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Количественные и/или качественные показатели, характеризующие достижение цели и решение задач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764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1. Подпрограмма I «Дошкольное образование»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1405"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Доступность дошкольного образования для детей в возрасте от 1,5 до 7 лет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численности детей в возрасте от 3 до 7 лет, получающих дошкольное образование в текущем году, к сумме численности детей в возрасте от 3 до 7 лет, получающих дошкольное образование в текущем году, и численности детей в возрасте от 3 до 7 лет, находящихся в очереди на получение в текущем году дошкольного образования (на конец года)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7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численности детей в возрасте от 1,5 до 3 лет, осваивающих образовательные программы дошкольного образования, к сумме численности детей в возрасте от 1,5 до 3 лет, осваивающих образовательные программы дошкольного образования, и численности детей в возрасте от 1,5 до 3 лет, состоящих на учёте для предоставления места в дошкольном образовательном учреждении с предпочтительной датой приема в текущем году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построенных дошкольных образовательных организаций по годам реализации программы, в том числе за счет внебюджетных источников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Штука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7574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100 % доли воспитанников дошкольных образовательных организаций, обучающихся по программам, соответствующим </a:t>
                      </a:r>
                      <a:b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требованиям федерального государственного образовательного стандарта дошкольного образования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доли педагогических и руководящих работников государственных (муниципальных) дошкольных образовательных организаций, прошедших в течение последних 3 лет повышение квалификации или профессиональную переподготовку, в общей численности педагогических и руководящих работников дошкольных образовательных организаций до 100 процентов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2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средней заработной платы педагогических работников муниципальных дошкольных образовательных организаций к средней заработной плате в сфере общего образования в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112,66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112,66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112,66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112,66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83" marR="1983" marT="1983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37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«Развитие системы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образования»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23508"/>
              </p:ext>
            </p:extLst>
          </p:nvPr>
        </p:nvGraphicFramePr>
        <p:xfrm>
          <a:off x="375372" y="1600200"/>
          <a:ext cx="8445101" cy="478112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35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5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28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60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30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95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628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96007"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2. Подпрограмма II «Общее образование»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3036"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доли обучающихся по федеральным государственным образовательным стандартам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Удельный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 численности обучающихся в образовательных организациях общего образования в соответствии с федеральными государственными образовательными стандартами в общей численности обучающихся в образовательных организациях общего образования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70,90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1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обучающихся муниципальных общеобразовательных организаций, которым предоставлена возможность обучаться в соответствии с основными современными требованиями, в общей численности обучающихся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средней заработной платы педагогических работников муниципальных образовательных организаций общего образования к среднемесячному доходу от трудовой деятельности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124,80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127,58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286">
                <a:tc rowSpan="4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доли обучающихся в государственных (муниципальных) общеобразовательных организациях, занимающихся во вторую смену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Удельный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 численности обучающихся, занимающихся в первую смену, в общей численности обучающихся общеобразовательных организаций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98,24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5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обучающихся во вторую смену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4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новых мест в общеобразовательных организациях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Штука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2 425,00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1 375,00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4 637,00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3 575,00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построенных общеобразовательных организаций по годам реализации программы, в том числе за счет внебюджетных источников**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007"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3. Подпрограмма III «Дополнительное образование, воспитание и психолого-социальное сопровождение детей»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412"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численности детей, привлекаемых к участию в творческих мероприятиях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детей, привлекаемых к участию в творческих мероприятиях в сфере образования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25,90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26,10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26,30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4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детей, привлекаемых к участию в творческих мероприятиях в сфере культуры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5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победителей и призеров творческих олимпиад, конкурсов и фестивалей межрегионального, федерального и международного уровня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03" marR="2903" marT="2903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103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«Развитие системы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образования»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2017-2021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167334"/>
              </p:ext>
            </p:extLst>
          </p:nvPr>
        </p:nvGraphicFramePr>
        <p:xfrm>
          <a:off x="251521" y="1470392"/>
          <a:ext cx="8640958" cy="484823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8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3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0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4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4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45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45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20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45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6805">
                <a:tc rowSpan="6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численности детей в возрасте от 5 до 18 лет, обучающихся по дополнительным образовательным программам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детей в возрасте от 5 до 18 лет, обучающихся по дополнительным образовательным программам, в общей численности детей этого возраста, всего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1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детей в возрасте от 5 до 18 лет, обучающихся по дополнительным образовательным программам, в общей численности детей этого возраста, в сфере образования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1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детей в возрасте от 5 до 18 лет, обучающихся по дополнительным образовательным программам, в общей численности детей этого возраста,  в сфере культуры и спорта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4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средней заработной платы педагогических работников организаций дополнительного образования детей в сфере образования к средней заработной плате учителей в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4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средней заработной платы педагогических работников организаций дополнительного образования детей в сфере культуры к средней заработной плате учителей в Московской области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детей (от 5 до 18 лет), охваченных дополнительными общеразвивающими программами технической и естественнонаучной направленности 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22,69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988">
                <a:tc gridSpan="9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5. Подпрограмма V «Организация отдыха детей в каникулярное время»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16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Сохранение и развитие инфраструктуры отдыха и оздоровления детей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детей, охваченных отдыхом и оздоровлением, в общей численности детей в возрасте от семи до пятнадцати лет, подлежащих оздоровлению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215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условий для духовного, нравственного и физического развития детей  во время пребывания в учреждениях отдыха и оздоровления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детей, находящихся в трудной жизненной ситуации, охваченных отдыхом и оздоровлением, в общей численности детей в возрасте от семи до пятнадцати лет, находящихся в трудной жизненной ситуации, подлежащих оздоровлению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55,65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55,90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24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Жилище» на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2014-2024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097557"/>
              </p:ext>
            </p:extLst>
          </p:nvPr>
        </p:nvGraphicFramePr>
        <p:xfrm>
          <a:off x="179510" y="1484784"/>
          <a:ext cx="8784979" cy="514504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905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0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04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14328">
                <a:tc gridSpan="11"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5. Предоставление жилых помещений гражданам, стоящим в очереди на улучшение жилищных условий в Ленинском муниципальном районе Московской области 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969"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Предоставление жилья гражданам, стоящим в очереди на улучшение жилищных условий в Ленинском муниципальном районе по договорам социального найма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семей стоящих в очереди на улучшение жилищных условий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Семья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509,00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семей, получивших жилые помещения и улучшивших свои жилищные условия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Семья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семей, обеспеченных жилыми помещениями, к общему количеству семей, стоящих в очереди на улучшении жилищных условий в муниципальном образовании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40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Привлечение медицинских работников для работы в государственных медицинских учреждениях здравоохранения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медицинских работников государственных учреждений здравоохранения муниципального образования, обеспеченных жилыми помещениями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431">
                <a:tc gridSpan="11"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6. Комплексное освоение и развитие территорий в целях жилищного строительства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047">
                <a:tc rowSpan="9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уровня обеспеченности населения Ленинского муниципального района Московской области жильем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Годовой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ввода жилья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</a:t>
                      </a:r>
                      <a:r>
                        <a:rPr lang="ru-RU" sz="8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742,21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696,80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705,00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9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ввода жилья по стандартам эконом-класса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</a:t>
                      </a:r>
                      <a:r>
                        <a:rPr lang="ru-RU" sz="8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ввода в эксплуатацию жилья по стандартам эконом-класса в общем объеме вводимого жилья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14,06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годового ввода малоэтажного жилья, в том числе индивидуального жилищного строительства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3,74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3,22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9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одного квадратного метра общей площади жилья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Рубль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104 200,00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122 000,00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6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Средняя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одного квадратного метра общей площади жилья, относительно уровня 2012 года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95,90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9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обеспеченности населения жильем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 метр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49,25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54,82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59,72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58,22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59,67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59,71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261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лет, необходимых семье, состоящей из трех человек, для приобретения стандартной квартиры общей площадью 54 </a:t>
                      </a:r>
                      <a:r>
                        <a:rPr lang="ru-RU" sz="800" b="1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учетом среднего годового совокупного дохода семьи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2,94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2,82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66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Удельный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 введенной общей площади жилых домов по отношению к общей площади жилищного фонда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14,57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12,49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9,78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8,85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477" marR="2477" marT="2477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902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«Сельское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хозяйство»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2014-2020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697232"/>
              </p:ext>
            </p:extLst>
          </p:nvPr>
        </p:nvGraphicFramePr>
        <p:xfrm>
          <a:off x="251520" y="1520622"/>
          <a:ext cx="8712969" cy="466590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55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5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4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6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4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74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74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52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74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74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829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729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Задачи, направленные на достижение цели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Количественные и/или качественные показатели, характеризующие достижение цели и решение задач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Базовое значение показателя (на начало реализации подпрограммы)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720">
                <a:tc gridSpan="11">
                  <a:txBody>
                    <a:bodyPr/>
                    <a:lstStyle/>
                    <a:p>
                      <a:pPr algn="ctr" fontAlgn="ctr"/>
                      <a:endParaRPr lang="ru-RU" sz="1000" b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Развитие отраслей сельского хозяйства Ленинского муниципального района Московской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области</a:t>
                      </a: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011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 уровня интенсивности использования посевных площадей в Ленинском муниципальном районе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Вовлечение в оборот сельскохозяйственных угодий за счет проведения </a:t>
                      </a:r>
                      <a:r>
                        <a:rPr lang="ru-RU" sz="800" b="1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культуртехнических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работ сельскохозяйственными товаропроизводителями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Качественный показатель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989">
                <a:tc rowSpan="4"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малых форм хозяйствования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производства продукции растениеводства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к предыдущему году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9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производства продукции животноводства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к предыдущему году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89,80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104,10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56,60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обрабатываемой пашни в общей площади пашни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74,50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74,48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78,48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82,09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85,70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89,31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830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инвестиций, привлеченных в текущем году по реализуемым инвестиционным проектам АПК, находящимся в единой автоматизированной системе мониторинга инвестиционных проектов Министерства инвестиций и инноваций Московской области"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Миллион 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1 933,20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1 101,30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989">
                <a:tc>
                  <a:txBody>
                    <a:bodyPr/>
                    <a:lstStyle/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количество планируемых к отлову безнадзорных животных </a:t>
                      </a:r>
                    </a:p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Голов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70" marR="2670" marT="267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014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Планируемые результаты реализации муниципальной программы </a:t>
            </a:r>
            <a:b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</a:b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«Формирование современной комфортной городской среды»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на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2018-2022 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годы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300487"/>
              </p:ext>
            </p:extLst>
          </p:nvPr>
        </p:nvGraphicFramePr>
        <p:xfrm>
          <a:off x="467734" y="1622011"/>
          <a:ext cx="8322203" cy="510301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43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2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67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99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36443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Показатель, реализации мероприятий муниципальной программы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(подпрограммы)</a:t>
                      </a:r>
                      <a:endParaRPr lang="ru-RU" sz="800" b="1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Базовое значение на начало реализации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подпрограммы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68">
                <a:tc gridSpan="8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Подпрограмма 1. </a:t>
                      </a:r>
                      <a:r>
                        <a:rPr lang="ru-RU" sz="1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«Комфортная городская среда»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75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Количество разработанных архитектурно-планировочных концепций благоустройства общественных территорий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-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Количество благоустроенных общественных территорий (в разрезе видов территорий), в том числе - зоны отдыха, пешеходные зоны, набережные, скверы, площади)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/>
                </a:tc>
                <a:extLst>
                  <a:ext uri="{0D108BD9-81ED-4DB2-BD59-A6C34878D82A}">
                    <a16:rowId xmlns:a16="http://schemas.microsoft.com/office/drawing/2014/main" val="52654297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Количество установленных детских игровых площадок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Обеспеченность обустроенными дворовыми территориями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Процент/</a:t>
                      </a:r>
                    </a:p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55/77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63/92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73/107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83/122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93/137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Увеличение площади дворовых территорий, приведенных в нормативное состояние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Кв.м</a:t>
                      </a:r>
                      <a:r>
                        <a:rPr lang="ru-RU" sz="9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.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26600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24500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24500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24000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24000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4016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Подпрограмма 2.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«Благоустройство территорий </a:t>
                      </a:r>
                      <a:r>
                        <a:rPr lang="ru-RU" sz="8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Ленинского муниципального района"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Количество объектов электросетевого хозяйства, систем наружного и архитектурно-художественного освещения на которых реализованы мероприятия по устройству и капитальному ремонту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48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632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Сокращение уровня износа электросетевого хозяйства систем наружного освещения с применением СИП и высокоэффективных светильников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65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64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63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62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280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Светлый город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92,9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95,2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97,6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5056"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Подпрограмма 3. «Создание условий для обеспечения комфортного проживания жителей в многоквартирных домах </a:t>
                      </a:r>
                      <a:r>
                        <a:rPr lang="ru-RU" sz="800" b="1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Ленинского муниципального </a:t>
                      </a: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района»</a:t>
                      </a: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 hMerge="1"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Количество отремонтированных подъездов МКД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530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463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303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303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303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303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indent="20955" algn="l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Количество МКД, в которых проведен ремонт в рамках региональной программы</a:t>
                      </a: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4850946"/>
                  </a:ext>
                </a:extLst>
              </a:tr>
              <a:tr h="85056">
                <a:tc>
                  <a:txBody>
                    <a:bodyPr/>
                    <a:lstStyle/>
                    <a:p>
                      <a:pPr indent="20955" algn="l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Количество МКД, прошедших комплексный капитальный ремонт и соответствующих нормальному классу </a:t>
                      </a:r>
                      <a:r>
                        <a:rPr lang="ru-RU" sz="800" b="1" dirty="0" err="1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800" b="1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 и выше (А,В,С,D),</a:t>
                      </a:r>
                      <a:endParaRPr lang="ru-RU" sz="800" b="1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cs typeface="Times New Roman" pitchFamily="18" charset="0"/>
                        </a:rPr>
                        <a:t>Единиц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 panose="02040502050505030304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153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171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189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5041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10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Сведения о расходах бюджета по разделам классификации расходов на 2019 год</a:t>
            </a:r>
            <a:endParaRPr lang="ru-RU" sz="16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810390"/>
              </p:ext>
            </p:extLst>
          </p:nvPr>
        </p:nvGraphicFramePr>
        <p:xfrm>
          <a:off x="179512" y="1578097"/>
          <a:ext cx="8856984" cy="520742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05218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Наименование муниципальной программы 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2017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2018 </a:t>
                      </a:r>
                    </a:p>
                    <a:p>
                      <a:pPr algn="ctr"/>
                      <a:r>
                        <a:rPr lang="ru-RU" sz="12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(6-и </a:t>
                      </a:r>
                      <a:r>
                        <a:rPr lang="ru-RU" sz="1200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уточ</a:t>
                      </a:r>
                      <a:r>
                        <a:rPr lang="ru-RU" sz="12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-я)</a:t>
                      </a:r>
                      <a:endParaRPr lang="ru-RU" sz="12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2020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400" i="1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2021</a:t>
                      </a:r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2123"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860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Общегосударственные вопросы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662 325,6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667 599,5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589 846,4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11,28%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377 365,6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5,91%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380 447,4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5,27%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860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Национальная оборона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62,0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64,0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856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72</a:t>
                      </a:r>
                      <a:r>
                        <a:rPr lang="en-US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341,2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77 427,0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49 928,0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0,95%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46 914,0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0,73%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49 711,0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0,69%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230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Национальная экономика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540 622</a:t>
                      </a:r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,2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656 352,6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133 550,0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2,55%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112 756,7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1,77%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113 773,9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1,57%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358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Жилищно-коммунальное хозяйство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955 459,6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1 124 502,9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94 268,2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1,8%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44 307,7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0,69%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45 468,3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0,63%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039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Охрана окружающей среды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3340,0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2622,8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3 379,5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0,06%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3406,0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0,05%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3406,0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0,05%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039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Образование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3 004 879,7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3 487 349,7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3 782 181,5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72,33%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5 239 230,0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82,03%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6 072 320,4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84,04%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039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Культура и кинематография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311 773,8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381 008,0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136 171,6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2,60%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127 930,9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2,00%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128 936,3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1,78%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860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Здравоохранение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102 948,4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35 711,3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36 440,0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0,70%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37</a:t>
                      </a:r>
                      <a:r>
                        <a:rPr lang="ru-RU" sz="1000" b="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988,0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0,59%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39 414,0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0,55%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860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Социальная политика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165 442,9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213 857,6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161 395,4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3,09%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179 217,6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2,81%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173 297,0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2,40%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860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Физическая культура и спорт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257 177,8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268 688,4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215 579,0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4,12%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193 209,0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3,03%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193 259,0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2,67%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039">
                <a:tc>
                  <a:txBody>
                    <a:bodyPr/>
                    <a:lstStyle/>
                    <a:p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Средства массовой информации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26 635,0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40 226,5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26 425,0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0,51%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24 740,0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0,39%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25 210,0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0,35%</a:t>
                      </a:r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27029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Итого: 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6 102 996,0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6 955 396,3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5 229 223,5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6 387 037,5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7 225 307,8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28384" y="1360545"/>
            <a:ext cx="1173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solidFill>
                  <a:schemeClr val="tx2">
                    <a:lumMod val="50000"/>
                  </a:schemeClr>
                </a:solidFill>
              </a:rPr>
              <a:t>(тыс. рублей)</a:t>
            </a:r>
            <a:endParaRPr lang="ru-RU" sz="12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65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666" y="1124744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Сведения о расходах бюджета по разделам классификации расходов </a:t>
            </a:r>
            <a:r>
              <a:rPr lang="ru-RU" sz="1600" b="1" i="1" smtClean="0">
                <a:solidFill>
                  <a:schemeClr val="tx2">
                    <a:lumMod val="50000"/>
                  </a:schemeClr>
                </a:solidFill>
              </a:rPr>
              <a:t>на 2019 </a:t>
            </a: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год</a:t>
            </a:r>
            <a:endParaRPr lang="ru-RU" sz="16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2506605076"/>
              </p:ext>
            </p:extLst>
          </p:nvPr>
        </p:nvGraphicFramePr>
        <p:xfrm>
          <a:off x="0" y="1428750"/>
          <a:ext cx="8748463" cy="5429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58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29" y="1268760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Муниципальные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меры социальной поддержки, льготы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, надбавки и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доплаты работникам 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муниципальных учреждений,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государственных 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учреждений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здравоохранения на 2019 год 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730251"/>
              </p:ext>
            </p:extLst>
          </p:nvPr>
        </p:nvGraphicFramePr>
        <p:xfrm>
          <a:off x="107504" y="1700805"/>
          <a:ext cx="7654177" cy="464139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580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8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1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98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8981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Виды расходов</a:t>
                      </a:r>
                      <a:b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Льготное лекарственное обеспечение отдельных категорий граждан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Оплата проезда специалистам  учреждений  здравоохранения (до границ Ленинского муниципального района)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Бесплатное питание работников дошкольных образовательных организаций и работников дошкольных отделений в общеобразовательных организациях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Выплата стипендии студентам,</a:t>
                      </a:r>
                      <a:r>
                        <a:rPr lang="ru-RU" sz="1000" b="1" i="1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 обучающимся на педагогических специальностях по договорам целевого обучения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Надбавка к заработной плате работникам дошкольного учреждений в </a:t>
                      </a:r>
                      <a:r>
                        <a:rPr lang="ru-RU" sz="1000" b="1" i="1" u="none" strike="noStrike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п.Горки</a:t>
                      </a:r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Ленинские   в размере 25% должностного оклада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Управление образования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6  175,0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460,0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2 996,0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332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дошкольные организации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5 822,0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2 996,0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644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общеобразовательные организации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353,0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707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организации дополнительного образования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341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прочие учреждения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460,0</a:t>
                      </a:r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01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Управление по делам молодежи, культуре и спорту 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0,0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0,0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0,0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90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учреждения культуры и дополнительного образования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6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Администрация Ленинского муниципального района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3 000,0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2 000,0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0,0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0,0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1 200,0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69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жители района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3 000,0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2583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работникам учреждений здравоохранения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2 000,0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1 200,0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50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  В С Е Г О: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3 000,0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2 000,0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6 175,0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460,0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4 196,0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44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129" y="1268760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Муниципальные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меры социальной поддержки, льготы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, надбавки и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доплаты работникам 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муниципальных учреждений,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государственных 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учреждений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effectLst/>
              </a:rPr>
              <a:t>здравоохранения на 2019 год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923621"/>
              </p:ext>
            </p:extLst>
          </p:nvPr>
        </p:nvGraphicFramePr>
        <p:xfrm>
          <a:off x="179512" y="1700805"/>
          <a:ext cx="8784975" cy="469124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529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3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7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57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27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935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Виды расходов</a:t>
                      </a:r>
                      <a:b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/>
                      </a:r>
                      <a:b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Компенсация родительской платы МОП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Доплаты молодым специалистам муниципальных учреждений (организаций)</a:t>
                      </a:r>
                      <a:b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в размере</a:t>
                      </a:r>
                      <a:b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5 000,0 руб.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Доплаты к пенсии бывшим работникам муниципальных учреждений </a:t>
                      </a:r>
                      <a:b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(по 500,0 руб.)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Арендная плата за жилье работникам учреждений здравоохранения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Компенсационные выплаты на частичное возмещение расходов за содержание жилых помещений в общежитиях для работников государственных и муниципальных </a:t>
                      </a:r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учреждений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в </a:t>
                      </a:r>
                      <a:r>
                        <a:rPr lang="ru-RU" sz="1000" b="1" i="1" u="none" strike="noStrike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тыс.руб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04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ИТОГО: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49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Управление образования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3 000,0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6 459,2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528,0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0,0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19 618,2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332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дошкольные организации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3 000,0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1 411,0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13 229,0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601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общеобразовательные организации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4 974,0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5 327,0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организации дополнительного образования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74,2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74,2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659"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прочие учреждения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528,0</a:t>
                      </a:r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988,0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01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Управление по делам молодежи, культуре и спорту 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0,0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30,0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30,0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90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учреждения культуры и дополнительного образования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/>
                        </a:rPr>
                        <a:t>30,0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30,0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Администрация Ленинского муниципального района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0,0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 </a:t>
                      </a:r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594,0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10 800,0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1 000,0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21 194,0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695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жители района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3000,0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2583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работникам учреждений здравоохранения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27061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 </a:t>
                      </a:r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594,0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10 800,0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1 000,0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18 194,0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50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  В С Е Г О: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3000,0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9 059,2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1 152,0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10 800,0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1 000,0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 Cyr"/>
                        </a:rPr>
                        <a:t>40 842,2</a:t>
                      </a:r>
                      <a:endParaRPr lang="ru-RU" sz="10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 Cyr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71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369" y="1340768"/>
            <a:ext cx="8363272" cy="34187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Реализация социально-значимых проектов в рамках программы </a:t>
            </a:r>
            <a:b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«Развитие системы образования»  на 2017-2021 годы </a:t>
            </a:r>
            <a:endParaRPr lang="ru-RU" sz="16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23" y="1786938"/>
            <a:ext cx="3567289" cy="26365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630" y="2684508"/>
            <a:ext cx="4101445" cy="27384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9626" y="4633639"/>
            <a:ext cx="41104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Проектирование и строительство в 2019 году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пристройки на 250 мест к зданию 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МАОУ «</a:t>
            </a:r>
            <a:r>
              <a:rPr lang="ru-RU" sz="1400" b="1" i="1" dirty="0" err="1" smtClean="0">
                <a:solidFill>
                  <a:schemeClr val="tx2">
                    <a:lumMod val="50000"/>
                  </a:schemeClr>
                </a:solidFill>
              </a:rPr>
              <a:t>Видновская</a:t>
            </a: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 гимназия»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 – 50,0 млн. рублей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56752" y="1730401"/>
            <a:ext cx="45640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Проектирование и строительство в 2019 году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пристройки на 150 мест к зданию МАОУ «Средняя 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общеобразовательная школа</a:t>
            </a:r>
          </a:p>
          <a:p>
            <a:pPr algn="ctr"/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Совхоза им. Ленина» - 13,1 млн. рублей.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flipH="1">
            <a:off x="584960" y="5650194"/>
            <a:ext cx="80194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Также планируется осуществить проектирование и строительство детского сада на 300 мест в </a:t>
            </a:r>
            <a:r>
              <a:rPr lang="ru-RU" sz="1400" b="1" i="1" dirty="0" err="1" smtClean="0">
                <a:solidFill>
                  <a:srgbClr val="002060"/>
                </a:solidFill>
              </a:rPr>
              <a:t>г.Видное</a:t>
            </a:r>
            <a:r>
              <a:rPr lang="ru-RU" sz="1400" b="1" i="1" dirty="0" smtClean="0">
                <a:solidFill>
                  <a:srgbClr val="002060"/>
                </a:solidFill>
              </a:rPr>
              <a:t> – 25,9 млн. рублей, детского  сада на 225 мест в </a:t>
            </a:r>
            <a:r>
              <a:rPr lang="ru-RU" sz="1400" b="1" i="1" dirty="0" err="1" smtClean="0">
                <a:solidFill>
                  <a:srgbClr val="002060"/>
                </a:solidFill>
              </a:rPr>
              <a:t>г.Видное</a:t>
            </a:r>
            <a:r>
              <a:rPr lang="ru-RU" sz="1400" b="1" i="1" dirty="0" smtClean="0">
                <a:solidFill>
                  <a:srgbClr val="002060"/>
                </a:solidFill>
              </a:rPr>
              <a:t>  - 17,3 млн. рублей, средней общеобразовательной школы на 1350 мест в с/п </a:t>
            </a:r>
            <a:r>
              <a:rPr lang="ru-RU" sz="1400" b="1" i="1" dirty="0" err="1" smtClean="0">
                <a:solidFill>
                  <a:srgbClr val="002060"/>
                </a:solidFill>
              </a:rPr>
              <a:t>Развилковское</a:t>
            </a:r>
            <a:r>
              <a:rPr lang="ru-RU" sz="1400" b="1" i="1" dirty="0" smtClean="0">
                <a:solidFill>
                  <a:srgbClr val="002060"/>
                </a:solidFill>
              </a:rPr>
              <a:t> – 15,0 млн. рублей. 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83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4962" y="1448780"/>
            <a:ext cx="8163501" cy="464451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4000"/>
              </a:lnSpc>
            </a:pPr>
            <a:r>
              <a:rPr lang="ru-RU" sz="1200" b="1" i="1" dirty="0" smtClean="0">
                <a:solidFill>
                  <a:srgbClr val="002060"/>
                </a:solidFill>
              </a:rPr>
              <a:t>           </a:t>
            </a:r>
          </a:p>
          <a:p>
            <a:pPr algn="just">
              <a:lnSpc>
                <a:spcPct val="114000"/>
              </a:lnSpc>
            </a:pPr>
            <a:endParaRPr lang="ru-RU" sz="1200" b="1" i="1" dirty="0">
              <a:solidFill>
                <a:srgbClr val="002060"/>
              </a:solidFill>
            </a:endParaRPr>
          </a:p>
          <a:p>
            <a:pPr algn="just">
              <a:lnSpc>
                <a:spcPct val="114000"/>
              </a:lnSpc>
            </a:pPr>
            <a:endParaRPr lang="ru-RU" sz="1200" b="1" i="1" dirty="0" smtClean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200" b="1" i="1" dirty="0">
                <a:solidFill>
                  <a:srgbClr val="002060"/>
                </a:solidFill>
              </a:rPr>
              <a:t> </a:t>
            </a:r>
            <a:r>
              <a:rPr lang="ru-RU" sz="1200" b="1" i="1" dirty="0" smtClean="0">
                <a:solidFill>
                  <a:srgbClr val="002060"/>
                </a:solidFill>
              </a:rPr>
              <a:t>          Решением о бюджете на 2019-2021 годы не предусматривается долговая нагрузка на бюджет района, и как следствие, расходы на обслуживание муниципального долга. В предыдущие периоды муниципальный долг у Ленинского муниципального района также отсутствовал.</a:t>
            </a:r>
          </a:p>
          <a:p>
            <a:pPr algn="just">
              <a:lnSpc>
                <a:spcPct val="117000"/>
              </a:lnSpc>
            </a:pPr>
            <a:r>
              <a:rPr lang="ru-RU" sz="1200" b="1" i="1" dirty="0">
                <a:solidFill>
                  <a:srgbClr val="002060"/>
                </a:solidFill>
              </a:rPr>
              <a:t> </a:t>
            </a:r>
            <a:r>
              <a:rPr lang="ru-RU" sz="1200" b="1" i="1" dirty="0" smtClean="0">
                <a:solidFill>
                  <a:srgbClr val="002060"/>
                </a:solidFill>
              </a:rPr>
              <a:t>         В 2019-2021 году не предусматривается предоставление налоговых и неналоговых льгот по налоговым и неналоговым доходам, поступающим в бюджет муниципального района.</a:t>
            </a:r>
          </a:p>
          <a:p>
            <a:pPr algn="just">
              <a:lnSpc>
                <a:spcPct val="117000"/>
              </a:lnSpc>
            </a:pPr>
            <a:r>
              <a:rPr lang="ru-RU" sz="1200" b="1" i="1" dirty="0" smtClean="0">
                <a:solidFill>
                  <a:srgbClr val="002060"/>
                </a:solidFill>
              </a:rPr>
              <a:t>         К полномочиям органов местного  самоуправления муниципальных районов в налоговой сфере относится введение на территории муниципального образования системы налогообложения единым налогом на вмененный доход для отдельных видов деятельности (ЕНВД), определение перечня и видов деятельности по которым будет применятся ЕНВД, а также  установление значений корректирующего коэффициента К2 (решение Совета депутатов Ленинского муниципального района  от 19.09.2012 № 2/78 с изменением от 27.11.13 № 4/2, от 26.11.2014 № 4/21, от 21.12.2016 № 5/52). В Ленинском муниципальном районе ЕНВД применяется ко всем видам деятельности, предусмотренным действующим законодательством.  </a:t>
            </a: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smtClean="0">
                <a:solidFill>
                  <a:srgbClr val="002060"/>
                </a:solidFill>
              </a:rPr>
              <a:t>           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67998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971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194540"/>
              </p:ext>
            </p:extLst>
          </p:nvPr>
        </p:nvGraphicFramePr>
        <p:xfrm>
          <a:off x="107504" y="1196752"/>
          <a:ext cx="8928992" cy="518457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42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4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9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62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62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679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Сведения о значениях корректирующего коэффициента базовой доходности К2, </a:t>
                      </a:r>
                      <a:b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установленных для исчисления единого налога на вмененный доход</a:t>
                      </a:r>
                      <a:endParaRPr lang="ru-RU" sz="1100" b="1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8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№ п/п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Виды предпринимательской деятельности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Значения корректирующего коэффициента К2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5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Город и иная территория муниципального образования, за исключением территорий, указанных в графах 4 и 5*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Сельский населенный пункт с численностью населения от 1 тыс. человек и более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Сельские населенные пункты с численностью населения менее 1 тыс. человек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Оказание бытовых услуг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Оказание ветеринарных услуг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3.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Оказание услуг по ремонту, техническому обслуживанию и мойке автомототранспортных средств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Оказание услуг по предоставлению во временное владение (в пользование) мест для стоянки автомототранспортных средств, а также</a:t>
                      </a:r>
                      <a:b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 хранению автомототранспортных средств на платных стоянках (за исключением штрафных автостоянок)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5.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Оказание автотранспортных услуг по перевозке пассажиров и грузов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7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Розничная торговля, осуществляемая через объекты стационарной торговой сети, имеющие торговые залы, и киоски, за исключением розничной торговли следующими ассортиментными группами товаров: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0,9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0,6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6.1.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Продовольственные товары, кроме алкогольной продукции и пива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0,8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0,5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4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6.2.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Комиссионная торговля непродовольственными товарами (кроме легковых автомобилей и запасных частей к ним)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0,9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0,6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6.3.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Молоко и молочная продукция, в том числе мороженое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0,7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0,4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6.4.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Хлеб и хлебобулочные изделия (включая сдобные, сахарные и бараночные изделия)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0,6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0,4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6.5.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Детский ассортимент продовольственных и непродовольственных товаров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0,6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0,3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1.6.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Овощи (включая картофель), фрукты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0,9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0,5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24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7.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Розничная торговля, осуществляемая через объекты стационарной торговой сети, не имеющие торговых залов, кроме киосков, а также объекты нестационарной торговой сети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0,9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0,6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37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7.1.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Разносная (развозная) торговля (за исключением торговли подакцизными товарами, лекарственными препаратами, изделиями из драгоценных камней, оружием и патронами к нему, меховыми изделиями и технически сложными товарами бытового назначения)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0,8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0,5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887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247512"/>
              </p:ext>
            </p:extLst>
          </p:nvPr>
        </p:nvGraphicFramePr>
        <p:xfrm>
          <a:off x="251520" y="1196752"/>
          <a:ext cx="8712968" cy="518083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32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1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0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8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28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3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Виды деятельности, установленные подпунктами 1, 6, 7, 8, 9 пункта 2 решения, осуществляемые в предприятиях торговли, расположенных вдоль федеральных автомобильных дорог общего пользования (в полосах отвода и в пределах придорожных полос федеральных автомобильных дорог общего пользования, размеры которых определяются в соответствии с законодательством)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0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Услуги общественного питания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9.1.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Оказание услуг общественного питания, осуществляемых через объекты организации общественного питания с площадью зала обслуживания посетителей не более 150 квадратных метров по каждому объекту организации общественного питания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9.2.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Оказание услуг общественного питания, осуществляемых в общеобразовательных учреждениях, учреждениях начального профессионального, среднего профессионального образования и специальных (коррекционных) образовательных учреждениях для обучающихся и воспитанников с отклонениями в развитии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0,9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0,6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0,6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9.3.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Оказание услуг общественного питания, осуществляемых через объекты организации общественного питания, не имеющих залов обслуживания посетителей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0,9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10.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Распространение наружной рекламы с использованием рекламных конструкций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0,8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0,8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0,8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7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10.1. 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Распространение и (или) размещение социальной наружной рекламы 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0,005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0,005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0,005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7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11.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Размещение рекламы с использованием внешних и внутренних поверхностей транспортных средств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7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11.1.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Размещение социальной рекламы с использованием внешних и внутренних поверхностей транспортных средств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0,005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0,005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0,005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12.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Предоставление услуг по временному размещению и проживанию при использовании общей площади спальных помещений для временного размещения и проживания не более 500 квадратных метров в каждом объекте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3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13.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Оказание услуг по передаче во временное владение и (или) в пользование торговых мест, расположенных в объектах стационарной торговой сети, не имеющих торговых залов, объектов нестационарной торговой сети, а также объектов организации общественного питания, не имеющих зала обслуживания посетителей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0,8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0,5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14.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Оказание услуг по передаче во временное владение и (или) в пользование земельных участков для размещения объектов стационарной и нестационарной торговой сети, а также объектов организации общественного питания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0,8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0,5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1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CC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7635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Примечание: * - в гр. 3 таблицы установлен корректирующий коэффициент К2,  применяемый в следующих случаях:</a:t>
                      </a:r>
                      <a:b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- не относящихся к территориям сельских населенных пунктов с численностью населения менее 1 тыс. человек;</a:t>
                      </a:r>
                      <a:b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- не относящихся к территориям военных городков, расположенных на территории сельских населенных пунктов с численностью населения менее 1 тыс. человек; 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3300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-  не относящихся к территориям сельских населенных пунктов с численностью населения от 1 тыс. человек и более;</a:t>
                      </a:r>
                      <a:b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9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-    не относящихся к территориям военных городков, расположенных на территории сельских населенных пунктов с численностью населения от 1 тыс. человек и более.</a:t>
                      </a:r>
                      <a:endParaRPr lang="ru-RU" sz="9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101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u="none" strike="noStrike" dirty="0">
                          <a:effectLst/>
                        </a:rPr>
                        <a:t> </a:t>
                      </a:r>
                      <a:endParaRPr lang="ru-RU" sz="3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93" marR="2993" marT="2993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25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r>
              <a:rPr lang="ru-RU" sz="2000" b="1" i="1" dirty="0" smtClean="0">
                <a:solidFill>
                  <a:schemeClr val="bg1"/>
                </a:solidFill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муниципального района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455661"/>
              </p:ext>
            </p:extLst>
          </p:nvPr>
        </p:nvGraphicFramePr>
        <p:xfrm>
          <a:off x="251521" y="1196752"/>
          <a:ext cx="8568950" cy="526468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91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Сведения о видах предпринимательской деятельности, в отношении которых применяется система налогообложения в виде единого налога на вмененный доход для отдельных видов </a:t>
                      </a:r>
                      <a:r>
                        <a:rPr lang="ru-RU" sz="1100" b="1" i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деятельности</a:t>
                      </a:r>
                      <a:endParaRPr lang="ru-RU" sz="1100" b="1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04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1) оказание бытовых услуг. Коды видов деятельности в соответствии с Общероссийским классификатором видов экономической деятельности и коды услуг в соответствии с Общероссийским классификатором продукции по видам экономической деятельности, относящимся к бытовым услугам, определяются Правительством Российской Федерации";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6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2) оказание ветеринарных услуг;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38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3) оказание услуг по ремонту, техническому обслуживанию и мойке автомототранспортных средств;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92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4) оказание услуг по предоставлению во временное владение (в пользование) мест для стоянки автомототранспортных средств, а также по хранению автомототранспортных средств на платных стоянках (за исключением штрафных автостоянок);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14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5) оказание автотранспортных услуг по перевозке пассажиров и грузов, осуществляемых организациями и индивидуальными предпринимателями, имеющими на праве собственности или ином праве (пользования, владения и (или) распоряжения) не более 20 транспортных средств, предназначенных для оказания таких услуг;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4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6) розничная торговля, осуществляемая через магазины и павильоны с площадью торгового зала не более 150 квадратных метров по каждому объекту организации торговли;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27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solidFill>
                            <a:srgbClr val="002060"/>
                          </a:solidFill>
                          <a:effectLst/>
                        </a:rPr>
                        <a:t>7) розничная торговля, осуществляемая через объекты стационарной торговой сети, не имеющей торговых залов, а также объекты нестационарной торговой сети;</a:t>
                      </a:r>
                      <a:endParaRPr lang="ru-RU" sz="10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12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8) оказание услуг общественного питания, осуществляемых через объекты организации общественного питания с площадью зала обслуживания посетителей не более 150 квадратных метров по каждому объекту организации общественного питания;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68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9) оказание услуг общественного питания, осуществляемых через объекты организации общественного питания, не имеющие зала обслуживания посетителей;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263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10) распространение наружной рекламы с использованием рекламных конструкций;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044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11) размещение рекламы с использованием внешних и внутренних поверхностей транспортных средств;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351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12) оказание услуг по временному размещению и проживанию организациями и предпринимателями, использующими в каждом объекте предоставления данных услуг общую площадь помещений для временного размещения и проживания не более 500 квадратных метров;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0714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13) оказание услуг по передаче во временное владение и (или) в пользование торговых мест, расположенных в объектах стационарной торговой сети, не имеющих торговых залов, объектов нестационарной торговой сети, а также объектов организации общественного питания, не имеющих зала обслуживания посетителей;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571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14) оказание услуг по передаче во временное владение и (или) в пользование земельных участков для размещения объектов стационарной и нестационарной торговой сети, а также объектов организации общественного питания.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5985" marR="5985" marT="598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13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Overr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3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7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8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9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0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11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2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3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5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7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9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4848</TotalTime>
  <Words>15545</Words>
  <Application>Microsoft Office PowerPoint</Application>
  <PresentationFormat>Экран (4:3)</PresentationFormat>
  <Paragraphs>3935</Paragraphs>
  <Slides>87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87</vt:i4>
      </vt:variant>
    </vt:vector>
  </HeadingPairs>
  <TitlesOfParts>
    <vt:vector size="98" baseType="lpstr">
      <vt:lpstr>Batang</vt:lpstr>
      <vt:lpstr>Arial</vt:lpstr>
      <vt:lpstr>Calibri</vt:lpstr>
      <vt:lpstr>Century Gothic</vt:lpstr>
      <vt:lpstr>Courier New</vt:lpstr>
      <vt:lpstr>Franklin Gothic Book</vt:lpstr>
      <vt:lpstr>Palatino Linotype</vt:lpstr>
      <vt:lpstr>Times New Roman</vt:lpstr>
      <vt:lpstr>Times New Roman Cyr</vt:lpstr>
      <vt:lpstr>Wingdings</vt:lpstr>
      <vt:lpstr>Исполнительная</vt:lpstr>
      <vt:lpstr>Презентация PowerPoint</vt:lpstr>
      <vt:lpstr>Административно-территориальное деление Ленинского муниципального района Московской области</vt:lpstr>
      <vt:lpstr>Основные показатели социально-экономического развития Ленинского муниципального района на 2019-2021 годы</vt:lpstr>
      <vt:lpstr>Основные показатели социально-экономического развития Ленинского муниципального района на 2019-2021 годы</vt:lpstr>
      <vt:lpstr>Основные показатели социально-экономического развития Ленинского муниципального района на 2019-2021 годы</vt:lpstr>
      <vt:lpstr>Основные показатели социально-экономического развития Ленинского муниципального района на 2019-2021 годы</vt:lpstr>
      <vt:lpstr>Основные показатели социально-экономического развития Ленинского муниципального района на 2019-2021 годы</vt:lpstr>
      <vt:lpstr>Основные показатели социально-экономического развития Ленинского муниципального района на 2019-2021 годы</vt:lpstr>
      <vt:lpstr>Основные показатели социально-экономического развития Ленинского муниципального района на 2019-2021 годы</vt:lpstr>
      <vt:lpstr>Основные показатели социально-экономического развития Ленинского муниципального района на 2019-2021 годы</vt:lpstr>
      <vt:lpstr>Основные показатели социально-экономического развития Ленинского муниципального района на 2019-2021 годы</vt:lpstr>
      <vt:lpstr>Основные показатели социально-экономического развития Ленинского муниципального района на 2019-2021 годы</vt:lpstr>
      <vt:lpstr>Основные показатели социально-экономического развития Ленинского муниципального района на 2019-2021 годы</vt:lpstr>
      <vt:lpstr>Основные задачи и приоритеты бюджетной политики Ленинского муниципального района на 2019-2021 годы</vt:lpstr>
      <vt:lpstr>Основные параметры бюджета  Ленинского муниципального района на 2019 год  и плановый период 2020-2021 годов (млн. рублей)</vt:lpstr>
      <vt:lpstr>Структура доходов бюджета в 2018-2021 годах (млн. рублей)</vt:lpstr>
      <vt:lpstr>Состав межбюджетных трансфертов в 2019-2021 годах(млн. рублей)</vt:lpstr>
      <vt:lpstr>Презентация PowerPoint</vt:lpstr>
      <vt:lpstr>Виды межбюджетных трансфертов из бюджета  Московской области , предусмотренные Ленинскому  муниципальному району в 2019-2021 годах  </vt:lpstr>
      <vt:lpstr>Виды межбюджетных трансфертов из бюджета  Московской области , предусмотренные Ленинскому  муниципальному району в 2019-2020 годах  </vt:lpstr>
      <vt:lpstr>Виды межбюджетных трансфертов из бюджета  Московской области , предусмотренные Ленинскому  муниципальному району в 2019-2021 годах  </vt:lpstr>
      <vt:lpstr>Виды межбюджетных трансфертов из бюджета  Московской области , предусмотренные Ленинскому  муниципальному району в 2019-2021 годах  </vt:lpstr>
      <vt:lpstr>Виды межбюджетных трансфертов из бюджета  Московской области , предусмотренные Ленинскому  муниципальному району в 2019-2021 годах  </vt:lpstr>
      <vt:lpstr>Презентация PowerPoint</vt:lpstr>
      <vt:lpstr>Виды налоговых доходов, поступающих в бюджет муниципального района, нормативы их зачисления</vt:lpstr>
      <vt:lpstr>Налоговые доходы бюджета района в 2019-2021 годах (млн. рублей) </vt:lpstr>
      <vt:lpstr>Структура налоговых доходов бюджета района в 2019 году</vt:lpstr>
      <vt:lpstr>Динамика налоговых доходов бюджета района в 2016-2021 годах </vt:lpstr>
      <vt:lpstr>Состав НДФЛ в доходах районного бюджета  (млн. рублей) </vt:lpstr>
      <vt:lpstr>Динамика налоговых доходов бюджета района в 2015-2021 годах </vt:lpstr>
      <vt:lpstr>Виды неналоговых доходов, поступающих в бюджет  муниципального района и нормативы их зачисления</vt:lpstr>
      <vt:lpstr>Виды неналоговых доходов, поступающих в бюджет  муниципального района и нормативы их зачисления</vt:lpstr>
      <vt:lpstr>Неналоговые доходы бюджета района  в 2019-2021 годах (млн. рублей) </vt:lpstr>
      <vt:lpstr>Структура неналоговых доходов бюджета района в 2019 году</vt:lpstr>
      <vt:lpstr>Динамика неналоговых доходов бюджета района в 2016-2021 годах </vt:lpstr>
      <vt:lpstr>Соотношение налоговых и неналоговых доходов в 2019-2021 годах  (млн. рублей)</vt:lpstr>
      <vt:lpstr>Удельный вес налоговых доходов на душу населения в сравнении  с муниципальными районами Московской области</vt:lpstr>
      <vt:lpstr>Расходы бюджета на 2019-2021 годы сформированы в разрезе                                   14 муниципальных программ и непрограммных расходов</vt:lpstr>
      <vt:lpstr>Презентация PowerPoint</vt:lpstr>
      <vt:lpstr>Сведения о расходах бюджета по муниципальным программам</vt:lpstr>
      <vt:lpstr>Сведения о расходах бюджета по муниципальным программам</vt:lpstr>
      <vt:lpstr>Сведения о расходах бюджета на 2019 год в разрезе муниципальных программ</vt:lpstr>
      <vt:lpstr>Планируемые результаты реализации муниципальной программы  «Развитие инженерной инфраструктуры и энергоэффективности» на 2018-2022 годы</vt:lpstr>
      <vt:lpstr>Планируемые результаты реализации муниципальной программы  «Развитие инженерной инфраструктуры и энергоэффективности» на 2018-2022 годы</vt:lpstr>
      <vt:lpstr>Планируемые результаты реализации муниципальной программы  «Развитие инженерной инфраструктуры и энергоэффективности» на 2018-2022 годы</vt:lpstr>
      <vt:lpstr>Планируемые результаты реализации муниципальной программы  «Спорт» на 2017-2021 годы</vt:lpstr>
      <vt:lpstr>Планируемые результаты реализации муниципальной программы  «Спорт» на 2017-2021 годы</vt:lpstr>
      <vt:lpstr>Планируемые результаты реализации муниципальной программы  «Культура» на 2017-2021 годы</vt:lpstr>
      <vt:lpstr>Планируемые результаты реализации муниципальной программы  «Культура» на 2017-2021 годы</vt:lpstr>
      <vt:lpstr>Планируемые результаты реализации муниципальной программы  «Культура» на 2017-2021 годы</vt:lpstr>
      <vt:lpstr>Планируемые результаты реализации муниципальной программы  «Муниципальное управление» на 2017-2021 годы</vt:lpstr>
      <vt:lpstr>Планируемые результаты реализации муниципальной программы  «Муниципальное управление» на 2017-2021 годы</vt:lpstr>
      <vt:lpstr>Планируемые результаты реализации муниципальной программы  «Муниципальное управление» на 2017-2021 годы</vt:lpstr>
      <vt:lpstr>Планируемые результаты реализации муниципальной программы  «Муниципальное управление» на 2017-2021 годы</vt:lpstr>
      <vt:lpstr>Планируемые результаты реализации муниципальной программы  «Муниципальное управление» на 2017-2021 годы</vt:lpstr>
      <vt:lpstr>Планируемые результаты реализации муниципальной программы  «Муниципальное управление» на 2017-2021 годы</vt:lpstr>
      <vt:lpstr>Планируемые результаты реализации муниципальной программы  «Муниципальное управление» на 2017-2021 годы</vt:lpstr>
      <vt:lpstr>Планируемые результаты реализации муниципальной программы  «Безопасность» на 2017-2021 годы</vt:lpstr>
      <vt:lpstr>Планируемые результаты реализации муниципальной программы  «Безопасность» на 2017-2021 годы</vt:lpstr>
      <vt:lpstr>Планируемые результаты реализации муниципальной программы  «Безопасность» на 2017-2021 годы</vt:lpstr>
      <vt:lpstr>Планируемые результаты реализации муниципальной программы  «Безопасность» на 2017-2021 годы</vt:lpstr>
      <vt:lpstr>Планируемые результаты реализации муниципальной программы  «Развитие и функционирование дорожно-транспортного комплекса» на 2017-2021 годы</vt:lpstr>
      <vt:lpstr>Планируемые результаты реализации муниципальной программы  «Развитие и функционирование дорожно-транспортного комплекса» на 2017-2021 годы</vt:lpstr>
      <vt:lpstr>Планируемые результаты реализации муниципальной программы  «Предпринимательство» на на 2017-2021 годы</vt:lpstr>
      <vt:lpstr>Планируемые результаты реализации муниципальной программы  «Предпринимательство» на 2017-2021 годы</vt:lpstr>
      <vt:lpstr>Планируемые результаты реализации муниципальной программы  «Предпринимательство» на 2017-2021 годы</vt:lpstr>
      <vt:lpstr>Планируемые результаты реализации муниципальной программы  «Предпринимательство» на 2017-2021 годы</vt:lpstr>
      <vt:lpstr>Планируемые результаты реализации муниципальной программы  «Предпринимательство» на 2017-2021 годы</vt:lpstr>
      <vt:lpstr>Планируемые результаты реализации муниципальной программы  «Социальная защита населения» на 2017-2021 годы</vt:lpstr>
      <vt:lpstr>Планируемые результаты реализации муниципальной программы  «Социальная защита населения» на 2017-2021 годы</vt:lpstr>
      <vt:lpstr>Планируемые результаты реализации муниципальной программы  «Развитие системы информирования населения о деятельности органов муниципальной власти Ленинского района» на 2017-2021 годы</vt:lpstr>
      <vt:lpstr>Планируемые результаты реализации муниципальной программы  «Экология и окружающая среда» на 2017-2021 годы</vt:lpstr>
      <vt:lpstr>Планируемые результаты реализации муниципальной программы  «Развитие системы образования» на 2017-2021 годы</vt:lpstr>
      <vt:lpstr>Планируемые результаты реализации муниципальной программы  «Развитие системы образования» на 2017-2021 годы</vt:lpstr>
      <vt:lpstr>Планируемые результаты реализации муниципальной программы  «Развитие системы образования» на 2017-2021 годы</vt:lpstr>
      <vt:lpstr>Планируемые результаты реализации муниципальной программы  «Жилище» на 2014-2024 годы</vt:lpstr>
      <vt:lpstr>Планируемые результаты реализации муниципальной программы  «Сельское хозяйство» на 2014-2020 годы</vt:lpstr>
      <vt:lpstr>Планируемые результаты реализации муниципальной программы  «Формирование современной комфортной городской среды» на 2018-2022 годы</vt:lpstr>
      <vt:lpstr>Сведения о расходах бюджета по разделам классификации расходов на 2019 год</vt:lpstr>
      <vt:lpstr>Сведения о расходах бюджета по разделам классификации расходов на 2019 год</vt:lpstr>
      <vt:lpstr>Муниципальные меры социальной поддержки, льготы, надбавки и доплаты работникам муниципальных учреждений, государственных учреждений здравоохранения на 2019 год </vt:lpstr>
      <vt:lpstr>Муниципальные меры социальной поддержки, льготы, надбавки и доплаты работникам муниципальных учреждений, государственных учреждений здравоохранения на 2019 год</vt:lpstr>
      <vt:lpstr>Реализация социально-значимых проектов в рамках программы  «Развитие системы образования»  на 2017-2021 годы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Ленинского муниципального района на 2018 год и плановый период  2019-2020 годов</dc:title>
  <dc:creator>Пользователь</dc:creator>
  <cp:lastModifiedBy>Финансовое</cp:lastModifiedBy>
  <cp:revision>438</cp:revision>
  <cp:lastPrinted>2019-02-04T13:52:32Z</cp:lastPrinted>
  <dcterms:created xsi:type="dcterms:W3CDTF">2017-10-04T18:33:51Z</dcterms:created>
  <dcterms:modified xsi:type="dcterms:W3CDTF">2019-02-05T12:26:28Z</dcterms:modified>
</cp:coreProperties>
</file>