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5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8"/>
  </p:notesMasterIdLst>
  <p:sldIdLst>
    <p:sldId id="262" r:id="rId2"/>
    <p:sldId id="273" r:id="rId3"/>
    <p:sldId id="274" r:id="rId4"/>
    <p:sldId id="296" r:id="rId5"/>
    <p:sldId id="332" r:id="rId6"/>
    <p:sldId id="34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22" r:id="rId16"/>
    <p:sldId id="323" r:id="rId17"/>
    <p:sldId id="295" r:id="rId18"/>
    <p:sldId id="327" r:id="rId19"/>
    <p:sldId id="325" r:id="rId20"/>
    <p:sldId id="326" r:id="rId21"/>
    <p:sldId id="329" r:id="rId22"/>
    <p:sldId id="330" r:id="rId23"/>
    <p:sldId id="331" r:id="rId24"/>
    <p:sldId id="288" r:id="rId25"/>
    <p:sldId id="289" r:id="rId26"/>
    <p:sldId id="290" r:id="rId27"/>
    <p:sldId id="328" r:id="rId28"/>
    <p:sldId id="283" r:id="rId29"/>
    <p:sldId id="294" r:id="rId30"/>
    <p:sldId id="341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277" r:id="rId46"/>
    <p:sldId id="278" r:id="rId47"/>
    <p:sldId id="279" r:id="rId48"/>
    <p:sldId id="280" r:id="rId49"/>
    <p:sldId id="281" r:id="rId50"/>
    <p:sldId id="291" r:id="rId51"/>
    <p:sldId id="292" r:id="rId52"/>
    <p:sldId id="293" r:id="rId53"/>
    <p:sldId id="285" r:id="rId54"/>
    <p:sldId id="286" r:id="rId55"/>
    <p:sldId id="287" r:id="rId56"/>
    <p:sldId id="272" r:id="rId57"/>
  </p:sldIdLst>
  <p:sldSz cx="9144000" cy="5143500" type="screen16x9"/>
  <p:notesSz cx="6858000" cy="9144000"/>
  <p:defaultTextStyle>
    <a:defPPr marL="0" marR="0" indent="0" algn="l" defTabSz="199522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93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1pPr>
    <a:lvl2pPr marL="0" marR="0" indent="99761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2pPr>
    <a:lvl3pPr marL="0" marR="0" indent="199522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3pPr>
    <a:lvl4pPr marL="0" marR="0" indent="299283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4pPr>
    <a:lvl5pPr marL="0" marR="0" indent="399044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5pPr>
    <a:lvl6pPr marL="0" marR="0" indent="498805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6pPr>
    <a:lvl7pPr marL="0" marR="0" indent="598566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7pPr>
    <a:lvl8pPr marL="0" marR="0" indent="698327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8pPr>
    <a:lvl9pPr marL="0" marR="0" indent="798088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158DAE9-32F5-4190-870D-3732A4813DF2}">
          <p14:sldIdLst>
            <p14:sldId id="262"/>
            <p14:sldId id="273"/>
            <p14:sldId id="274"/>
            <p14:sldId id="296"/>
            <p14:sldId id="332"/>
            <p14:sldId id="34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22"/>
            <p14:sldId id="323"/>
            <p14:sldId id="295"/>
            <p14:sldId id="327"/>
            <p14:sldId id="325"/>
            <p14:sldId id="326"/>
            <p14:sldId id="329"/>
            <p14:sldId id="330"/>
            <p14:sldId id="331"/>
            <p14:sldId id="288"/>
            <p14:sldId id="289"/>
            <p14:sldId id="290"/>
            <p14:sldId id="328"/>
          </p14:sldIdLst>
        </p14:section>
        <p14:section name="Раздел без заголовка" id="{12371D85-0638-4086-97A9-5D2AC3522B92}">
          <p14:sldIdLst>
            <p14:sldId id="283"/>
            <p14:sldId id="294"/>
            <p14:sldId id="341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277"/>
            <p14:sldId id="278"/>
            <p14:sldId id="279"/>
            <p14:sldId id="280"/>
            <p14:sldId id="281"/>
            <p14:sldId id="291"/>
            <p14:sldId id="292"/>
            <p14:sldId id="293"/>
            <p14:sldId id="285"/>
            <p14:sldId id="286"/>
            <p14:sldId id="287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947"/>
    <a:srgbClr val="72FDEA"/>
    <a:srgbClr val="16E7CF"/>
    <a:srgbClr val="B1FDEA"/>
    <a:srgbClr val="10AD9B"/>
    <a:srgbClr val="009393"/>
    <a:srgbClr val="E7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chemeClr val="accent1">
          <a:hueOff val="-5577341"/>
          <a:lumOff val="49962"/>
        </a:schemeClr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5577341"/>
              <a:lumOff val="49962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chemeClr val="accent1">
          <a:hueOff val="-5577341"/>
          <a:lumOff val="49962"/>
        </a:schemeClr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0" autoAdjust="0"/>
    <p:restoredTop sz="96374" autoAdjust="0"/>
  </p:normalViewPr>
  <p:slideViewPr>
    <p:cSldViewPr snapToGrid="0" snapToObjects="1">
      <p:cViewPr varScale="1">
        <p:scale>
          <a:sx n="92" d="100"/>
          <a:sy n="92" d="100"/>
        </p:scale>
        <p:origin x="84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76;&#1080;&#1072;&#1075;&#1088;&#1072;&#1084;&#1084;&#1099;%20&#1082;%20&#1075;&#1086;&#1076;&#1086;&#1074;&#1086;&#1084;&#1091;%20&#1086;&#1090;&#1095;&#1077;&#1090;&#1091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ln>
                <a:solidFill>
                  <a:schemeClr val="accent1"/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156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8127716946184E-2"/>
          <c:w val="0.64851838839081077"/>
          <c:h val="0.86024999054975226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 -     </c:v>
                </c:pt>
              </c:strCache>
            </c:strRef>
          </c:tx>
          <c:explosion val="10"/>
          <c:dPt>
            <c:idx val="0"/>
            <c:bubble3D val="0"/>
            <c:explosion val="17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E1F-46B8-9AA3-5EEDAA8EF8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1F-46B8-9AA3-5EEDAA8EF8CB}"/>
              </c:ext>
            </c:extLst>
          </c:dPt>
          <c:dPt>
            <c:idx val="2"/>
            <c:bubble3D val="0"/>
            <c:explosion val="11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E1F-46B8-9AA3-5EEDAA8EF8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E1F-46B8-9AA3-5EEDAA8EF8C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E1F-46B8-9AA3-5EEDAA8EF8C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E1F-46B8-9AA3-5EEDAA8EF8C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E1F-46B8-9AA3-5EEDAA8EF8C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E1F-46B8-9AA3-5EEDAA8EF8C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0E1F-46B8-9AA3-5EEDAA8EF8C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0E1F-46B8-9AA3-5EEDAA8EF8C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0E1F-46B8-9AA3-5EEDAA8EF8CB}"/>
              </c:ext>
            </c:extLst>
          </c:dPt>
          <c:dLbls>
            <c:dLbl>
              <c:idx val="0"/>
              <c:layout>
                <c:manualLayout>
                  <c:x val="4.9901286641768787E-2"/>
                  <c:y val="1.9847283998840771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1F-46B8-9AA3-5EEDAA8EF8CB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chemeClr val="accent1"/>
                        </a:solidFill>
                      </a:ln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E1F-46B8-9AA3-5EEDAA8EF8CB}"/>
                </c:ext>
              </c:extLst>
            </c:dLbl>
            <c:dLbl>
              <c:idx val="10"/>
              <c:layout>
                <c:manualLayout>
                  <c:x val="-0.13992197515302421"/>
                  <c:y val="-0.1784725879818051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chemeClr val="accent1"/>
                        </a:solidFill>
                      </a:ln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203161734190009E-2"/>
                      <c:h val="6.88104028325542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0E1F-46B8-9AA3-5EEDAA8EF8C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Лист1!$A$3:$A$13</c:f>
              <c:strCache>
                <c:ptCount val="11"/>
                <c:pt idx="0">
                  <c:v>Налог на доходы физических лиц</c:v>
                </c:pt>
                <c:pt idx="1">
                  <c:v>Доходы от уплаты акцизов</c:v>
                </c:pt>
                <c:pt idx="2">
                  <c:v>Налоги на совокупный доход</c:v>
                </c:pt>
                <c:pt idx="3">
                  <c:v>Земельный налог</c:v>
                </c:pt>
                <c:pt idx="4">
                  <c:v>Налог на имущество физических лиц</c:v>
                </c:pt>
                <c:pt idx="5">
                  <c:v>Иные налоговые доходы</c:v>
                </c:pt>
                <c:pt idx="6">
                  <c:v>Доходы от использования имущества</c:v>
                </c:pt>
                <c:pt idx="7">
                  <c:v>Доходы от продажи имущества</c:v>
                </c:pt>
                <c:pt idx="8">
                  <c:v>Штрафы</c:v>
                </c:pt>
                <c:pt idx="9">
                  <c:v>Иные неналоговые доходы</c:v>
                </c:pt>
                <c:pt idx="10">
                  <c:v>Безвозмездные поступления</c:v>
                </c:pt>
              </c:strCache>
            </c:strRef>
          </c:cat>
          <c:val>
            <c:numRef>
              <c:f>Лист1!$B$3:$B$13</c:f>
              <c:numCache>
                <c:formatCode>_(* #,##0.00_);_(* \(#,##0.00\);_(* "-"??_);_(@_)</c:formatCode>
                <c:ptCount val="11"/>
                <c:pt idx="0">
                  <c:v>2235.6999999999998</c:v>
                </c:pt>
                <c:pt idx="1">
                  <c:v>30.3</c:v>
                </c:pt>
                <c:pt idx="2">
                  <c:v>1105.9000000000001</c:v>
                </c:pt>
                <c:pt idx="3">
                  <c:v>1574.1</c:v>
                </c:pt>
                <c:pt idx="4">
                  <c:v>269</c:v>
                </c:pt>
                <c:pt idx="5">
                  <c:v>42.7</c:v>
                </c:pt>
                <c:pt idx="6">
                  <c:v>309.26600000000002</c:v>
                </c:pt>
                <c:pt idx="7">
                  <c:v>220.887</c:v>
                </c:pt>
                <c:pt idx="8">
                  <c:v>15.239000000000001</c:v>
                </c:pt>
                <c:pt idx="9">
                  <c:v>37.215000000000003</c:v>
                </c:pt>
                <c:pt idx="10">
                  <c:v>4483.8810000000003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E1F-46B8-9AA3-5EEDAA8EF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310554208951655"/>
          <c:y val="4.6827110870304799E-2"/>
          <c:w val="0.33542955997926532"/>
          <c:h val="0.952464498569862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solidFill>
                  <a:schemeClr val="bg2"/>
                </a:solidFill>
              </a:ln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n>
            <a:solidFill>
              <a:schemeClr val="accent1"/>
            </a:solidFill>
          </a:ln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56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8127716946184E-2"/>
          <c:w val="0.64851838839081077"/>
          <c:h val="0.8602499905497522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66310554208951655"/>
          <c:y val="4.6827110870304799E-2"/>
          <c:w val="0.33542955997926532"/>
          <c:h val="0.952464498569862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800" b="0" i="0" u="none" strike="noStrike" kern="1200" baseline="0">
              <a:ln>
                <a:solidFill>
                  <a:schemeClr val="accent1"/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800">
          <a:ln>
            <a:solidFill>
              <a:schemeClr val="accent1"/>
            </a:solidFill>
          </a:ln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i="0" dirty="0">
                <a:solidFill>
                  <a:srgbClr val="343947"/>
                </a:solidFill>
              </a:rPr>
              <a:t>Образование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7909881800898164E-2"/>
          <c:y val="6.519078057469066E-2"/>
          <c:w val="0.90349065584054677"/>
          <c:h val="0.818680214144076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080893137437103E-2"/>
                  <c:y val="2.72856284483755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89416089282334"/>
                      <c:h val="8.60393366756652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E0E-40D5-9096-12A247245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5570.4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8-4971-87B5-58491980AB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5509.6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8-4971-87B5-58491980AB1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98,9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0E-40D5-9096-12A247245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8-4971-87B5-58491980AB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11270271"/>
        <c:axId val="1697219167"/>
      </c:barChart>
      <c:catAx>
        <c:axId val="18112702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97219167"/>
        <c:crosses val="autoZero"/>
        <c:auto val="1"/>
        <c:lblAlgn val="ctr"/>
        <c:lblOffset val="100"/>
        <c:noMultiLvlLbl val="0"/>
      </c:catAx>
      <c:valAx>
        <c:axId val="169721916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811270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Культура, кинематография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216785887824938E-2"/>
          <c:y val="0.33249090909663787"/>
          <c:w val="0.84823849857686251"/>
          <c:h val="0.547813220651608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403.9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BB8-B029-1AA3B70DD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398.3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6-4BB8-B029-1AA3B70DD98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98,6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4D-4C0E-9669-8A27877E39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6-4BB8-B029-1AA3B70DD9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96594095"/>
        <c:axId val="1693258735"/>
      </c:barChart>
      <c:catAx>
        <c:axId val="16965940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258735"/>
        <c:crosses val="autoZero"/>
        <c:auto val="1"/>
        <c:lblAlgn val="ctr"/>
        <c:lblOffset val="100"/>
        <c:noMultiLvlLbl val="0"/>
      </c:catAx>
      <c:valAx>
        <c:axId val="169325873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6594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621580198086821E-2"/>
          <c:y val="0.9243371541226747"/>
          <c:w val="0.88521601230004565"/>
          <c:h val="5.271038261352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Социальная</a:t>
            </a:r>
            <a:r>
              <a:rPr lang="ru-RU" sz="800" b="1" baseline="0" dirty="0">
                <a:solidFill>
                  <a:srgbClr val="343947"/>
                </a:solidFill>
              </a:rPr>
              <a:t> политика</a:t>
            </a:r>
            <a:endParaRPr lang="ru-RU" sz="800" b="1" dirty="0">
              <a:solidFill>
                <a:srgbClr val="343947"/>
              </a:solidFill>
            </a:endParaRPr>
          </a:p>
        </c:rich>
      </c:tx>
      <c:layout>
        <c:manualLayout>
          <c:xMode val="edge"/>
          <c:yMode val="edge"/>
          <c:x val="0.25563945763734575"/>
          <c:y val="2.2241323193154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7543915632475998E-2"/>
          <c:y val="0.52682292208213677"/>
          <c:w val="0.86491216873504795"/>
          <c:h val="0.352440529866928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234.7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4-4C20-943B-911E9AAE83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212.2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54-4C20-943B-911E9AAE83F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90,4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54-4C20-943B-911E9AAE83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9.0399999999999991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54-4C20-943B-911E9AAE8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2248111"/>
        <c:axId val="1697220415"/>
      </c:barChart>
      <c:catAx>
        <c:axId val="18922481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7220415"/>
        <c:crosses val="autoZero"/>
        <c:auto val="1"/>
        <c:lblAlgn val="ctr"/>
        <c:lblOffset val="100"/>
        <c:noMultiLvlLbl val="0"/>
      </c:catAx>
      <c:valAx>
        <c:axId val="16972204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224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Национальная экономика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6943015955669334E-2"/>
          <c:y val="0.17054500976438811"/>
          <c:w val="0.88045335306095462"/>
          <c:h val="0.691389252808482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998.5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A-4DE2-845F-340690B35E7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954.3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A-4DE2-845F-340690B35E7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95,6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CA-4DE2-845F-340690B35E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CA-4DE2-845F-340690B35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7232047"/>
        <c:axId val="1560412447"/>
      </c:barChart>
      <c:catAx>
        <c:axId val="16872320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60412447"/>
        <c:crosses val="autoZero"/>
        <c:auto val="1"/>
        <c:lblAlgn val="ctr"/>
        <c:lblOffset val="100"/>
        <c:noMultiLvlLbl val="0"/>
      </c:catAx>
      <c:valAx>
        <c:axId val="15604124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87232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i="0" dirty="0">
                <a:solidFill>
                  <a:srgbClr val="343947"/>
                </a:solidFill>
              </a:rPr>
              <a:t>Национальная безопасность и правоохранительная деятельность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7909881800898164E-2"/>
          <c:y val="0.53337112216768856"/>
          <c:w val="0.90349065584054677"/>
          <c:h val="0.350499735803744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02232843592758E-2"/>
                  <c:y val="1.92826841496336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89416089282334"/>
                      <c:h val="8.60393366756652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E0E-40D5-9096-12A247245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115.4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8-4971-87B5-58491980AB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8-4971-87B5-58491980AB1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94,8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67-43E9-9C0F-FAC928A28C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8-4971-87B5-58491980AB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11270271"/>
        <c:axId val="1697219167"/>
      </c:barChart>
      <c:catAx>
        <c:axId val="18112702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97219167"/>
        <c:crosses val="autoZero"/>
        <c:auto val="1"/>
        <c:lblAlgn val="ctr"/>
        <c:lblOffset val="100"/>
        <c:noMultiLvlLbl val="0"/>
      </c:catAx>
      <c:valAx>
        <c:axId val="169721916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811270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Жилищно-коммунальное хозяйство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9009976864890497E-2"/>
          <c:y val="0.10040150899070731"/>
          <c:w val="0.84823849857686251"/>
          <c:h val="0.79190724490094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2001.7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BB8-B029-1AA3B70DD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1955.6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6-4BB8-B029-1AA3B70DD98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97,7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4D-4C0E-9669-8A27877E39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6-4BB8-B029-1AA3B70DD9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96594095"/>
        <c:axId val="1693258735"/>
      </c:barChart>
      <c:catAx>
        <c:axId val="16965940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258735"/>
        <c:crosses val="autoZero"/>
        <c:auto val="1"/>
        <c:lblAlgn val="ctr"/>
        <c:lblOffset val="100"/>
        <c:noMultiLvlLbl val="0"/>
      </c:catAx>
      <c:valAx>
        <c:axId val="169325873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6594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621580198086821E-2"/>
          <c:y val="0.9243371541226747"/>
          <c:w val="0.88521601230004565"/>
          <c:h val="5.271038261352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Общегосударственные</a:t>
            </a:r>
            <a:r>
              <a:rPr lang="ru-RU" sz="800" b="1" baseline="0" dirty="0">
                <a:solidFill>
                  <a:srgbClr val="343947"/>
                </a:solidFill>
              </a:rPr>
              <a:t> вопросы</a:t>
            </a:r>
            <a:endParaRPr lang="ru-RU" sz="800" b="1" dirty="0">
              <a:solidFill>
                <a:srgbClr val="343947"/>
              </a:solidFill>
            </a:endParaRPr>
          </a:p>
        </c:rich>
      </c:tx>
      <c:layout>
        <c:manualLayout>
          <c:xMode val="edge"/>
          <c:yMode val="edge"/>
          <c:x val="0.25563945763734575"/>
          <c:y val="2.2241323193154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7543915632475998E-2"/>
          <c:y val="0.35475680868567638"/>
          <c:w val="0.86491216873504795"/>
          <c:h val="0.524506605221475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1129.8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4-4C20-943B-911E9AAE83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1077.7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54-4C20-943B-911E9AAE83F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95,4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54-4C20-943B-911E9AAE83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54-4C20-943B-911E9AAE8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2248111"/>
        <c:axId val="1697220415"/>
      </c:barChart>
      <c:catAx>
        <c:axId val="18922481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7220415"/>
        <c:crosses val="autoZero"/>
        <c:auto val="1"/>
        <c:lblAlgn val="ctr"/>
        <c:lblOffset val="100"/>
        <c:noMultiLvlLbl val="0"/>
      </c:catAx>
      <c:valAx>
        <c:axId val="16972204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224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Физическая культура</a:t>
            </a:r>
            <a:r>
              <a:rPr lang="ru-RU" sz="800" b="1" baseline="0" dirty="0">
                <a:solidFill>
                  <a:srgbClr val="343947"/>
                </a:solidFill>
              </a:rPr>
              <a:t> и спорт</a:t>
            </a:r>
            <a:endParaRPr lang="ru-RU" sz="800" b="1" dirty="0">
              <a:solidFill>
                <a:srgbClr val="343947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237695445289866E-2"/>
          <c:y val="0.49867129963091306"/>
          <c:w val="0.88045335306095462"/>
          <c:h val="0.37926912342325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373.9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A-4DE2-845F-340690B35E7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371.9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A-4DE2-845F-340690B35E7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CA-4DE2-845F-340690B35E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CA-4DE2-845F-340690B35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7232047"/>
        <c:axId val="1560412447"/>
      </c:barChart>
      <c:catAx>
        <c:axId val="16872320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60412447"/>
        <c:crosses val="autoZero"/>
        <c:auto val="1"/>
        <c:lblAlgn val="ctr"/>
        <c:lblOffset val="100"/>
        <c:noMultiLvlLbl val="0"/>
      </c:catAx>
      <c:valAx>
        <c:axId val="15604124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87232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i="0" dirty="0">
                <a:solidFill>
                  <a:srgbClr val="343947"/>
                </a:solidFill>
              </a:rPr>
              <a:t>Национальная оборона</a:t>
            </a:r>
          </a:p>
        </c:rich>
      </c:tx>
      <c:layout>
        <c:manualLayout>
          <c:xMode val="edge"/>
          <c:yMode val="edge"/>
          <c:x val="0.21691066444350798"/>
          <c:y val="4.00154138113673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7909881800898164E-2"/>
          <c:y val="0.40532179797131307"/>
          <c:w val="0.90349065584054677"/>
          <c:h val="0.498556766905803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02232843592758E-2"/>
                  <c:y val="1.92826841496336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89416089282334"/>
                      <c:h val="8.60393366756652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E0E-40D5-9096-12A247245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8-4971-87B5-58491980AB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8-4971-87B5-58491980AB1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67-43E9-9C0F-FAC928A28C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0.99399999999999999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8-4971-87B5-58491980AB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11270271"/>
        <c:axId val="1697219167"/>
      </c:barChart>
      <c:catAx>
        <c:axId val="18112702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97219167"/>
        <c:crosses val="autoZero"/>
        <c:auto val="1"/>
        <c:lblAlgn val="ctr"/>
        <c:lblOffset val="100"/>
        <c:noMultiLvlLbl val="0"/>
      </c:catAx>
      <c:valAx>
        <c:axId val="169721916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811270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Средства массовой информации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9009976864890497E-2"/>
          <c:y val="0.10040150899070731"/>
          <c:w val="0.84823849857686251"/>
          <c:h val="0.79190724490094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68.099999999999994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BB8-B029-1AA3B70DD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68.099999999999994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6-4BB8-B029-1AA3B70DD98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4D-4C0E-9669-8A27877E39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6-4BB8-B029-1AA3B70DD9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96594095"/>
        <c:axId val="1693258735"/>
      </c:barChart>
      <c:catAx>
        <c:axId val="16965940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258735"/>
        <c:crosses val="autoZero"/>
        <c:auto val="1"/>
        <c:lblAlgn val="ctr"/>
        <c:lblOffset val="100"/>
        <c:noMultiLvlLbl val="0"/>
      </c:catAx>
      <c:valAx>
        <c:axId val="169325873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6594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621580198086821E-2"/>
          <c:y val="0.9243371541226747"/>
          <c:w val="0.88521601230004565"/>
          <c:h val="5.271038261352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Охрана окружающей среды</a:t>
            </a:r>
          </a:p>
        </c:rich>
      </c:tx>
      <c:layout>
        <c:manualLayout>
          <c:xMode val="edge"/>
          <c:yMode val="edge"/>
          <c:x val="0.25563945763734575"/>
          <c:y val="2.2241323193154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7543915632475998E-2"/>
          <c:y val="0.47080136039760817"/>
          <c:w val="0.86491216873504795"/>
          <c:h val="0.40846209155145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4-4C20-943B-911E9AAE83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54-4C20-943B-911E9AAE83F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54-4C20-943B-911E9AAE83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0.998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54-4C20-943B-911E9AAE8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2248111"/>
        <c:axId val="1697220415"/>
      </c:barChart>
      <c:catAx>
        <c:axId val="18922481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7220415"/>
        <c:crosses val="autoZero"/>
        <c:auto val="1"/>
        <c:lblAlgn val="ctr"/>
        <c:lblOffset val="100"/>
        <c:noMultiLvlLbl val="0"/>
      </c:catAx>
      <c:valAx>
        <c:axId val="16972204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224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8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696419695583954E-2"/>
          <c:y val="1.5165301789505611E-2"/>
          <c:w val="0.45097227154114949"/>
          <c:h val="0.9848346982104943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15E-4971-944B-C956BBABCD9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15E-4971-944B-C956BBABCD9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15E-4971-944B-C956BBABCD9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15E-4971-944B-C956BBABCD9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15E-4971-944B-C956BBABCD9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D15E-4971-944B-C956BBABCD9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D15E-4971-944B-C956BBABCD9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D15E-4971-944B-C956BBABCD9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D15E-4971-944B-C956BBABCD9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D15E-4971-944B-C956BBABCD9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D15E-4971-944B-C956BBABCD9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7-D15E-4971-944B-C956BBABCD9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9-D15E-4971-944B-C956BBABCD9E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B-D15E-4971-944B-C956BBABCD9E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D-D15E-4971-944B-C956BBABCD9E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F-D15E-4971-944B-C956BBABCD9E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1-D15E-4971-944B-C956BBABCD9E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3-D15E-4971-944B-C956BBABCD9E}"/>
              </c:ext>
            </c:extLst>
          </c:dPt>
          <c:dLbls>
            <c:dLbl>
              <c:idx val="0"/>
              <c:layout>
                <c:manualLayout>
                  <c:x val="4.4444354525089415E-2"/>
                  <c:y val="2.72975236632273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5E-4971-944B-C956BBABCD9E}"/>
                </c:ext>
              </c:extLst>
            </c:dLbl>
            <c:dLbl>
              <c:idx val="1"/>
              <c:layout>
                <c:manualLayout>
                  <c:x val="0.13611117065230557"/>
                  <c:y val="-6.066116369606082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5E-4971-944B-C956BBABCD9E}"/>
                </c:ext>
              </c:extLst>
            </c:dLbl>
            <c:dLbl>
              <c:idx val="2"/>
              <c:layout>
                <c:manualLayout>
                  <c:x val="2.7777789929041938E-2"/>
                  <c:y val="-0.1637853808028433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15E-4971-944B-C956BBABCD9E}"/>
                </c:ext>
              </c:extLst>
            </c:dLbl>
            <c:dLbl>
              <c:idx val="5"/>
              <c:layout>
                <c:manualLayout>
                  <c:x val="0.11805556846626952"/>
                  <c:y val="6.066120715802133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15E-4971-944B-C956BBABCD9E}"/>
                </c:ext>
              </c:extLst>
            </c:dLbl>
            <c:dLbl>
              <c:idx val="6"/>
              <c:layout>
                <c:manualLayout>
                  <c:x val="0.10555556709925275"/>
                  <c:y val="5.45950864422201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15E-4971-944B-C956BBABCD9E}"/>
                </c:ext>
              </c:extLst>
            </c:dLbl>
            <c:dLbl>
              <c:idx val="7"/>
              <c:layout>
                <c:manualLayout>
                  <c:x val="-4.7222242879371344E-2"/>
                  <c:y val="-1.97147587894802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4.0040043762048887E-2"/>
                      <c:h val="4.10081407759326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D15E-4971-944B-C956BBABCD9E}"/>
                </c:ext>
              </c:extLst>
            </c:dLbl>
            <c:dLbl>
              <c:idx val="8"/>
              <c:layout>
                <c:manualLayout>
                  <c:x val="-5.0925343201343225E-17"/>
                  <c:y val="8.795875037913243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15E-4971-944B-C956BBABCD9E}"/>
                </c:ext>
              </c:extLst>
            </c:dLbl>
            <c:dLbl>
              <c:idx val="9"/>
              <c:layout>
                <c:manualLayout>
                  <c:x val="-2.777778081559288E-2"/>
                  <c:y val="-8.492569002123141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15E-4971-944B-C956BBABCD9E}"/>
                </c:ext>
              </c:extLst>
            </c:dLbl>
            <c:dLbl>
              <c:idx val="12"/>
              <c:layout>
                <c:manualLayout>
                  <c:x val="-4.0277782182609599E-2"/>
                  <c:y val="-0.1668183196845617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15E-4971-944B-C956BBABCD9E}"/>
                </c:ext>
              </c:extLst>
            </c:dLbl>
            <c:dLbl>
              <c:idx val="13"/>
              <c:layout>
                <c:manualLayout>
                  <c:x val="-2.2222231943233622E-2"/>
                  <c:y val="-0.2123143117596919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15E-4971-944B-C956BBABCD9E}"/>
                </c:ext>
              </c:extLst>
            </c:dLbl>
            <c:dLbl>
              <c:idx val="14"/>
              <c:layout>
                <c:manualLayout>
                  <c:x val="0.13333334791484558"/>
                  <c:y val="-0.1607521989687594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D15E-4971-944B-C956BBABCD9E}"/>
                </c:ext>
              </c:extLst>
            </c:dLbl>
            <c:dLbl>
              <c:idx val="15"/>
              <c:layout>
                <c:manualLayout>
                  <c:x val="2.3611113693253902E-2"/>
                  <c:y val="-0.17288444040036396"/>
                </c:manualLayout>
              </c:layout>
              <c:numFmt formatCode="0.0%" sourceLinked="0"/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>
                        <a:gd name="adj1" fmla="val 18750"/>
                        <a:gd name="adj2" fmla="val -8333"/>
                        <a:gd name="adj3" fmla="val 65899"/>
                        <a:gd name="adj4" fmla="val -5433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F-D15E-4971-944B-C956BBABCD9E}"/>
                </c:ext>
              </c:extLst>
            </c:dLbl>
            <c:dLbl>
              <c:idx val="16"/>
              <c:layout>
                <c:manualLayout>
                  <c:x val="-1.2500001367016823E-2"/>
                  <c:y val="-0.1577191386108583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D15E-4971-944B-C956BBABCD9E}"/>
                </c:ext>
              </c:extLst>
            </c:dLbl>
            <c:dLbl>
              <c:idx val="17"/>
              <c:layout>
                <c:manualLayout>
                  <c:x val="8.8888898609897002E-2"/>
                  <c:y val="-8.492569002123143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D15E-4971-944B-C956BBABCD9E}"/>
                </c:ext>
              </c:extLst>
            </c:dLbl>
            <c:numFmt formatCode="0.0%" sourceLinked="0"/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1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Лист5!$A$2:$A$19</c:f>
              <c:strCache>
                <c:ptCount val="18"/>
                <c:pt idx="0">
                  <c:v>Здравоохранение - 19 010,7 тыс. руб.</c:v>
                </c:pt>
                <c:pt idx="1">
                  <c:v>Развитие инженерной инфраструктуры и энергоэффективности - 263 434,2 тыс. руб.</c:v>
                </c:pt>
                <c:pt idx="2">
                  <c:v>Спорт - 371 783,4 тыс. руб.</c:v>
                </c:pt>
                <c:pt idx="3">
                  <c:v>Культура - 558 202,7 тыс. руб.</c:v>
                </c:pt>
                <c:pt idx="4">
                  <c:v>Формирование современной комфортной городской среды - 1 680 258,4 тыс. руб.</c:v>
                </c:pt>
                <c:pt idx="5">
                  <c:v>Безопасность и обеспечение безопасности жизнедеятельности населения - 138 571,9 тыс. руб.</c:v>
                </c:pt>
                <c:pt idx="6">
                  <c:v>Развитие и функционирование дорожно-транспортного комплекса - 788 430,2 тыс. руб.</c:v>
                </c:pt>
                <c:pt idx="7">
                  <c:v>Предпринимательство - 10 793,9 тыс. руб.</c:v>
                </c:pt>
                <c:pt idx="8">
                  <c:v>Социальная защита населения - 109 544,1 тыс. руб.</c:v>
                </c:pt>
                <c:pt idx="9">
                  <c:v>Экология и окружающая среда - 7 044,0 тыс. руб.</c:v>
                </c:pt>
                <c:pt idx="10">
                  <c:v>Образование - 5 290 693,5 тыс. руб.</c:v>
                </c:pt>
                <c:pt idx="11">
                  <c:v>Жилище - 55 655,7 тыс. руб.</c:v>
                </c:pt>
                <c:pt idx="12">
                  <c:v>Управление имуществом и муниципальными финансами - 810 520,9 тыс. руб.</c:v>
                </c:pt>
                <c:pt idx="13">
                  <c:v>Развитие институтов гражданского общества, повышение эффективности местного самоуправления и реализации молодежной политики - 150 588,7 тыс. руб.</c:v>
                </c:pt>
                <c:pt idx="14">
                  <c:v>Цифровое муниципальное образование - 226 751,6 тыс. руб.</c:v>
                </c:pt>
                <c:pt idx="15">
                  <c:v>Архитектура и градостроительство - 8 730,6 тыс. руб.</c:v>
                </c:pt>
                <c:pt idx="16">
                  <c:v>Строительство объектов социальной инфраструктуры - 92 733,7 тыс. руб.</c:v>
                </c:pt>
                <c:pt idx="17">
                  <c:v>Развитие сельского хозяйства - 2 241,1 тыс. руб.</c:v>
                </c:pt>
              </c:strCache>
            </c:strRef>
          </c:cat>
          <c:val>
            <c:numRef>
              <c:f>Лист5!$B$2:$B$19</c:f>
              <c:numCache>
                <c:formatCode>General</c:formatCode>
                <c:ptCount val="18"/>
                <c:pt idx="0">
                  <c:v>19010.7</c:v>
                </c:pt>
                <c:pt idx="1">
                  <c:v>263434.2</c:v>
                </c:pt>
                <c:pt idx="2">
                  <c:v>371783.4</c:v>
                </c:pt>
                <c:pt idx="3">
                  <c:v>558202.69999999995</c:v>
                </c:pt>
                <c:pt idx="4">
                  <c:v>1680258.4</c:v>
                </c:pt>
                <c:pt idx="5">
                  <c:v>138571.9</c:v>
                </c:pt>
                <c:pt idx="6">
                  <c:v>788430.2</c:v>
                </c:pt>
                <c:pt idx="7">
                  <c:v>10793.9</c:v>
                </c:pt>
                <c:pt idx="8">
                  <c:v>109544.1</c:v>
                </c:pt>
                <c:pt idx="9">
                  <c:v>7044</c:v>
                </c:pt>
                <c:pt idx="10">
                  <c:v>5290693.5</c:v>
                </c:pt>
                <c:pt idx="11">
                  <c:v>55655.7</c:v>
                </c:pt>
                <c:pt idx="12">
                  <c:v>810520.9</c:v>
                </c:pt>
                <c:pt idx="13">
                  <c:v>150588.70000000001</c:v>
                </c:pt>
                <c:pt idx="14">
                  <c:v>226751.6</c:v>
                </c:pt>
                <c:pt idx="15">
                  <c:v>8730.6</c:v>
                </c:pt>
                <c:pt idx="16">
                  <c:v>92733.7</c:v>
                </c:pt>
                <c:pt idx="17">
                  <c:v>2241.1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D15E-4971-944B-C956BBABCD9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26-D15E-4971-944B-C956BBABCD9E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28-D15E-4971-944B-C956BBABCD9E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2A-D15E-4971-944B-C956BBABCD9E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2C-D15E-4971-944B-C956BBABCD9E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2E-D15E-4971-944B-C956BBABCD9E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30-D15E-4971-944B-C956BBABCD9E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32-D15E-4971-944B-C956BBABCD9E}"/>
                    </c:ext>
                  </c:extLst>
                </c:dPt>
                <c:dPt>
                  <c:idx val="7"/>
                  <c:bubble3D val="0"/>
                  <c:spPr>
                    <a:solidFill>
                      <a:schemeClr val="accent2">
                        <a:lumMod val="6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34-D15E-4971-944B-C956BBABCD9E}"/>
                    </c:ext>
                  </c:extLst>
                </c:dPt>
                <c:dPt>
                  <c:idx val="8"/>
                  <c:bubble3D val="0"/>
                  <c:spPr>
                    <a:solidFill>
                      <a:schemeClr val="accent3">
                        <a:lumMod val="6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36-D15E-4971-944B-C956BBABCD9E}"/>
                    </c:ext>
                  </c:extLst>
                </c:dPt>
                <c:dPt>
                  <c:idx val="9"/>
                  <c:bubble3D val="0"/>
                  <c:spPr>
                    <a:solidFill>
                      <a:schemeClr val="accent4">
                        <a:lumMod val="6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38-D15E-4971-944B-C956BBABCD9E}"/>
                    </c:ext>
                  </c:extLst>
                </c:dPt>
                <c:dPt>
                  <c:idx val="10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3A-D15E-4971-944B-C956BBABCD9E}"/>
                    </c:ext>
                  </c:extLst>
                </c:dPt>
                <c:dPt>
                  <c:idx val="11"/>
                  <c:bubble3D val="0"/>
                  <c:spPr>
                    <a:solidFill>
                      <a:schemeClr val="accent6">
                        <a:lumMod val="6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3C-D15E-4971-944B-C956BBABCD9E}"/>
                    </c:ext>
                  </c:extLst>
                </c:dPt>
                <c:dPt>
                  <c:idx val="12"/>
                  <c:bubble3D val="0"/>
                  <c:spPr>
                    <a:solidFill>
                      <a:schemeClr val="accent1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3E-D15E-4971-944B-C956BBABCD9E}"/>
                    </c:ext>
                  </c:extLst>
                </c:dPt>
                <c:dPt>
                  <c:idx val="13"/>
                  <c:bubble3D val="0"/>
                  <c:spPr>
                    <a:solidFill>
                      <a:schemeClr val="accent2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40-D15E-4971-944B-C956BBABCD9E}"/>
                    </c:ext>
                  </c:extLst>
                </c:dPt>
                <c:dPt>
                  <c:idx val="14"/>
                  <c:bubble3D val="0"/>
                  <c:spPr>
                    <a:solidFill>
                      <a:schemeClr val="accent3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42-D15E-4971-944B-C956BBABCD9E}"/>
                    </c:ext>
                  </c:extLst>
                </c:dPt>
                <c:dPt>
                  <c:idx val="15"/>
                  <c:bubble3D val="0"/>
                  <c:spPr>
                    <a:solidFill>
                      <a:schemeClr val="accent4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44-D15E-4971-944B-C956BBABCD9E}"/>
                    </c:ext>
                  </c:extLst>
                </c:dPt>
                <c:dPt>
                  <c:idx val="16"/>
                  <c:bubble3D val="0"/>
                  <c:spPr>
                    <a:solidFill>
                      <a:schemeClr val="accent5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46-D15E-4971-944B-C956BBABCD9E}"/>
                    </c:ext>
                  </c:extLst>
                </c:dPt>
                <c:dPt>
                  <c:idx val="17"/>
                  <c:bubble3D val="0"/>
                  <c:spPr>
                    <a:solidFill>
                      <a:schemeClr val="accent6">
                        <a:lumMod val="80000"/>
                        <a:lumOff val="20000"/>
                      </a:schemeClr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  <a:sp3d/>
                  </c:spPr>
                  <c:extLst>
                    <c:ext xmlns:c16="http://schemas.microsoft.com/office/drawing/2014/chart" uri="{C3380CC4-5D6E-409C-BE32-E72D297353CC}">
                      <c16:uniqueId val="{00000048-D15E-4971-944B-C956BBABCD9E}"/>
                    </c:ext>
                  </c:extLst>
                </c:dPt>
                <c:dLbls>
                  <c:dLbl>
                    <c:idx val="1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3A-D15E-4971-944B-C956BBABCD9E}"/>
                      </c:ext>
                    </c:extLst>
                  </c:dLbl>
                  <c:spPr>
                    <a:pattFill prst="pct75">
                      <a:fgClr>
                        <a:sysClr val="windowText" lastClr="000000">
                          <a:lumMod val="75000"/>
                          <a:lumOff val="25000"/>
                        </a:sysClr>
                      </a:fgClr>
                      <a:bgClr>
                        <a:sysClr val="windowText" lastClr="000000">
                          <a:lumMod val="65000"/>
                          <a:lumOff val="35000"/>
                        </a:sysClr>
                      </a:bgClr>
                    </a:pattFill>
                    <a:ln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showLegendKey val="0"/>
                  <c:showVal val="0"/>
                  <c:showCatName val="0"/>
                  <c:showSerName val="0"/>
                  <c:showPercent val="1"/>
                  <c:showBubbleSize val="0"/>
                  <c:showLeaderLines val="1"/>
                  <c:leaderLines>
                    <c:spPr>
                      <a:ln w="9525">
                        <a:solidFill>
                          <a:schemeClr val="dk1">
                            <a:lumMod val="50000"/>
                            <a:lumOff val="50000"/>
                          </a:schemeClr>
                        </a:solidFill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Лист5!$A$2:$A$19</c15:sqref>
                        </c15:formulaRef>
                      </c:ext>
                    </c:extLst>
                    <c:strCache>
                      <c:ptCount val="18"/>
                      <c:pt idx="0">
                        <c:v>Здравоохранение - 19 010,7 тыс. руб.</c:v>
                      </c:pt>
                      <c:pt idx="1">
                        <c:v>Развитие инженерной инфраструктуры и энергоэффективности - 263 434,2 тыс. руб.</c:v>
                      </c:pt>
                      <c:pt idx="2">
                        <c:v>Спорт - 371 783,4 тыс. руб.</c:v>
                      </c:pt>
                      <c:pt idx="3">
                        <c:v>Культура - 558 202,7 тыс. руб.</c:v>
                      </c:pt>
                      <c:pt idx="4">
                        <c:v>Формирование современной комфортной городской среды - 1 680 258,4 тыс. руб.</c:v>
                      </c:pt>
                      <c:pt idx="5">
                        <c:v>Безопасность и обеспечение безопасности жизнедеятельности населения - 138 571,9 тыс. руб.</c:v>
                      </c:pt>
                      <c:pt idx="6">
                        <c:v>Развитие и функционирование дорожно-транспортного комплекса - 788 430,2 тыс. руб.</c:v>
                      </c:pt>
                      <c:pt idx="7">
                        <c:v>Предпринимательство - 10 793,9 тыс. руб.</c:v>
                      </c:pt>
                      <c:pt idx="8">
                        <c:v>Социальная защита населения - 109 544,1 тыс. руб.</c:v>
                      </c:pt>
                      <c:pt idx="9">
                        <c:v>Экология и окружающая среда - 7 044,0 тыс. руб.</c:v>
                      </c:pt>
                      <c:pt idx="10">
                        <c:v>Образование - 5 290 693,5 тыс. руб.</c:v>
                      </c:pt>
                      <c:pt idx="11">
                        <c:v>Жилище - 55 655,7 тыс. руб.</c:v>
                      </c:pt>
                      <c:pt idx="12">
                        <c:v>Управление имуществом и муниципальными финансами - 810 520,9 тыс. руб.</c:v>
                      </c:pt>
                      <c:pt idx="13">
                        <c:v>Развитие институтов гражданского общества, повышение эффективности местного самоуправления и реализации молодежной политики - 150 588,7 тыс. руб.</c:v>
                      </c:pt>
                      <c:pt idx="14">
                        <c:v>Цифровое муниципальное образование - 226 751,6 тыс. руб.</c:v>
                      </c:pt>
                      <c:pt idx="15">
                        <c:v>Архитектура и градостроительство - 8 730,6 тыс. руб.</c:v>
                      </c:pt>
                      <c:pt idx="16">
                        <c:v>Строительство объектов социальной инфраструктуры - 92 733,7 тыс. руб.</c:v>
                      </c:pt>
                      <c:pt idx="17">
                        <c:v>Развитие сельского хозяйства - 2 241,1 тыс. руб.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Лист5!$C$2:$C$19</c15:sqref>
                        </c15:formulaRef>
                      </c:ext>
                    </c:extLst>
                    <c:numCache>
                      <c:formatCode>0.0%</c:formatCode>
                      <c:ptCount val="18"/>
                      <c:pt idx="0">
                        <c:v>1.796005594450625E-3</c:v>
                      </c:pt>
                      <c:pt idx="1">
                        <c:v>2.4887526338831546E-2</c:v>
                      </c:pt>
                      <c:pt idx="2">
                        <c:v>3.5123644385734065E-2</c:v>
                      </c:pt>
                      <c:pt idx="3">
                        <c:v>5.2735310748023158E-2</c:v>
                      </c:pt>
                      <c:pt idx="4">
                        <c:v>0.15873973533445143</c:v>
                      </c:pt>
                      <c:pt idx="5">
                        <c:v>1.3091359478275527E-2</c:v>
                      </c:pt>
                      <c:pt idx="6">
                        <c:v>7.4485687009622215E-2</c:v>
                      </c:pt>
                      <c:pt idx="7">
                        <c:v>1.0197365055437516E-3</c:v>
                      </c:pt>
                      <c:pt idx="8">
                        <c:v>1.0349004320675131E-2</c:v>
                      </c:pt>
                      <c:pt idx="9">
                        <c:v>6.6547067742430332E-4</c:v>
                      </c:pt>
                      <c:pt idx="10">
                        <c:v>0.49982983922336149</c:v>
                      </c:pt>
                      <c:pt idx="11">
                        <c:v>5.2579835862469892E-3</c:v>
                      </c:pt>
                      <c:pt idx="12">
                        <c:v>7.6572670696984105E-2</c:v>
                      </c:pt>
                      <c:pt idx="13">
                        <c:v>1.4226627512981998E-2</c:v>
                      </c:pt>
                      <c:pt idx="14">
                        <c:v>2.14219961469399E-2</c:v>
                      </c:pt>
                      <c:pt idx="15">
                        <c:v>8.248095253152502E-4</c:v>
                      </c:pt>
                      <c:pt idx="16">
                        <c:v>8.7608685631831509E-3</c:v>
                      </c:pt>
                      <c:pt idx="17">
                        <c:v>2.1172435195565106E-4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49-D15E-4971-944B-C956BBABCD9E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512484854821181"/>
          <c:y val="3.5959677014895434E-3"/>
          <c:w val="0.36811335000583983"/>
          <c:h val="0.98826421423612443"/>
        </c:manualLayout>
      </c:layout>
      <c:overlay val="0"/>
      <c:spPr>
        <a:solidFill>
          <a:schemeClr val="lt1">
            <a:lumMod val="95000"/>
            <a:alpha val="39000"/>
          </a:schemeClr>
        </a:solidFill>
        <a:ln w="19050" cmpd="dbl"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800" dirty="0">
                <a:solidFill>
                  <a:srgbClr val="343947"/>
                </a:solidFill>
              </a:rPr>
              <a:t>На</a:t>
            </a:r>
            <a:r>
              <a:rPr lang="ru-RU" sz="800" baseline="0" dirty="0">
                <a:solidFill>
                  <a:srgbClr val="343947"/>
                </a:solidFill>
              </a:rPr>
              <a:t> реализацию </a:t>
            </a:r>
          </a:p>
          <a:p>
            <a:pPr>
              <a:defRPr sz="800"/>
            </a:pPr>
            <a:r>
              <a:rPr lang="ru-RU" sz="800" baseline="0" dirty="0">
                <a:solidFill>
                  <a:srgbClr val="343947"/>
                </a:solidFill>
              </a:rPr>
              <a:t>5 национальных</a:t>
            </a:r>
          </a:p>
          <a:p>
            <a:pPr>
              <a:defRPr sz="800"/>
            </a:pPr>
            <a:r>
              <a:rPr lang="ru-RU" sz="800" baseline="0" dirty="0">
                <a:solidFill>
                  <a:srgbClr val="343947"/>
                </a:solidFill>
              </a:rPr>
              <a:t>проектов направлено </a:t>
            </a:r>
          </a:p>
          <a:p>
            <a:pPr>
              <a:defRPr sz="800"/>
            </a:pPr>
            <a:r>
              <a:rPr lang="ru-RU" sz="800" baseline="0" dirty="0">
                <a:solidFill>
                  <a:srgbClr val="343947"/>
                </a:solidFill>
              </a:rPr>
              <a:t>435,7 млн. рублей</a:t>
            </a:r>
            <a:endParaRPr lang="ru-RU" sz="800" dirty="0">
              <a:solidFill>
                <a:srgbClr val="343947"/>
              </a:solidFill>
            </a:endParaRPr>
          </a:p>
        </c:rich>
      </c:tx>
      <c:layout>
        <c:manualLayout>
          <c:xMode val="edge"/>
          <c:yMode val="edge"/>
          <c:x val="0.30671502888486246"/>
          <c:y val="0.435613297669086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15254081263794"/>
          <c:y val="5.5010997144653823E-2"/>
          <c:w val="0.70517143440902219"/>
          <c:h val="0.944989002855346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НП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6AA-4986-9250-5B5C572F7952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76AA-4986-9250-5B5C572F7952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76AA-4986-9250-5B5C572F7952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6AA-4986-9250-5B5C572F7952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6AA-4986-9250-5B5C572F7952}"/>
              </c:ext>
            </c:extLst>
          </c:dPt>
          <c:dLbls>
            <c:dLbl>
              <c:idx val="0"/>
              <c:layout>
                <c:manualLayout>
                  <c:x val="0.15997674164915099"/>
                  <c:y val="-0.2233542319749216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AA-4986-9250-5B5C572F7952}"/>
                </c:ext>
              </c:extLst>
            </c:dLbl>
            <c:dLbl>
              <c:idx val="1"/>
              <c:layout>
                <c:manualLayout>
                  <c:x val="-0.17597441581406623"/>
                  <c:y val="-0.180250783699059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AA-4986-9250-5B5C572F7952}"/>
                </c:ext>
              </c:extLst>
            </c:dLbl>
            <c:dLbl>
              <c:idx val="2"/>
              <c:layout>
                <c:manualLayout>
                  <c:x val="1.2798139331932029E-2"/>
                  <c:y val="-1.56738269197541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23445637005971"/>
                      <c:h val="0.125254856465825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76AA-4986-9250-5B5C572F7952}"/>
                </c:ext>
              </c:extLst>
            </c:dLbl>
            <c:dLbl>
              <c:idx val="3"/>
              <c:layout>
                <c:manualLayout>
                  <c:x val="0.16665835291473843"/>
                  <c:y val="-3.9184798706588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61920043372592"/>
                      <c:h val="0.125254856465825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6AA-4986-9250-5B5C572F795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6AA-4986-9250-5B5C572F79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КУЛЬТУРА</c:v>
                </c:pt>
                <c:pt idx="1">
                  <c:v>ЦИФРОВАЯ ЭКОНОМИКА</c:v>
                </c:pt>
                <c:pt idx="2">
                  <c:v>ОБРАЗОВАНИЕ</c:v>
                </c:pt>
                <c:pt idx="3">
                  <c:v>ДЕМОГРАФИЯ</c:v>
                </c:pt>
                <c:pt idx="4">
                  <c:v>ЖИЛЬЕ И ГОРОДСКАЯ СРЕДА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479.2</c:v>
                </c:pt>
                <c:pt idx="1">
                  <c:v>2020</c:v>
                </c:pt>
                <c:pt idx="2">
                  <c:v>70681.899999999994</c:v>
                </c:pt>
                <c:pt idx="3">
                  <c:v>51.4</c:v>
                </c:pt>
                <c:pt idx="4">
                  <c:v>311144.90000000002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AA-4986-9250-5B5C572F795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tx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1pPr>
    <a:lvl2pPr indent="49881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2pPr>
    <a:lvl3pPr indent="99761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3pPr>
    <a:lvl4pPr indent="149642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4pPr>
    <a:lvl5pPr indent="199522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5pPr>
    <a:lvl6pPr indent="249403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6pPr>
    <a:lvl7pPr indent="299283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7pPr>
    <a:lvl8pPr indent="349164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8pPr>
    <a:lvl9pPr indent="399044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743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854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58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26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86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43947"/>
            </a:gs>
            <a:gs pos="100000">
              <a:srgbClr val="14152B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8" y="4774622"/>
            <a:ext cx="224346" cy="226141"/>
          </a:xfrm>
          <a:prstGeom prst="rect">
            <a:avLst/>
          </a:prstGeom>
          <a:ln w="3175">
            <a:miter lim="400000"/>
          </a:ln>
        </p:spPr>
        <p:txBody>
          <a:bodyPr wrap="none" lIns="57113" tIns="57113" rIns="57113" bIns="57113" anchor="b">
            <a:spAutoFit/>
          </a:bodyPr>
          <a:lstStyle>
            <a:lvl1pPr algn="ctr" defTabSz="158008">
              <a:defRPr sz="72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3397459" y="920761"/>
            <a:ext cx="1033185" cy="173116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7113" tIns="57113" rIns="57113" bIns="57113" anchor="b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3397459" y="2621861"/>
            <a:ext cx="1033185" cy="159586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7113" tIns="57113" rIns="57113" bIns="57113">
            <a:normAutofit/>
          </a:bodyPr>
          <a:lstStyle/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82296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164592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246888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329184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411480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493776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576072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658368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0" marR="0" indent="0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1pPr>
      <a:lvl2pPr marL="0" marR="0" indent="82296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2pPr>
      <a:lvl3pPr marL="0" marR="0" indent="164592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3pPr>
      <a:lvl4pPr marL="0" marR="0" indent="246888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4pPr>
      <a:lvl5pPr marL="0" marR="0" indent="329184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5pPr>
      <a:lvl6pPr marL="0" marR="0" indent="411480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6pPr>
      <a:lvl7pPr marL="0" marR="0" indent="493776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7pPr>
      <a:lvl8pPr marL="0" marR="0" indent="576072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8pPr>
      <a:lvl9pPr marL="0" marR="0" indent="658368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9pPr>
    </p:bodyStyle>
    <p:otherStyle>
      <a:lvl1pPr marL="0" marR="0" indent="0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1pPr>
      <a:lvl2pPr marL="0" marR="0" indent="82296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2pPr>
      <a:lvl3pPr marL="0" marR="0" indent="164592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3pPr>
      <a:lvl4pPr marL="0" marR="0" indent="246888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4pPr>
      <a:lvl5pPr marL="0" marR="0" indent="329184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5pPr>
      <a:lvl6pPr marL="0" marR="0" indent="411480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6pPr>
      <a:lvl7pPr marL="0" marR="0" indent="493776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7pPr>
      <a:lvl8pPr marL="0" marR="0" indent="576072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8pPr>
      <a:lvl9pPr marL="0" marR="0" indent="658368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8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3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0882" y="1243926"/>
            <a:ext cx="7730836" cy="239288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914400" hangingPunct="1"/>
            <a:r>
              <a:rPr kumimoji="0" lang="ru-RU" sz="3200" b="1" i="0" u="none" strike="noStrike" cap="none" spc="0" normalizeH="0" baseline="0" dirty="0">
                <a:ln>
                  <a:noFill/>
                </a:ln>
                <a:solidFill>
                  <a:srgbClr val="16E7CF"/>
                </a:solidFill>
                <a:effectLst/>
                <a:uFillTx/>
                <a:latin typeface="+mn-lt"/>
                <a:ea typeface="+mn-ea"/>
                <a:cs typeface="+mn-cs"/>
                <a:sym typeface="Proxima Nova"/>
              </a:rPr>
              <a:t>Бюджет для граждан </a:t>
            </a:r>
          </a:p>
          <a:p>
            <a:pPr lvl="0" algn="ctr" defTabSz="914400" hangingPunct="1"/>
            <a:endParaRPr kumimoji="0" lang="ru-RU" sz="1600" b="1" i="0" u="none" strike="noStrike" cap="none" spc="0" normalizeH="0" baseline="0" dirty="0">
              <a:ln>
                <a:noFill/>
              </a:ln>
              <a:solidFill>
                <a:srgbClr val="16E7CF"/>
              </a:solidFill>
              <a:effectLst/>
              <a:uFillTx/>
              <a:latin typeface="+mn-lt"/>
              <a:ea typeface="+mn-ea"/>
              <a:cs typeface="+mn-cs"/>
              <a:sym typeface="Proxima Nova"/>
            </a:endParaRPr>
          </a:p>
          <a:p>
            <a:pPr lvl="0" algn="ctr" defTabSz="914400" hangingPunct="1"/>
            <a:r>
              <a:rPr lang="ru-RU" sz="2000" b="1" kern="1200" dirty="0">
                <a:solidFill>
                  <a:srgbClr val="16E7CF"/>
                </a:solidFill>
                <a:latin typeface="+mj-lt"/>
                <a:cs typeface="Times New Roman" panose="02020603050405020304" pitchFamily="18" charset="0"/>
              </a:rPr>
              <a:t>к проекту решения Совета депутатов</a:t>
            </a:r>
          </a:p>
          <a:p>
            <a:pPr lvl="0" algn="ctr" defTabSz="914400" hangingPunct="1"/>
            <a:r>
              <a:rPr lang="ru-RU" sz="2000" b="1" kern="1200" dirty="0">
                <a:solidFill>
                  <a:srgbClr val="16E7CF"/>
                </a:solidFill>
                <a:latin typeface="+mj-lt"/>
                <a:cs typeface="Times New Roman" panose="02020603050405020304" pitchFamily="18" charset="0"/>
              </a:rPr>
              <a:t>Ленинского городского округа </a:t>
            </a:r>
          </a:p>
          <a:p>
            <a:pPr lvl="0" algn="ctr" defTabSz="914400" hangingPunct="1"/>
            <a:r>
              <a:rPr lang="ru-RU" sz="2000" b="1" kern="1200" dirty="0">
                <a:solidFill>
                  <a:srgbClr val="16E7CF"/>
                </a:solidFill>
                <a:latin typeface="+mj-lt"/>
                <a:cs typeface="Times New Roman" panose="02020603050405020304" pitchFamily="18" charset="0"/>
              </a:rPr>
              <a:t>«Об исполнении бюджета Ленинского городского округа  </a:t>
            </a:r>
          </a:p>
          <a:p>
            <a:pPr lvl="0" algn="ctr" defTabSz="914400" hangingPunct="1"/>
            <a:r>
              <a:rPr lang="ru-RU" sz="2000" b="1" kern="1200" dirty="0">
                <a:solidFill>
                  <a:srgbClr val="16E7CF"/>
                </a:solidFill>
                <a:latin typeface="+mj-lt"/>
                <a:cs typeface="Times New Roman" panose="02020603050405020304" pitchFamily="18" charset="0"/>
              </a:rPr>
              <a:t>Московской области за 2021 год»</a:t>
            </a:r>
            <a:endParaRPr lang="ru-RU" sz="2000" b="1" kern="1200" dirty="0">
              <a:solidFill>
                <a:srgbClr val="16E7CF"/>
              </a:solidFill>
              <a:latin typeface="+mj-lt"/>
              <a:ea typeface="Inter Medium" panose="020B0502030000000004" pitchFamily="34" charset="0"/>
              <a:cs typeface="Times New Roman" panose="02020603050405020304" pitchFamily="18" charset="0"/>
            </a:endParaRPr>
          </a:p>
          <a:p>
            <a:pPr marL="0" marR="0" indent="0" algn="l" defTabSz="26054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+mn-lt"/>
              <a:ea typeface="+mn-ea"/>
              <a:cs typeface="+mn-cs"/>
              <a:sym typeface="Proxima Nov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04" y="334829"/>
            <a:ext cx="832073" cy="140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259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9227" y="282008"/>
            <a:ext cx="285750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Глоссарий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443466" y="1236418"/>
            <a:ext cx="7740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D5D5D5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Бюджет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D5D5D5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D5D5D5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3466" y="1908721"/>
            <a:ext cx="7487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Доходы бюджета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– поступающие в бюджет денежные средства, за исключением средств, являющихся источниками финансирования дефицита бюджета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3466" y="2707669"/>
            <a:ext cx="7548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Расходы бюджета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– 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3466" y="3506617"/>
            <a:ext cx="57839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Дефицит бюджета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– превышение расходов бюджета над его доходами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3466" y="4202687"/>
            <a:ext cx="57839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Профицит бюджета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– превышение доходов бюджета над его расходами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422" y="3297116"/>
            <a:ext cx="2673006" cy="150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288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9227" y="282008"/>
            <a:ext cx="285750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Глоссарий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443466" y="1236418"/>
            <a:ext cx="7740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Межбюджетные отношения </a:t>
            </a:r>
            <a:r>
              <a:rPr kumimoji="0" lang="ru-RU" sz="1400" b="0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– взаимоотношения между РФ, субъектами РФ и муниципальными образованиями по вопросам осуществления бюджетного процесса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3466" y="1908721"/>
            <a:ext cx="7487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Межбюджетные трансферты </a:t>
            </a:r>
            <a:r>
              <a:rPr kumimoji="0" lang="ru-RU" sz="1400" b="0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– средства, предоставляемые одним бюджетом бюджетной системы РФ другому бюджету, предоставляются в виде дотаций, субвенций, субсидий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3466" y="2707669"/>
            <a:ext cx="7548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Муниципальный долг </a:t>
            </a:r>
            <a:r>
              <a:rPr kumimoji="0" lang="ru-RU" sz="1400" b="0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– обязательства муниципальных образований по полученным кредитам, предоставленным гарантиям перед третьими лицами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3466" y="3506617"/>
            <a:ext cx="55832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Муниципальная программа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- система мероприятий и инструментов муниципальной политики, обеспечивающих в рамках реализации ключевых муниципальных функций достижение приоритетов и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целей муниципальной политики в сфере социально-экономического развития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422" y="3379972"/>
            <a:ext cx="2635224" cy="148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185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9000">
              <a:srgbClr val="72FDEA"/>
            </a:gs>
            <a:gs pos="0">
              <a:schemeClr val="tx1"/>
            </a:gs>
            <a:gs pos="34000">
              <a:schemeClr val="tx1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1800" dirty="0">
                <a:solidFill>
                  <a:srgbClr val="16E7CF"/>
                </a:solidFill>
              </a:rPr>
              <a:t>Информация о выполнение основных показателей </a:t>
            </a:r>
          </a:p>
          <a:p>
            <a:pPr lvl="0" algn="ctr" defTabSz="2605410">
              <a:defRPr/>
            </a:pPr>
            <a:r>
              <a:rPr lang="ru-RU" sz="1800" dirty="0">
                <a:solidFill>
                  <a:srgbClr val="16E7CF"/>
                </a:solidFill>
              </a:rPr>
              <a:t>социально-экономического развития Ленинского городского округа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898292"/>
              </p:ext>
            </p:extLst>
          </p:nvPr>
        </p:nvGraphicFramePr>
        <p:xfrm>
          <a:off x="53976" y="987425"/>
          <a:ext cx="9036050" cy="400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Лист" r:id="rId3" imgW="10763385" imgH="7334340" progId="Excel.Sheet.12">
                  <p:embed/>
                </p:oleObj>
              </mc:Choice>
              <mc:Fallback>
                <p:oleObj name="Лист" r:id="rId3" imgW="10763385" imgH="7334340" progId="Excel.Shee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76" y="987425"/>
                        <a:ext cx="9036050" cy="400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09044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выполнении основных характеристик бюджета Ленинского городского округа в 2021 году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02221" y="1093024"/>
          <a:ext cx="8678011" cy="3675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4355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4399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251248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251248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251248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1070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Уточненный план на 2021 год (</a:t>
                      </a:r>
                      <a:r>
                        <a:rPr lang="ru-RU" sz="1200" u="none" strike="noStrike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.) 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 за </a:t>
                      </a:r>
                      <a:r>
                        <a:rPr lang="ru-RU" sz="1200" u="none" strike="noStrike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2021 год</a:t>
                      </a:r>
                      <a:r>
                        <a:rPr lang="ru-RU" sz="1200" u="none" strike="noStrike" baseline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u="none" strike="noStrike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ru-RU" sz="1200" u="none" strike="noStrike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.)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Процент выполнения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Общий объем доходов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9 924,8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10 324,2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786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1.1</a:t>
                      </a:r>
                      <a:endParaRPr lang="ru-RU" sz="1200" b="0" i="0" u="none" strike="noStrike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Налоговые и неналоговые доходы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5 437,8 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5 840,3 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107,4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1.2</a:t>
                      </a:r>
                      <a:endParaRPr lang="ru-RU" sz="1200" b="0" i="0" u="none" strike="noStrike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Безвозмездные поступления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4 487,0 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4 483,9 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Общий объем расходов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10 909,6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10 670,4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279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1" i="0" u="none" strike="noStrike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Дефицит бюджета(-), профицит бюджета (+)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-984,8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- 346,2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Муниципальный долг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69696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078" y="312785"/>
            <a:ext cx="8199783" cy="36156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/>
            <a:r>
              <a:rPr lang="ru-RU" sz="1600" dirty="0">
                <a:solidFill>
                  <a:srgbClr val="16E7CF"/>
                </a:solidFill>
              </a:rPr>
              <a:t>Структура доходов бюджета Ленинского городского округа в 2021 </a:t>
            </a:r>
            <a:r>
              <a:rPr lang="ru-RU" sz="1600" dirty="0" smtClean="0">
                <a:solidFill>
                  <a:srgbClr val="16E7CF"/>
                </a:solidFill>
              </a:rPr>
              <a:t>году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88215141"/>
              </p:ext>
            </p:extLst>
          </p:nvPr>
        </p:nvGraphicFramePr>
        <p:xfrm>
          <a:off x="163903" y="1112808"/>
          <a:ext cx="8669546" cy="396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27775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об объеме и структуре налоговых и неналоговых доходов, а также межбюджетных трансфертов, поступающих в бюджет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Ленинского городского округа в 2021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году в сравнении с плановыми назначениями </a:t>
            </a:r>
            <a:r>
              <a:rPr kumimoji="0" lang="ru-RU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(тыс. рублей)</a:t>
            </a:r>
            <a:endParaRPr kumimoji="0" lang="ru-RU" sz="1400" b="0" i="1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16880" y="1053702"/>
          <a:ext cx="8910242" cy="4054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5031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1136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66273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356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79064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46268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05015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293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52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1 00 00 000 00 0000 000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4 663 606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5 437 806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5 840 328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125,23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107,40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26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1 01 02 000 01 0000 110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доходы физических лиц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1 981 047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2 042 447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2 235 738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112,86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109,46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45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1 01 02 010 01 0000 110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доходы физических лиц с доходов, источником которых является налоговый агент, за исключением доходов, в отношении которых исчисление и уплата налога осуществляются в соответствии со статьями 227, 227.1 и 228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1 925 047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1 573 011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1 629 265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84,64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103,58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217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1 01 02 020 01 0000 110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доходы физических лиц с доходов, полученных от осуществления деятельности физическими лицами, зарегистрированными в качестве индивидуальных предпринимателей, нотариусов, занимающихся частной практикой, адвокатов, учредивших адвокатские кабинеты, и других лиц, занимающихся частной практикой в соответствии со статьей 227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14 609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97,39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97,39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07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1 01 02 030 01 0000 110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доходы физических лиц с доходов, полученных физическими лицами в соответствии со статьей 228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81 336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82 350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411,75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101,25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1 01 02 040 01 0000 110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в соответствии со статьей 227.1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12 380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58,95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112,55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40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1 01 02 080 01 0000 110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доходы физических лиц в части суммы налога, превышающей 650 000 рублей, относящейся к части налоговой базы, превышающей 5 000 000 рублей (за исключением налога на доходы физических лиц с сумм прибыли контролируемой иностранной компании, в том числе фиксированной прибыли контролируемой иностранной компании)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362 100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497 130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137,29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1 01 02 100 01 0000 110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доходы физических лиц с сумм прибыли контролируемой иностранной компании, полученной физическими лицами, признаваемыми контролирующими лицами этой компании, за исключением уплачиваемого в связи с переходом на особый порядок уплаты на основании подачи в налоговый орган соответствующего уведомления (в части суммы налога, превышающей 650 000 рублей)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29 756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29 756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30 328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101,92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101,92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1 03 02 000 01 0000 110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29 756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29 756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30 328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101,92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101,92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4788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об объеме и структуре налоговых и неналоговых доходов, а также межбюджетных трансфертов, поступающих в бюджет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Ленинского городского округа в 2021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</a:t>
            </a:r>
            <a:r>
              <a:rPr lang="ru-RU" sz="1400" i="1" dirty="0" smtClean="0">
                <a:solidFill>
                  <a:srgbClr val="16E7CF"/>
                </a:solidFill>
              </a:rPr>
              <a:t>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96253" y="1113782"/>
          <a:ext cx="8910242" cy="37902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5031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1136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66273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356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79064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46268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05015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293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52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769 107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1 037 908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1 105 895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143,79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106,55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26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1 05 01 000 00 0000 110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654 332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905 771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949 206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145,06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104,80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45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1 05 01 010 01 0000 110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512 458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710 074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749 284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146,21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105,52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217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1 05 01 020 01 0000 110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расходов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141 874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195 697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199 902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140,90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102,15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07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1 05 01 050 01 0000 110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Минимальный налог, зачисляемый в бюджеты субъектов Российской Федерации (за налоговые периоды, истекшие до 1 января 2016 года)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1 05 02 000 02 0000 110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25 356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27 615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110,46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108,91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40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1 05 03 000 01 0000 110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1 05 04 000 02 0000 110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89 775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106 781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129 014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143,71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120,82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НАЛОГИ НА ИМУЩЕСТВО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1 414 420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1 758 422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1 843 156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130,31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104,82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1 06 01 000 00 0000 110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имущество физических лиц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239 096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239 096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269 012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112,51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112,51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1 06 06 000 00 0000 110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1 175 324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1 519 326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1 574 145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133,93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103,61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254906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1 06 06 030 00 0000 110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организаций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965 999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1 295 001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1 331 868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137,87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102,85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820751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1 06 06 040 00 0000 110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физических лиц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209 325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224 325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242 276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115,74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174326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1 08 00 000 00 0000 000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41 575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41 982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42 561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102,37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101,38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800822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1 08 03 000 01 0000 110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Государственная пошлина по делам, рассматриваемым в судах общей юрисдикции, мировыми судьями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41 435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41 435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41 794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100,87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100,87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18535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1 08 07 000 01 0000 110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Государственная пошлина за государственную регистрацию, а также за совершение прочих юридически значимых действий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547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767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547,86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140,22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87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5735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об объеме и структуре налоговых и неналоговых доходов, а также межбюджетных трансфертов, поступающих в бюджет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Ленинского городского округа в 2021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</a:t>
            </a:r>
            <a:r>
              <a:rPr lang="ru-RU" sz="1400" i="1" dirty="0" smtClean="0">
                <a:solidFill>
                  <a:srgbClr val="16E7CF"/>
                </a:solidFill>
              </a:rPr>
              <a:t>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96253" y="1113782"/>
          <a:ext cx="8910242" cy="3949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5031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1136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66273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356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79064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46268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05015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293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52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1 09 00 000 00 0000 000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ЗАДОЛЖЕННОСТЬ И ПЕРЕРАСЧЕТЫ ПО ОТМЕНЕННЫМ НАЛОГАМ, СБОРАМ И ИНЫМ ОБЯЗАТЕЛЬНЫМ ПЛАТЕЖАМ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26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1 11 00 000 00 0000 000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318 075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298 794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309 266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97,23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103,50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45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1 11 05 000 00 0000 120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Доходы, получаемые в виде арендной либо иной платы за передачу в возмездное пользование государственного и муниципального имущества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258 619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263 819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268 833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103,95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101,90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217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1 11 05 012 04 0000 120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238 369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238 369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242 060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101,55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101,55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07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1 11 05 024 04 0000 120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2 570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2 570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110,61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110,61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1 11 05 034 04 0000 120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2 298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2 298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1 708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74,34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74,34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40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1 11 05 074 04 0000 120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15 382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20 582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22 222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144,47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107,97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1 11 05 300 00 0000 120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по соглашениям об установлении сервитута в отношении земельных участков, находящихся в государственной или муниципальной собственности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2 082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5 505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1 303,60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264,38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1 11 05 312 04 0000 120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по соглашениям об установлении сервитута, заключенным органами местного самоуправления городских округов, государственными или муниципальными предприятиями либо государственными или муниципальными учреждениями в отношении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2 082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1 067,83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216,56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1 11 05 324 04 0000 120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по соглашениям об установлении сервитута, заключенным органами местного самоуправления городских округов, государственными или муниципальными предприятиями либо государственными или муниципальными учреждениями в отношении земельных участков, находящихся в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0990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об объеме и структуре налоговых и неналоговых доходов, а также межбюджетных трансфертов, поступающих в бюджет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Ленинского городского округа в 2021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</a:t>
            </a:r>
            <a:r>
              <a:rPr lang="ru-RU" sz="1400" i="1" dirty="0" smtClean="0">
                <a:solidFill>
                  <a:srgbClr val="16E7CF"/>
                </a:solidFill>
              </a:rPr>
              <a:t>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23753" y="1113782"/>
          <a:ext cx="8848367" cy="38982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7010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0828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60258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30537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78515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41780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00813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76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74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1 11 07 000 00 0000 120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Платежи от государственных и муниципальных унитарных предприятий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11 873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2 252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18,96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3569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1 11 07 014 04 0000 120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11 873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18,96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73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1 11 09 000 00 0000 120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доходы от использования имущества и прав, находящихся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47 160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30 641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32 676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69,29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106,64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73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1 11 09 040 00 0000 120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поступления от использования имущества, находящегося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13 700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13 700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15 295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111,64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111,64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73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1 11 09 080 04 0001 120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73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1 11 09 080 04 0002 120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Плата, поступившая в рамках договора за предоставление права на размещение, установку и эксплуатацию рекламных конструкций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33 460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16 730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17 170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51,32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102,63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531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74,39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74,39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153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1 12 01 000 01 0000 120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2 175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2 175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1 618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74,39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74,39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153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1 12 01 010 01 0000 120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за выбросы загрязняющих веществ в атмосферный воздух стационарными объектами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58,48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58,48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84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1 12 01 030 01 0000 120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за сбросы загрязняющих веществ в водные объекты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153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1 12 01 040 01 0000 120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за размещение отходов производства и потребления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78,81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78,81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557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8568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об объеме и структуре налоговых и неналоговых доходов, а также межбюджетных трансфертов, поступающих в бюджет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Ленинского городского округа в 2021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</a:t>
            </a:r>
            <a:r>
              <a:rPr lang="ru-RU" sz="1400" i="1" dirty="0" smtClean="0">
                <a:solidFill>
                  <a:srgbClr val="16E7CF"/>
                </a:solidFill>
              </a:rPr>
              <a:t>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75628" y="1112457"/>
          <a:ext cx="8978995" cy="39820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3944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43088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72957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41321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79674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51255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09683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378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562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1 13 00 000 00 0000 000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1 464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287,16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244,31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30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1 13 01 530 04 0000 130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за оказание услуг по присоединению объектов дорожного сервиса к автомобильным дорогам общего пользования местного значения, зачисляемая в бюджеты городских округов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100,01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23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1 13 01 994 04 0000 130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доходы от оказания платных услуг (работ) получателями средств бюджетов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102,89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2467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1 13 02 994 04 0000 130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доходы от компенсации затрат бюджетов городских округов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1 464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1 464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3 945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269,43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269,43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244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100 332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185 636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220 887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220,15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118,99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258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1 14 01 040 04 0000 410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продажи квартир, находящихся в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27 604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73 204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78 874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285,73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107,74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523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1 14 02 043 04 0000 410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16 828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10 192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10 431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61,99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102,34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318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1 14 06 012 04 0000 430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32 739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218,26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218,26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2716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1 14 06 024 04 0000 430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429,26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445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1 14 06 312 04 0000 430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83 380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94 980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237,45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113,91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2077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1 16 00 000 00 0000 000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9 799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15 239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707,14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155,52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92051"/>
                  </a:ext>
                </a:extLst>
              </a:tr>
              <a:tr h="117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1 17 00 000 00 0000 000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НЕНАЛОГОВЫЕ ДОХОДЫ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3 500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29 167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31 393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896,95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107,63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72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2382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об объеме и структуре налоговых и неналоговых доходов, а также межбюджетных трансфертов, поступающих в бюджет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Ленинского городского округа в 2021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</a:t>
            </a:r>
            <a:r>
              <a:rPr lang="ru-RU" sz="1400" i="1" dirty="0" smtClean="0">
                <a:solidFill>
                  <a:srgbClr val="16E7CF"/>
                </a:solidFill>
              </a:rPr>
              <a:t>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96253" y="1113782"/>
          <a:ext cx="8910242" cy="3899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5031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1136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66273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356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79064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46268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05015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293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52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2 00 00 000 00 0000 000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4 242 583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4 486 981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4 483 881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105,69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99,93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26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2 02 00 000 00 0000 000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4 242 583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4 493 560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4 490 530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105,84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99,93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270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2 02 10 000 00 0000 150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63 628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123 628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2 970,40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194,30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247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2 02 15 001 00 0000 150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07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2 02 15 001 04 0000 150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Дотации бюджетам городских округов на выравнивание бюджетной обеспеченности из бюджета субъекта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2 02 19 999 04 0000 150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дотации бюджетам городских округов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59 466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119 466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200,90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40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2 02 19 999 04 0001 150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дотации бюджетам городских округов (на поощрение муниципальных управленческих команд)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4 466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4 466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2 02 20 000 00 0000 150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853 227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935 866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899 425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105,41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96,11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2 02 20 216 04 0000 150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21 326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53 309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51 331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240,70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96,29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2 02 25 169 04 0000 150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городских округов на создание и обеспечение функционирования центров образования естественно-научной и технологической направленностей в общеобразовательных организациях, расположенных в сельской местности и малых городах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4 481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4 481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221,18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5003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2 02 25 208 04 0000 150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городских округов на государственную поддержку образовательных организаций в целях оснащения (обновления) их компьютерным, мультимедийным, презентационным оборудованием и программным обеспечением в рамках эксперимента по модернизации начального общего, основного общего и среднего общего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12 930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12 770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98,76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92051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2 02 25 210 04 0000 150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обеспечение образовательных организаций материально-технической базой для внедрения цифровой образовательной среды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6 079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72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7046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об объеме и структуре налоговых и неналоговых доходов, а также межбюджетных трансфертов, поступающих в бюджет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Ленинского городского округа в 2021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</a:t>
            </a:r>
            <a:r>
              <a:rPr lang="ru-RU" sz="1400" i="1" dirty="0" smtClean="0">
                <a:solidFill>
                  <a:srgbClr val="16E7CF"/>
                </a:solidFill>
              </a:rPr>
              <a:t>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96253" y="1113782"/>
          <a:ext cx="8910242" cy="3783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5031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1136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66273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356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79064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46268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05015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293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52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2 02 25 243 04 0000 150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273 695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80 915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80 824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29,53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99,89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26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2 02 25 304 04 0000 150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130 867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128 439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115 271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88,08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89,75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45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2 02 25 497 04 0000 150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99,99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99,99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217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2 02 25 519 04 0000 150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городских округов на поддержку отрасли культуры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833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833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07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2 02 25 555 04 0000 150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Субсидии бюджетам городских округов на реализацию программ формирования современной городской среды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38 781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99,44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2 02 29 999 04 0000 150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субсидии бюджетам городских округов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418 340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615 064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594 241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142,05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96,61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40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2 02 30 000 00 0000 150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3 384 340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3 468 769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3 444 368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101,77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99,30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2 02 30 022 04 0000 150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городских округов на предоставление гражданам субсидий на оплату жилого помещения и коммунальных услуг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39 664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51 664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44 537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112,29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86,21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2 02 30 024 04 0000 150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городских округов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3 218 786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3 203 818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3 197 070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99,33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99,79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2 02 30 029 04 0000 150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76 572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75 432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69 275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90,47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91,84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2 02 35 082 04 0000 150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38 783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48 672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46 887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120,90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96,33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92051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2 02 35 118 04 0000 150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городских округов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8 576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8 576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8 576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72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9630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об объеме и структуре налоговых и неналоговых доходов, а также межбюджетных трансфертов, поступающих в бюджет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Ленинского городского округа в 2021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</a:t>
            </a:r>
            <a:r>
              <a:rPr lang="ru-RU" sz="1400" i="1" dirty="0" smtClean="0">
                <a:solidFill>
                  <a:srgbClr val="16E7CF"/>
                </a:solidFill>
              </a:rPr>
              <a:t>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469348"/>
              </p:ext>
            </p:extLst>
          </p:nvPr>
        </p:nvGraphicFramePr>
        <p:xfrm>
          <a:off x="90501" y="1054561"/>
          <a:ext cx="8910242" cy="4034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5031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1136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66273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356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79064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46268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05015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293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056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2 02 35 120 04 0000 150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2 137,50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92,93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26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2 02 35 303 04 0000 150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72 705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72 315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99,46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45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2 02 35 469 04 0000 150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Субвенции бюджетам городских округов на проведение Всероссийской переписи населения 2020 года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1 958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3 804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82,28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42,35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2957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2 02 39 999 04 0000 150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субвенции бюджетам городских округов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4 075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4 075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07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2 02 40 000 00 0000 150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25 297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23 109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2 705,49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91,35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2 02 45 519 04 0000 150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Межбюджетные трансферты, передаваемые бюджетам городских округов на поддержку отрасли культуры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235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2 02 49 999 04 0000 150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межбюджетные трансферты, передаваемые бюджетам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24 818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22 630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2 649,38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91,18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233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2 07 00 000 00 0000 000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4 239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4 239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247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2 07 04 050 04 0000 150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безвозмездные поступления в бюджеты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2 18 00 000 00 0000 000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11 396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11 361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99,69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140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2 19 00 000 00 0000 000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-22 213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-22 249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100,16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92051"/>
                  </a:ext>
                </a:extLst>
              </a:tr>
              <a:tr h="33746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ВСЕГО ДОХОДОВ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8 906 189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9 924 788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10 324 209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115,92 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104,02 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72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8087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968" y="66565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/>
            <a:r>
              <a:rPr lang="ru-RU" sz="1600" dirty="0">
                <a:solidFill>
                  <a:srgbClr val="16E7CF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</a:t>
            </a:r>
            <a:endParaRPr lang="en-US" sz="1600" dirty="0">
              <a:solidFill>
                <a:srgbClr val="16E7CF"/>
              </a:solidFill>
            </a:endParaRPr>
          </a:p>
          <a:p>
            <a:pPr algn="ctr"/>
            <a:r>
              <a:rPr lang="ru-RU" sz="1600" dirty="0">
                <a:solidFill>
                  <a:srgbClr val="16E7CF"/>
                </a:solidFill>
              </a:rPr>
              <a:t>по состоянию на 01.01.2022</a:t>
            </a:r>
            <a:r>
              <a:rPr lang="en-US" sz="1600" dirty="0">
                <a:solidFill>
                  <a:srgbClr val="16E7CF"/>
                </a:solidFill>
              </a:rPr>
              <a:t> </a:t>
            </a:r>
            <a:r>
              <a:rPr lang="ru-RU" sz="1400" i="1" dirty="0">
                <a:solidFill>
                  <a:srgbClr val="16E7CF"/>
                </a:solidFill>
              </a:rPr>
              <a:t>(рублей)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804673905"/>
              </p:ext>
            </p:extLst>
          </p:nvPr>
        </p:nvGraphicFramePr>
        <p:xfrm>
          <a:off x="327806" y="3476558"/>
          <a:ext cx="8514269" cy="828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013497"/>
              </p:ext>
            </p:extLst>
          </p:nvPr>
        </p:nvGraphicFramePr>
        <p:xfrm>
          <a:off x="69012" y="1056262"/>
          <a:ext cx="8928340" cy="2417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531">
                  <a:extLst>
                    <a:ext uri="{9D8B030D-6E8A-4147-A177-3AD203B41FA5}">
                      <a16:colId xmlns:a16="http://schemas.microsoft.com/office/drawing/2014/main" val="732356789"/>
                    </a:ext>
                  </a:extLst>
                </a:gridCol>
                <a:gridCol w="1715127">
                  <a:extLst>
                    <a:ext uri="{9D8B030D-6E8A-4147-A177-3AD203B41FA5}">
                      <a16:colId xmlns:a16="http://schemas.microsoft.com/office/drawing/2014/main" val="1615201752"/>
                    </a:ext>
                  </a:extLst>
                </a:gridCol>
                <a:gridCol w="2477597">
                  <a:extLst>
                    <a:ext uri="{9D8B030D-6E8A-4147-A177-3AD203B41FA5}">
                      <a16:colId xmlns:a16="http://schemas.microsoft.com/office/drawing/2014/main" val="3487743512"/>
                    </a:ext>
                  </a:extLst>
                </a:gridCol>
                <a:gridCol w="2232085">
                  <a:extLst>
                    <a:ext uri="{9D8B030D-6E8A-4147-A177-3AD203B41FA5}">
                      <a16:colId xmlns:a16="http://schemas.microsoft.com/office/drawing/2014/main" val="686100388"/>
                    </a:ext>
                  </a:extLst>
                </a:gridCol>
              </a:tblGrid>
              <a:tr h="7277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Наименование муниципального  образования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Численность постоянного населения на 01.01.2021 г. (чел.)*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Сумма налоговых и неналоговых доходов **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расчете на 1 жителя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439203"/>
                  </a:ext>
                </a:extLst>
              </a:tr>
              <a:tr h="2741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Ленинский</a:t>
                      </a:r>
                    </a:p>
                  </a:txBody>
                  <a:tcPr marL="5715" marR="5715" marT="571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179 259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5 840 328,00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32 580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79886"/>
                  </a:ext>
                </a:extLst>
              </a:tr>
              <a:tr h="3400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Домодедово</a:t>
                      </a: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182 028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5 303 040,00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29 133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24236"/>
                  </a:ext>
                </a:extLst>
              </a:tr>
              <a:tr h="2741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Красногорск</a:t>
                      </a:r>
                    </a:p>
                  </a:txBody>
                  <a:tcPr marL="5715" marR="5715" marT="571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274 123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9 754 070,00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35 583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069277"/>
                  </a:ext>
                </a:extLst>
              </a:tr>
              <a:tr h="2741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Мытищи</a:t>
                      </a: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272 817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8 375 626,00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30 701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66920"/>
                  </a:ext>
                </a:extLst>
              </a:tr>
              <a:tr h="2741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Раменский</a:t>
                      </a:r>
                    </a:p>
                  </a:txBody>
                  <a:tcPr marL="5715" marR="5715" marT="571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315 000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7 600 828,00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24 130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764792"/>
                  </a:ext>
                </a:extLst>
              </a:tr>
              <a:tr h="2528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Химки</a:t>
                      </a: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257 757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8 386 420,00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32 536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92369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69010" y="3548941"/>
            <a:ext cx="8928341" cy="600164"/>
          </a:xfrm>
          <a:prstGeom prst="rect">
            <a:avLst/>
          </a:prstGeom>
          <a:solidFill>
            <a:srgbClr val="B1FDEA"/>
          </a:solidFill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/>
                </a:solidFill>
              </a:rPr>
              <a:t>Информация по численности населения размещена на официальном сайте Росстата </a:t>
            </a:r>
          </a:p>
          <a:p>
            <a:r>
              <a:rPr lang="ru-RU" sz="1100" dirty="0">
                <a:solidFill>
                  <a:schemeClr val="bg2"/>
                </a:solidFill>
              </a:rPr>
              <a:t>(Главная страница/ Официальная статистика/Московская область/Население/</a:t>
            </a:r>
          </a:p>
          <a:p>
            <a:r>
              <a:rPr lang="ru-RU" sz="1100" dirty="0">
                <a:solidFill>
                  <a:schemeClr val="bg2"/>
                </a:solidFill>
              </a:rPr>
              <a:t>Оценка численности постоянного населения МО на 1 января 2021 года)                                                           </a:t>
            </a:r>
            <a:r>
              <a:rPr lang="en-US" sz="1100" u="sng" dirty="0">
                <a:solidFill>
                  <a:schemeClr val="bg2"/>
                </a:solidFill>
              </a:rPr>
              <a:t>https://mosstat.gks.ru</a:t>
            </a:r>
            <a:endParaRPr lang="ru-RU" sz="1100" u="sng" dirty="0">
              <a:solidFill>
                <a:schemeClr val="bg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5322496" y="4248000"/>
            <a:ext cx="3674854" cy="600164"/>
          </a:xfrm>
          <a:prstGeom prst="rect">
            <a:avLst/>
          </a:prstGeom>
          <a:solidFill>
            <a:srgbClr val="B1FDEA"/>
          </a:solidFill>
        </p:spPr>
        <p:txBody>
          <a:bodyPr wrap="square">
            <a:spAutoFit/>
          </a:bodyPr>
          <a:lstStyle/>
          <a:p>
            <a:r>
              <a:rPr lang="en-US" sz="1100" u="sng" dirty="0">
                <a:solidFill>
                  <a:schemeClr val="bg2"/>
                </a:solidFill>
              </a:rPr>
              <a:t>https://budget.mosreg.ru/analitika/ispolnenie-byudjeta-subekta/sravnenie-po-osnovnym-parametram-ispolneniya-byudzhetov-municipalnyx-obrazovanij</a:t>
            </a:r>
            <a:r>
              <a:rPr lang="ru-RU" sz="1100" u="sng" dirty="0">
                <a:solidFill>
                  <a:schemeClr val="bg2"/>
                </a:solidFill>
              </a:rPr>
              <a:t>/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000" y="4248000"/>
            <a:ext cx="5253484" cy="590349"/>
          </a:xfrm>
          <a:prstGeom prst="rect">
            <a:avLst/>
          </a:prstGeom>
          <a:solidFill>
            <a:srgbClr val="B1FDEA"/>
          </a:solidFill>
        </p:spPr>
        <p:txBody>
          <a:bodyPr wrap="square" lIns="90000" tIns="36000">
            <a:spAutoFit/>
          </a:bodyPr>
          <a:lstStyle/>
          <a:p>
            <a:r>
              <a:rPr lang="ru-RU" sz="1100" dirty="0">
                <a:solidFill>
                  <a:schemeClr val="bg2"/>
                </a:solidFill>
              </a:rPr>
              <a:t>*</a:t>
            </a:r>
            <a:r>
              <a:rPr lang="en-US" sz="1100" dirty="0">
                <a:solidFill>
                  <a:schemeClr val="bg2"/>
                </a:solidFill>
              </a:rPr>
              <a:t>*</a:t>
            </a:r>
            <a:r>
              <a:rPr lang="ru-RU" sz="1100" dirty="0">
                <a:solidFill>
                  <a:schemeClr val="bg2"/>
                </a:solidFill>
              </a:rPr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</a:p>
        </p:txBody>
      </p:sp>
    </p:spTree>
    <p:extLst>
      <p:ext uri="{BB962C8B-B14F-4D97-AF65-F5344CB8AC3E}">
        <p14:creationId xmlns:p14="http://schemas.microsoft.com/office/powerpoint/2010/main" val="27258744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968" y="189675"/>
            <a:ext cx="7983415" cy="6077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/>
            <a:r>
              <a:rPr lang="ru-RU" sz="1600" dirty="0">
                <a:solidFill>
                  <a:srgbClr val="16E7CF"/>
                </a:solidFill>
              </a:rPr>
              <a:t>Информация об удельном объеме доходов бюджета Ленинского городского округа в расчете на душу населения по состоянию на 01.01.2022</a:t>
            </a:r>
            <a:r>
              <a:rPr lang="en-US" sz="1600" dirty="0">
                <a:solidFill>
                  <a:srgbClr val="16E7CF"/>
                </a:solidFill>
              </a:rPr>
              <a:t> </a:t>
            </a:r>
            <a:r>
              <a:rPr lang="ru-RU" sz="1400" i="1" dirty="0">
                <a:solidFill>
                  <a:srgbClr val="16E7CF"/>
                </a:solidFill>
              </a:rPr>
              <a:t>(рублей)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3088"/>
              </p:ext>
            </p:extLst>
          </p:nvPr>
        </p:nvGraphicFramePr>
        <p:xfrm>
          <a:off x="155273" y="1105981"/>
          <a:ext cx="8833454" cy="2124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7262">
                  <a:extLst>
                    <a:ext uri="{9D8B030D-6E8A-4147-A177-3AD203B41FA5}">
                      <a16:colId xmlns:a16="http://schemas.microsoft.com/office/drawing/2014/main" val="799442837"/>
                    </a:ext>
                  </a:extLst>
                </a:gridCol>
                <a:gridCol w="936582">
                  <a:extLst>
                    <a:ext uri="{9D8B030D-6E8A-4147-A177-3AD203B41FA5}">
                      <a16:colId xmlns:a16="http://schemas.microsoft.com/office/drawing/2014/main" val="537740782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3952419327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791126436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1768510530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3565222272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557734945"/>
                    </a:ext>
                  </a:extLst>
                </a:gridCol>
              </a:tblGrid>
              <a:tr h="3768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сравнении с другими муниципальными образованиями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902373"/>
                  </a:ext>
                </a:extLst>
              </a:tr>
              <a:tr h="3768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Химки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374130"/>
                  </a:ext>
                </a:extLst>
              </a:tr>
              <a:tr h="376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Всего, в том числе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57 594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49 731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58 356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51 077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42 923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51 813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699793"/>
                  </a:ext>
                </a:extLst>
              </a:tr>
              <a:tr h="382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Налоговые и неналоговые доходы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32 580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29 133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35 583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30 701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24 130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32 536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508024"/>
                  </a:ext>
                </a:extLst>
              </a:tr>
              <a:tr h="3768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25 013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20 598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22 774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20 377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18 793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19 277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6085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81" y="3349261"/>
            <a:ext cx="2828414" cy="17017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151" y="3349261"/>
            <a:ext cx="2553320" cy="170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544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00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396" y="282007"/>
            <a:ext cx="8817175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2000" dirty="0">
                <a:solidFill>
                  <a:srgbClr val="16E7CF"/>
                </a:solidFill>
              </a:rPr>
              <a:t>Перечень налоговых льгот и ставок по местным налогам в 2021 году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631476"/>
              </p:ext>
            </p:extLst>
          </p:nvPr>
        </p:nvGraphicFramePr>
        <p:xfrm>
          <a:off x="5" y="987137"/>
          <a:ext cx="6228266" cy="4076600"/>
        </p:xfrm>
        <a:graphic>
          <a:graphicData uri="http://schemas.openxmlformats.org/drawingml/2006/table">
            <a:tbl>
              <a:tblPr firstRow="1" bandRow="1"/>
              <a:tblGrid>
                <a:gridCol w="1735886">
                  <a:extLst>
                    <a:ext uri="{9D8B030D-6E8A-4147-A177-3AD203B41FA5}">
                      <a16:colId xmlns:a16="http://schemas.microsoft.com/office/drawing/2014/main" val="3541408019"/>
                    </a:ext>
                  </a:extLst>
                </a:gridCol>
                <a:gridCol w="2756490">
                  <a:extLst>
                    <a:ext uri="{9D8B030D-6E8A-4147-A177-3AD203B41FA5}">
                      <a16:colId xmlns:a16="http://schemas.microsoft.com/office/drawing/2014/main" val="2307190618"/>
                    </a:ext>
                  </a:extLst>
                </a:gridCol>
                <a:gridCol w="1735890">
                  <a:extLst>
                    <a:ext uri="{9D8B030D-6E8A-4147-A177-3AD203B41FA5}">
                      <a16:colId xmlns:a16="http://schemas.microsoft.com/office/drawing/2014/main" val="3417188649"/>
                    </a:ext>
                  </a:extLst>
                </a:gridCol>
              </a:tblGrid>
              <a:tr h="2871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Ставка налога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Налоговые льготы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/>
                </a:tc>
                <a:extLst>
                  <a:ext uri="{0D108BD9-81ED-4DB2-BD59-A6C34878D82A}">
                    <a16:rowId xmlns:a16="http://schemas.microsoft.com/office/drawing/2014/main" val="804651814"/>
                  </a:ext>
                </a:extLst>
              </a:tr>
              <a:tr h="225162">
                <a:tc gridSpan="3"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Земельный налог с юридических лиц </a:t>
                      </a:r>
                      <a:endParaRPr lang="ru-RU" sz="1000" kern="0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11"/>
                  </a:ext>
                </a:extLst>
              </a:tr>
              <a:tr h="1018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от 27.01.2021 №23/2)</a:t>
                      </a:r>
                    </a:p>
                  </a:txBody>
                  <a:tcPr marL="5446" marR="5446" marT="5446" marB="0" anchor="ctr"/>
                </a:tc>
                <a:extLst>
                  <a:ext uri="{0D108BD9-81ED-4DB2-BD59-A6C34878D82A}">
                    <a16:rowId xmlns:a16="http://schemas.microsoft.com/office/drawing/2014/main" val="3255500368"/>
                  </a:ext>
                </a:extLst>
              </a:tr>
              <a:tr h="225162">
                <a:tc gridSpan="3">
                  <a:txBody>
                    <a:bodyPr/>
                    <a:lstStyle/>
                    <a:p>
                      <a:r>
                        <a:rPr lang="ru-RU" sz="10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Земельный налог с физических лиц</a:t>
                      </a:r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 </a:t>
                      </a:r>
                      <a:endParaRPr lang="ru-RU" sz="10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665239"/>
                  </a:ext>
                </a:extLst>
              </a:tr>
              <a:tr h="1018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от 27.01.2021 №23/2) </a:t>
                      </a:r>
                    </a:p>
                  </a:txBody>
                  <a:tcPr marL="5446" marR="5446" marT="5446" marB="0" anchor="ctr"/>
                </a:tc>
                <a:extLst>
                  <a:ext uri="{0D108BD9-81ED-4DB2-BD59-A6C34878D82A}">
                    <a16:rowId xmlns:a16="http://schemas.microsoft.com/office/drawing/2014/main" val="3965869785"/>
                  </a:ext>
                </a:extLst>
              </a:tr>
              <a:tr h="298301">
                <a:tc gridSpan="3">
                  <a:txBody>
                    <a:bodyPr/>
                    <a:lstStyle/>
                    <a:p>
                      <a:r>
                        <a:rPr lang="ru-RU" sz="10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Налог на имущество физических лиц</a:t>
                      </a:r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 </a:t>
                      </a:r>
                      <a:endParaRPr lang="ru-RU" sz="10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326043"/>
                  </a:ext>
                </a:extLst>
              </a:tr>
              <a:tr h="943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0,15 процента до 2,0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№16/5 "О налоге на имущество физических лиц на территории Ленинского городского округа"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</a:t>
                      </a:r>
                    </a:p>
                  </a:txBody>
                  <a:tcPr marL="5446" marR="5446" marT="5446" marB="0" anchor="ctr"/>
                </a:tc>
                <a:extLst>
                  <a:ext uri="{0D108BD9-81ED-4DB2-BD59-A6C34878D82A}">
                    <a16:rowId xmlns:a16="http://schemas.microsoft.com/office/drawing/2014/main" val="32256546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415" y="1630391"/>
            <a:ext cx="2734574" cy="28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496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480" y="-25769"/>
            <a:ext cx="8856519" cy="103867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2000" dirty="0">
                <a:solidFill>
                  <a:srgbClr val="16E7CF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в 2021 году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774090"/>
              </p:ext>
            </p:extLst>
          </p:nvPr>
        </p:nvGraphicFramePr>
        <p:xfrm>
          <a:off x="2" y="987137"/>
          <a:ext cx="9143998" cy="3401136"/>
        </p:xfrm>
        <a:graphic>
          <a:graphicData uri="http://schemas.openxmlformats.org/drawingml/2006/table">
            <a:tbl>
              <a:tblPr firstRow="1" bandRow="1"/>
              <a:tblGrid>
                <a:gridCol w="514969">
                  <a:extLst>
                    <a:ext uri="{9D8B030D-6E8A-4147-A177-3AD203B41FA5}">
                      <a16:colId xmlns:a16="http://schemas.microsoft.com/office/drawing/2014/main" val="3541408019"/>
                    </a:ext>
                  </a:extLst>
                </a:gridCol>
                <a:gridCol w="4738170">
                  <a:extLst>
                    <a:ext uri="{9D8B030D-6E8A-4147-A177-3AD203B41FA5}">
                      <a16:colId xmlns:a16="http://schemas.microsoft.com/office/drawing/2014/main" val="37774887"/>
                    </a:ext>
                  </a:extLst>
                </a:gridCol>
                <a:gridCol w="2431047">
                  <a:extLst>
                    <a:ext uri="{9D8B030D-6E8A-4147-A177-3AD203B41FA5}">
                      <a16:colId xmlns:a16="http://schemas.microsoft.com/office/drawing/2014/main" val="2803113334"/>
                    </a:ext>
                  </a:extLst>
                </a:gridCol>
                <a:gridCol w="745090">
                  <a:extLst>
                    <a:ext uri="{9D8B030D-6E8A-4147-A177-3AD203B41FA5}">
                      <a16:colId xmlns:a16="http://schemas.microsoft.com/office/drawing/2014/main" val="2345011599"/>
                    </a:ext>
                  </a:extLst>
                </a:gridCol>
                <a:gridCol w="714722">
                  <a:extLst>
                    <a:ext uri="{9D8B030D-6E8A-4147-A177-3AD203B41FA5}">
                      <a16:colId xmlns:a16="http://schemas.microsoft.com/office/drawing/2014/main" val="4076489346"/>
                    </a:ext>
                  </a:extLst>
                </a:gridCol>
              </a:tblGrid>
              <a:tr h="52707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2021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2021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651814"/>
                  </a:ext>
                </a:extLst>
              </a:tr>
              <a:tr h="252336">
                <a:tc>
                  <a:txBody>
                    <a:bodyPr/>
                    <a:lstStyle/>
                    <a:p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0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Земельный налог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11"/>
                  </a:ext>
                </a:extLst>
              </a:tr>
              <a:tr h="326239">
                <a:tc rowSpan="5">
                  <a:txBody>
                    <a:bodyPr/>
                    <a:lstStyle/>
                    <a:p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1.1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100 %: 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rowSpan="5">
                  <a:txBody>
                    <a:bodyPr/>
                    <a:lstStyle/>
                    <a:p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области"(с изм. и доп. от 27.01.2021 №23/2) п.5</a:t>
                      </a: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rowSpan="5"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rgbClr val="343947"/>
                          </a:solidFill>
                        </a:rPr>
                        <a:t>3 917,4</a:t>
                      </a:r>
                    </a:p>
                  </a:txBody>
                  <a:tcPr anchor="ctr">
                    <a:noFill/>
                  </a:tcPr>
                </a:tc>
                <a:tc rowSpan="5">
                  <a:txBody>
                    <a:bodyPr/>
                    <a:lstStyle/>
                    <a:p>
                      <a:r>
                        <a:rPr lang="ru-RU" sz="1100" b="1" dirty="0">
                          <a:solidFill>
                            <a:srgbClr val="343947"/>
                          </a:solidFill>
                        </a:rPr>
                        <a:t>3 917,4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500368"/>
                  </a:ext>
                </a:extLst>
              </a:tr>
              <a:tr h="3507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 органы местного самоуправления;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83512"/>
                  </a:ext>
                </a:extLst>
              </a:tr>
              <a:tr h="832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 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участки;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342520"/>
                  </a:ext>
                </a:extLst>
              </a:tr>
              <a:tr h="432327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50%: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22616"/>
                  </a:ext>
                </a:extLst>
              </a:tr>
              <a:tr h="6803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организации, осуществляющие комплексное обучение, подготовку и повышение квалификации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кадров, учрежденные общественными организациями профессиональных союзов, в размере 50 процентов суммы исчисленного налога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83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4847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-25769"/>
            <a:ext cx="9083614" cy="103867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2000" dirty="0">
                <a:solidFill>
                  <a:srgbClr val="16E7CF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в 2021 году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646770"/>
              </p:ext>
            </p:extLst>
          </p:nvPr>
        </p:nvGraphicFramePr>
        <p:xfrm>
          <a:off x="1" y="1038674"/>
          <a:ext cx="9192002" cy="4014594"/>
        </p:xfrm>
        <a:graphic>
          <a:graphicData uri="http://schemas.openxmlformats.org/drawingml/2006/table">
            <a:tbl>
              <a:tblPr firstRow="1" bandRow="1"/>
              <a:tblGrid>
                <a:gridCol w="479837">
                  <a:extLst>
                    <a:ext uri="{9D8B030D-6E8A-4147-A177-3AD203B41FA5}">
                      <a16:colId xmlns:a16="http://schemas.microsoft.com/office/drawing/2014/main" val="3541408019"/>
                    </a:ext>
                  </a:extLst>
                </a:gridCol>
                <a:gridCol w="6057814">
                  <a:extLst>
                    <a:ext uri="{9D8B030D-6E8A-4147-A177-3AD203B41FA5}">
                      <a16:colId xmlns:a16="http://schemas.microsoft.com/office/drawing/2014/main" val="37774887"/>
                    </a:ext>
                  </a:extLst>
                </a:gridCol>
                <a:gridCol w="1074000">
                  <a:extLst>
                    <a:ext uri="{9D8B030D-6E8A-4147-A177-3AD203B41FA5}">
                      <a16:colId xmlns:a16="http://schemas.microsoft.com/office/drawing/2014/main" val="4123906801"/>
                    </a:ext>
                  </a:extLst>
                </a:gridCol>
                <a:gridCol w="751591">
                  <a:extLst>
                    <a:ext uri="{9D8B030D-6E8A-4147-A177-3AD203B41FA5}">
                      <a16:colId xmlns:a16="http://schemas.microsoft.com/office/drawing/2014/main" val="2768533922"/>
                    </a:ext>
                  </a:extLst>
                </a:gridCol>
                <a:gridCol w="828760">
                  <a:extLst>
                    <a:ext uri="{9D8B030D-6E8A-4147-A177-3AD203B41FA5}">
                      <a16:colId xmlns:a16="http://schemas.microsoft.com/office/drawing/2014/main" val="2611564185"/>
                    </a:ext>
                  </a:extLst>
                </a:gridCol>
              </a:tblGrid>
              <a:tr h="38156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Правовое основание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2021 года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2021 года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651814"/>
                  </a:ext>
                </a:extLst>
              </a:tr>
              <a:tr h="197980">
                <a:tc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11"/>
                  </a:ext>
                </a:extLst>
              </a:tr>
              <a:tr h="3350594">
                <a:tc>
                  <a:txBody>
                    <a:bodyPr/>
                    <a:lstStyle/>
                    <a:p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1.2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100 %: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1)Героев Советского Союза, Героев Российской Федерации, Героев Социалистического труда, полных кавалеров ордена Славы;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2) полных кавалеров ордена Трудовой Славы и "За службу Родине в Вооруженных силах СССР";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3) ветеранов, инвалидов и участников Великой Отечественной войны, а также граждан, на которых законодательством распространены социальные гарантии и льготы  инвалидов и участников Великой Отечественной войны;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4) несовершеннолетних узников концлагерей, гетто и других мест принудительного содержания в период Великой Отечественной войны;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5) ветеранов и инвалидов боевых действий;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6) инвалидов I, II и III групп инвалидности;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7) инвалидов с детства, детей-инвалидов, а также семьи, имеющие детей-инвалидов;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8) физических лиц, имеющих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 производственном объединении "Маяк" и сбросов радиоактивных отходов в реку </a:t>
                      </a:r>
                      <a:r>
                        <a:rPr lang="ru-RU" sz="6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Теча</a:t>
                      </a: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 и в соответствии с Федеральным законом от 10.01.2002 года N 2-ФЗ "О  социальных гарантиях гражданам, подвергшимся радиационному воздействию вследствие ядерных испытаний  на Семипалатинском полигоне";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9) 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10) физических лиц, получивших или перенесших лучевую болезнь или ставших инвалидами в результате испытаний, учений и иных работ, связанных с любыми видами ядерных установок, включая ядерное оружие и космическую технику;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11) членов многодетных семей (супругов либо одинокую(ого) мать(отца) и их детей в возрасте</a:t>
                      </a:r>
                      <a:r>
                        <a:rPr lang="ru-RU" sz="60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до 18 лет в том числе усыновленных, пасынков и падчериц)</a:t>
                      </a: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12) лиц,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13) членов семей военнослужащих и сотрудников органов внутренних дел, потерявших кормильца при исполнении ими служебных обязанностей, а также членов семей  погибших в Афганистане и Чечне;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14 )реабилитированных лиц и лиц, признанных пострадавших от политических репрессий;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15) почетных граждан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16) пенсионеров, получающих пенсии, назначаемые в порядке, установленном пенсионным законодательством, а также лиц, достигших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физических лиц, соответствующих условиям, необходимым для назначения пенсии в соответствии с законодательством Российской Федерации, действовавшим на 31 декабря 2018 года;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17) членов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семьи). </a:t>
                      </a:r>
                    </a:p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№О земельном налоге на территории Ленинского городского округа Московской области"( с изм. и </a:t>
                      </a:r>
                      <a:r>
                        <a:rPr lang="ru-RU" sz="7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</a:t>
                      </a:r>
                      <a:r>
                        <a:rPr lang="ru-RU" sz="7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от 27.01.2021 №23/2) п.6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rgbClr val="343947"/>
                          </a:solidFill>
                        </a:rPr>
                        <a:t>28 765</a:t>
                      </a:r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rgbClr val="343947"/>
                        </a:solidFill>
                      </a:endParaRPr>
                    </a:p>
                    <a:p>
                      <a:r>
                        <a:rPr lang="ru-RU" sz="1000" b="1" dirty="0">
                          <a:solidFill>
                            <a:srgbClr val="343947"/>
                          </a:solidFill>
                        </a:rPr>
                        <a:t>28 765</a:t>
                      </a:r>
                    </a:p>
                    <a:p>
                      <a:endParaRPr lang="ru-RU" sz="1000" b="1" dirty="0">
                        <a:solidFill>
                          <a:srgbClr val="343947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500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7595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00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25769"/>
            <a:ext cx="9143999" cy="103867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2000" dirty="0">
                <a:solidFill>
                  <a:srgbClr val="16E7CF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в 2021 году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473341"/>
              </p:ext>
            </p:extLst>
          </p:nvPr>
        </p:nvGraphicFramePr>
        <p:xfrm>
          <a:off x="189781" y="1052366"/>
          <a:ext cx="8609162" cy="2922598"/>
        </p:xfrm>
        <a:graphic>
          <a:graphicData uri="http://schemas.openxmlformats.org/drawingml/2006/table">
            <a:tbl>
              <a:tblPr firstRow="1" bandRow="1"/>
              <a:tblGrid>
                <a:gridCol w="320990">
                  <a:extLst>
                    <a:ext uri="{9D8B030D-6E8A-4147-A177-3AD203B41FA5}">
                      <a16:colId xmlns:a16="http://schemas.microsoft.com/office/drawing/2014/main" val="3541408019"/>
                    </a:ext>
                  </a:extLst>
                </a:gridCol>
                <a:gridCol w="5182663">
                  <a:extLst>
                    <a:ext uri="{9D8B030D-6E8A-4147-A177-3AD203B41FA5}">
                      <a16:colId xmlns:a16="http://schemas.microsoft.com/office/drawing/2014/main" val="37774887"/>
                    </a:ext>
                  </a:extLst>
                </a:gridCol>
                <a:gridCol w="1591087">
                  <a:extLst>
                    <a:ext uri="{9D8B030D-6E8A-4147-A177-3AD203B41FA5}">
                      <a16:colId xmlns:a16="http://schemas.microsoft.com/office/drawing/2014/main" val="2713847976"/>
                    </a:ext>
                  </a:extLst>
                </a:gridCol>
                <a:gridCol w="757211">
                  <a:extLst>
                    <a:ext uri="{9D8B030D-6E8A-4147-A177-3AD203B41FA5}">
                      <a16:colId xmlns:a16="http://schemas.microsoft.com/office/drawing/2014/main" val="720203770"/>
                    </a:ext>
                  </a:extLst>
                </a:gridCol>
                <a:gridCol w="757211">
                  <a:extLst>
                    <a:ext uri="{9D8B030D-6E8A-4147-A177-3AD203B41FA5}">
                      <a16:colId xmlns:a16="http://schemas.microsoft.com/office/drawing/2014/main" val="1889614345"/>
                    </a:ext>
                  </a:extLst>
                </a:gridCol>
              </a:tblGrid>
              <a:tr h="3113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Правовое основание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2021 года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2021 года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651814"/>
                  </a:ext>
                </a:extLst>
              </a:tr>
              <a:tr h="189816">
                <a:tc rowSpan="7">
                  <a:txBody>
                    <a:bodyPr/>
                    <a:lstStyle/>
                    <a:p>
                      <a:r>
                        <a:rPr lang="ru-RU" sz="73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ru-RU" sz="73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2.1</a:t>
                      </a: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11"/>
                  </a:ext>
                </a:extLst>
              </a:tr>
              <a:tr h="286842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льготы налогоплательщикам- физическим лицам в размере 100 %:</a:t>
                      </a:r>
                    </a:p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1) одиноких родителей, имеющих детей в возрасте до 18 лет включительно, состоящих на учете в Ленинском управлении социальной защиты населения Министерства социального развития Московской области;</a:t>
                      </a:r>
                    </a:p>
                  </a:txBody>
                  <a:tcPr marL="5196" marR="5196" marT="5196" marB="0"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№16/5 №О налоге на имущество физических лиц на территории Ленинского городского округа Московской области" п.3</a:t>
                      </a:r>
                      <a:endParaRPr lang="ru-RU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8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  <a:p>
                      <a:endParaRPr lang="ru-RU" sz="800" b="1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800" b="1" dirty="0">
                        <a:solidFill>
                          <a:srgbClr val="343947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500368"/>
                  </a:ext>
                </a:extLst>
              </a:tr>
              <a:tr h="163947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343947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8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  <a:p>
                      <a:endParaRPr lang="ru-RU" sz="800" b="1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rgbClr val="343947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800" b="1" dirty="0">
                        <a:solidFill>
                          <a:srgbClr val="343947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665239"/>
                  </a:ext>
                </a:extLst>
              </a:tr>
              <a:tr h="2276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2)детей-сирот и детей, оставшихся без попечения родителей;</a:t>
                      </a:r>
                    </a:p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343947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93372"/>
                  </a:ext>
                </a:extLst>
              </a:tr>
              <a:tr h="374517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3)детей из малообеспеченных семей одиноких</a:t>
                      </a:r>
                      <a:r>
                        <a:rPr lang="ru-RU" sz="800" baseline="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родителей, получающих пенсию на детей по случаю потери кормильца.</a:t>
                      </a:r>
                    </a:p>
                    <a:p>
                      <a:pPr algn="just"/>
                      <a:endParaRPr lang="ru-RU" sz="800" dirty="0"/>
                    </a:p>
                  </a:txBody>
                  <a:tcPr marL="36000" marR="36000" marT="36000" marB="3600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  <a:p>
                      <a:endParaRPr lang="ru-RU" sz="800" b="1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rgbClr val="343947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800" b="1" dirty="0">
                        <a:solidFill>
                          <a:srgbClr val="343947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869785"/>
                  </a:ext>
                </a:extLst>
              </a:tr>
              <a:tr h="468458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rgbClr val="34394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158008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just" defTabSz="158008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4)один из родителей многодетной семьи, чей среднедушевой доход</a:t>
                      </a:r>
                      <a:r>
                        <a:rPr lang="ru-RU" sz="800" baseline="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менее двукратной величины прожиточного минимума (срок действия до 01.01.2021)</a:t>
                      </a:r>
                      <a:endParaRPr lang="ru-RU" sz="800" dirty="0">
                        <a:solidFill>
                          <a:srgbClr val="343947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Решение Совета депутатов сельского поселения </a:t>
                      </a:r>
                      <a:r>
                        <a:rPr lang="ru-RU" sz="800" kern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Булатниковское</a:t>
                      </a:r>
                      <a:r>
                        <a:rPr lang="ru-RU" sz="8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от 21.12.2018 № 11/2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rgbClr val="343947"/>
                          </a:solidFill>
                        </a:rPr>
                        <a:t>25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326043"/>
                  </a:ext>
                </a:extLst>
              </a:tr>
              <a:tr h="339203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rgbClr val="34394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налоговых льгот, предоставляемых в соответствии с решениями, принятыми органами местного самоуправления Московской области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rgbClr val="343947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32 707,4</a:t>
                      </a:r>
                    </a:p>
                    <a:p>
                      <a:endParaRPr lang="ru-RU" sz="800" b="1" kern="0" baseline="0" dirty="0">
                        <a:solidFill>
                          <a:srgbClr val="343947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32 707,4</a:t>
                      </a:r>
                    </a:p>
                    <a:p>
                      <a:endParaRPr lang="ru-RU" sz="800" b="1" dirty="0">
                        <a:solidFill>
                          <a:srgbClr val="343947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357277"/>
                  </a:ext>
                </a:extLst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388" y="3740323"/>
            <a:ext cx="1966824" cy="140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315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51176"/>
            <a:ext cx="7983415" cy="88478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2021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по разделам и подразделам классификации расходов бюджета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                                                                                                                                                              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59590" y="1023962"/>
          <a:ext cx="9024822" cy="4059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10">
                  <a:extLst>
                    <a:ext uri="{9D8B030D-6E8A-4147-A177-3AD203B41FA5}">
                      <a16:colId xmlns:a16="http://schemas.microsoft.com/office/drawing/2014/main" val="732356789"/>
                    </a:ext>
                  </a:extLst>
                </a:gridCol>
                <a:gridCol w="3453892">
                  <a:extLst>
                    <a:ext uri="{9D8B030D-6E8A-4147-A177-3AD203B41FA5}">
                      <a16:colId xmlns:a16="http://schemas.microsoft.com/office/drawing/2014/main" val="161520175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48774351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21526914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95283418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686100388"/>
                    </a:ext>
                  </a:extLst>
                </a:gridCol>
              </a:tblGrid>
              <a:tr h="624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2021 год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2021 год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уточненного плана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439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БЮДЖЕТА - ВСЕГО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9 090 645,0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10 910 627,5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10 670 388,2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79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815 181,2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1 129 782,8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1 077 664,0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24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2 474,9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3 476,7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069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12 433,5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15 084,3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15 015,0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6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222 459,5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333 780,3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322 550,3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764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41 449,0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59 387,6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58 843,5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92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6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516 364,3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709 779,6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677 778,5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79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9 057,5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9 035,6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8 982,2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053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8 997,5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8 996,5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8 943,1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5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40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110 935,8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115 356,6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109 555,5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295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098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31 848,0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33 064,1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32 716,5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156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78 437,8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81 705,5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76 253,0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47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0205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51176"/>
            <a:ext cx="7983415" cy="88478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2021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по разделам и подразделам классификации расходов бюджета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                                                                                                                                                              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59590" y="1153494"/>
          <a:ext cx="9024822" cy="3701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10">
                  <a:extLst>
                    <a:ext uri="{9D8B030D-6E8A-4147-A177-3AD203B41FA5}">
                      <a16:colId xmlns:a16="http://schemas.microsoft.com/office/drawing/2014/main" val="732356789"/>
                    </a:ext>
                  </a:extLst>
                </a:gridCol>
                <a:gridCol w="3453892">
                  <a:extLst>
                    <a:ext uri="{9D8B030D-6E8A-4147-A177-3AD203B41FA5}">
                      <a16:colId xmlns:a16="http://schemas.microsoft.com/office/drawing/2014/main" val="161520175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48774351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21526914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95283418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686100388"/>
                    </a:ext>
                  </a:extLst>
                </a:gridCol>
              </a:tblGrid>
              <a:tr h="624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2021 год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2021 год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уточненного плана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439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650 250,7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998 501,8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954 335,0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79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2 474,0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1 817,8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24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116 738,0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132 552,6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119 637,0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069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504 176,6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813 247,6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788 064,6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6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18 037,4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39 704,7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37 777,8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764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8 824,7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8 921,9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7 037,8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92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1 380 733,6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2 001 925,9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1 955 618,4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6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69 325,6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110 838,0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103 869,0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79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463 593,7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288 230,6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274 906,9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053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835 823,2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1 590 368,7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1 564 355,9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5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11 991,1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12 488,6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12 486,6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40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4 171,2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295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4 171,2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098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5 131 794,1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5 571 184,8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5 509 617,8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156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2 239 868,4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2 309 205,0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2 287 300,2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47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2 501 136,6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2 829 058,7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2 794 722,4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545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285 927,3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308 338,7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306 580,7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420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29 143,0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32 183,0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31 150,8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671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75 718,8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92 399,4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89 863,7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036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1832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51176"/>
            <a:ext cx="7983415" cy="88478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2021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по разделам и подразделам классификации расходов бюджета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                                                                                                                                                              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59590" y="1137173"/>
          <a:ext cx="9024822" cy="3504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10">
                  <a:extLst>
                    <a:ext uri="{9D8B030D-6E8A-4147-A177-3AD203B41FA5}">
                      <a16:colId xmlns:a16="http://schemas.microsoft.com/office/drawing/2014/main" val="732356789"/>
                    </a:ext>
                  </a:extLst>
                </a:gridCol>
                <a:gridCol w="3453892">
                  <a:extLst>
                    <a:ext uri="{9D8B030D-6E8A-4147-A177-3AD203B41FA5}">
                      <a16:colId xmlns:a16="http://schemas.microsoft.com/office/drawing/2014/main" val="161520175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48774351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21526914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95283418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686100388"/>
                    </a:ext>
                  </a:extLst>
                </a:gridCol>
              </a:tblGrid>
              <a:tr h="624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2021 год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2021 год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уточненного плана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4392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366 457,1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403 945,1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398 298,3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7988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336 244,0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365 515,8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360 410,5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242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9 752,8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9 752,8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9 752,8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06927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20 460,3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28 676,5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28 135,0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669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223 578,1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234 695,5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212 194,5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76479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12 572,0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12 116,5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12 108,6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9236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38 078,1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48 441,0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41 310,4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61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114 866,6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125 968,6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111 416,1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7951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58 061,4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48 169,4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47 359,4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05329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330 052,6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373 907,8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371 853,1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53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222 743,7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271 042,0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270 175,3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40001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10 471,4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9 561,8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2952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97 308,9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92 394,4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92 116,0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09861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68 351,1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68 120,4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68 105,4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15602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15 535,8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15 535,7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475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3 480,0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2 745,8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2 730,9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247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8427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1FDEA"/>
            </a:gs>
            <a:gs pos="72000">
              <a:schemeClr val="tx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-3297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856" y="128120"/>
            <a:ext cx="8425543" cy="73089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Расходы бюджета Ленинского городского округа </a:t>
            </a:r>
          </a:p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в 2021 году по разделам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16E7CF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326E3E1-F7B2-40FA-95D9-2CD98D7F3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9824900"/>
              </p:ext>
            </p:extLst>
          </p:nvPr>
        </p:nvGraphicFramePr>
        <p:xfrm>
          <a:off x="130925" y="1069465"/>
          <a:ext cx="2292234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3E302A60-5E15-4CA4-B1EF-D8B91FF1F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156186"/>
              </p:ext>
            </p:extLst>
          </p:nvPr>
        </p:nvGraphicFramePr>
        <p:xfrm>
          <a:off x="2529692" y="1085803"/>
          <a:ext cx="2068285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D46137E-42F6-42F8-B356-7AE54C76D3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4406466"/>
              </p:ext>
            </p:extLst>
          </p:nvPr>
        </p:nvGraphicFramePr>
        <p:xfrm>
          <a:off x="4663440" y="1108663"/>
          <a:ext cx="2068284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9BA76699-B406-4166-ADC1-83F526DB8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5028860"/>
              </p:ext>
            </p:extLst>
          </p:nvPr>
        </p:nvGraphicFramePr>
        <p:xfrm>
          <a:off x="6634842" y="1108663"/>
          <a:ext cx="2337163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761369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6475">
              <a:srgbClr val="D5FEF4"/>
            </a:gs>
            <a:gs pos="100000">
              <a:schemeClr val="tx1"/>
            </a:gs>
            <a:gs pos="0">
              <a:srgbClr val="B1FDEA"/>
            </a:gs>
            <a:gs pos="73000">
              <a:schemeClr val="tx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856" y="128120"/>
            <a:ext cx="8425543" cy="73089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Расходы бюджета Ленинского городского округа </a:t>
            </a:r>
          </a:p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в 2021 году по разделам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16E7CF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326E3E1-F7B2-40FA-95D9-2CD98D7F3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8052423"/>
              </p:ext>
            </p:extLst>
          </p:nvPr>
        </p:nvGraphicFramePr>
        <p:xfrm>
          <a:off x="130925" y="1069465"/>
          <a:ext cx="2292234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3E302A60-5E15-4CA4-B1EF-D8B91FF1F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5080846"/>
              </p:ext>
            </p:extLst>
          </p:nvPr>
        </p:nvGraphicFramePr>
        <p:xfrm>
          <a:off x="2529692" y="1085803"/>
          <a:ext cx="2068285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D46137E-42F6-42F8-B356-7AE54C76D3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65168"/>
              </p:ext>
            </p:extLst>
          </p:nvPr>
        </p:nvGraphicFramePr>
        <p:xfrm>
          <a:off x="4663440" y="1108663"/>
          <a:ext cx="2068284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9BA76699-B406-4166-ADC1-83F526DB8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994329"/>
              </p:ext>
            </p:extLst>
          </p:nvPr>
        </p:nvGraphicFramePr>
        <p:xfrm>
          <a:off x="6634842" y="1108663"/>
          <a:ext cx="2337163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855664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chemeClr val="accent2">
                <a:lumMod val="5000"/>
                <a:lumOff val="95000"/>
              </a:schemeClr>
            </a:gs>
            <a:gs pos="96622">
              <a:schemeClr val="tx1"/>
            </a:gs>
            <a:gs pos="81000">
              <a:srgbClr val="B1FDE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856" y="128120"/>
            <a:ext cx="8425543" cy="73089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Расходы бюджета Ленинского городского округа </a:t>
            </a:r>
          </a:p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в 2021 году по разделам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16E7CF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326E3E1-F7B2-40FA-95D9-2CD98D7F3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1484591"/>
              </p:ext>
            </p:extLst>
          </p:nvPr>
        </p:nvGraphicFramePr>
        <p:xfrm>
          <a:off x="329045" y="1115256"/>
          <a:ext cx="2292234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3E302A60-5E15-4CA4-B1EF-D8B91FF1F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9624073"/>
              </p:ext>
            </p:extLst>
          </p:nvPr>
        </p:nvGraphicFramePr>
        <p:xfrm>
          <a:off x="3210197" y="1173386"/>
          <a:ext cx="2068285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D46137E-42F6-42F8-B356-7AE54C76D3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0665273"/>
              </p:ext>
            </p:extLst>
          </p:nvPr>
        </p:nvGraphicFramePr>
        <p:xfrm>
          <a:off x="6065520" y="1177243"/>
          <a:ext cx="2068284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42839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7"/>
            <a:ext cx="827893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/>
            <a:r>
              <a:rPr lang="ru-RU" sz="1800" dirty="0">
                <a:solidFill>
                  <a:srgbClr val="16E7CF"/>
                </a:solidFill>
              </a:rPr>
              <a:t>Структура расходов бюджета Ленинского городского округа в 2021 году в разрезе муниципальных программ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C1F49A2-1D95-4757-A00C-61168E98B191}"/>
              </a:ext>
            </a:extLst>
          </p:cNvPr>
          <p:cNvGraphicFramePr/>
          <p:nvPr>
            <p:extLst/>
          </p:nvPr>
        </p:nvGraphicFramePr>
        <p:xfrm>
          <a:off x="3" y="987133"/>
          <a:ext cx="9143996" cy="4187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51948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343947"/>
            </a:gs>
            <a:gs pos="10000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2021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разрезе муниципальных программ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788686"/>
              </p:ext>
            </p:extLst>
          </p:nvPr>
        </p:nvGraphicFramePr>
        <p:xfrm>
          <a:off x="42113" y="939762"/>
          <a:ext cx="9059775" cy="4106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4426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2870594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507876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486178">
                  <a:extLst>
                    <a:ext uri="{9D8B030D-6E8A-4147-A177-3AD203B41FA5}">
                      <a16:colId xmlns:a16="http://schemas.microsoft.com/office/drawing/2014/main" val="1769459956"/>
                    </a:ext>
                  </a:extLst>
                </a:gridCol>
                <a:gridCol w="1281411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079290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735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 целевой статьи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программ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на 2021 год первоначальный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на 2021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год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"Здравоохранение"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22 735,0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19 570,3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19 010,7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0200000000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"Культура"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371 769,1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564 045,6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558 202,7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"Образование"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5 082 999,4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5 363 037,1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5 290 693,5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49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0400000000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"Социальная защита населения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109 152,1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117 190,7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109 544,1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"Спорт"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329 654,9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373 838,7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371 783,4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375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сельского хозяйства"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3 636,5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4 498,3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2 241,1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49,8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842172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"Экология и окружающая среда"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7 051,2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7 044,0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96312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"Безопасность и обеспечение безопасности жизнедеятельности населения"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140 361,9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146 229,0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138 571,9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94,8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7839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"Жилище"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49 964,5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57 823,9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55 655,7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3579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инженерной инфраструктуры 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464 255,7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276 514,8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263 434,2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251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9091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9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24214"/>
            <a:ext cx="7983415" cy="546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2021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разрезе муниципальных программ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214637"/>
              </p:ext>
            </p:extLst>
          </p:nvPr>
        </p:nvGraphicFramePr>
        <p:xfrm>
          <a:off x="58249" y="570443"/>
          <a:ext cx="9027504" cy="4525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1454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2860369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502505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480885">
                  <a:extLst>
                    <a:ext uri="{9D8B030D-6E8A-4147-A177-3AD203B41FA5}">
                      <a16:colId xmlns:a16="http://schemas.microsoft.com/office/drawing/2014/main" val="1769459956"/>
                    </a:ext>
                  </a:extLst>
                </a:gridCol>
                <a:gridCol w="1276846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075445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735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 целевой статьи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программ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на 2021 год первоначальный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на 2021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год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"Предпринимательство"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11 060,2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10 793,9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"Управление имуществом и муниципальными финансами"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576 566,0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850 412,5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810 521,0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институтов гражданского общества, повышение эффективности местного самоуправления и реализации молодежной политики"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129 432,1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155 757,3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150 588,7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84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1400000000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и функционирование дорожно-транспортного комплекса"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550 914,6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816 026,5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788 430,2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"Цифровое муниципальное образование"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179 723,7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229 397,1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226 751,6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375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"Архитектура и градостроительство"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9 867,0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9 150,1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8 730,5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95,4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842172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"Формирование современной комфортной городской среды"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896 885,4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1 719 765,8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1 680 258,5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96312"/>
                  </a:ext>
                </a:extLst>
              </a:tr>
              <a:tr h="3848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"Строительство объектов социальной инфраструктуры"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103 807,6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95 231,0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92 733,7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97,4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7839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62 666,7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94 027,3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85 398,8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3579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9 090 645,4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10 910 627,4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10 670 388,2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83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652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1671968"/>
              </p:ext>
            </p:extLst>
          </p:nvPr>
        </p:nvGraphicFramePr>
        <p:xfrm>
          <a:off x="87889" y="1055114"/>
          <a:ext cx="9020175" cy="402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Лист" r:id="rId3" imgW="11906385" imgH="11267985" progId="Excel.Sheet.12">
                  <p:embed/>
                </p:oleObj>
              </mc:Choice>
              <mc:Fallback>
                <p:oleObj name="Лист" r:id="rId3" imgW="11906385" imgH="11267985" progId="Excel.Sheet.12">
                  <p:embed/>
                  <p:pic>
                    <p:nvPicPr>
                      <p:cNvPr id="11" name="Объект 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889" y="1055114"/>
                        <a:ext cx="9020175" cy="4029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2670574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72FDEA"/>
            </a:gs>
            <a:gs pos="0">
              <a:schemeClr val="tx1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967196"/>
              </p:ext>
            </p:extLst>
          </p:nvPr>
        </p:nvGraphicFramePr>
        <p:xfrm>
          <a:off x="158750" y="1008063"/>
          <a:ext cx="8882063" cy="398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Лист" r:id="rId4" imgW="18242299" imgH="12336723" progId="Excel.Sheet.12">
                  <p:embed/>
                </p:oleObj>
              </mc:Choice>
              <mc:Fallback>
                <p:oleObj name="Лист" r:id="rId4" imgW="18242299" imgH="12336723" progId="Excel.Sheet.12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750" y="1008063"/>
                        <a:ext cx="8882063" cy="3981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746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2FDEA"/>
            </a:gs>
            <a:gs pos="100000">
              <a:srgbClr val="72FDEA"/>
            </a:gs>
            <a:gs pos="0">
              <a:schemeClr val="tx1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456978"/>
              </p:ext>
            </p:extLst>
          </p:nvPr>
        </p:nvGraphicFramePr>
        <p:xfrm>
          <a:off x="158129" y="1007533"/>
          <a:ext cx="8807116" cy="3949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0" name="Лист" r:id="rId3" imgW="18242299" imgH="12458632" progId="Excel.Sheet.12">
                  <p:embed/>
                </p:oleObj>
              </mc:Choice>
              <mc:Fallback>
                <p:oleObj name="Лист" r:id="rId3" imgW="18242299" imgH="12458632" progId="Excel.Shee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129" y="1007533"/>
                        <a:ext cx="8807116" cy="39494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43993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2FDEA"/>
            </a:gs>
            <a:gs pos="100000">
              <a:srgbClr val="72FDEA"/>
            </a:gs>
            <a:gs pos="1000">
              <a:schemeClr val="tx1"/>
            </a:gs>
          </a:gsLst>
          <a:lin ang="6798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715787"/>
              </p:ext>
            </p:extLst>
          </p:nvPr>
        </p:nvGraphicFramePr>
        <p:xfrm>
          <a:off x="275008" y="1058778"/>
          <a:ext cx="8593985" cy="3939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Лист" r:id="rId3" imgW="18242299" imgH="12725480" progId="Excel.Sheet.12">
                  <p:embed/>
                </p:oleObj>
              </mc:Choice>
              <mc:Fallback>
                <p:oleObj name="Лист" r:id="rId3" imgW="18242299" imgH="12725480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5008" y="1058778"/>
                        <a:ext cx="8593985" cy="39394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2203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  <a:gs pos="0">
              <a:schemeClr val="tx1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337187"/>
              </p:ext>
            </p:extLst>
          </p:nvPr>
        </p:nvGraphicFramePr>
        <p:xfrm>
          <a:off x="114563" y="997144"/>
          <a:ext cx="886211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" name="Лист" r:id="rId3" imgW="18242299" imgH="12572864" progId="Excel.Sheet.12">
                  <p:embed/>
                </p:oleObj>
              </mc:Choice>
              <mc:Fallback>
                <p:oleObj name="Лист" r:id="rId3" imgW="18242299" imgH="12572864" progId="Excel.Shee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563" y="997144"/>
                        <a:ext cx="8862117" cy="406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72696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157106"/>
              </p:ext>
            </p:extLst>
          </p:nvPr>
        </p:nvGraphicFramePr>
        <p:xfrm>
          <a:off x="227013" y="1008063"/>
          <a:ext cx="8751887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1" name="Лист" r:id="rId3" imgW="18242299" imgH="12793957" progId="Excel.Sheet.12">
                  <p:embed/>
                </p:oleObj>
              </mc:Choice>
              <mc:Fallback>
                <p:oleObj name="Лист" r:id="rId3" imgW="18242299" imgH="12793957" progId="Excel.Shee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7013" y="1008063"/>
                        <a:ext cx="8751887" cy="3962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30045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828784"/>
              </p:ext>
            </p:extLst>
          </p:nvPr>
        </p:nvGraphicFramePr>
        <p:xfrm>
          <a:off x="151254" y="1106905"/>
          <a:ext cx="8855242" cy="3918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5" name="Лист" r:id="rId3" imgW="18242299" imgH="10386185" progId="Excel.Sheet.12">
                  <p:embed/>
                </p:oleObj>
              </mc:Choice>
              <mc:Fallback>
                <p:oleObj name="Лист" r:id="rId3" imgW="18242299" imgH="10386185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254" y="1106905"/>
                        <a:ext cx="8855242" cy="39188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61408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03185"/>
              </p:ext>
            </p:extLst>
          </p:nvPr>
        </p:nvGraphicFramePr>
        <p:xfrm>
          <a:off x="123753" y="987136"/>
          <a:ext cx="8855242" cy="3903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9" name="Лист" r:id="rId3" imgW="18242299" imgH="12740526" progId="Excel.Sheet.12">
                  <p:embed/>
                </p:oleObj>
              </mc:Choice>
              <mc:Fallback>
                <p:oleObj name="Лист" r:id="rId3" imgW="18242299" imgH="12740526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753" y="987136"/>
                        <a:ext cx="8855242" cy="39032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18189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60495"/>
              </p:ext>
            </p:extLst>
          </p:nvPr>
        </p:nvGraphicFramePr>
        <p:xfrm>
          <a:off x="130630" y="1007535"/>
          <a:ext cx="8930868" cy="4025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" name="Лист" r:id="rId3" imgW="18242299" imgH="12512063" progId="Excel.Sheet.12">
                  <p:embed/>
                </p:oleObj>
              </mc:Choice>
              <mc:Fallback>
                <p:oleObj name="Лист" r:id="rId3" imgW="18242299" imgH="12512063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630" y="1007535"/>
                        <a:ext cx="8930868" cy="40251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57400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329496"/>
              </p:ext>
            </p:extLst>
          </p:nvPr>
        </p:nvGraphicFramePr>
        <p:xfrm>
          <a:off x="103188" y="1008063"/>
          <a:ext cx="8916987" cy="407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7" name="Лист" r:id="rId3" imgW="18242299" imgH="12626295" progId="Excel.Sheet.12">
                  <p:embed/>
                </p:oleObj>
              </mc:Choice>
              <mc:Fallback>
                <p:oleObj name="Лист" r:id="rId3" imgW="18242299" imgH="12626295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188" y="1008063"/>
                        <a:ext cx="8916987" cy="4079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87951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823235"/>
              </p:ext>
            </p:extLst>
          </p:nvPr>
        </p:nvGraphicFramePr>
        <p:xfrm>
          <a:off x="116877" y="1065654"/>
          <a:ext cx="8882743" cy="3898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1" name="Лист" r:id="rId3" imgW="18242299" imgH="12344400" progId="Excel.Sheet.12">
                  <p:embed/>
                </p:oleObj>
              </mc:Choice>
              <mc:Fallback>
                <p:oleObj name="Лист" r:id="rId3" imgW="18242299" imgH="12344400" progId="Excel.Sheet.12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877" y="1065654"/>
                        <a:ext cx="8882743" cy="38982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31484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011832"/>
              </p:ext>
            </p:extLst>
          </p:nvPr>
        </p:nvGraphicFramePr>
        <p:xfrm>
          <a:off x="165004" y="1007535"/>
          <a:ext cx="8827741" cy="4011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5" name="Лист" r:id="rId3" imgW="18242299" imgH="11605271" progId="Excel.Sheet.12">
                  <p:embed/>
                </p:oleObj>
              </mc:Choice>
              <mc:Fallback>
                <p:oleObj name="Лист" r:id="rId3" imgW="18242299" imgH="11605271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004" y="1007535"/>
                        <a:ext cx="8827741" cy="40113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57868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868877"/>
              </p:ext>
            </p:extLst>
          </p:nvPr>
        </p:nvGraphicFramePr>
        <p:xfrm>
          <a:off x="144379" y="1007535"/>
          <a:ext cx="8820866" cy="3942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9" name="Лист" r:id="rId3" imgW="18242299" imgH="12184414" progId="Excel.Sheet.12">
                  <p:embed/>
                </p:oleObj>
              </mc:Choice>
              <mc:Fallback>
                <p:oleObj name="Лист" r:id="rId3" imgW="18242299" imgH="12184414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379" y="1007535"/>
                        <a:ext cx="8820866" cy="39425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41066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513444"/>
              </p:ext>
            </p:extLst>
          </p:nvPr>
        </p:nvGraphicFramePr>
        <p:xfrm>
          <a:off x="206256" y="1065654"/>
          <a:ext cx="8765863" cy="3953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" name="Лист" r:id="rId3" imgW="18242299" imgH="12572864" progId="Excel.Sheet.12">
                  <p:embed/>
                </p:oleObj>
              </mc:Choice>
              <mc:Fallback>
                <p:oleObj name="Лист" r:id="rId3" imgW="18242299" imgH="12572864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256" y="1065654"/>
                        <a:ext cx="8765863" cy="39532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0296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72FDEA"/>
            </a:gs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0684958"/>
              </p:ext>
            </p:extLst>
          </p:nvPr>
        </p:nvGraphicFramePr>
        <p:xfrm>
          <a:off x="179388" y="1073150"/>
          <a:ext cx="8805862" cy="395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8" name="Лист" r:id="rId3" imgW="18242299" imgH="12252892" progId="Excel.Sheet.12">
                  <p:embed/>
                </p:oleObj>
              </mc:Choice>
              <mc:Fallback>
                <p:oleObj name="Лист" r:id="rId3" imgW="18242299" imgH="12252892" progId="Excel.Sheet.12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388" y="1073150"/>
                        <a:ext cx="8805862" cy="39528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6765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2021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8278" y="1054443"/>
          <a:ext cx="8830964" cy="368231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996778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1276865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1021492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515762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1293343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710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1479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"Жилище"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2021-2024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жильем детей-сирот и детей, оставшихся без попечения родителей, лиц из числа детей-сирот и детей, оставшихся без попечения родителей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городского округа "от 14.10.2020 № 2356 "Об утверждении муниципальной программы Ленинского городского округа "Жилище" на 2021-2024 годы.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Предоставление жилых помещений детям-сиротам и детям, оставшимся без попечения родителей, лицам из их числа, по договорам найма специализированных жилых помещений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5 315 400,0 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53 154,0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914729"/>
                  </a:ext>
                </a:extLst>
              </a:tr>
              <a:tr h="1492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"Жилище"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2021-2024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жильем молодых семей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семьи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городского округа "от 14.10.2020 № 2356 "Об утверждении муниципальной программы Ленинского городского округа "Жилище" на 2021-2024 годы.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Предоставление молодым семьям социальных выплат на приобретение жилого помещения или строительство индивидуального жилого дома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1 636 900,0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семья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1 636,9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5190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3572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2021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8278" y="1054443"/>
          <a:ext cx="8830964" cy="381411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1126936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1314760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710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31033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"Образование"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2021 -2024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 представителей ) ребенка, посещающего дошкольную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организацию Московской области,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 образовательную программу  дошкольного образования, внесшему родительскую плату за присмотр и уход за ребенком.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Постановлением  администрации  Ленинского городского округа Московской  области  от 04.06.2021  № 2063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 родительской платы за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 осваивающими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 дошкольного образования в организациях Московской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области, осуществляющих образовательную деятельность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 ребенка,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 ребенка,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 и последующих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9 364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59 764,8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0760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7438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2021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8278" y="987136"/>
          <a:ext cx="8830964" cy="408293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980303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955589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1103870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680519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1079157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1145061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611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13406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"Социальная защита" 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2021-23024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поддержка граждан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зарегистрированные на территории Ленинского городского округа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Правительства Российской Федерации от 14.12.2005 № 761.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Закон Московской области от 13.07.2007 № 110/2007-ОЗ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Предоставление гражданам субсидий на оплату жилого помещения и коммунальных услуг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субсидии исчисляется помесячно и зависит от размера расходов на оплату жилого помещения и коммунальных услуг, рассчитанных исходя из региональных стандартов стоимости жилищно-коммунальных услуг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2 942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41 009,9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914729"/>
                  </a:ext>
                </a:extLst>
              </a:tr>
              <a:tr h="21312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"Социальная защита" 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2021-23024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поддержка граждан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семьи, малообеспеченные граждане, оказавшиеся в трудной жизненной ситуации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округа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"Социальная защита населения" на 2021-2024 годы.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Ленинского городского округа от 01.12.2021 № 39/3 "Об утверждении Положения о дополнительных мерах социальной поддержки отдельным категориям граждан, зарегистрированных по месту жительства в Ленинском городском округе Московской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Ежеквартальная доплата до прожиточного минимума малообеспеченным гражданам, материальная помощь отдельным категориям граждан, малообеспеченным семьям, оказавшимся в трудной жизненной ситуации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1 000,0 до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10 000,0 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318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3 081,6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3804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7297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2021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8278" y="1171802"/>
          <a:ext cx="8830964" cy="2914865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1046205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1095633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1153297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588257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710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1492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"Социальная защита" 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2021-23024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поддержка граждан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округа"Социальная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защита населения" на 2021-2024 годы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Ленинского городского округа от 01.12.2021 № 39/3 "Об утверждении Положения о дополнительных мерах социальной поддержки отдельным категориям граждан, зарегистрированных по месту жительства в Ленинском городском округе Московской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помощь, в связи с рождением третьего и последующих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10 000,0 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семей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5190715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930" y="3558375"/>
            <a:ext cx="2133600" cy="142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286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2021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6519" y="1178635"/>
          <a:ext cx="8830964" cy="375914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878152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812325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972067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611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1309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"Здравоохранение" на 2021-2024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Профилактика заболеваний и формирование здорового образа жизни. Развитие первичной медико-санитарной помощи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2321 от 14.10.2020 "Об утверждении муниципальной программы Ленинского городского округа "Здравоохранение" на 2021-2024 годы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2 358,8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9147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"Здравоохранение" на 2021-2024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Финансовое обеспечение системы организации медицинской помощи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специалистам государственных учреждений здравоохранения,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2321 от 14.10.2020 "Об утверждении муниципальной программы Ленинского городского округа "Здравоохранение" на 2021-2024 годы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/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Ленинского городского округа от 01.12.2021 № 39/4 "Об утверждении Положения о мерах социальной поддержки отдельных категорий государственных учреждений здравоохранения, расположенных на территории Ленинского городского округа Московской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молодым специалистам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врачам- 5 000,0 рублей,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среднему мед.персоналу -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3 000,0 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2 517,8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5713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7350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8A1179DD-6EBD-6F4E-B2DA-A09AFF33B6E0}"/>
              </a:ext>
            </a:extLst>
          </p:cNvPr>
          <p:cNvSpPr/>
          <p:nvPr/>
        </p:nvSpPr>
        <p:spPr>
          <a:xfrm>
            <a:off x="609981" y="37054"/>
            <a:ext cx="7931346" cy="913028"/>
          </a:xfrm>
          <a:prstGeom prst="roundRect">
            <a:avLst>
              <a:gd name="adj" fmla="val 18511"/>
            </a:avLst>
          </a:prstGeom>
          <a:solidFill>
            <a:srgbClr val="009393"/>
          </a:solidFill>
          <a:ln w="3175">
            <a:miter lim="400000"/>
          </a:ln>
        </p:spPr>
        <p:txBody>
          <a:bodyPr lIns="10280" tIns="10280" rIns="10280" bIns="10280" anchor="ctr"/>
          <a:lstStyle/>
          <a:p>
            <a:pPr algn="ctr" defTabSz="158008"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420" y="282009"/>
            <a:ext cx="762762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26054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tx1"/>
                </a:solidFill>
              </a:rPr>
              <a:t>Расходы на реализацию национальных проектов в 2021 году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CE9B11F-B332-4C4F-A266-E5B749EA0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914396"/>
              </p:ext>
            </p:extLst>
          </p:nvPr>
        </p:nvGraphicFramePr>
        <p:xfrm>
          <a:off x="281940" y="1362710"/>
          <a:ext cx="3901440" cy="324104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720340">
                  <a:extLst>
                    <a:ext uri="{9D8B030D-6E8A-4147-A177-3AD203B41FA5}">
                      <a16:colId xmlns:a16="http://schemas.microsoft.com/office/drawing/2014/main" val="3964998014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352237612"/>
                    </a:ext>
                  </a:extLst>
                </a:gridCol>
              </a:tblGrid>
              <a:tr h="519991">
                <a:tc>
                  <a:txBody>
                    <a:bodyPr/>
                    <a:lstStyle/>
                    <a:p>
                      <a:r>
                        <a:rPr lang="ru-RU" sz="1000" dirty="0"/>
                        <a:t>НАЦИОНАЛЬНЫЙ ПРОЕКТ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err="1"/>
                        <a:t>тыс.рублей</a:t>
                      </a:r>
                      <a:endParaRPr lang="ru-RU" sz="1000" dirty="0"/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377477"/>
                  </a:ext>
                </a:extLst>
              </a:tr>
              <a:tr h="51999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КУЛЬТУРА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479,2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70760"/>
                  </a:ext>
                </a:extLst>
              </a:tr>
              <a:tr h="51999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ЖИЛЬЕ И ГОРОДСКАЯ СРЕДА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311  144,9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220210"/>
                  </a:ext>
                </a:extLst>
              </a:tr>
              <a:tr h="51999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70 681,9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171643"/>
                  </a:ext>
                </a:extLst>
              </a:tr>
              <a:tr h="641085">
                <a:tc>
                  <a:txBody>
                    <a:bodyPr/>
                    <a:lstStyle/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ЦИФРОВАЯ ЭКОНОМИКА</a:t>
                      </a:r>
                    </a:p>
                    <a:p>
                      <a:pPr algn="l"/>
                      <a:endParaRPr lang="ru-RU" sz="1200" b="1" dirty="0">
                        <a:solidFill>
                          <a:srgbClr val="34394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2 020,0</a:t>
                      </a:r>
                    </a:p>
                    <a:p>
                      <a:pPr marL="0" marR="0" lvl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028592"/>
                  </a:ext>
                </a:extLst>
              </a:tr>
              <a:tr h="51999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ДЕМОГРАФИЯ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51 406,0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3170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056A882-2EA2-4C2C-B8A4-35179C82F8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2638748"/>
              </p:ext>
            </p:extLst>
          </p:nvPr>
        </p:nvGraphicFramePr>
        <p:xfrm>
          <a:off x="4507230" y="1280160"/>
          <a:ext cx="4453890" cy="346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50671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8A1179DD-6EBD-6F4E-B2DA-A09AFF33B6E0}"/>
              </a:ext>
            </a:extLst>
          </p:cNvPr>
          <p:cNvSpPr/>
          <p:nvPr/>
        </p:nvSpPr>
        <p:spPr>
          <a:xfrm>
            <a:off x="609981" y="37054"/>
            <a:ext cx="7931346" cy="913028"/>
          </a:xfrm>
          <a:prstGeom prst="roundRect">
            <a:avLst>
              <a:gd name="adj" fmla="val 18511"/>
            </a:avLst>
          </a:prstGeom>
          <a:solidFill>
            <a:srgbClr val="009393"/>
          </a:solidFill>
          <a:ln w="3175">
            <a:miter lim="400000"/>
          </a:ln>
        </p:spPr>
        <p:txBody>
          <a:bodyPr lIns="10280" tIns="10280" rIns="10280" bIns="10280" anchor="ctr"/>
          <a:lstStyle/>
          <a:p>
            <a:pPr algn="ctr" defTabSz="158008"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420" y="282009"/>
            <a:ext cx="762762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26054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tx1"/>
                </a:solidFill>
              </a:rPr>
              <a:t>Расходы на реализацию национальных проектов в 2021 году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516050C-A3E3-472C-95CB-3F69E9049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843917"/>
              </p:ext>
            </p:extLst>
          </p:nvPr>
        </p:nvGraphicFramePr>
        <p:xfrm>
          <a:off x="226424" y="990203"/>
          <a:ext cx="8752114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52114">
                  <a:extLst>
                    <a:ext uri="{9D8B030D-6E8A-4147-A177-3AD203B41FA5}">
                      <a16:colId xmlns:a16="http://schemas.microsoft.com/office/drawing/2014/main" val="3767522125"/>
                    </a:ext>
                  </a:extLst>
                </a:gridCol>
              </a:tblGrid>
              <a:tr h="3889664">
                <a:tc>
                  <a:txBody>
                    <a:bodyPr/>
                    <a:lstStyle/>
                    <a:p>
                      <a:pPr algn="l"/>
                      <a:endParaRPr lang="en-US" sz="800" b="1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r>
                        <a:rPr lang="ru-RU" sz="10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«ОБРАЗОВАНИЕ» - 70 681,9 тыс. рублей</a:t>
                      </a:r>
                    </a:p>
                    <a:p>
                      <a:pPr marL="228600" marR="0" lvl="0" indent="-22860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В общеобразовательных организациях на базе МБОУ «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Бутовская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№ 1», МАОУ «Измайловская СОШ», МБОУ «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Молоковская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СОШ» созданы и функционируют центры образования естественно-научной и технологической направленностей. Выполнены работы по ремонту помещений, осуществлена поставка мебели, цифровое и компьютерное оборудование.</a:t>
                      </a: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</a:t>
                      </a:r>
                    </a:p>
                    <a:p>
                      <a:pPr marL="228600" marR="0" lvl="0" indent="-22860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Образовательные организации МАОУ «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Видновская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№ 11», МАОУ «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Бутовская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№ 2», МАОУ «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Видновская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№ 10», МАОУ «СОШ совхоза им. Ленина», МБОУ «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Видновской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№ 1» и МАОУ «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Видновской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№ 9» оснащены компьютерным, мультимедийным, презентационным оборудованием и программным обеспечением в рамках эксперимента по модернизации начального общего, основного общего и среднего общего образования.</a:t>
                      </a:r>
                    </a:p>
                    <a:p>
                      <a:pPr marL="228600" marR="0" lvl="0" indent="-22860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endParaRPr lang="ru-RU" sz="1000" b="0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228600" marR="0" lvl="0" indent="-22860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Оплачен аванс по строительству СОШ на 825 мест в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р.п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. Дрожжино, ЖК «Дрожжино-2».</a:t>
                      </a: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rgbClr val="343947"/>
                        </a:solidFill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«ЦИФРОВАЯ ЭКОНОМИКА» - 2,0 тыс. рублей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Обеспечение общеобразовательных организаций доступом в информационно-телекоммуникационную сеть «Интернет» на скорости не менее 100 Мбит/с </a:t>
                      </a:r>
                      <a:r>
                        <a:rPr lang="ru-RU" sz="10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для организаций, расположенных в городских населенных пунктах, 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 скорости не менее 50 Мбит/с </a:t>
                      </a:r>
                      <a:r>
                        <a:rPr lang="ru-RU" sz="10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для организаций, расположенных в сельских населенных пунктах.</a:t>
                      </a:r>
                      <a:endParaRPr lang="ru-RU" sz="1000" b="0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0" indent="0" algn="just">
                        <a:buNone/>
                      </a:pPr>
                      <a:endParaRPr lang="ru-RU" sz="1000" b="0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0" indent="0" algn="just">
                        <a:buNone/>
                      </a:pPr>
                      <a:endParaRPr lang="ru-RU" sz="1000" dirty="0">
                        <a:solidFill>
                          <a:srgbClr val="343947"/>
                        </a:solidFill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«ДЕМОГРАФИЯ» - 51 406,0 тыс. рублей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000" dirty="0">
                          <a:solidFill>
                            <a:srgbClr val="343947"/>
                          </a:solidFill>
                        </a:rPr>
                        <a:t>Осуществлена 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государственная поддержка частных дошкольных образовательных организаций детский сад «Гулливер -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Суханово</a:t>
                      </a:r>
                      <a:r>
                        <a:rPr lang="ru-RU" sz="100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», Детский сад «Замок Детства», детский сад «Маленькая страна» с целью возмещения расходов на присмотр и уход, содержание имущества и арендную плату за использование помещений.</a:t>
                      </a: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rgbClr val="343947"/>
                        </a:solidFill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rgbClr val="343947"/>
                        </a:solidFill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rgbClr val="343947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5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6804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8A1179DD-6EBD-6F4E-B2DA-A09AFF33B6E0}"/>
              </a:ext>
            </a:extLst>
          </p:cNvPr>
          <p:cNvSpPr/>
          <p:nvPr/>
        </p:nvSpPr>
        <p:spPr>
          <a:xfrm>
            <a:off x="609981" y="37054"/>
            <a:ext cx="7931346" cy="913028"/>
          </a:xfrm>
          <a:prstGeom prst="roundRect">
            <a:avLst>
              <a:gd name="adj" fmla="val 18511"/>
            </a:avLst>
          </a:prstGeom>
          <a:solidFill>
            <a:srgbClr val="009393"/>
          </a:solidFill>
          <a:ln w="3175">
            <a:miter lim="400000"/>
          </a:ln>
        </p:spPr>
        <p:txBody>
          <a:bodyPr lIns="10280" tIns="10280" rIns="10280" bIns="10280" anchor="ctr"/>
          <a:lstStyle/>
          <a:p>
            <a:pPr algn="ctr" defTabSz="158008"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420" y="282009"/>
            <a:ext cx="762762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26054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tx1"/>
                </a:solidFill>
              </a:rPr>
              <a:t>Расходы на реализацию национальных проектов в 2021 году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516050C-A3E3-472C-95CB-3F69E9049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15957"/>
              </p:ext>
            </p:extLst>
          </p:nvPr>
        </p:nvGraphicFramePr>
        <p:xfrm>
          <a:off x="163286" y="1103811"/>
          <a:ext cx="8823960" cy="3429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23960">
                  <a:extLst>
                    <a:ext uri="{9D8B030D-6E8A-4147-A177-3AD203B41FA5}">
                      <a16:colId xmlns:a16="http://schemas.microsoft.com/office/drawing/2014/main" val="3767522125"/>
                    </a:ext>
                  </a:extLst>
                </a:gridCol>
              </a:tblGrid>
              <a:tr h="1688868">
                <a:tc>
                  <a:txBody>
                    <a:bodyPr/>
                    <a:lstStyle/>
                    <a:p>
                      <a:pPr algn="l"/>
                      <a:endParaRPr lang="en-US" sz="800" b="1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«КУЛЬТУРА» - 479,2 тыс. рублей</a:t>
                      </a:r>
                      <a:endParaRPr lang="en-US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0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Осуществлена 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поддержка лучших работников сельских учреждений культуры (директор МБУ «ДК «Буревестник»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Абзялова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Н.А.), лучших сельских учреждений культуры. Победителями областного конкурса стали: библиотека с.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Булатниково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и библиотека пос.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Новодрожжино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, МБУ «Центр досуга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Дроздово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». </a:t>
                      </a:r>
                    </a:p>
                    <a:p>
                      <a:pPr algn="l"/>
                      <a:endParaRPr lang="en-US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endParaRPr lang="en-US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r>
                        <a:rPr lang="ru-RU" sz="1000" b="1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«ЖИЛЬЕ И ГОРОДСКАЯ СРЕДА» - 311 144,9 тыс. рублей</a:t>
                      </a:r>
                    </a:p>
                    <a:p>
                      <a:pPr algn="l"/>
                      <a:endParaRPr lang="ru-RU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228600" marR="0" lvl="0" indent="-22860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Проведено поэтапное благоустройство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Видновского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лесопарка: создание и обустройство освещенной 3-х км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лыжероллерной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трассы, пешеходных дорожек и установка павильона «Лыжная база». </a:t>
                      </a: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</a:t>
                      </a:r>
                    </a:p>
                    <a:p>
                      <a:pPr marL="228600" marR="0" lvl="0" indent="-22860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Обустроено 4 детских игровых площадок в пос. Развилка, д.48; дер. Слобода, ул.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Надеждинская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; дер. Мильково, ул. Старое Мильково; г. Видное, ул. Мало-Нагорная.</a:t>
                      </a:r>
                    </a:p>
                    <a:p>
                      <a:pPr marL="228600" marR="0" lvl="0" indent="-22860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endParaRPr lang="ru-RU" sz="1000" b="0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228600" marR="0" lvl="0" indent="-22860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Проведено </a:t>
                      </a:r>
                      <a:r>
                        <a:rPr lang="ru-RU" sz="10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устройство и капитальный ремонт 26 объектов электросетевого хозяйства и систем наружного освещения в рамках реализации проекта «Светлый город».</a:t>
                      </a:r>
                      <a:endParaRPr lang="ru-RU" sz="1000" b="0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4.    Выполнен </a:t>
                      </a:r>
                      <a:r>
                        <a:rPr lang="ru-RU" sz="10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ремонт 4 дворовых территорий по адресам: г. Видное, ул. Советская д.№№ 9,11,15,17; ул. Школьная, д.№82; Петровский проезд, д.№41Б, 41В,41Д; проспект Ленинского Комсомола, д.№ 74.</a:t>
                      </a: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5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1451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43649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fontAlgn="b"/>
            <a:r>
              <a:rPr lang="ru-RU" sz="1800" dirty="0">
                <a:solidFill>
                  <a:srgbClr val="16E7CF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r>
              <a:rPr lang="en-US" sz="1800" dirty="0">
                <a:solidFill>
                  <a:srgbClr val="16E7CF"/>
                </a:solidFill>
              </a:rPr>
              <a:t> </a:t>
            </a:r>
            <a:r>
              <a:rPr lang="ru-RU" sz="1800" dirty="0">
                <a:solidFill>
                  <a:srgbClr val="16E7CF"/>
                </a:solidFill>
              </a:rPr>
              <a:t>в 2021 году</a:t>
            </a:r>
            <a:endParaRPr lang="ru-RU" sz="1800" b="1" dirty="0">
              <a:solidFill>
                <a:srgbClr val="16E7C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350333"/>
              </p:ext>
            </p:extLst>
          </p:nvPr>
        </p:nvGraphicFramePr>
        <p:xfrm>
          <a:off x="1" y="962691"/>
          <a:ext cx="9143999" cy="4175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36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459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3789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314633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835201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663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проекта, место реализации проекта (адрес)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Профинансировано в 2021 году 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 ввода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объекта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(год)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реализации проекта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№8 в п. Горки Ленинские городского поселения Горки Ленинские Ленинского городского округа Московской области по адресу: Московская область, Ленинский городской округ, п. Горки Ленинские (проектирование)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7 555,00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водой, после реализации проекта увеличится с 3000 до 10 000 человек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в п/о "Петровское" городского поселения Горки Ленинские  Ленинского муниципального района Московской области: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Московская область, Ленинский городской округ, п/о "Петровское"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80 156,60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водой, после реализации проекта увеличится с 300 до 1300 человек.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водозаборного узла в д.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Дроздово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сельского поселения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Развилковское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муниципального района Московской области по адресу: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Московская область, Ленинский городской округ, д.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Дроздово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10 249,80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 после реализации проекта составит 4000 человек.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Сеть водоснабжения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с.Булатниково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сельское поселение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муниципального района Московской области: Московская область, Ленинский городской округ,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с.Булатниково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19 954,50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 после реализации проекта составит 1900 человек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42872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57711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fontAlgn="b"/>
            <a:r>
              <a:rPr lang="ru-RU" sz="1800" dirty="0">
                <a:solidFill>
                  <a:srgbClr val="16E7CF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r>
              <a:rPr lang="en-US" sz="1800" dirty="0">
                <a:solidFill>
                  <a:srgbClr val="16E7CF"/>
                </a:solidFill>
              </a:rPr>
              <a:t> </a:t>
            </a:r>
            <a:r>
              <a:rPr lang="ru-RU" sz="1800" dirty="0">
                <a:solidFill>
                  <a:srgbClr val="16E7CF"/>
                </a:solidFill>
              </a:rPr>
              <a:t>в 2021 году</a:t>
            </a:r>
            <a:endParaRPr lang="ru-RU" sz="1800" b="1" dirty="0">
              <a:solidFill>
                <a:srgbClr val="16E7C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285545"/>
              </p:ext>
            </p:extLst>
          </p:nvPr>
        </p:nvGraphicFramePr>
        <p:xfrm>
          <a:off x="1" y="1128946"/>
          <a:ext cx="9143999" cy="3800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36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459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3789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314633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835201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663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проекта, место реализации проекта (адрес)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Профинансировано в 2021 году 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 ввода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объекта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(год)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реализации проекта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Сеть водоснабжения с.Булатниково сельское поселение Булатниковское Ленинского муниципального района Московской области: 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область, Ленинский городской округ,  с.Булатниково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19 954,50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 после реализации проекта составит 1900 человек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№15 в д.Орлово мощностью 450,00 м3/сут по адресу: 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область, Ленинский муниципальный район, сельское поселение Молоковское, д.Орлово: Московская область, Ленинский городской округ, д.Орлово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1 057,50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водой, после реализации проекта увеличится с 70 до 1500 человек.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очистных сооружений хозяйственно-бытовой канализации в п. Горки Ленинские Ленинского городского округа Московской области (выполнение работ по разработке проектно-сметной документации и проведению инженерных изысканий)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20 443,90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централизованного водоотведения и бесперебойного водоотведения стоков ХБК для 10 000 жителей п. Горки Ленинские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8038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57711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568500" rtl="0" eaLnBrk="1" fontAlgn="b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общественно значимых проектах, реализуемых на территории Ленинского городского округа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2021 году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551726"/>
              </p:ext>
            </p:extLst>
          </p:nvPr>
        </p:nvGraphicFramePr>
        <p:xfrm>
          <a:off x="1" y="1128946"/>
          <a:ext cx="9143999" cy="1733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36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459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3789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314633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835201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663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проекта, место реализации проекта (адрес)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Профинансировано в 2021 году 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 ввода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объекта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(год)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реализации проекта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образовательное учреждение на 200 мест (ДОУ 2.2) по адресу: Московская область, Ленинский городской округ, вблизи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р.п.Лопатино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;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14 830,8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ДОУ на 200 мест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825 мест, Ленинский городской округ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р.п.Дрожжино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ЖК "Дрожжино-2"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50 000,0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 825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10" y="3094920"/>
            <a:ext cx="2763878" cy="18368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268" y="3086099"/>
            <a:ext cx="2884800" cy="18368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248" y="3086099"/>
            <a:ext cx="2473875" cy="18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929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">
            <a:extLst>
              <a:ext uri="{FF2B5EF4-FFF2-40B4-BE49-F238E27FC236}">
                <a16:creationId xmlns:a16="http://schemas.microsoft.com/office/drawing/2014/main" id="{8A1179DD-6EBD-6F4E-B2DA-A09AFF33B6E0}"/>
              </a:ext>
            </a:extLst>
          </p:cNvPr>
          <p:cNvSpPr/>
          <p:nvPr/>
        </p:nvSpPr>
        <p:spPr>
          <a:xfrm>
            <a:off x="1125009" y="92083"/>
            <a:ext cx="7763551" cy="913028"/>
          </a:xfrm>
          <a:prstGeom prst="roundRect">
            <a:avLst>
              <a:gd name="adj" fmla="val 18511"/>
            </a:avLst>
          </a:prstGeom>
          <a:solidFill>
            <a:srgbClr val="009393"/>
          </a:solidFill>
          <a:ln w="3175">
            <a:miter lim="400000"/>
          </a:ln>
        </p:spPr>
        <p:txBody>
          <a:bodyPr lIns="10280" tIns="10280" rIns="10280" bIns="10280" anchor="ctr"/>
          <a:lstStyle/>
          <a:p>
            <a:pPr algn="ctr" defTabSz="158008"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000" dirty="0">
              <a:latin typeface="+mj-lt"/>
            </a:endParaRPr>
          </a:p>
        </p:txBody>
      </p:sp>
      <p:sp>
        <p:nvSpPr>
          <p:cNvPr id="5" name="Rounded Rectangle"/>
          <p:cNvSpPr/>
          <p:nvPr/>
        </p:nvSpPr>
        <p:spPr>
          <a:xfrm>
            <a:off x="485290" y="1520750"/>
            <a:ext cx="8378155" cy="3300632"/>
          </a:xfrm>
          <a:prstGeom prst="roundRect">
            <a:avLst>
              <a:gd name="adj" fmla="val 3594"/>
            </a:avLst>
          </a:prstGeom>
          <a:gradFill>
            <a:gsLst>
              <a:gs pos="0">
                <a:schemeClr val="accent1">
                  <a:hueOff val="-5577341"/>
                  <a:lumOff val="49962"/>
                </a:schemeClr>
              </a:gs>
              <a:gs pos="100000">
                <a:schemeClr val="accent2">
                  <a:hueOff val="-85258"/>
                  <a:satOff val="14347"/>
                  <a:lumOff val="22373"/>
                </a:schemeClr>
              </a:gs>
            </a:gsLst>
            <a:lin ang="6809683"/>
          </a:gradFill>
          <a:ln w="3175">
            <a:miter lim="400000"/>
          </a:ln>
        </p:spPr>
        <p:txBody>
          <a:bodyPr lIns="72000" tIns="72000" rIns="72000" bIns="72000" anchor="ctr">
            <a:noAutofit/>
          </a:bodyPr>
          <a:lstStyle/>
          <a:p>
            <a:pPr lvl="0" defTabSz="914400" hangingPunct="1"/>
            <a:endParaRPr lang="ru-RU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endParaRPr lang="ru-RU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Сведения о месте нахождения: </a:t>
            </a:r>
            <a:endParaRPr lang="en-US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Московская область, Ленинский городской округ, </a:t>
            </a:r>
            <a:r>
              <a:rPr lang="ru-RU" sz="1600" dirty="0" err="1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г.Видное</a:t>
            </a:r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ул.Заводская</a:t>
            </a:r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, д.2а</a:t>
            </a:r>
          </a:p>
          <a:p>
            <a:pPr lvl="0" defTabSz="914400" hangingPunct="1"/>
            <a:endParaRPr lang="ru-RU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Электронная почта: finupr@fin-vidnoe.ru</a:t>
            </a: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Телефон: 8(495)541-12-92</a:t>
            </a:r>
          </a:p>
          <a:p>
            <a:pPr lvl="0" defTabSz="914400" hangingPunct="1"/>
            <a:endParaRPr lang="ru-RU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cs typeface="Times New Roman" panose="02020603050405020304" pitchFamily="18" charset="0"/>
              </a:rPr>
              <a:t>График работы: понедельник-четверг с 9-00 до 18-00,</a:t>
            </a: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cs typeface="Times New Roman" panose="02020603050405020304" pitchFamily="18" charset="0"/>
              </a:rPr>
              <a:t>                              пятница с 9-00 до 16-45</a:t>
            </a: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cs typeface="Times New Roman" panose="02020603050405020304" pitchFamily="18" charset="0"/>
              </a:rPr>
              <a:t>                              Обед с 13-00 до 14-00</a:t>
            </a:r>
          </a:p>
          <a:p>
            <a:pPr lvl="0" defTabSz="914400" hangingPunct="1"/>
            <a:endParaRPr lang="ru-RU" sz="1600" dirty="0">
              <a:solidFill>
                <a:srgbClr val="343947"/>
              </a:solidFill>
              <a:cs typeface="Times New Roman" panose="02020603050405020304" pitchFamily="18" charset="0"/>
            </a:endParaRPr>
          </a:p>
          <a:p>
            <a:pPr defTabSz="914400" hangingPunct="1"/>
            <a:r>
              <a:rPr lang="ru-RU" sz="1600" dirty="0">
                <a:solidFill>
                  <a:srgbClr val="343947"/>
                </a:solidFill>
                <a:cs typeface="Times New Roman" panose="02020603050405020304" pitchFamily="18" charset="0"/>
              </a:rPr>
              <a:t>График личного приема граждан: понедельник с 15-00 до 17-00</a:t>
            </a:r>
          </a:p>
          <a:p>
            <a:pPr lvl="0" defTabSz="914400" hangingPunct="1"/>
            <a:endParaRPr lang="ru-RU" sz="2000" kern="12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endParaRPr lang="ru-RU" sz="2000" kern="1200" dirty="0">
              <a:solidFill>
                <a:srgbClr val="000000"/>
              </a:solidFill>
              <a:latin typeface="Calibri" panose="020F0502020204030204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5009" y="121595"/>
            <a:ext cx="759575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«Бюджет для граждан»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подготовлен Финансово-экономическим управлением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администрации Ленинского городского округа Московской области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90" y="103193"/>
            <a:ext cx="761328" cy="128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8254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BA00FF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Proxima Nova"/>
        <a:ea typeface="Proxima Nova"/>
        <a:cs typeface="Proxima Nova"/>
      </a:majorFont>
      <a:minorFont>
        <a:latin typeface="Proxima Nova"/>
        <a:ea typeface="Proxima Nova"/>
        <a:cs typeface="Proxima Nov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7113" tIns="57113" rIns="57113" bIns="57113" numCol="1" spcCol="38100" rtlCol="0" anchor="ctr">
        <a:spAutoFit/>
      </a:bodyPr>
      <a:lstStyle>
        <a:defPPr marL="0" marR="0" indent="0" algn="ctr" defTabSz="87782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chemeClr val="accent1">
                <a:hueOff val="-5577341"/>
                <a:lumOff val="49962"/>
              </a:schemeClr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7113" tIns="57113" rIns="57113" bIns="57113" numCol="1" spcCol="38100" rtlCol="0" anchor="ctr">
        <a:spAutoFit/>
      </a:bodyPr>
      <a:lstStyle>
        <a:defPPr marL="0" marR="0" indent="0" algn="l" defTabSz="26054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chemeClr val="accent1">
                <a:hueOff val="-5577341"/>
                <a:lumOff val="49962"/>
              </a:schemeClr>
            </a:solidFill>
            <a:effectLst/>
            <a:uFillTx/>
            <a:latin typeface="+mn-lt"/>
            <a:ea typeface="+mn-ea"/>
            <a:cs typeface="+mn-cs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Proxima Nova"/>
        <a:ea typeface="Proxima Nova"/>
        <a:cs typeface="Proxima Nova"/>
      </a:majorFont>
      <a:minorFont>
        <a:latin typeface="Proxima Nova"/>
        <a:ea typeface="Proxima Nova"/>
        <a:cs typeface="Proxima Nov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7113" tIns="57113" rIns="57113" bIns="57113" numCol="1" spcCol="38100" rtlCol="0" anchor="ctr">
        <a:spAutoFit/>
      </a:bodyPr>
      <a:lstStyle>
        <a:defPPr marL="0" marR="0" indent="0" algn="ctr" defTabSz="87782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chemeClr val="accent1">
                <a:hueOff val="-5577341"/>
                <a:lumOff val="49962"/>
              </a:schemeClr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7113" tIns="57113" rIns="57113" bIns="57113" numCol="1" spcCol="38100" rtlCol="0" anchor="ctr">
        <a:spAutoFit/>
      </a:bodyPr>
      <a:lstStyle>
        <a:defPPr marL="0" marR="0" indent="0" algn="l" defTabSz="26054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chemeClr val="accent1">
                <a:hueOff val="-5577341"/>
                <a:lumOff val="49962"/>
              </a:schemeClr>
            </a:solidFill>
            <a:effectLst/>
            <a:uFillTx/>
            <a:latin typeface="+mn-lt"/>
            <a:ea typeface="+mn-ea"/>
            <a:cs typeface="+mn-cs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8528</Words>
  <Application>Microsoft Office PowerPoint</Application>
  <PresentationFormat>Экран (16:9)</PresentationFormat>
  <Paragraphs>1740</Paragraphs>
  <Slides>56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6" baseType="lpstr">
      <vt:lpstr>Arial</vt:lpstr>
      <vt:lpstr>Calibri</vt:lpstr>
      <vt:lpstr>Helvetica Neue</vt:lpstr>
      <vt:lpstr>Helvetica Neue Medium</vt:lpstr>
      <vt:lpstr>Inter Medium</vt:lpstr>
      <vt:lpstr>Proxima Nova</vt:lpstr>
      <vt:lpstr>Segoe UI</vt:lpstr>
      <vt:lpstr>Times New Roman</vt:lpstr>
      <vt:lpstr>21_BasicWhite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Русанова Татьяна Иваносна</dc:creator>
  <cp:lastModifiedBy>Финансовое</cp:lastModifiedBy>
  <cp:revision>162</cp:revision>
  <dcterms:modified xsi:type="dcterms:W3CDTF">2022-05-20T12:45:25Z</dcterms:modified>
</cp:coreProperties>
</file>