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7.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0"/>
  </p:notesMasterIdLst>
  <p:sldIdLst>
    <p:sldId id="262" r:id="rId2"/>
    <p:sldId id="273" r:id="rId3"/>
    <p:sldId id="274" r:id="rId4"/>
    <p:sldId id="367" r:id="rId5"/>
    <p:sldId id="366" r:id="rId6"/>
    <p:sldId id="332" r:id="rId7"/>
    <p:sldId id="342" r:id="rId8"/>
    <p:sldId id="333" r:id="rId9"/>
    <p:sldId id="334" r:id="rId10"/>
    <p:sldId id="335" r:id="rId11"/>
    <p:sldId id="336" r:id="rId12"/>
    <p:sldId id="337" r:id="rId13"/>
    <p:sldId id="338" r:id="rId14"/>
    <p:sldId id="339" r:id="rId15"/>
    <p:sldId id="365" r:id="rId16"/>
    <p:sldId id="322" r:id="rId17"/>
    <p:sldId id="323" r:id="rId18"/>
    <p:sldId id="295" r:id="rId19"/>
    <p:sldId id="327" r:id="rId20"/>
    <p:sldId id="325" r:id="rId21"/>
    <p:sldId id="326" r:id="rId22"/>
    <p:sldId id="329" r:id="rId23"/>
    <p:sldId id="330" r:id="rId24"/>
    <p:sldId id="331" r:id="rId25"/>
    <p:sldId id="288" r:id="rId26"/>
    <p:sldId id="289" r:id="rId27"/>
    <p:sldId id="290" r:id="rId28"/>
    <p:sldId id="360" r:id="rId29"/>
    <p:sldId id="283" r:id="rId30"/>
    <p:sldId id="294" r:id="rId31"/>
    <p:sldId id="349" r:id="rId32"/>
    <p:sldId id="368" r:id="rId33"/>
    <p:sldId id="369" r:id="rId34"/>
    <p:sldId id="370" r:id="rId35"/>
    <p:sldId id="371" r:id="rId36"/>
    <p:sldId id="372" r:id="rId37"/>
    <p:sldId id="373" r:id="rId38"/>
    <p:sldId id="374" r:id="rId39"/>
    <p:sldId id="375" r:id="rId40"/>
    <p:sldId id="376" r:id="rId41"/>
    <p:sldId id="377" r:id="rId42"/>
    <p:sldId id="378" r:id="rId43"/>
    <p:sldId id="379" r:id="rId44"/>
    <p:sldId id="380" r:id="rId45"/>
    <p:sldId id="381" r:id="rId46"/>
    <p:sldId id="382" r:id="rId47"/>
    <p:sldId id="383" r:id="rId48"/>
    <p:sldId id="384" r:id="rId49"/>
    <p:sldId id="385" r:id="rId50"/>
    <p:sldId id="386" r:id="rId51"/>
    <p:sldId id="387" r:id="rId52"/>
    <p:sldId id="388" r:id="rId53"/>
    <p:sldId id="389" r:id="rId54"/>
    <p:sldId id="390" r:id="rId55"/>
    <p:sldId id="391" r:id="rId56"/>
    <p:sldId id="392" r:id="rId57"/>
    <p:sldId id="277" r:id="rId58"/>
    <p:sldId id="278" r:id="rId59"/>
    <p:sldId id="364" r:id="rId60"/>
    <p:sldId id="280" r:id="rId61"/>
    <p:sldId id="281" r:id="rId62"/>
    <p:sldId id="291" r:id="rId63"/>
    <p:sldId id="292" r:id="rId64"/>
    <p:sldId id="293" r:id="rId65"/>
    <p:sldId id="363" r:id="rId66"/>
    <p:sldId id="344" r:id="rId67"/>
    <p:sldId id="346" r:id="rId68"/>
    <p:sldId id="272" r:id="rId69"/>
  </p:sldIdLst>
  <p:sldSz cx="9144000" cy="5143500" type="screen16x9"/>
  <p:notesSz cx="6858000" cy="9144000"/>
  <p:defaultTextStyle>
    <a:defPPr marL="0" marR="0" indent="0" algn="l" defTabSz="199522" rtl="0" fontAlgn="auto" latinLnBrk="1" hangingPunct="0">
      <a:lnSpc>
        <a:spcPct val="100000"/>
      </a:lnSpc>
      <a:spcBef>
        <a:spcPts val="0"/>
      </a:spcBef>
      <a:spcAft>
        <a:spcPts val="0"/>
      </a:spcAft>
      <a:buClrTx/>
      <a:buSzTx/>
      <a:buFontTx/>
      <a:buNone/>
      <a:tabLst/>
      <a:defRPr kumimoji="0" sz="393" b="0" i="0" u="none" strike="noStrike" cap="none" spc="0" normalizeH="0" baseline="0">
        <a:ln>
          <a:noFill/>
        </a:ln>
        <a:solidFill>
          <a:srgbClr val="000000"/>
        </a:solidFill>
        <a:effectLst/>
        <a:uFillTx/>
      </a:defRPr>
    </a:defPPr>
    <a:lvl1pPr marL="0" marR="0" indent="0"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1pPr>
    <a:lvl2pPr marL="0" marR="0" indent="99761"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2pPr>
    <a:lvl3pPr marL="0" marR="0" indent="199522"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3pPr>
    <a:lvl4pPr marL="0" marR="0" indent="299283"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4pPr>
    <a:lvl5pPr marL="0" marR="0" indent="399044"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5pPr>
    <a:lvl6pPr marL="0" marR="0" indent="498805"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6pPr>
    <a:lvl7pPr marL="0" marR="0" indent="598566"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7pPr>
    <a:lvl8pPr marL="0" marR="0" indent="698327"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8pPr>
    <a:lvl9pPr marL="0" marR="0" indent="798088" algn="l" defTabSz="568500" rtl="0" fontAlgn="auto" latinLnBrk="0" hangingPunct="0">
      <a:lnSpc>
        <a:spcPct val="100000"/>
      </a:lnSpc>
      <a:spcBef>
        <a:spcPts val="0"/>
      </a:spcBef>
      <a:spcAft>
        <a:spcPts val="0"/>
      </a:spcAft>
      <a:buClrTx/>
      <a:buSzTx/>
      <a:buFontTx/>
      <a:buNone/>
      <a:tabLst/>
      <a:defRPr kumimoji="0" sz="1091" b="0" i="0" u="none" strike="noStrike" cap="none" spc="0" normalizeH="0" baseline="0">
        <a:ln>
          <a:noFill/>
        </a:ln>
        <a:solidFill>
          <a:schemeClr val="accent1">
            <a:hueOff val="-5577341"/>
            <a:lumOff val="49962"/>
          </a:schemeClr>
        </a:solidFill>
        <a:effectLst/>
        <a:uFillTx/>
        <a:latin typeface="+mn-lt"/>
        <a:ea typeface="+mn-ea"/>
        <a:cs typeface="+mn-cs"/>
        <a:sym typeface="Proxima Nova"/>
      </a:defRPr>
    </a:lvl9pPr>
  </p:defaultTextStyle>
  <p:extLst>
    <p:ext uri="{521415D9-36F7-43E2-AB2F-B90AF26B5E84}">
      <p14:sectionLst xmlns:p14="http://schemas.microsoft.com/office/powerpoint/2010/main">
        <p14:section name="Раздел по умолчанию" id="{B158DAE9-32F5-4190-870D-3732A4813DF2}">
          <p14:sldIdLst>
            <p14:sldId id="262"/>
            <p14:sldId id="273"/>
            <p14:sldId id="274"/>
            <p14:sldId id="367"/>
            <p14:sldId id="366"/>
            <p14:sldId id="332"/>
            <p14:sldId id="342"/>
            <p14:sldId id="333"/>
            <p14:sldId id="334"/>
            <p14:sldId id="335"/>
            <p14:sldId id="336"/>
            <p14:sldId id="337"/>
            <p14:sldId id="338"/>
            <p14:sldId id="339"/>
            <p14:sldId id="365"/>
            <p14:sldId id="322"/>
            <p14:sldId id="323"/>
            <p14:sldId id="295"/>
            <p14:sldId id="327"/>
            <p14:sldId id="325"/>
            <p14:sldId id="326"/>
            <p14:sldId id="329"/>
            <p14:sldId id="330"/>
            <p14:sldId id="331"/>
            <p14:sldId id="288"/>
            <p14:sldId id="289"/>
            <p14:sldId id="290"/>
            <p14:sldId id="360"/>
          </p14:sldIdLst>
        </p14:section>
        <p14:section name="Раздел без заголовка" id="{12371D85-0638-4086-97A9-5D2AC3522B92}">
          <p14:sldIdLst>
            <p14:sldId id="283"/>
            <p14:sldId id="294"/>
            <p14:sldId id="349"/>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 id="277"/>
            <p14:sldId id="278"/>
            <p14:sldId id="364"/>
            <p14:sldId id="280"/>
            <p14:sldId id="281"/>
            <p14:sldId id="291"/>
            <p14:sldId id="292"/>
            <p14:sldId id="293"/>
            <p14:sldId id="363"/>
            <p14:sldId id="344"/>
            <p14:sldId id="346"/>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AD9B"/>
    <a:srgbClr val="343947"/>
    <a:srgbClr val="72FDEA"/>
    <a:srgbClr val="16E7CF"/>
    <a:srgbClr val="B1FDEA"/>
    <a:srgbClr val="009393"/>
    <a:srgbClr val="E7F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
          <a:latin typeface="Helvetica Neue"/>
          <a:ea typeface="Helvetica Neue"/>
          <a:cs typeface="Helvetica Neue"/>
        </a:font>
        <a:srgbClr val="000000"/>
      </a:tcTxStyle>
      <a:tcStyle>
        <a:tcBdr>
          <a:left>
            <a:ln w="3175" cap="flat">
              <a:solidFill>
                <a:srgbClr val="536773"/>
              </a:solidFill>
              <a:prstDash val="solid"/>
              <a:miter lim="400000"/>
            </a:ln>
          </a:left>
          <a:right>
            <a:ln w="3175" cap="flat">
              <a:solidFill>
                <a:srgbClr val="000000"/>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firstCol>
    <a:lastRow>
      <a:tcTxStyle b="off"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536773"/>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
          <a:latin typeface="Helvetica Neue"/>
          <a:ea typeface="Helvetica Neue"/>
          <a:cs typeface="Helvetica Neue"/>
        </a:font>
        <a:srgbClr val="000000"/>
      </a:tcTxStyle>
      <a:tcStyle>
        <a:tcBdr>
          <a:left>
            <a:ln w="3175" cap="flat">
              <a:solidFill>
                <a:srgbClr val="838383"/>
              </a:solidFill>
              <a:prstDash val="solid"/>
              <a:miter lim="400000"/>
            </a:ln>
          </a:left>
          <a:right>
            <a:ln w="3175" cap="flat">
              <a:solidFill>
                <a:srgbClr val="838383"/>
              </a:solidFill>
              <a:prstDash val="solid"/>
              <a:miter lim="400000"/>
            </a:ln>
          </a:right>
          <a:top>
            <a:ln w="3175" cap="flat">
              <a:solidFill>
                <a:srgbClr val="838383"/>
              </a:solidFill>
              <a:prstDash val="solid"/>
              <a:miter lim="400000"/>
            </a:ln>
          </a:top>
          <a:bottom>
            <a:ln w="3175" cap="flat">
              <a:solidFill>
                <a:srgbClr val="838383"/>
              </a:solidFill>
              <a:prstDash val="solid"/>
              <a:miter lim="400000"/>
            </a:ln>
          </a:bottom>
          <a:insideH>
            <a:ln w="3175" cap="flat">
              <a:solidFill>
                <a:srgbClr val="838383"/>
              </a:solidFill>
              <a:prstDash val="solid"/>
              <a:miter lim="400000"/>
            </a:ln>
          </a:insideH>
          <a:insideV>
            <a:ln w="3175"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808080"/>
              </a:solidFill>
              <a:prstDash val="solid"/>
              <a:miter lim="400000"/>
            </a:ln>
          </a:right>
          <a:top>
            <a:ln w="3175" cap="flat">
              <a:solidFill>
                <a:srgbClr val="808080"/>
              </a:solidFill>
              <a:prstDash val="solid"/>
              <a:miter lim="400000"/>
            </a:ln>
          </a:top>
          <a:bottom>
            <a:ln w="3175" cap="flat">
              <a:solidFill>
                <a:srgbClr val="808080"/>
              </a:solidFill>
              <a:prstDash val="solid"/>
              <a:miter lim="400000"/>
            </a:ln>
          </a:bottom>
          <a:insideH>
            <a:ln w="3175" cap="flat">
              <a:solidFill>
                <a:srgbClr val="808080"/>
              </a:solidFill>
              <a:prstDash val="solid"/>
              <a:miter lim="400000"/>
            </a:ln>
          </a:insideH>
          <a:insideV>
            <a:ln w="3175" cap="flat">
              <a:solidFill>
                <a:srgbClr val="808080"/>
              </a:solidFill>
              <a:prstDash val="solid"/>
              <a:miter lim="400000"/>
            </a:ln>
          </a:insideV>
        </a:tcBdr>
        <a:fill>
          <a:solidFill>
            <a:srgbClr val="88FA4F"/>
          </a:solidFill>
        </a:fill>
      </a:tcStyle>
    </a:firstCol>
    <a:lastRow>
      <a:tcTxStyle b="off"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chemeClr val="accent3"/>
              </a:solidFill>
              <a:prstDash val="solid"/>
              <a:miter lim="400000"/>
            </a:ln>
          </a:top>
          <a:bottom>
            <a:ln w="3175" cap="flat">
              <a:solidFill>
                <a:srgbClr val="4D4D4D"/>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4D4D4D"/>
              </a:solidFill>
              <a:prstDash val="solid"/>
              <a:miter lim="400000"/>
            </a:ln>
          </a:right>
          <a:top>
            <a:ln w="3175" cap="flat">
              <a:solidFill>
                <a:srgbClr val="4D4D4D"/>
              </a:solidFill>
              <a:prstDash val="solid"/>
              <a:miter lim="400000"/>
            </a:ln>
          </a:top>
          <a:bottom>
            <a:ln w="3175" cap="flat">
              <a:solidFill>
                <a:srgbClr val="4D4D4D"/>
              </a:solidFill>
              <a:prstDash val="solid"/>
              <a:miter lim="400000"/>
            </a:ln>
          </a:bottom>
          <a:insideH>
            <a:ln w="3175" cap="flat">
              <a:solidFill>
                <a:srgbClr val="4D4D4D"/>
              </a:solidFill>
              <a:prstDash val="solid"/>
              <a:miter lim="400000"/>
            </a:ln>
          </a:insideH>
          <a:insideV>
            <a:ln w="3175"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F8BA00"/>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464646"/>
              </a:solidFill>
              <a:prstDash val="solid"/>
              <a:miter lim="400000"/>
            </a:ln>
          </a:left>
          <a:right>
            <a:ln w="3175" cap="flat">
              <a:solidFill>
                <a:srgbClr val="464646"/>
              </a:solidFill>
              <a:prstDash val="solid"/>
              <a:miter lim="400000"/>
            </a:ln>
          </a:right>
          <a:top>
            <a:ln w="3175" cap="flat">
              <a:solidFill>
                <a:srgbClr val="464646"/>
              </a:solidFill>
              <a:prstDash val="solid"/>
              <a:miter lim="400000"/>
            </a:ln>
          </a:top>
          <a:bottom>
            <a:ln w="3175" cap="flat">
              <a:solidFill>
                <a:srgbClr val="464646"/>
              </a:solidFill>
              <a:prstDash val="solid"/>
              <a:miter lim="400000"/>
            </a:ln>
          </a:bottom>
          <a:insideH>
            <a:ln w="3175" cap="flat">
              <a:solidFill>
                <a:srgbClr val="464646"/>
              </a:solidFill>
              <a:prstDash val="solid"/>
              <a:miter lim="400000"/>
            </a:ln>
          </a:insideH>
          <a:insideV>
            <a:ln w="3175"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
          <a:latin typeface="Helvetica Neue"/>
          <a:ea typeface="Helvetica Neue"/>
          <a:cs typeface="Helvetica Neue"/>
        </a:font>
        <a:schemeClr val="accent1">
          <a:hueOff val="-5577341"/>
          <a:lumOff val="49962"/>
        </a:schemeClr>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C3C3C3"/>
              </a:solidFill>
              <a:prstDash val="solid"/>
              <a:miter lim="400000"/>
            </a:ln>
          </a:top>
          <a:bottom>
            <a:ln w="3175" cap="flat">
              <a:solidFill>
                <a:srgbClr val="C3C3C3"/>
              </a:solidFill>
              <a:prstDash val="solid"/>
              <a:miter lim="400000"/>
            </a:ln>
          </a:bottom>
          <a:insideH>
            <a:ln w="3175" cap="flat">
              <a:solidFill>
                <a:srgbClr val="C3C3C3"/>
              </a:solidFill>
              <a:prstDash val="solid"/>
              <a:miter lim="400000"/>
            </a:ln>
          </a:insideH>
          <a:insideV>
            <a:ln w="3175" cap="flat">
              <a:solidFill>
                <a:srgbClr val="C3C3C3"/>
              </a:solidFill>
              <a:prstDash val="solid"/>
              <a:miter lim="400000"/>
            </a:ln>
          </a:insideV>
        </a:tcBdr>
        <a:fill>
          <a:solidFill>
            <a:srgbClr val="CB2A7B"/>
          </a:solidFill>
        </a:fill>
      </a:tcStyle>
    </a:firstCol>
    <a:lastRow>
      <a:tcTxStyle b="on"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CB297B"/>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1">
              <a:hueOff val="-5577341"/>
              <a:lumOff val="49962"/>
            </a:schemeClr>
          </a:solidFill>
        </a:fill>
      </a:tcStyle>
    </a:lastRow>
    <a:firstRow>
      <a:tcTxStyle b="on" i="off">
        <a:font>
          <a:latin typeface="Helvetica Neue"/>
          <a:ea typeface="Helvetica Neue"/>
          <a:cs typeface="Helvetica Neue"/>
        </a:font>
        <a:schemeClr val="accent1">
          <a:hueOff val="-5577341"/>
          <a:lumOff val="49962"/>
        </a:schemeClr>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3175" cap="flat">
              <a:solidFill>
                <a:srgbClr val="6C6C6C"/>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6C6C6C"/>
              </a:solidFill>
              <a:prstDash val="solid"/>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6C6C6C"/>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D6DCE0"/>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40" autoAdjust="0"/>
    <p:restoredTop sz="96374" autoAdjust="0"/>
  </p:normalViewPr>
  <p:slideViewPr>
    <p:cSldViewPr snapToGrid="0" snapToObjects="1">
      <p:cViewPr varScale="1">
        <p:scale>
          <a:sx n="110" d="100"/>
          <a:sy n="110" d="100"/>
        </p:scale>
        <p:origin x="51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xlsx"/></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_____Microsoft_Excel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_____Microsoft_Excel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_____Microsoft_Excel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_____Microsoft_Excel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_____Microsoft_Excel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_____Microsoft_Excel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_____Microsoft_Excel10.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_____Microsoft_Excel11.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_____Microsoft_Excel12.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_____Microsoft_Excel13.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_____Microsoft_Excel14.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ln>
                <a:solidFill>
                  <a:schemeClr val="accent1"/>
                </a:solidFill>
              </a:ln>
              <a:solidFill>
                <a:schemeClr val="tx1">
                  <a:lumMod val="65000"/>
                  <a:lumOff val="35000"/>
                </a:schemeClr>
              </a:solidFill>
              <a:latin typeface="+mn-lt"/>
              <a:ea typeface="+mn-ea"/>
              <a:cs typeface="+mn-cs"/>
            </a:defRPr>
          </a:pPr>
          <a:endParaRPr lang="ru-RU"/>
        </a:p>
      </c:txPr>
    </c:title>
    <c:autoTitleDeleted val="0"/>
    <c:view3D>
      <c:rotX val="50"/>
      <c:rotY val="180"/>
      <c:depthPercent val="110"/>
      <c:rAngAx val="0"/>
      <c:perspective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1.2045915602989038E-4"/>
          <c:w val="0.72029838702049676"/>
          <c:h val="0.9550727669064929"/>
        </c:manualLayout>
      </c:layout>
      <c:pie3DChart>
        <c:varyColors val="1"/>
        <c:ser>
          <c:idx val="0"/>
          <c:order val="0"/>
          <c:tx>
            <c:strRef>
              <c:f>Лист1!$B$2</c:f>
              <c:strCache>
                <c:ptCount val="1"/>
                <c:pt idx="0">
                  <c:v>  -      </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0E1F-46B8-9AA3-5EEDAA8EF8CB}"/>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0E1F-46B8-9AA3-5EEDAA8EF8CB}"/>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0E1F-46B8-9AA3-5EEDAA8EF8CB}"/>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0E1F-46B8-9AA3-5EEDAA8EF8CB}"/>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0E1F-46B8-9AA3-5EEDAA8EF8CB}"/>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0E1F-46B8-9AA3-5EEDAA8EF8CB}"/>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0E1F-46B8-9AA3-5EEDAA8EF8CB}"/>
              </c:ext>
            </c:extLst>
          </c:dPt>
          <c:dPt>
            <c:idx val="7"/>
            <c:bubble3D val="0"/>
            <c:spPr>
              <a:solidFill>
                <a:schemeClr val="accent2">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0E1F-46B8-9AA3-5EEDAA8EF8CB}"/>
              </c:ext>
            </c:extLst>
          </c:dPt>
          <c:dPt>
            <c:idx val="8"/>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1-0E1F-46B8-9AA3-5EEDAA8EF8CB}"/>
              </c:ext>
            </c:extLst>
          </c:dPt>
          <c:dPt>
            <c:idx val="9"/>
            <c:bubble3D val="0"/>
            <c:spPr>
              <a:solidFill>
                <a:schemeClr val="accent4">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3-0E1F-46B8-9AA3-5EEDAA8EF8CB}"/>
              </c:ext>
            </c:extLst>
          </c:dPt>
          <c:dPt>
            <c:idx val="10"/>
            <c:bubble3D val="0"/>
            <c:spPr>
              <a:solidFill>
                <a:schemeClr val="accent5">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5-0E1F-46B8-9AA3-5EEDAA8EF8CB}"/>
              </c:ext>
            </c:extLst>
          </c:dPt>
          <c:dLbls>
            <c:dLbl>
              <c:idx val="0"/>
              <c:layout>
                <c:manualLayout>
                  <c:x val="4.9901286641768787E-2"/>
                  <c:y val="1.9847283998840771E-2"/>
                </c:manualLayout>
              </c:layout>
              <c:dLblPos val="bestFit"/>
              <c:showLegendKey val="1"/>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0E1F-46B8-9AA3-5EEDAA8EF8CB}"/>
                </c:ext>
              </c:extLst>
            </c:dLbl>
            <c:dLbl>
              <c:idx val="2"/>
              <c:layout>
                <c:manualLayout>
                  <c:x val="-1.4790047829494186E-2"/>
                  <c:y val="2.6330153850030871E-2"/>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ln>
                        <a:solidFill>
                          <a:schemeClr val="accent1"/>
                        </a:solidFill>
                      </a:ln>
                      <a:solidFill>
                        <a:srgbClr val="343947"/>
                      </a:solidFill>
                      <a:latin typeface="+mn-lt"/>
                      <a:ea typeface="+mn-ea"/>
                      <a:cs typeface="+mn-cs"/>
                    </a:defRPr>
                  </a:pPr>
                  <a:endParaRPr lang="ru-RU"/>
                </a:p>
              </c:txPr>
              <c:dLblPos val="bestFit"/>
              <c:showLegendKey val="1"/>
              <c:showVal val="0"/>
              <c:showCatName val="0"/>
              <c:showSerName val="0"/>
              <c:showPercent val="1"/>
              <c:showBubbleSize val="0"/>
              <c:extLst>
                <c:ext xmlns:c15="http://schemas.microsoft.com/office/drawing/2012/chart" uri="{CE6537A1-D6FC-4f65-9D91-7224C49458BB}">
                  <c15:spPr xmlns:c15="http://schemas.microsoft.com/office/drawing/2012/chart">
                    <a:prstGeom prst="rect">
                      <a:avLst/>
                    </a:prstGeom>
                  </c15:spPr>
                  <c15:layout/>
                </c:ext>
                <c:ext xmlns:c16="http://schemas.microsoft.com/office/drawing/2014/chart" uri="{C3380CC4-5D6E-409C-BE32-E72D297353CC}">
                  <c16:uniqueId val="{00000005-0E1F-46B8-9AA3-5EEDAA8EF8CB}"/>
                </c:ext>
              </c:extLst>
            </c:dLbl>
            <c:dLbl>
              <c:idx val="3"/>
              <c:layout>
                <c:manualLayout>
                  <c:x val="-2.8983986012647029E-2"/>
                  <c:y val="4.5007119186522684E-2"/>
                </c:manualLayout>
              </c:layout>
              <c:dLblPos val="bestFit"/>
              <c:showLegendKey val="1"/>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0E1F-46B8-9AA3-5EEDAA8EF8CB}"/>
                </c:ext>
              </c:extLst>
            </c:dLbl>
            <c:dLbl>
              <c:idx val="8"/>
              <c:layout>
                <c:manualLayout>
                  <c:x val="1.7078402952126905E-2"/>
                  <c:y val="8.0012096316923499E-4"/>
                </c:manualLayout>
              </c:layout>
              <c:dLblPos val="bestFit"/>
              <c:showLegendKey val="1"/>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11-0E1F-46B8-9AA3-5EEDAA8EF8CB}"/>
                </c:ext>
              </c:extLst>
            </c:dLbl>
            <c:dLbl>
              <c:idx val="10"/>
              <c:layout>
                <c:manualLayout>
                  <c:x val="-0.10769422066622635"/>
                  <c:y val="-0.27448710356211331"/>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ln>
                        <a:solidFill>
                          <a:schemeClr val="accent1"/>
                        </a:solidFill>
                      </a:ln>
                      <a:solidFill>
                        <a:srgbClr val="343947"/>
                      </a:solidFill>
                      <a:latin typeface="+mn-lt"/>
                      <a:ea typeface="+mn-ea"/>
                      <a:cs typeface="+mn-cs"/>
                    </a:defRPr>
                  </a:pPr>
                  <a:endParaRPr lang="ru-RU"/>
                </a:p>
              </c:txPr>
              <c:dLblPos val="bestFit"/>
              <c:showLegendKey val="1"/>
              <c:showVal val="0"/>
              <c:showCatName val="0"/>
              <c:showSerName val="0"/>
              <c:showPercent val="1"/>
              <c:showBubbleSize val="0"/>
              <c:extLst>
                <c:ext xmlns:c15="http://schemas.microsoft.com/office/drawing/2012/chart" uri="{CE6537A1-D6FC-4f65-9D91-7224C49458BB}">
                  <c15:layout>
                    <c:manualLayout>
                      <c:w val="8.0203161734190009E-2"/>
                      <c:h val="6.8810402832554213E-2"/>
                    </c:manualLayout>
                  </c15:layout>
                </c:ext>
                <c:ext xmlns:c16="http://schemas.microsoft.com/office/drawing/2014/chart" uri="{C3380CC4-5D6E-409C-BE32-E72D297353CC}">
                  <c16:uniqueId val="{00000015-0E1F-46B8-9AA3-5EEDAA8EF8CB}"/>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accent1"/>
                      </a:solidFill>
                    </a:ln>
                    <a:solidFill>
                      <a:srgbClr val="343947"/>
                    </a:solidFill>
                    <a:latin typeface="+mn-lt"/>
                    <a:ea typeface="+mn-ea"/>
                    <a:cs typeface="+mn-cs"/>
                  </a:defRPr>
                </a:pPr>
                <a:endParaRPr lang="ru-RU"/>
              </a:p>
            </c:txPr>
            <c:dLblPos val="bestFit"/>
            <c:showLegendKey val="1"/>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Лист1!$A$3:$A$13</c:f>
              <c:strCache>
                <c:ptCount val="11"/>
                <c:pt idx="0">
                  <c:v>Налог на доходы физических лиц</c:v>
                </c:pt>
                <c:pt idx="1">
                  <c:v>Доходы от уплаты акцизов</c:v>
                </c:pt>
                <c:pt idx="2">
                  <c:v>Налоги на совокупный доход</c:v>
                </c:pt>
                <c:pt idx="3">
                  <c:v>Земельный налог</c:v>
                </c:pt>
                <c:pt idx="4">
                  <c:v>Налог на имущество физических лиц</c:v>
                </c:pt>
                <c:pt idx="5">
                  <c:v>Иные налоговые доходы</c:v>
                </c:pt>
                <c:pt idx="6">
                  <c:v>Доходы от использования имущества</c:v>
                </c:pt>
                <c:pt idx="7">
                  <c:v>Доходы от продажи имущества</c:v>
                </c:pt>
                <c:pt idx="8">
                  <c:v>Штрафы</c:v>
                </c:pt>
                <c:pt idx="9">
                  <c:v>Иные неналоговые доходы</c:v>
                </c:pt>
                <c:pt idx="10">
                  <c:v>Безвозмездные поступления</c:v>
                </c:pt>
              </c:strCache>
            </c:strRef>
          </c:cat>
          <c:val>
            <c:numRef>
              <c:f>Лист1!$B$3:$B$13</c:f>
              <c:numCache>
                <c:formatCode>_(* #,##0.00_);_(* \(#,##0.00\);_(* "-"??_);_(@_)</c:formatCode>
                <c:ptCount val="11"/>
                <c:pt idx="0">
                  <c:v>2540.259</c:v>
                </c:pt>
                <c:pt idx="1">
                  <c:v>34.493000000000002</c:v>
                </c:pt>
                <c:pt idx="2">
                  <c:v>1681.87</c:v>
                </c:pt>
                <c:pt idx="3">
                  <c:v>1509.682</c:v>
                </c:pt>
                <c:pt idx="4">
                  <c:v>431.08</c:v>
                </c:pt>
                <c:pt idx="5">
                  <c:v>37.119999999999997</c:v>
                </c:pt>
                <c:pt idx="6">
                  <c:v>315.01499999999999</c:v>
                </c:pt>
                <c:pt idx="7">
                  <c:v>299.649</c:v>
                </c:pt>
                <c:pt idx="8">
                  <c:v>75.793000000000006</c:v>
                </c:pt>
                <c:pt idx="9">
                  <c:v>122.24</c:v>
                </c:pt>
                <c:pt idx="10">
                  <c:v>10611.485000000001</c:v>
                </c:pt>
              </c:numCache>
            </c:numRef>
          </c:val>
          <c:extLst>
            <c:ext xmlns:c16="http://schemas.microsoft.com/office/drawing/2014/chart" uri="{C3380CC4-5D6E-409C-BE32-E72D297353CC}">
              <c16:uniqueId val="{00000016-0E1F-46B8-9AA3-5EEDAA8EF8CB}"/>
            </c:ext>
          </c:extLst>
        </c:ser>
        <c:dLbls>
          <c:showLegendKey val="0"/>
          <c:showVal val="0"/>
          <c:showCatName val="0"/>
          <c:showSerName val="0"/>
          <c:showPercent val="0"/>
          <c:showBubbleSize val="0"/>
          <c:showLeaderLines val="1"/>
        </c:dLbls>
      </c:pie3DChart>
      <c:spPr>
        <a:noFill/>
        <a:ln>
          <a:noFill/>
        </a:ln>
        <a:effectLst/>
      </c:spPr>
    </c:plotArea>
    <c:legend>
      <c:legendPos val="r"/>
      <c:layout>
        <c:manualLayout>
          <c:xMode val="edge"/>
          <c:yMode val="edge"/>
          <c:x val="0.66310554208951655"/>
          <c:y val="4.6827110870304799E-2"/>
          <c:w val="0.33542955997926532"/>
          <c:h val="0.67722288723964563"/>
        </c:manualLayout>
      </c:layout>
      <c:overlay val="0"/>
      <c:spPr>
        <a:noFill/>
        <a:ln>
          <a:noFill/>
        </a:ln>
        <a:effectLst/>
      </c:spPr>
      <c:txPr>
        <a:bodyPr rot="0" spcFirstLastPara="1" vertOverflow="ellipsis" vert="horz" wrap="square" anchor="ctr" anchorCtr="1"/>
        <a:lstStyle/>
        <a:p>
          <a:pPr>
            <a:defRPr sz="1197" b="0" i="0" u="none" strike="noStrike" kern="1200" baseline="0">
              <a:ln>
                <a:solidFill>
                  <a:schemeClr val="bg2"/>
                </a:solidFill>
              </a:ln>
              <a:solidFill>
                <a:schemeClr val="bg2">
                  <a:lumMod val="50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noFill/>
    <a:ln>
      <a:noFill/>
    </a:ln>
    <a:effectLst/>
  </c:spPr>
  <c:txPr>
    <a:bodyPr/>
    <a:lstStyle/>
    <a:p>
      <a:pPr>
        <a:defRPr>
          <a:ln>
            <a:solidFill>
              <a:schemeClr val="accent1"/>
            </a:solidFill>
          </a:ln>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156"/>
      <c:depthPercent val="100"/>
      <c:rAngAx val="0"/>
      <c:perspective val="4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4.8127716946184E-2"/>
          <c:w val="0.64851838839081077"/>
          <c:h val="0.86024999054975226"/>
        </c:manualLayout>
      </c:layout>
      <c:pie3DChart>
        <c:varyColors val="1"/>
        <c:dLbls>
          <c:showLegendKey val="0"/>
          <c:showVal val="0"/>
          <c:showCatName val="0"/>
          <c:showSerName val="0"/>
          <c:showPercent val="0"/>
          <c:showBubbleSize val="0"/>
          <c:showLeaderLines val="0"/>
        </c:dLbls>
      </c:pie3DChart>
      <c:spPr>
        <a:noFill/>
        <a:ln w="25400">
          <a:noFill/>
        </a:ln>
        <a:effectLst/>
      </c:spPr>
    </c:plotArea>
    <c:legend>
      <c:legendPos val="r"/>
      <c:layout>
        <c:manualLayout>
          <c:xMode val="edge"/>
          <c:yMode val="edge"/>
          <c:x val="0.66310554208951655"/>
          <c:y val="4.6827110870304799E-2"/>
          <c:w val="0.33542955997926532"/>
          <c:h val="0.95246449856986226"/>
        </c:manualLayout>
      </c:layout>
      <c:overlay val="0"/>
      <c:spPr>
        <a:noFill/>
        <a:ln>
          <a:noFill/>
        </a:ln>
        <a:effectLst/>
      </c:spPr>
      <c:txPr>
        <a:bodyPr rot="0" spcFirstLastPara="1" vertOverflow="ellipsis" vert="horz" wrap="square" anchor="ctr" anchorCtr="1"/>
        <a:lstStyle/>
        <a:p>
          <a:pPr>
            <a:defRPr sz="4800" b="0" i="0" u="none" strike="noStrike" kern="1200" baseline="0">
              <a:ln>
                <a:solidFill>
                  <a:schemeClr val="accent1"/>
                </a:solidFill>
              </a:ln>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sz="4800">
          <a:ln>
            <a:solidFill>
              <a:schemeClr val="accent1"/>
            </a:solidFill>
          </a:ln>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i="0" dirty="0">
                <a:solidFill>
                  <a:srgbClr val="343947"/>
                </a:solidFill>
              </a:rPr>
              <a:t>Образование</a:t>
            </a:r>
          </a:p>
        </c:rich>
      </c:tx>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5.7909881800898164E-2"/>
          <c:y val="6.519078057469066E-2"/>
          <c:w val="0.90349065584054677"/>
          <c:h val="0.81868021414407677"/>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dLbl>
              <c:idx val="0"/>
              <c:layout>
                <c:manualLayout>
                  <c:x val="-1.1080893137437103E-2"/>
                  <c:y val="2.7285628448375548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21189416089282334"/>
                      <c:h val="8.6039336675665254E-2"/>
                    </c:manualLayout>
                  </c15:layout>
                </c:ext>
                <c:ext xmlns:c16="http://schemas.microsoft.com/office/drawing/2014/chart" uri="{C3380CC4-5D6E-409C-BE32-E72D297353CC}">
                  <c16:uniqueId val="{00000000-0E0E-40D5-9096-12A247245D40}"/>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Образование</c:v>
                </c:pt>
              </c:strCache>
            </c:strRef>
          </c:cat>
          <c:val>
            <c:numRef>
              <c:f>Лист1!$B$2</c:f>
              <c:numCache>
                <c:formatCode>0.0</c:formatCode>
                <c:ptCount val="1"/>
                <c:pt idx="0">
                  <c:v>11726.9</c:v>
                </c:pt>
              </c:numCache>
            </c:numRef>
          </c:val>
          <c:extLst>
            <c:ext xmlns:c16="http://schemas.microsoft.com/office/drawing/2014/chart" uri="{C3380CC4-5D6E-409C-BE32-E72D297353CC}">
              <c16:uniqueId val="{00000000-F458-4971-87B5-58491980AB1C}"/>
            </c:ext>
          </c:extLst>
        </c:ser>
        <c:ser>
          <c:idx val="1"/>
          <c:order val="1"/>
          <c:tx>
            <c:strRef>
              <c:f>Лист1!$C$1</c:f>
              <c:strCache>
                <c:ptCount val="1"/>
                <c:pt idx="0">
                  <c:v>2023,факт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Образование</c:v>
                </c:pt>
              </c:strCache>
            </c:strRef>
          </c:cat>
          <c:val>
            <c:numRef>
              <c:f>Лист1!$C$2</c:f>
              <c:numCache>
                <c:formatCode>0.0</c:formatCode>
                <c:ptCount val="1"/>
                <c:pt idx="0">
                  <c:v>11640</c:v>
                </c:pt>
              </c:numCache>
            </c:numRef>
          </c:val>
          <c:extLst>
            <c:ext xmlns:c16="http://schemas.microsoft.com/office/drawing/2014/chart" uri="{C3380CC4-5D6E-409C-BE32-E72D297353CC}">
              <c16:uniqueId val="{00000001-F458-4971-87B5-58491980AB1C}"/>
            </c:ext>
          </c:extLst>
        </c:ser>
        <c:ser>
          <c:idx val="2"/>
          <c:order val="2"/>
          <c:tx>
            <c:strRef>
              <c:f>Лист1!$D$1</c:f>
              <c:strCache>
                <c:ptCount val="1"/>
                <c:pt idx="0">
                  <c:v>исполнение,%</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Образование</c:v>
                </c:pt>
              </c:strCache>
            </c:strRef>
          </c:cat>
          <c:val>
            <c:numRef>
              <c:f>Лист1!$D$2</c:f>
              <c:numCache>
                <c:formatCode>0.0</c:formatCode>
                <c:ptCount val="1"/>
                <c:pt idx="0">
                  <c:v>99.258968695904287</c:v>
                </c:pt>
              </c:numCache>
            </c:numRef>
          </c:val>
          <c:extLst>
            <c:ext xmlns:c16="http://schemas.microsoft.com/office/drawing/2014/chart" uri="{C3380CC4-5D6E-409C-BE32-E72D297353CC}">
              <c16:uniqueId val="{00000002-F458-4971-87B5-58491980AB1C}"/>
            </c:ext>
          </c:extLst>
        </c:ser>
        <c:dLbls>
          <c:dLblPos val="outEnd"/>
          <c:showLegendKey val="0"/>
          <c:showVal val="1"/>
          <c:showCatName val="0"/>
          <c:showSerName val="0"/>
          <c:showPercent val="0"/>
          <c:showBubbleSize val="0"/>
        </c:dLbls>
        <c:gapWidth val="219"/>
        <c:overlap val="-27"/>
        <c:axId val="1811270271"/>
        <c:axId val="1697219167"/>
      </c:barChart>
      <c:catAx>
        <c:axId val="1811270271"/>
        <c:scaling>
          <c:orientation val="minMax"/>
        </c:scaling>
        <c:delete val="1"/>
        <c:axPos val="b"/>
        <c:numFmt formatCode="General" sourceLinked="1"/>
        <c:majorTickMark val="out"/>
        <c:minorTickMark val="none"/>
        <c:tickLblPos val="nextTo"/>
        <c:crossAx val="1697219167"/>
        <c:crosses val="autoZero"/>
        <c:auto val="1"/>
        <c:lblAlgn val="ctr"/>
        <c:lblOffset val="100"/>
        <c:noMultiLvlLbl val="0"/>
      </c:catAx>
      <c:valAx>
        <c:axId val="1697219167"/>
        <c:scaling>
          <c:orientation val="minMax"/>
        </c:scaling>
        <c:delete val="1"/>
        <c:axPos val="l"/>
        <c:numFmt formatCode="0.0" sourceLinked="1"/>
        <c:majorTickMark val="out"/>
        <c:minorTickMark val="none"/>
        <c:tickLblPos val="nextTo"/>
        <c:crossAx val="18112702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dirty="0">
                <a:solidFill>
                  <a:srgbClr val="343947"/>
                </a:solidFill>
              </a:rPr>
              <a:t>Культура, кинематография</a:t>
            </a:r>
          </a:p>
        </c:rich>
      </c:tx>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5.216785887824938E-2"/>
          <c:y val="0.33249090909663787"/>
          <c:w val="0.84823849857686251"/>
          <c:h val="0.54781322065160842"/>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451.4</c:v>
                </c:pt>
              </c:numCache>
            </c:numRef>
          </c:val>
          <c:extLst>
            <c:ext xmlns:c16="http://schemas.microsoft.com/office/drawing/2014/chart" uri="{C3380CC4-5D6E-409C-BE32-E72D297353CC}">
              <c16:uniqueId val="{00000000-75E6-4BB8-B029-1AA3B70DD98F}"/>
            </c:ext>
          </c:extLst>
        </c:ser>
        <c:ser>
          <c:idx val="1"/>
          <c:order val="1"/>
          <c:tx>
            <c:strRef>
              <c:f>Лист1!$C$1</c:f>
              <c:strCache>
                <c:ptCount val="1"/>
                <c:pt idx="0">
                  <c:v>2023, 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448.6</c:v>
                </c:pt>
              </c:numCache>
            </c:numRef>
          </c:val>
          <c:extLst>
            <c:ext xmlns:c16="http://schemas.microsoft.com/office/drawing/2014/chart" uri="{C3380CC4-5D6E-409C-BE32-E72D297353CC}">
              <c16:uniqueId val="{00000001-75E6-4BB8-B029-1AA3B70DD98F}"/>
            </c:ext>
          </c:extLst>
        </c:ser>
        <c:ser>
          <c:idx val="2"/>
          <c:order val="2"/>
          <c:tx>
            <c:strRef>
              <c:f>Лист1!$D$1</c:f>
              <c:strCache>
                <c:ptCount val="1"/>
                <c:pt idx="0">
                  <c:v>исполнение,%</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Лист1!$D$2</c:f>
              <c:numCache>
                <c:formatCode>0.0</c:formatCode>
                <c:ptCount val="1"/>
                <c:pt idx="0">
                  <c:v>99.379707576428899</c:v>
                </c:pt>
              </c:numCache>
            </c:numRef>
          </c:val>
          <c:extLst>
            <c:ext xmlns:c16="http://schemas.microsoft.com/office/drawing/2014/chart" uri="{C3380CC4-5D6E-409C-BE32-E72D297353CC}">
              <c16:uniqueId val="{00000002-75E6-4BB8-B029-1AA3B70DD98F}"/>
            </c:ext>
          </c:extLst>
        </c:ser>
        <c:dLbls>
          <c:dLblPos val="outEnd"/>
          <c:showLegendKey val="0"/>
          <c:showVal val="1"/>
          <c:showCatName val="0"/>
          <c:showSerName val="0"/>
          <c:showPercent val="0"/>
          <c:showBubbleSize val="0"/>
        </c:dLbls>
        <c:gapWidth val="219"/>
        <c:overlap val="-27"/>
        <c:axId val="1696594095"/>
        <c:axId val="1693258735"/>
      </c:barChart>
      <c:catAx>
        <c:axId val="1696594095"/>
        <c:scaling>
          <c:orientation val="minMax"/>
        </c:scaling>
        <c:delete val="1"/>
        <c:axPos val="b"/>
        <c:numFmt formatCode="General" sourceLinked="1"/>
        <c:majorTickMark val="none"/>
        <c:minorTickMark val="none"/>
        <c:tickLblPos val="nextTo"/>
        <c:crossAx val="1693258735"/>
        <c:crosses val="autoZero"/>
        <c:auto val="1"/>
        <c:lblAlgn val="ctr"/>
        <c:lblOffset val="100"/>
        <c:noMultiLvlLbl val="0"/>
      </c:catAx>
      <c:valAx>
        <c:axId val="1693258735"/>
        <c:scaling>
          <c:orientation val="minMax"/>
        </c:scaling>
        <c:delete val="1"/>
        <c:axPos val="l"/>
        <c:numFmt formatCode="General" sourceLinked="1"/>
        <c:majorTickMark val="none"/>
        <c:minorTickMark val="none"/>
        <c:tickLblPos val="nextTo"/>
        <c:crossAx val="1696594095"/>
        <c:crosses val="autoZero"/>
        <c:crossBetween val="between"/>
      </c:valAx>
      <c:spPr>
        <a:noFill/>
        <a:ln>
          <a:noFill/>
        </a:ln>
        <a:effectLst/>
      </c:spPr>
    </c:plotArea>
    <c:legend>
      <c:legendPos val="b"/>
      <c:layout>
        <c:manualLayout>
          <c:xMode val="edge"/>
          <c:yMode val="edge"/>
          <c:x val="4.7621580198086821E-2"/>
          <c:y val="0.9243371541226747"/>
          <c:w val="0.88521601230004565"/>
          <c:h val="5.2710382613523253E-2"/>
        </c:manualLayout>
      </c:layout>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dirty="0">
                <a:solidFill>
                  <a:srgbClr val="343947"/>
                </a:solidFill>
              </a:rPr>
              <a:t>Социальная</a:t>
            </a:r>
            <a:r>
              <a:rPr lang="ru-RU" sz="800" b="1" baseline="0" dirty="0">
                <a:solidFill>
                  <a:srgbClr val="343947"/>
                </a:solidFill>
              </a:rPr>
              <a:t> политика</a:t>
            </a:r>
            <a:endParaRPr lang="ru-RU" sz="800" b="1" dirty="0">
              <a:solidFill>
                <a:srgbClr val="343947"/>
              </a:solidFill>
            </a:endParaRPr>
          </a:p>
        </c:rich>
      </c:tx>
      <c:layout>
        <c:manualLayout>
          <c:xMode val="edge"/>
          <c:yMode val="edge"/>
          <c:x val="0.25563945763734575"/>
          <c:y val="2.2241323193154399E-2"/>
        </c:manualLayout>
      </c:layout>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8.596498353224219E-2"/>
          <c:y val="0.52682292208213688"/>
          <c:w val="0.86491216873504795"/>
          <c:h val="0.35244052986692831"/>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191.1</c:v>
                </c:pt>
              </c:numCache>
            </c:numRef>
          </c:val>
          <c:extLst>
            <c:ext xmlns:c16="http://schemas.microsoft.com/office/drawing/2014/chart" uri="{C3380CC4-5D6E-409C-BE32-E72D297353CC}">
              <c16:uniqueId val="{00000000-D554-4C20-943B-911E9AAE83F5}"/>
            </c:ext>
          </c:extLst>
        </c:ser>
        <c:ser>
          <c:idx val="1"/>
          <c:order val="1"/>
          <c:tx>
            <c:strRef>
              <c:f>Лист1!$C$1</c:f>
              <c:strCache>
                <c:ptCount val="1"/>
                <c:pt idx="0">
                  <c:v>2023, 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187.2</c:v>
                </c:pt>
              </c:numCache>
            </c:numRef>
          </c:val>
          <c:extLst>
            <c:ext xmlns:c16="http://schemas.microsoft.com/office/drawing/2014/chart" uri="{C3380CC4-5D6E-409C-BE32-E72D297353CC}">
              <c16:uniqueId val="{00000001-D554-4C20-943B-911E9AAE83F5}"/>
            </c:ext>
          </c:extLst>
        </c:ser>
        <c:ser>
          <c:idx val="2"/>
          <c:order val="2"/>
          <c:tx>
            <c:strRef>
              <c:f>Лист1!$D$1</c:f>
              <c:strCache>
                <c:ptCount val="1"/>
                <c:pt idx="0">
                  <c:v>исполнение, %</c:v>
                </c:pt>
              </c:strCache>
            </c:strRef>
          </c:tx>
          <c:spPr>
            <a:solidFill>
              <a:schemeClr val="accent3"/>
            </a:solidFill>
            <a:ln>
              <a:noFill/>
            </a:ln>
            <a:effectLst/>
          </c:spPr>
          <c:invertIfNegative val="0"/>
          <c:dLbls>
            <c:dLbl>
              <c:idx val="0"/>
              <c:tx>
                <c:rich>
                  <a:bodyPr/>
                  <a:lstStyle/>
                  <a:p>
                    <a:r>
                      <a:rPr lang="en-US" dirty="0"/>
                      <a:t>93,9</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554-4C20-943B-911E9AAE83F5}"/>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Лист1!$D$2</c:f>
              <c:numCache>
                <c:formatCode>0.00%</c:formatCode>
                <c:ptCount val="1"/>
                <c:pt idx="0">
                  <c:v>97.959183673469383</c:v>
                </c:pt>
              </c:numCache>
            </c:numRef>
          </c:val>
          <c:extLst>
            <c:ext xmlns:c16="http://schemas.microsoft.com/office/drawing/2014/chart" uri="{C3380CC4-5D6E-409C-BE32-E72D297353CC}">
              <c16:uniqueId val="{00000002-D554-4C20-943B-911E9AAE83F5}"/>
            </c:ext>
          </c:extLst>
        </c:ser>
        <c:dLbls>
          <c:showLegendKey val="0"/>
          <c:showVal val="0"/>
          <c:showCatName val="0"/>
          <c:showSerName val="0"/>
          <c:showPercent val="0"/>
          <c:showBubbleSize val="0"/>
        </c:dLbls>
        <c:gapWidth val="219"/>
        <c:overlap val="-27"/>
        <c:axId val="1892248111"/>
        <c:axId val="1697220415"/>
      </c:barChart>
      <c:catAx>
        <c:axId val="1892248111"/>
        <c:scaling>
          <c:orientation val="minMax"/>
        </c:scaling>
        <c:delete val="1"/>
        <c:axPos val="b"/>
        <c:numFmt formatCode="General" sourceLinked="1"/>
        <c:majorTickMark val="none"/>
        <c:minorTickMark val="none"/>
        <c:tickLblPos val="nextTo"/>
        <c:crossAx val="1697220415"/>
        <c:crosses val="autoZero"/>
        <c:auto val="1"/>
        <c:lblAlgn val="ctr"/>
        <c:lblOffset val="100"/>
        <c:noMultiLvlLbl val="0"/>
      </c:catAx>
      <c:valAx>
        <c:axId val="1697220415"/>
        <c:scaling>
          <c:orientation val="minMax"/>
        </c:scaling>
        <c:delete val="1"/>
        <c:axPos val="l"/>
        <c:numFmt formatCode="General" sourceLinked="1"/>
        <c:majorTickMark val="none"/>
        <c:minorTickMark val="none"/>
        <c:tickLblPos val="nextTo"/>
        <c:crossAx val="18922481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dirty="0">
                <a:solidFill>
                  <a:srgbClr val="343947"/>
                </a:solidFill>
              </a:rPr>
              <a:t>Национальная экономика</a:t>
            </a:r>
          </a:p>
        </c:rich>
      </c:tx>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2.7169692486146667E-2"/>
          <c:y val="0.17054500976438811"/>
          <c:w val="0.94022667653047731"/>
          <c:h val="0.69138925280848251"/>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0.00</c:formatCode>
                <c:ptCount val="1"/>
                <c:pt idx="0">
                  <c:v>1379.6562901499999</c:v>
                </c:pt>
              </c:numCache>
            </c:numRef>
          </c:val>
          <c:extLst>
            <c:ext xmlns:c16="http://schemas.microsoft.com/office/drawing/2014/chart" uri="{C3380CC4-5D6E-409C-BE32-E72D297353CC}">
              <c16:uniqueId val="{00000000-A8CA-4DE2-845F-340690B35E73}"/>
            </c:ext>
          </c:extLst>
        </c:ser>
        <c:ser>
          <c:idx val="1"/>
          <c:order val="1"/>
          <c:tx>
            <c:strRef>
              <c:f>Лист1!$C$1</c:f>
              <c:strCache>
                <c:ptCount val="1"/>
                <c:pt idx="0">
                  <c:v>2023, 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0.00</c:formatCode>
                <c:ptCount val="1"/>
                <c:pt idx="0">
                  <c:v>1238.59582826</c:v>
                </c:pt>
              </c:numCache>
            </c:numRef>
          </c:val>
          <c:extLst>
            <c:ext xmlns:c16="http://schemas.microsoft.com/office/drawing/2014/chart" uri="{C3380CC4-5D6E-409C-BE32-E72D297353CC}">
              <c16:uniqueId val="{00000001-A8CA-4DE2-845F-340690B35E73}"/>
            </c:ext>
          </c:extLst>
        </c:ser>
        <c:ser>
          <c:idx val="2"/>
          <c:order val="2"/>
          <c:tx>
            <c:strRef>
              <c:f>Лист1!$D$1</c:f>
              <c:strCache>
                <c:ptCount val="1"/>
                <c:pt idx="0">
                  <c:v>исполнение, %</c:v>
                </c:pt>
              </c:strCache>
            </c:strRef>
          </c:tx>
          <c:spPr>
            <a:solidFill>
              <a:schemeClr val="accent3"/>
            </a:solidFill>
            <a:ln>
              <a:noFill/>
            </a:ln>
            <a:effectLst/>
          </c:spPr>
          <c:invertIfNegative val="0"/>
          <c:dLbls>
            <c:dLbl>
              <c:idx val="0"/>
              <c:tx>
                <c:rich>
                  <a:bodyPr/>
                  <a:lstStyle/>
                  <a:p>
                    <a:r>
                      <a:rPr lang="en-US" dirty="0"/>
                      <a:t>98,9</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8CA-4DE2-845F-340690B35E7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Лист1!$D$2</c:f>
              <c:numCache>
                <c:formatCode>0.00%</c:formatCode>
                <c:ptCount val="1"/>
                <c:pt idx="0">
                  <c:v>89.8</c:v>
                </c:pt>
              </c:numCache>
            </c:numRef>
          </c:val>
          <c:extLst>
            <c:ext xmlns:c16="http://schemas.microsoft.com/office/drawing/2014/chart" uri="{C3380CC4-5D6E-409C-BE32-E72D297353CC}">
              <c16:uniqueId val="{00000002-A8CA-4DE2-845F-340690B35E73}"/>
            </c:ext>
          </c:extLst>
        </c:ser>
        <c:dLbls>
          <c:showLegendKey val="0"/>
          <c:showVal val="0"/>
          <c:showCatName val="0"/>
          <c:showSerName val="0"/>
          <c:showPercent val="0"/>
          <c:showBubbleSize val="0"/>
        </c:dLbls>
        <c:gapWidth val="219"/>
        <c:overlap val="-27"/>
        <c:axId val="1687232047"/>
        <c:axId val="1560412447"/>
      </c:barChart>
      <c:catAx>
        <c:axId val="1687232047"/>
        <c:scaling>
          <c:orientation val="minMax"/>
        </c:scaling>
        <c:delete val="1"/>
        <c:axPos val="b"/>
        <c:numFmt formatCode="General" sourceLinked="1"/>
        <c:majorTickMark val="none"/>
        <c:minorTickMark val="none"/>
        <c:tickLblPos val="nextTo"/>
        <c:crossAx val="1560412447"/>
        <c:crosses val="autoZero"/>
        <c:auto val="1"/>
        <c:lblAlgn val="ctr"/>
        <c:lblOffset val="100"/>
        <c:noMultiLvlLbl val="0"/>
      </c:catAx>
      <c:valAx>
        <c:axId val="1560412447"/>
        <c:scaling>
          <c:orientation val="minMax"/>
        </c:scaling>
        <c:delete val="1"/>
        <c:axPos val="l"/>
        <c:numFmt formatCode="0.00" sourceLinked="1"/>
        <c:majorTickMark val="none"/>
        <c:minorTickMark val="none"/>
        <c:tickLblPos val="nextTo"/>
        <c:crossAx val="1687232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i="0" dirty="0">
                <a:solidFill>
                  <a:srgbClr val="343947"/>
                </a:solidFill>
              </a:rPr>
              <a:t>Национальная безопасность и правоохранительная деятельность</a:t>
            </a:r>
          </a:p>
        </c:rich>
      </c:tx>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5.7909881800898164E-2"/>
          <c:y val="0.53337112216768856"/>
          <c:w val="0.90349065584054677"/>
          <c:h val="0.35049973580374416"/>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dLbl>
              <c:idx val="0"/>
              <c:layout>
                <c:manualLayout>
                  <c:x val="-2.7702232843592758E-2"/>
                  <c:y val="1.9282684149633619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21189416089282334"/>
                      <c:h val="8.6039336675665254E-2"/>
                    </c:manualLayout>
                  </c15:layout>
                </c:ext>
                <c:ext xmlns:c16="http://schemas.microsoft.com/office/drawing/2014/chart" uri="{C3380CC4-5D6E-409C-BE32-E72D297353CC}">
                  <c16:uniqueId val="{00000000-0E0E-40D5-9096-12A247245D40}"/>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Образование</c:v>
                </c:pt>
              </c:strCache>
            </c:strRef>
          </c:cat>
          <c:val>
            <c:numRef>
              <c:f>Лист1!$B$2</c:f>
              <c:numCache>
                <c:formatCode>#,##0.00</c:formatCode>
                <c:ptCount val="1"/>
                <c:pt idx="0">
                  <c:v>152.80000000000001</c:v>
                </c:pt>
              </c:numCache>
            </c:numRef>
          </c:val>
          <c:extLst>
            <c:ext xmlns:c16="http://schemas.microsoft.com/office/drawing/2014/chart" uri="{C3380CC4-5D6E-409C-BE32-E72D297353CC}">
              <c16:uniqueId val="{00000000-F458-4971-87B5-58491980AB1C}"/>
            </c:ext>
          </c:extLst>
        </c:ser>
        <c:ser>
          <c:idx val="1"/>
          <c:order val="1"/>
          <c:tx>
            <c:strRef>
              <c:f>Лист1!$C$1</c:f>
              <c:strCache>
                <c:ptCount val="1"/>
                <c:pt idx="0">
                  <c:v>2023,факт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Образование</c:v>
                </c:pt>
              </c:strCache>
            </c:strRef>
          </c:cat>
          <c:val>
            <c:numRef>
              <c:f>Лист1!$C$2</c:f>
              <c:numCache>
                <c:formatCode>General</c:formatCode>
                <c:ptCount val="1"/>
                <c:pt idx="0">
                  <c:v>145.80000000000001</c:v>
                </c:pt>
              </c:numCache>
            </c:numRef>
          </c:val>
          <c:extLst>
            <c:ext xmlns:c16="http://schemas.microsoft.com/office/drawing/2014/chart" uri="{C3380CC4-5D6E-409C-BE32-E72D297353CC}">
              <c16:uniqueId val="{00000001-F458-4971-87B5-58491980AB1C}"/>
            </c:ext>
          </c:extLst>
        </c:ser>
        <c:ser>
          <c:idx val="2"/>
          <c:order val="2"/>
          <c:tx>
            <c:strRef>
              <c:f>Лист1!$D$1</c:f>
              <c:strCache>
                <c:ptCount val="1"/>
                <c:pt idx="0">
                  <c:v>исполнение,%</c:v>
                </c:pt>
              </c:strCache>
            </c:strRef>
          </c:tx>
          <c:spPr>
            <a:solidFill>
              <a:schemeClr val="accent3"/>
            </a:solidFill>
            <a:ln>
              <a:noFill/>
            </a:ln>
            <a:effectLst/>
          </c:spPr>
          <c:invertIfNegative val="0"/>
          <c:dLbls>
            <c:dLbl>
              <c:idx val="0"/>
              <c:layout>
                <c:manualLayout>
                  <c:x val="-5.5404465687185515E-3"/>
                  <c:y val="3.0011560358525504E-2"/>
                </c:manualLayout>
              </c:layout>
              <c:tx>
                <c:rich>
                  <a:bodyPr rot="0" spcFirstLastPara="1" vertOverflow="ellipsis" vert="horz" wrap="square" lIns="38100" tIns="19050" rIns="38100" bIns="19050" anchor="ctr" anchorCtr="1">
                    <a:noAutofit/>
                  </a:bodyPr>
                  <a:lstStyle/>
                  <a:p>
                    <a:pPr>
                      <a:defRPr sz="800" b="0" i="0" u="none" strike="noStrike" kern="1200" baseline="0">
                        <a:solidFill>
                          <a:srgbClr val="343947"/>
                        </a:solidFill>
                        <a:latin typeface="+mn-lt"/>
                        <a:ea typeface="+mn-ea"/>
                        <a:cs typeface="+mn-cs"/>
                      </a:defRPr>
                    </a:pPr>
                    <a:r>
                      <a:rPr lang="en-US" dirty="0"/>
                      <a:t>95,4</a:t>
                    </a:r>
                  </a:p>
                </c:rich>
              </c:tx>
              <c:spPr>
                <a:noFill/>
                <a:ln>
                  <a:noFill/>
                </a:ln>
                <a:effectLst/>
              </c:spPr>
              <c:txPr>
                <a:bodyPr rot="0" spcFirstLastPara="1" vertOverflow="ellipsis" vert="horz" wrap="square" lIns="38100" tIns="19050" rIns="38100" bIns="19050" anchor="ctr" anchorCtr="1">
                  <a:no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extLst>
                <c:ext xmlns:c15="http://schemas.microsoft.com/office/drawing/2012/chart" uri="{CE6537A1-D6FC-4f65-9D91-7224C49458BB}">
                  <c15:layout>
                    <c:manualLayout>
                      <c:w val="0.1192029260537973"/>
                      <c:h val="7.4648912006105031E-2"/>
                    </c:manualLayout>
                  </c15:layout>
                </c:ext>
                <c:ext xmlns:c16="http://schemas.microsoft.com/office/drawing/2014/chart" uri="{C3380CC4-5D6E-409C-BE32-E72D297353CC}">
                  <c16:uniqueId val="{00000000-7D67-43E9-9C0F-FAC928A28CBB}"/>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Образование</c:v>
                </c:pt>
              </c:strCache>
            </c:strRef>
          </c:cat>
          <c:val>
            <c:numRef>
              <c:f>Лист1!$D$2</c:f>
              <c:numCache>
                <c:formatCode>General</c:formatCode>
                <c:ptCount val="1"/>
                <c:pt idx="0">
                  <c:v>95.418848167539267</c:v>
                </c:pt>
              </c:numCache>
            </c:numRef>
          </c:val>
          <c:extLst>
            <c:ext xmlns:c16="http://schemas.microsoft.com/office/drawing/2014/chart" uri="{C3380CC4-5D6E-409C-BE32-E72D297353CC}">
              <c16:uniqueId val="{00000002-F458-4971-87B5-58491980AB1C}"/>
            </c:ext>
          </c:extLst>
        </c:ser>
        <c:dLbls>
          <c:dLblPos val="outEnd"/>
          <c:showLegendKey val="0"/>
          <c:showVal val="1"/>
          <c:showCatName val="0"/>
          <c:showSerName val="0"/>
          <c:showPercent val="0"/>
          <c:showBubbleSize val="0"/>
        </c:dLbls>
        <c:gapWidth val="219"/>
        <c:overlap val="-27"/>
        <c:axId val="1811270271"/>
        <c:axId val="1697219167"/>
      </c:barChart>
      <c:catAx>
        <c:axId val="1811270271"/>
        <c:scaling>
          <c:orientation val="minMax"/>
        </c:scaling>
        <c:delete val="1"/>
        <c:axPos val="b"/>
        <c:numFmt formatCode="General" sourceLinked="1"/>
        <c:majorTickMark val="out"/>
        <c:minorTickMark val="none"/>
        <c:tickLblPos val="nextTo"/>
        <c:crossAx val="1697219167"/>
        <c:crosses val="autoZero"/>
        <c:auto val="1"/>
        <c:lblAlgn val="ctr"/>
        <c:lblOffset val="100"/>
        <c:noMultiLvlLbl val="0"/>
      </c:catAx>
      <c:valAx>
        <c:axId val="1697219167"/>
        <c:scaling>
          <c:orientation val="minMax"/>
        </c:scaling>
        <c:delete val="1"/>
        <c:axPos val="l"/>
        <c:numFmt formatCode="#,##0.00" sourceLinked="1"/>
        <c:majorTickMark val="out"/>
        <c:minorTickMark val="none"/>
        <c:tickLblPos val="nextTo"/>
        <c:crossAx val="18112702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dirty="0">
                <a:solidFill>
                  <a:srgbClr val="343947"/>
                </a:solidFill>
              </a:rPr>
              <a:t>Жилищно-коммунальное хозяйство</a:t>
            </a:r>
          </a:p>
        </c:rich>
      </c:tx>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8.9009976864890497E-2"/>
          <c:y val="0.10040150899070731"/>
          <c:w val="0.84823849857686251"/>
          <c:h val="0.79190724490094921"/>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2396.1999999999998</c:v>
                </c:pt>
              </c:numCache>
            </c:numRef>
          </c:val>
          <c:extLst>
            <c:ext xmlns:c16="http://schemas.microsoft.com/office/drawing/2014/chart" uri="{C3380CC4-5D6E-409C-BE32-E72D297353CC}">
              <c16:uniqueId val="{00000000-75E6-4BB8-B029-1AA3B70DD98F}"/>
            </c:ext>
          </c:extLst>
        </c:ser>
        <c:ser>
          <c:idx val="1"/>
          <c:order val="1"/>
          <c:tx>
            <c:strRef>
              <c:f>Лист1!$C$1</c:f>
              <c:strCache>
                <c:ptCount val="1"/>
                <c:pt idx="0">
                  <c:v>2023, 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2354.1</c:v>
                </c:pt>
              </c:numCache>
            </c:numRef>
          </c:val>
          <c:extLst>
            <c:ext xmlns:c16="http://schemas.microsoft.com/office/drawing/2014/chart" uri="{C3380CC4-5D6E-409C-BE32-E72D297353CC}">
              <c16:uniqueId val="{00000001-75E6-4BB8-B029-1AA3B70DD98F}"/>
            </c:ext>
          </c:extLst>
        </c:ser>
        <c:ser>
          <c:idx val="2"/>
          <c:order val="2"/>
          <c:tx>
            <c:strRef>
              <c:f>Лист1!$D$1</c:f>
              <c:strCache>
                <c:ptCount val="1"/>
                <c:pt idx="0">
                  <c:v>исполнение,%</c:v>
                </c:pt>
              </c:strCache>
            </c:strRef>
          </c:tx>
          <c:spPr>
            <a:solidFill>
              <a:schemeClr val="accent3"/>
            </a:solidFill>
            <a:ln>
              <a:noFill/>
            </a:ln>
            <a:effectLst/>
          </c:spPr>
          <c:invertIfNegative val="0"/>
          <c:dLbls>
            <c:dLbl>
              <c:idx val="0"/>
              <c:tx>
                <c:rich>
                  <a:bodyPr/>
                  <a:lstStyle/>
                  <a:p>
                    <a:r>
                      <a:rPr lang="en-US" dirty="0"/>
                      <a:t>98,2</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64D-4C0E-9669-8A27877E3950}"/>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Лист1!$D$2</c:f>
              <c:numCache>
                <c:formatCode>General</c:formatCode>
                <c:ptCount val="1"/>
                <c:pt idx="0">
                  <c:v>98.243051498205489</c:v>
                </c:pt>
              </c:numCache>
            </c:numRef>
          </c:val>
          <c:extLst>
            <c:ext xmlns:c16="http://schemas.microsoft.com/office/drawing/2014/chart" uri="{C3380CC4-5D6E-409C-BE32-E72D297353CC}">
              <c16:uniqueId val="{00000002-75E6-4BB8-B029-1AA3B70DD98F}"/>
            </c:ext>
          </c:extLst>
        </c:ser>
        <c:dLbls>
          <c:dLblPos val="outEnd"/>
          <c:showLegendKey val="0"/>
          <c:showVal val="1"/>
          <c:showCatName val="0"/>
          <c:showSerName val="0"/>
          <c:showPercent val="0"/>
          <c:showBubbleSize val="0"/>
        </c:dLbls>
        <c:gapWidth val="219"/>
        <c:overlap val="-27"/>
        <c:axId val="1696594095"/>
        <c:axId val="1693258735"/>
      </c:barChart>
      <c:catAx>
        <c:axId val="1696594095"/>
        <c:scaling>
          <c:orientation val="minMax"/>
        </c:scaling>
        <c:delete val="1"/>
        <c:axPos val="b"/>
        <c:numFmt formatCode="General" sourceLinked="1"/>
        <c:majorTickMark val="none"/>
        <c:minorTickMark val="none"/>
        <c:tickLblPos val="nextTo"/>
        <c:crossAx val="1693258735"/>
        <c:crosses val="autoZero"/>
        <c:auto val="1"/>
        <c:lblAlgn val="ctr"/>
        <c:lblOffset val="100"/>
        <c:noMultiLvlLbl val="0"/>
      </c:catAx>
      <c:valAx>
        <c:axId val="1693258735"/>
        <c:scaling>
          <c:orientation val="minMax"/>
        </c:scaling>
        <c:delete val="1"/>
        <c:axPos val="l"/>
        <c:numFmt formatCode="General" sourceLinked="1"/>
        <c:majorTickMark val="none"/>
        <c:minorTickMark val="none"/>
        <c:tickLblPos val="nextTo"/>
        <c:crossAx val="1696594095"/>
        <c:crosses val="autoZero"/>
        <c:crossBetween val="between"/>
      </c:valAx>
      <c:spPr>
        <a:noFill/>
        <a:ln>
          <a:noFill/>
        </a:ln>
        <a:effectLst/>
      </c:spPr>
    </c:plotArea>
    <c:legend>
      <c:legendPos val="b"/>
      <c:layout>
        <c:manualLayout>
          <c:xMode val="edge"/>
          <c:yMode val="edge"/>
          <c:x val="4.7621580198086821E-2"/>
          <c:y val="0.9243371541226747"/>
          <c:w val="0.88521601230004565"/>
          <c:h val="5.2710382613523253E-2"/>
        </c:manualLayout>
      </c:layout>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dirty="0">
                <a:solidFill>
                  <a:srgbClr val="343947"/>
                </a:solidFill>
              </a:rPr>
              <a:t>Общегосударственные</a:t>
            </a:r>
            <a:r>
              <a:rPr lang="ru-RU" sz="800" b="1" baseline="0" dirty="0">
                <a:solidFill>
                  <a:srgbClr val="343947"/>
                </a:solidFill>
              </a:rPr>
              <a:t> вопросы</a:t>
            </a:r>
            <a:endParaRPr lang="ru-RU" sz="800" b="1" dirty="0">
              <a:solidFill>
                <a:srgbClr val="343947"/>
              </a:solidFill>
            </a:endParaRPr>
          </a:p>
        </c:rich>
      </c:tx>
      <c:layout>
        <c:manualLayout>
          <c:xMode val="edge"/>
          <c:yMode val="edge"/>
          <c:x val="0.25563945763734575"/>
          <c:y val="2.2241323193154399E-2"/>
        </c:manualLayout>
      </c:layout>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6.7543915632475998E-2"/>
          <c:y val="0.35475680868567638"/>
          <c:w val="0.86491216873504795"/>
          <c:h val="0.52450660522147596"/>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1507.8</c:v>
                </c:pt>
              </c:numCache>
            </c:numRef>
          </c:val>
          <c:extLst>
            <c:ext xmlns:c16="http://schemas.microsoft.com/office/drawing/2014/chart" uri="{C3380CC4-5D6E-409C-BE32-E72D297353CC}">
              <c16:uniqueId val="{00000000-D554-4C20-943B-911E9AAE83F5}"/>
            </c:ext>
          </c:extLst>
        </c:ser>
        <c:ser>
          <c:idx val="1"/>
          <c:order val="1"/>
          <c:tx>
            <c:strRef>
              <c:f>Лист1!$C$1</c:f>
              <c:strCache>
                <c:ptCount val="1"/>
                <c:pt idx="0">
                  <c:v>2023, 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1403.1</c:v>
                </c:pt>
              </c:numCache>
            </c:numRef>
          </c:val>
          <c:extLst>
            <c:ext xmlns:c16="http://schemas.microsoft.com/office/drawing/2014/chart" uri="{C3380CC4-5D6E-409C-BE32-E72D297353CC}">
              <c16:uniqueId val="{00000001-D554-4C20-943B-911E9AAE83F5}"/>
            </c:ext>
          </c:extLst>
        </c:ser>
        <c:ser>
          <c:idx val="2"/>
          <c:order val="2"/>
          <c:tx>
            <c:strRef>
              <c:f>Лист1!$D$1</c:f>
              <c:strCache>
                <c:ptCount val="1"/>
                <c:pt idx="0">
                  <c:v>исполнение, %</c:v>
                </c:pt>
              </c:strCache>
            </c:strRef>
          </c:tx>
          <c:spPr>
            <a:solidFill>
              <a:schemeClr val="accent3"/>
            </a:solidFill>
            <a:ln>
              <a:noFill/>
            </a:ln>
            <a:effectLst/>
          </c:spPr>
          <c:invertIfNegative val="0"/>
          <c:dLbls>
            <c:dLbl>
              <c:idx val="0"/>
              <c:tx>
                <c:rich>
                  <a:bodyPr/>
                  <a:lstStyle/>
                  <a:p>
                    <a:r>
                      <a:rPr lang="en-US" dirty="0"/>
                      <a:t>97,6</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554-4C20-943B-911E9AAE83F5}"/>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Лист1!$D$2</c:f>
              <c:numCache>
                <c:formatCode>General</c:formatCode>
                <c:ptCount val="1"/>
                <c:pt idx="0">
                  <c:v>93.05610823716674</c:v>
                </c:pt>
              </c:numCache>
            </c:numRef>
          </c:val>
          <c:extLst>
            <c:ext xmlns:c16="http://schemas.microsoft.com/office/drawing/2014/chart" uri="{C3380CC4-5D6E-409C-BE32-E72D297353CC}">
              <c16:uniqueId val="{00000002-D554-4C20-943B-911E9AAE83F5}"/>
            </c:ext>
          </c:extLst>
        </c:ser>
        <c:dLbls>
          <c:showLegendKey val="0"/>
          <c:showVal val="0"/>
          <c:showCatName val="0"/>
          <c:showSerName val="0"/>
          <c:showPercent val="0"/>
          <c:showBubbleSize val="0"/>
        </c:dLbls>
        <c:gapWidth val="219"/>
        <c:overlap val="-27"/>
        <c:axId val="1892248111"/>
        <c:axId val="1697220415"/>
      </c:barChart>
      <c:catAx>
        <c:axId val="1892248111"/>
        <c:scaling>
          <c:orientation val="minMax"/>
        </c:scaling>
        <c:delete val="1"/>
        <c:axPos val="b"/>
        <c:numFmt formatCode="General" sourceLinked="1"/>
        <c:majorTickMark val="none"/>
        <c:minorTickMark val="none"/>
        <c:tickLblPos val="nextTo"/>
        <c:crossAx val="1697220415"/>
        <c:crosses val="autoZero"/>
        <c:auto val="1"/>
        <c:lblAlgn val="ctr"/>
        <c:lblOffset val="100"/>
        <c:noMultiLvlLbl val="0"/>
      </c:catAx>
      <c:valAx>
        <c:axId val="1697220415"/>
        <c:scaling>
          <c:orientation val="minMax"/>
        </c:scaling>
        <c:delete val="1"/>
        <c:axPos val="l"/>
        <c:numFmt formatCode="General" sourceLinked="1"/>
        <c:majorTickMark val="none"/>
        <c:minorTickMark val="none"/>
        <c:tickLblPos val="nextTo"/>
        <c:crossAx val="18922481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dirty="0">
                <a:solidFill>
                  <a:srgbClr val="343947"/>
                </a:solidFill>
              </a:rPr>
              <a:t>Физическая культура</a:t>
            </a:r>
            <a:r>
              <a:rPr lang="ru-RU" sz="800" b="1" baseline="0" dirty="0">
                <a:solidFill>
                  <a:srgbClr val="343947"/>
                </a:solidFill>
              </a:rPr>
              <a:t> и спорт</a:t>
            </a:r>
            <a:endParaRPr lang="ru-RU" sz="800" b="1" dirty="0">
              <a:solidFill>
                <a:srgbClr val="343947"/>
              </a:solidFill>
            </a:endParaRPr>
          </a:p>
        </c:rich>
      </c:tx>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9.237695445289866E-2"/>
          <c:y val="0.49867129963091306"/>
          <c:w val="0.88045335306095462"/>
          <c:h val="0.37926912342325142"/>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376.9</c:v>
                </c:pt>
              </c:numCache>
            </c:numRef>
          </c:val>
          <c:extLst>
            <c:ext xmlns:c16="http://schemas.microsoft.com/office/drawing/2014/chart" uri="{C3380CC4-5D6E-409C-BE32-E72D297353CC}">
              <c16:uniqueId val="{00000000-A8CA-4DE2-845F-340690B35E73}"/>
            </c:ext>
          </c:extLst>
        </c:ser>
        <c:ser>
          <c:idx val="1"/>
          <c:order val="1"/>
          <c:tx>
            <c:strRef>
              <c:f>Лист1!$C$1</c:f>
              <c:strCache>
                <c:ptCount val="1"/>
                <c:pt idx="0">
                  <c:v>2023, 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375.2</c:v>
                </c:pt>
              </c:numCache>
            </c:numRef>
          </c:val>
          <c:extLst>
            <c:ext xmlns:c16="http://schemas.microsoft.com/office/drawing/2014/chart" uri="{C3380CC4-5D6E-409C-BE32-E72D297353CC}">
              <c16:uniqueId val="{00000001-A8CA-4DE2-845F-340690B35E73}"/>
            </c:ext>
          </c:extLst>
        </c:ser>
        <c:ser>
          <c:idx val="2"/>
          <c:order val="2"/>
          <c:tx>
            <c:strRef>
              <c:f>Лист1!$D$1</c:f>
              <c:strCache>
                <c:ptCount val="1"/>
                <c:pt idx="0">
                  <c:v>исполнение, %</c:v>
                </c:pt>
              </c:strCache>
            </c:strRef>
          </c:tx>
          <c:spPr>
            <a:solidFill>
              <a:schemeClr val="accent3"/>
            </a:solidFill>
            <a:ln>
              <a:noFill/>
            </a:ln>
            <a:effectLst/>
          </c:spPr>
          <c:invertIfNegative val="0"/>
          <c:dLbls>
            <c:dLbl>
              <c:idx val="0"/>
              <c:tx>
                <c:rich>
                  <a:bodyPr/>
                  <a:lstStyle/>
                  <a:p>
                    <a:r>
                      <a:rPr lang="en-US" dirty="0"/>
                      <a:t>99,5</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8CA-4DE2-845F-340690B35E73}"/>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Лист1!$D$2</c:f>
              <c:numCache>
                <c:formatCode>General</c:formatCode>
                <c:ptCount val="1"/>
                <c:pt idx="0">
                  <c:v>99.548951976651637</c:v>
                </c:pt>
              </c:numCache>
            </c:numRef>
          </c:val>
          <c:extLst>
            <c:ext xmlns:c16="http://schemas.microsoft.com/office/drawing/2014/chart" uri="{C3380CC4-5D6E-409C-BE32-E72D297353CC}">
              <c16:uniqueId val="{00000002-A8CA-4DE2-845F-340690B35E73}"/>
            </c:ext>
          </c:extLst>
        </c:ser>
        <c:dLbls>
          <c:showLegendKey val="0"/>
          <c:showVal val="0"/>
          <c:showCatName val="0"/>
          <c:showSerName val="0"/>
          <c:showPercent val="0"/>
          <c:showBubbleSize val="0"/>
        </c:dLbls>
        <c:gapWidth val="219"/>
        <c:overlap val="-27"/>
        <c:axId val="1687232047"/>
        <c:axId val="1560412447"/>
      </c:barChart>
      <c:catAx>
        <c:axId val="1687232047"/>
        <c:scaling>
          <c:orientation val="minMax"/>
        </c:scaling>
        <c:delete val="1"/>
        <c:axPos val="b"/>
        <c:numFmt formatCode="General" sourceLinked="1"/>
        <c:majorTickMark val="none"/>
        <c:minorTickMark val="none"/>
        <c:tickLblPos val="nextTo"/>
        <c:crossAx val="1560412447"/>
        <c:crosses val="autoZero"/>
        <c:auto val="1"/>
        <c:lblAlgn val="ctr"/>
        <c:lblOffset val="100"/>
        <c:noMultiLvlLbl val="0"/>
      </c:catAx>
      <c:valAx>
        <c:axId val="1560412447"/>
        <c:scaling>
          <c:orientation val="minMax"/>
        </c:scaling>
        <c:delete val="1"/>
        <c:axPos val="l"/>
        <c:numFmt formatCode="General" sourceLinked="1"/>
        <c:majorTickMark val="none"/>
        <c:minorTickMark val="none"/>
        <c:tickLblPos val="nextTo"/>
        <c:crossAx val="1687232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i="0" dirty="0">
                <a:solidFill>
                  <a:srgbClr val="343947"/>
                </a:solidFill>
              </a:rPr>
              <a:t>Национальная оборона</a:t>
            </a:r>
          </a:p>
        </c:rich>
      </c:tx>
      <c:layout>
        <c:manualLayout>
          <c:xMode val="edge"/>
          <c:yMode val="edge"/>
          <c:x val="0.21691066444350798"/>
          <c:y val="4.0015413811367341E-2"/>
        </c:manualLayout>
      </c:layout>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5.7909881800898164E-2"/>
          <c:y val="0.40532179797131307"/>
          <c:w val="0.90349065584054677"/>
          <c:h val="0.49855676690580342"/>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dLbl>
              <c:idx val="0"/>
              <c:layout>
                <c:manualLayout>
                  <c:x val="-2.7702232843592758E-2"/>
                  <c:y val="1.9282684149633619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21189416089282334"/>
                      <c:h val="8.6039336675665254E-2"/>
                    </c:manualLayout>
                  </c15:layout>
                </c:ext>
                <c:ext xmlns:c16="http://schemas.microsoft.com/office/drawing/2014/chart" uri="{C3380CC4-5D6E-409C-BE32-E72D297353CC}">
                  <c16:uniqueId val="{00000000-0E0E-40D5-9096-12A247245D40}"/>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Образование</c:v>
                </c:pt>
              </c:strCache>
            </c:strRef>
          </c:cat>
          <c:val>
            <c:numRef>
              <c:f>Лист1!$B$2</c:f>
              <c:numCache>
                <c:formatCode>#,##0.00</c:formatCode>
                <c:ptCount val="1"/>
                <c:pt idx="0">
                  <c:v>10.5</c:v>
                </c:pt>
              </c:numCache>
            </c:numRef>
          </c:val>
          <c:extLst>
            <c:ext xmlns:c16="http://schemas.microsoft.com/office/drawing/2014/chart" uri="{C3380CC4-5D6E-409C-BE32-E72D297353CC}">
              <c16:uniqueId val="{00000000-F458-4971-87B5-58491980AB1C}"/>
            </c:ext>
          </c:extLst>
        </c:ser>
        <c:ser>
          <c:idx val="1"/>
          <c:order val="1"/>
          <c:tx>
            <c:strRef>
              <c:f>Лист1!$C$1</c:f>
              <c:strCache>
                <c:ptCount val="1"/>
                <c:pt idx="0">
                  <c:v>2023,факт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Образование</c:v>
                </c:pt>
              </c:strCache>
            </c:strRef>
          </c:cat>
          <c:val>
            <c:numRef>
              <c:f>Лист1!$C$2</c:f>
              <c:numCache>
                <c:formatCode>General</c:formatCode>
                <c:ptCount val="1"/>
                <c:pt idx="0">
                  <c:v>10.039999999999999</c:v>
                </c:pt>
              </c:numCache>
            </c:numRef>
          </c:val>
          <c:extLst>
            <c:ext xmlns:c16="http://schemas.microsoft.com/office/drawing/2014/chart" uri="{C3380CC4-5D6E-409C-BE32-E72D297353CC}">
              <c16:uniqueId val="{00000001-F458-4971-87B5-58491980AB1C}"/>
            </c:ext>
          </c:extLst>
        </c:ser>
        <c:ser>
          <c:idx val="2"/>
          <c:order val="2"/>
          <c:tx>
            <c:strRef>
              <c:f>Лист1!$D$1</c:f>
              <c:strCache>
                <c:ptCount val="1"/>
                <c:pt idx="0">
                  <c:v>исполнение,%</c:v>
                </c:pt>
              </c:strCache>
            </c:strRef>
          </c:tx>
          <c:spPr>
            <a:solidFill>
              <a:schemeClr val="accent3"/>
            </a:solidFill>
            <a:ln>
              <a:noFill/>
            </a:ln>
            <a:effectLst/>
          </c:spPr>
          <c:invertIfNegative val="0"/>
          <c:dLbls>
            <c:dLbl>
              <c:idx val="0"/>
              <c:tx>
                <c:rich>
                  <a:bodyPr/>
                  <a:lstStyle/>
                  <a:p>
                    <a:r>
                      <a:rPr lang="en-US" dirty="0"/>
                      <a:t>98,8</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D67-43E9-9C0F-FAC928A28CBB}"/>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Образование</c:v>
                </c:pt>
              </c:strCache>
            </c:strRef>
          </c:cat>
          <c:val>
            <c:numRef>
              <c:f>Лист1!$D$2</c:f>
              <c:numCache>
                <c:formatCode>0.0%</c:formatCode>
                <c:ptCount val="1"/>
                <c:pt idx="0">
                  <c:v>0.98799999999999999</c:v>
                </c:pt>
              </c:numCache>
            </c:numRef>
          </c:val>
          <c:extLst>
            <c:ext xmlns:c16="http://schemas.microsoft.com/office/drawing/2014/chart" uri="{C3380CC4-5D6E-409C-BE32-E72D297353CC}">
              <c16:uniqueId val="{00000002-F458-4971-87B5-58491980AB1C}"/>
            </c:ext>
          </c:extLst>
        </c:ser>
        <c:dLbls>
          <c:dLblPos val="outEnd"/>
          <c:showLegendKey val="0"/>
          <c:showVal val="1"/>
          <c:showCatName val="0"/>
          <c:showSerName val="0"/>
          <c:showPercent val="0"/>
          <c:showBubbleSize val="0"/>
        </c:dLbls>
        <c:gapWidth val="219"/>
        <c:overlap val="-27"/>
        <c:axId val="1811270271"/>
        <c:axId val="1697219167"/>
      </c:barChart>
      <c:catAx>
        <c:axId val="1811270271"/>
        <c:scaling>
          <c:orientation val="minMax"/>
        </c:scaling>
        <c:delete val="1"/>
        <c:axPos val="b"/>
        <c:numFmt formatCode="General" sourceLinked="1"/>
        <c:majorTickMark val="out"/>
        <c:minorTickMark val="none"/>
        <c:tickLblPos val="nextTo"/>
        <c:crossAx val="1697219167"/>
        <c:crosses val="autoZero"/>
        <c:auto val="1"/>
        <c:lblAlgn val="ctr"/>
        <c:lblOffset val="100"/>
        <c:noMultiLvlLbl val="0"/>
      </c:catAx>
      <c:valAx>
        <c:axId val="1697219167"/>
        <c:scaling>
          <c:orientation val="minMax"/>
        </c:scaling>
        <c:delete val="1"/>
        <c:axPos val="l"/>
        <c:numFmt formatCode="#,##0.00" sourceLinked="1"/>
        <c:majorTickMark val="out"/>
        <c:minorTickMark val="none"/>
        <c:tickLblPos val="nextTo"/>
        <c:crossAx val="18112702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dirty="0">
                <a:solidFill>
                  <a:srgbClr val="343947"/>
                </a:solidFill>
              </a:rPr>
              <a:t>Средства массовой информации</a:t>
            </a:r>
          </a:p>
        </c:rich>
      </c:tx>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8.9009976864890497E-2"/>
          <c:y val="0.10040150899070731"/>
          <c:w val="0.84823849857686251"/>
          <c:h val="0.79190724490094921"/>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53.1</c:v>
                </c:pt>
              </c:numCache>
            </c:numRef>
          </c:val>
          <c:extLst>
            <c:ext xmlns:c16="http://schemas.microsoft.com/office/drawing/2014/chart" uri="{C3380CC4-5D6E-409C-BE32-E72D297353CC}">
              <c16:uniqueId val="{00000000-75E6-4BB8-B029-1AA3B70DD98F}"/>
            </c:ext>
          </c:extLst>
        </c:ser>
        <c:ser>
          <c:idx val="1"/>
          <c:order val="1"/>
          <c:tx>
            <c:strRef>
              <c:f>Лист1!$C$1</c:f>
              <c:strCache>
                <c:ptCount val="1"/>
                <c:pt idx="0">
                  <c:v>2023, 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52.7</c:v>
                </c:pt>
              </c:numCache>
            </c:numRef>
          </c:val>
          <c:extLst>
            <c:ext xmlns:c16="http://schemas.microsoft.com/office/drawing/2014/chart" uri="{C3380CC4-5D6E-409C-BE32-E72D297353CC}">
              <c16:uniqueId val="{00000001-75E6-4BB8-B029-1AA3B70DD98F}"/>
            </c:ext>
          </c:extLst>
        </c:ser>
        <c:ser>
          <c:idx val="2"/>
          <c:order val="2"/>
          <c:tx>
            <c:strRef>
              <c:f>Лист1!$D$1</c:f>
              <c:strCache>
                <c:ptCount val="1"/>
                <c:pt idx="0">
                  <c:v>исполнение,%</c:v>
                </c:pt>
              </c:strCache>
            </c:strRef>
          </c:tx>
          <c:spPr>
            <a:solidFill>
              <a:schemeClr val="accent3"/>
            </a:solidFill>
            <a:ln>
              <a:noFill/>
            </a:ln>
            <a:effectLst/>
          </c:spPr>
          <c:invertIfNegative val="0"/>
          <c:dLbls>
            <c:dLbl>
              <c:idx val="0"/>
              <c:tx>
                <c:rich>
                  <a:bodyPr/>
                  <a:lstStyle/>
                  <a:p>
                    <a:r>
                      <a:rPr lang="en-US" dirty="0"/>
                      <a:t>99,3</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64D-4C0E-9669-8A27877E3950}"/>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Лист1!$D$2</c:f>
              <c:numCache>
                <c:formatCode>General</c:formatCode>
                <c:ptCount val="1"/>
                <c:pt idx="0">
                  <c:v>99.3</c:v>
                </c:pt>
              </c:numCache>
            </c:numRef>
          </c:val>
          <c:extLst>
            <c:ext xmlns:c16="http://schemas.microsoft.com/office/drawing/2014/chart" uri="{C3380CC4-5D6E-409C-BE32-E72D297353CC}">
              <c16:uniqueId val="{00000002-75E6-4BB8-B029-1AA3B70DD98F}"/>
            </c:ext>
          </c:extLst>
        </c:ser>
        <c:dLbls>
          <c:dLblPos val="outEnd"/>
          <c:showLegendKey val="0"/>
          <c:showVal val="1"/>
          <c:showCatName val="0"/>
          <c:showSerName val="0"/>
          <c:showPercent val="0"/>
          <c:showBubbleSize val="0"/>
        </c:dLbls>
        <c:gapWidth val="219"/>
        <c:overlap val="-27"/>
        <c:axId val="1696594095"/>
        <c:axId val="1693258735"/>
      </c:barChart>
      <c:catAx>
        <c:axId val="1696594095"/>
        <c:scaling>
          <c:orientation val="minMax"/>
        </c:scaling>
        <c:delete val="1"/>
        <c:axPos val="b"/>
        <c:numFmt formatCode="General" sourceLinked="1"/>
        <c:majorTickMark val="none"/>
        <c:minorTickMark val="none"/>
        <c:tickLblPos val="nextTo"/>
        <c:crossAx val="1693258735"/>
        <c:crosses val="autoZero"/>
        <c:auto val="1"/>
        <c:lblAlgn val="ctr"/>
        <c:lblOffset val="100"/>
        <c:noMultiLvlLbl val="0"/>
      </c:catAx>
      <c:valAx>
        <c:axId val="1693258735"/>
        <c:scaling>
          <c:orientation val="minMax"/>
        </c:scaling>
        <c:delete val="1"/>
        <c:axPos val="l"/>
        <c:numFmt formatCode="General" sourceLinked="1"/>
        <c:majorTickMark val="none"/>
        <c:minorTickMark val="none"/>
        <c:tickLblPos val="nextTo"/>
        <c:crossAx val="1696594095"/>
        <c:crosses val="autoZero"/>
        <c:crossBetween val="between"/>
      </c:valAx>
      <c:spPr>
        <a:noFill/>
        <a:ln>
          <a:noFill/>
        </a:ln>
        <a:effectLst/>
      </c:spPr>
    </c:plotArea>
    <c:legend>
      <c:legendPos val="b"/>
      <c:layout>
        <c:manualLayout>
          <c:xMode val="edge"/>
          <c:yMode val="edge"/>
          <c:x val="4.7621580198086821E-2"/>
          <c:y val="0.9243371541226747"/>
          <c:w val="0.88521601230004565"/>
          <c:h val="5.2710382613523253E-2"/>
        </c:manualLayout>
      </c:layout>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r>
              <a:rPr lang="ru-RU" sz="800" b="1" dirty="0">
                <a:solidFill>
                  <a:srgbClr val="343947"/>
                </a:solidFill>
              </a:rPr>
              <a:t>Охрана окружающей среды</a:t>
            </a:r>
          </a:p>
        </c:rich>
      </c:tx>
      <c:layout>
        <c:manualLayout>
          <c:xMode val="edge"/>
          <c:yMode val="edge"/>
          <c:x val="0.25563945763734575"/>
          <c:y val="2.2241323193154399E-2"/>
        </c:manualLayout>
      </c:layout>
      <c:overlay val="0"/>
      <c:spPr>
        <a:noFill/>
        <a:ln>
          <a:noFill/>
        </a:ln>
        <a:effectLst/>
      </c:spPr>
      <c:txPr>
        <a:bodyPr rot="0" spcFirstLastPara="1" vertOverflow="ellipsis" vert="horz" wrap="square" anchor="ctr" anchorCtr="1"/>
        <a:lstStyle/>
        <a:p>
          <a:pPr>
            <a:defRPr sz="800" b="1" i="0" u="none" strike="noStrike" kern="1200" spc="0" baseline="0">
              <a:solidFill>
                <a:srgbClr val="343947"/>
              </a:solidFill>
              <a:latin typeface="+mn-lt"/>
              <a:ea typeface="+mn-ea"/>
              <a:cs typeface="+mn-cs"/>
            </a:defRPr>
          </a:pPr>
          <a:endParaRPr lang="ru-RU"/>
        </a:p>
      </c:txPr>
    </c:title>
    <c:autoTitleDeleted val="0"/>
    <c:plotArea>
      <c:layout>
        <c:manualLayout>
          <c:layoutTarget val="inner"/>
          <c:xMode val="edge"/>
          <c:yMode val="edge"/>
          <c:x val="6.7543915632475998E-2"/>
          <c:y val="0.47080136039760817"/>
          <c:w val="0.86491216873504795"/>
          <c:h val="0.40846209155145696"/>
        </c:manualLayout>
      </c:layout>
      <c:barChart>
        <c:barDir val="col"/>
        <c:grouping val="clustered"/>
        <c:varyColors val="0"/>
        <c:ser>
          <c:idx val="0"/>
          <c:order val="0"/>
          <c:tx>
            <c:strRef>
              <c:f>Лист1!$B$1</c:f>
              <c:strCache>
                <c:ptCount val="1"/>
                <c:pt idx="0">
                  <c:v>2023, план</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557</c:v>
                </c:pt>
              </c:numCache>
            </c:numRef>
          </c:val>
          <c:extLst>
            <c:ext xmlns:c16="http://schemas.microsoft.com/office/drawing/2014/chart" uri="{C3380CC4-5D6E-409C-BE32-E72D297353CC}">
              <c16:uniqueId val="{00000000-D554-4C20-943B-911E9AAE83F5}"/>
            </c:ext>
          </c:extLst>
        </c:ser>
        <c:ser>
          <c:idx val="1"/>
          <c:order val="1"/>
          <c:tx>
            <c:strRef>
              <c:f>Лист1!$C$1</c:f>
              <c:strCache>
                <c:ptCount val="1"/>
                <c:pt idx="0">
                  <c:v>2023, факт</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6.6</c:v>
                </c:pt>
              </c:numCache>
            </c:numRef>
          </c:val>
          <c:extLst>
            <c:ext xmlns:c16="http://schemas.microsoft.com/office/drawing/2014/chart" uri="{C3380CC4-5D6E-409C-BE32-E72D297353CC}">
              <c16:uniqueId val="{00000001-D554-4C20-943B-911E9AAE83F5}"/>
            </c:ext>
          </c:extLst>
        </c:ser>
        <c:ser>
          <c:idx val="2"/>
          <c:order val="2"/>
          <c:tx>
            <c:strRef>
              <c:f>Лист1!$D$1</c:f>
              <c:strCache>
                <c:ptCount val="1"/>
                <c:pt idx="0">
                  <c:v>исполнение, %</c:v>
                </c:pt>
              </c:strCache>
            </c:strRef>
          </c:tx>
          <c:spPr>
            <a:solidFill>
              <a:schemeClr val="accent3"/>
            </a:solidFill>
            <a:ln>
              <a:noFill/>
            </a:ln>
            <a:effectLst/>
          </c:spPr>
          <c:invertIfNegative val="0"/>
          <c:dLbls>
            <c:dLbl>
              <c:idx val="0"/>
              <c:tx>
                <c:rich>
                  <a:bodyPr/>
                  <a:lstStyle/>
                  <a:p>
                    <a:r>
                      <a:rPr lang="en-US" dirty="0"/>
                      <a:t>1,2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554-4C20-943B-911E9AAE83F5}"/>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343947"/>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Лист1!$D$2</c:f>
              <c:numCache>
                <c:formatCode>General</c:formatCode>
                <c:ptCount val="1"/>
                <c:pt idx="0">
                  <c:v>1.22</c:v>
                </c:pt>
              </c:numCache>
            </c:numRef>
          </c:val>
          <c:extLst>
            <c:ext xmlns:c16="http://schemas.microsoft.com/office/drawing/2014/chart" uri="{C3380CC4-5D6E-409C-BE32-E72D297353CC}">
              <c16:uniqueId val="{00000002-D554-4C20-943B-911E9AAE83F5}"/>
            </c:ext>
          </c:extLst>
        </c:ser>
        <c:dLbls>
          <c:showLegendKey val="0"/>
          <c:showVal val="0"/>
          <c:showCatName val="0"/>
          <c:showSerName val="0"/>
          <c:showPercent val="0"/>
          <c:showBubbleSize val="0"/>
        </c:dLbls>
        <c:gapWidth val="219"/>
        <c:overlap val="-27"/>
        <c:axId val="1892248111"/>
        <c:axId val="1697220415"/>
      </c:barChart>
      <c:catAx>
        <c:axId val="1892248111"/>
        <c:scaling>
          <c:orientation val="minMax"/>
        </c:scaling>
        <c:delete val="1"/>
        <c:axPos val="b"/>
        <c:numFmt formatCode="General" sourceLinked="1"/>
        <c:majorTickMark val="none"/>
        <c:minorTickMark val="none"/>
        <c:tickLblPos val="nextTo"/>
        <c:crossAx val="1697220415"/>
        <c:crosses val="autoZero"/>
        <c:auto val="1"/>
        <c:lblAlgn val="ctr"/>
        <c:lblOffset val="100"/>
        <c:noMultiLvlLbl val="0"/>
      </c:catAx>
      <c:valAx>
        <c:axId val="1697220415"/>
        <c:scaling>
          <c:orientation val="minMax"/>
        </c:scaling>
        <c:delete val="1"/>
        <c:axPos val="l"/>
        <c:numFmt formatCode="General" sourceLinked="1"/>
        <c:majorTickMark val="none"/>
        <c:minorTickMark val="none"/>
        <c:tickLblPos val="nextTo"/>
        <c:crossAx val="18922481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600" b="0" i="0" u="none" strike="noStrike" kern="1200" baseline="0">
              <a:solidFill>
                <a:srgbClr val="343947"/>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8555362932539319E-2"/>
          <c:y val="3.2812928522715418E-2"/>
          <c:w val="0.57919763379481448"/>
          <c:h val="0.86597778728678432"/>
        </c:manualLayout>
      </c:layout>
      <c:pie3DChart>
        <c:varyColors val="1"/>
        <c:ser>
          <c:idx val="0"/>
          <c:order val="0"/>
          <c:tx>
            <c:strRef>
              <c:f>Лист1!$B$1</c:f>
              <c:strCache>
                <c:ptCount val="1"/>
                <c:pt idx="0">
                  <c:v>Продажи</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21F-4944-94E8-05ED4B229F17}"/>
              </c:ext>
            </c:extLst>
          </c:dPt>
          <c:dPt>
            <c:idx val="1"/>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1-8862-4843-9DE7-A8C5C08D4DB8}"/>
              </c:ext>
            </c:extLst>
          </c:dPt>
          <c:dPt>
            <c:idx val="2"/>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5-B21F-4944-94E8-05ED4B229F17}"/>
              </c:ext>
            </c:extLst>
          </c:dPt>
          <c:dPt>
            <c:idx val="3"/>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7-B21F-4944-94E8-05ED4B229F17}"/>
              </c:ext>
            </c:extLst>
          </c:dPt>
          <c:dPt>
            <c:idx val="4"/>
            <c:bubble3D val="0"/>
            <c:spPr>
              <a:solidFill>
                <a:schemeClr val="accent3">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9-B21F-4944-94E8-05ED4B229F17}"/>
              </c:ext>
            </c:extLst>
          </c:dPt>
          <c:dPt>
            <c:idx val="5"/>
            <c:bubble3D val="0"/>
            <c:spPr>
              <a:solidFill>
                <a:schemeClr val="accent5">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B-B21F-4944-94E8-05ED4B229F17}"/>
              </c:ext>
            </c:extLst>
          </c:dPt>
          <c:dPt>
            <c:idx val="6"/>
            <c:bubble3D val="0"/>
            <c:spPr>
              <a:solidFill>
                <a:schemeClr val="accent1">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B21F-4944-94E8-05ED4B229F17}"/>
              </c:ext>
            </c:extLst>
          </c:dPt>
          <c:dPt>
            <c:idx val="7"/>
            <c:bubble3D val="0"/>
            <c:spPr>
              <a:solidFill>
                <a:schemeClr val="accent3">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F-B21F-4944-94E8-05ED4B229F17}"/>
              </c:ext>
            </c:extLst>
          </c:dPt>
          <c:dPt>
            <c:idx val="8"/>
            <c:bubble3D val="0"/>
            <c:spPr>
              <a:solidFill>
                <a:schemeClr val="accent5">
                  <a:lumMod val="80000"/>
                  <a:lumOff val="2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1-B21F-4944-94E8-05ED4B229F17}"/>
              </c:ext>
            </c:extLst>
          </c:dPt>
          <c:dPt>
            <c:idx val="9"/>
            <c:bubble3D val="0"/>
            <c:spPr>
              <a:solidFill>
                <a:schemeClr val="accent1">
                  <a:lumMod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3-B21F-4944-94E8-05ED4B229F17}"/>
              </c:ext>
            </c:extLst>
          </c:dPt>
          <c:dPt>
            <c:idx val="10"/>
            <c:bubble3D val="0"/>
            <c:spPr>
              <a:solidFill>
                <a:schemeClr val="accent3">
                  <a:lumMod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5-B21F-4944-94E8-05ED4B229F17}"/>
              </c:ext>
            </c:extLst>
          </c:dPt>
          <c:dPt>
            <c:idx val="11"/>
            <c:bubble3D val="0"/>
            <c:spPr>
              <a:solidFill>
                <a:schemeClr val="accent5">
                  <a:lumMod val="8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7-B21F-4944-94E8-05ED4B229F17}"/>
              </c:ext>
            </c:extLst>
          </c:dPt>
          <c:dPt>
            <c:idx val="12"/>
            <c:bubble3D val="0"/>
            <c:spPr>
              <a:solidFill>
                <a:schemeClr val="accent1">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9-B21F-4944-94E8-05ED4B229F17}"/>
              </c:ext>
            </c:extLst>
          </c:dPt>
          <c:dPt>
            <c:idx val="13"/>
            <c:bubble3D val="0"/>
            <c:spPr>
              <a:solidFill>
                <a:schemeClr val="accent3">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B-B21F-4944-94E8-05ED4B229F17}"/>
              </c:ext>
            </c:extLst>
          </c:dPt>
          <c:dPt>
            <c:idx val="14"/>
            <c:bubble3D val="0"/>
            <c:spPr>
              <a:solidFill>
                <a:schemeClr val="accent5">
                  <a:lumMod val="60000"/>
                  <a:lumOff val="4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D-B21F-4944-94E8-05ED4B229F17}"/>
              </c:ext>
            </c:extLst>
          </c:dPt>
          <c:dPt>
            <c:idx val="15"/>
            <c:bubble3D val="0"/>
            <c:spPr>
              <a:solidFill>
                <a:schemeClr val="accent1">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1F-B21F-4944-94E8-05ED4B229F17}"/>
              </c:ext>
            </c:extLst>
          </c:dPt>
          <c:dPt>
            <c:idx val="16"/>
            <c:bubble3D val="0"/>
            <c:spPr>
              <a:solidFill>
                <a:schemeClr val="accent3">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21-B21F-4944-94E8-05ED4B229F17}"/>
              </c:ext>
            </c:extLst>
          </c:dPt>
          <c:dPt>
            <c:idx val="17"/>
            <c:bubble3D val="0"/>
            <c:spPr>
              <a:solidFill>
                <a:schemeClr val="accent5">
                  <a:lumMod val="5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23-B21F-4944-94E8-05ED4B229F17}"/>
              </c:ext>
            </c:extLst>
          </c:dPt>
          <c:dLbls>
            <c:dLbl>
              <c:idx val="0"/>
              <c:layout>
                <c:manualLayout>
                  <c:x val="-1.4385534359735547E-2"/>
                  <c:y val="-2.1051898732078963E-2"/>
                </c:manualLayout>
              </c:layout>
              <c:tx>
                <c:rich>
                  <a:bodyPr/>
                  <a:lstStyle/>
                  <a:p>
                    <a:fld id="{20C1431A-4EDA-4E4C-A959-4158A44ED0BE}"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B21F-4944-94E8-05ED4B229F17}"/>
                </c:ext>
              </c:extLst>
            </c:dLbl>
            <c:dLbl>
              <c:idx val="1"/>
              <c:layout>
                <c:manualLayout>
                  <c:x val="2.8771068719471094E-2"/>
                  <c:y val="-9.0222423137481279E-3"/>
                </c:manualLayout>
              </c:layout>
              <c:tx>
                <c:rich>
                  <a:bodyPr/>
                  <a:lstStyle/>
                  <a:p>
                    <a:fld id="{7E4DF631-CCF2-4F9F-9063-68AED80D5C66}"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862-4843-9DE7-A8C5C08D4DB8}"/>
                </c:ext>
              </c:extLst>
            </c:dLbl>
            <c:dLbl>
              <c:idx val="2"/>
              <c:layout>
                <c:manualLayout>
                  <c:x val="-3.2546142323162185E-2"/>
                  <c:y val="-0.15071442150332387"/>
                </c:manualLayout>
              </c:layout>
              <c:tx>
                <c:rich>
                  <a:bodyPr/>
                  <a:lstStyle/>
                  <a:p>
                    <a:fld id="{FDA79706-D7DB-4CE3-957C-24F8B5E51677}" type="CELLRANGE">
                      <a:rPr lang="en-US" baseline="0" smtClean="0"/>
                      <a:pPr/>
                      <a:t>[ДИАПАЗОН ЯЧЕЕК]</a:t>
                    </a:fld>
                    <a:r>
                      <a:rPr lang="en-US" baseline="0" dirty="0"/>
                      <a:t>%</a:t>
                    </a:r>
                  </a:p>
                </c:rich>
              </c:tx>
              <c:dLblPos val="bestFit"/>
              <c:showLegendKey val="0"/>
              <c:showVal val="1"/>
              <c:showCatName val="0"/>
              <c:showSerName val="0"/>
              <c:showPercent val="0"/>
              <c:showBubbleSize val="0"/>
              <c:extLst>
                <c:ext xmlns:c15="http://schemas.microsoft.com/office/drawing/2012/chart" uri="{CE6537A1-D6FC-4f65-9D91-7224C49458BB}">
                  <c15:layout>
                    <c:manualLayout>
                      <c:w val="6.9303287253804288E-2"/>
                      <c:h val="4.9519877477504595E-2"/>
                    </c:manualLayout>
                  </c15:layout>
                  <c15:dlblFieldTable/>
                  <c15:showDataLabelsRange val="1"/>
                </c:ext>
                <c:ext xmlns:c16="http://schemas.microsoft.com/office/drawing/2014/chart" uri="{C3380CC4-5D6E-409C-BE32-E72D297353CC}">
                  <c16:uniqueId val="{00000005-B21F-4944-94E8-05ED4B229F17}"/>
                </c:ext>
              </c:extLst>
            </c:dLbl>
            <c:dLbl>
              <c:idx val="3"/>
              <c:layout>
                <c:manualLayout>
                  <c:x val="7.1900157926465702E-2"/>
                  <c:y val="-0.12768298126538413"/>
                </c:manualLayout>
              </c:layout>
              <c:tx>
                <c:rich>
                  <a:bodyPr/>
                  <a:lstStyle/>
                  <a:p>
                    <a:r>
                      <a:rPr lang="en-US" dirty="0"/>
                      <a:t>0,42%</a:t>
                    </a:r>
                  </a:p>
                </c:rich>
              </c:tx>
              <c:dLblPos val="bestFit"/>
              <c:showLegendKey val="0"/>
              <c:showVal val="0"/>
              <c:showCatName val="0"/>
              <c:showSerName val="0"/>
              <c:showPercent val="0"/>
              <c:showBubbleSize val="0"/>
              <c:extLst>
                <c:ext xmlns:c15="http://schemas.microsoft.com/office/drawing/2012/chart" uri="{CE6537A1-D6FC-4f65-9D91-7224C49458BB}">
                  <c15:layout>
                    <c:manualLayout>
                      <c:w val="3.8011361609918047E-2"/>
                      <c:h val="5.2976945574751397E-2"/>
                    </c:manualLayout>
                  </c15:layout>
                </c:ext>
                <c:ext xmlns:c16="http://schemas.microsoft.com/office/drawing/2014/chart" uri="{C3380CC4-5D6E-409C-BE32-E72D297353CC}">
                  <c16:uniqueId val="{00000007-B21F-4944-94E8-05ED4B229F17}"/>
                </c:ext>
              </c:extLst>
            </c:dLbl>
            <c:dLbl>
              <c:idx val="4"/>
              <c:layout>
                <c:manualLayout>
                  <c:x val="5.2933293734692875E-2"/>
                  <c:y val="-7.6077190588752994E-2"/>
                </c:manualLayout>
              </c:layout>
              <c:tx>
                <c:rich>
                  <a:bodyPr/>
                  <a:lstStyle/>
                  <a:p>
                    <a:fld id="{609D1EAB-4797-492A-ADF7-0E6F54676BFC}"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layout>
                    <c:manualLayout>
                      <c:w val="7.6924692252232654E-2"/>
                      <c:h val="4.9519877477504595E-2"/>
                    </c:manualLayout>
                  </c15:layout>
                  <c15:dlblFieldTable/>
                  <c15:showDataLabelsRange val="1"/>
                </c:ext>
                <c:ext xmlns:c16="http://schemas.microsoft.com/office/drawing/2014/chart" uri="{C3380CC4-5D6E-409C-BE32-E72D297353CC}">
                  <c16:uniqueId val="{00000009-B21F-4944-94E8-05ED4B229F17}"/>
                </c:ext>
              </c:extLst>
            </c:dLbl>
            <c:dLbl>
              <c:idx val="5"/>
              <c:layout>
                <c:manualLayout>
                  <c:x val="1.8701194667656105E-2"/>
                  <c:y val="-2.2096185651685828E-2"/>
                </c:manualLayout>
              </c:layout>
              <c:tx>
                <c:rich>
                  <a:bodyPr/>
                  <a:lstStyle/>
                  <a:p>
                    <a:fld id="{F3B23C40-12E8-42C1-9F62-9E38A5CAED67}"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B21F-4944-94E8-05ED4B229F17}"/>
                </c:ext>
              </c:extLst>
            </c:dLbl>
            <c:dLbl>
              <c:idx val="6"/>
              <c:layout>
                <c:manualLayout>
                  <c:x val="8.7751759594386733E-2"/>
                  <c:y val="-7.4953266890274619E-3"/>
                </c:manualLayout>
              </c:layout>
              <c:tx>
                <c:rich>
                  <a:bodyPr/>
                  <a:lstStyle/>
                  <a:p>
                    <a:fld id="{42E6C0A7-69F2-4112-85AF-96673CCBE494}"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B21F-4944-94E8-05ED4B229F17}"/>
                </c:ext>
              </c:extLst>
            </c:dLbl>
            <c:dLbl>
              <c:idx val="7"/>
              <c:layout>
                <c:manualLayout>
                  <c:x val="5.7542137438942181E-3"/>
                  <c:y val="6.1053946588579981E-2"/>
                </c:manualLayout>
              </c:layout>
              <c:tx>
                <c:rich>
                  <a:bodyPr/>
                  <a:lstStyle/>
                  <a:p>
                    <a:fld id="{AE7E8EBB-8DCE-41FC-B763-12A0A88681FE}"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B21F-4944-94E8-05ED4B229F17}"/>
                </c:ext>
              </c:extLst>
            </c:dLbl>
            <c:dLbl>
              <c:idx val="8"/>
              <c:layout>
                <c:manualLayout>
                  <c:x val="-3.0457065418531742E-2"/>
                  <c:y val="0.12665623510719279"/>
                </c:manualLayout>
              </c:layout>
              <c:tx>
                <c:rich>
                  <a:bodyPr/>
                  <a:lstStyle/>
                  <a:p>
                    <a:fld id="{78270AF1-E6C1-4879-ABAB-1F7BDA27D1AB}"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B21F-4944-94E8-05ED4B229F17}"/>
                </c:ext>
              </c:extLst>
            </c:dLbl>
            <c:dLbl>
              <c:idx val="9"/>
              <c:layout>
                <c:manualLayout>
                  <c:x val="-7.3366225234651292E-2"/>
                  <c:y val="5.5832116366869577E-2"/>
                </c:manualLayout>
              </c:layout>
              <c:tx>
                <c:rich>
                  <a:bodyPr/>
                  <a:lstStyle/>
                  <a:p>
                    <a:fld id="{1B87416C-95EA-4BFF-A327-160D604F5230}"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B21F-4944-94E8-05ED4B229F17}"/>
                </c:ext>
              </c:extLst>
            </c:dLbl>
            <c:dLbl>
              <c:idx val="10"/>
              <c:layout>
                <c:manualLayout>
                  <c:x val="-0.10631550040530673"/>
                  <c:y val="4.8545152711041303E-2"/>
                </c:manualLayout>
              </c:layout>
              <c:tx>
                <c:rich>
                  <a:bodyPr/>
                  <a:lstStyle/>
                  <a:p>
                    <a:fld id="{AA2295E0-CFF7-4B0B-BD27-46F2F0824BA6}"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layout>
                    <c:manualLayout>
                      <c:w val="4.4193927119613334E-2"/>
                      <c:h val="3.5670330414090727E-2"/>
                    </c:manualLayout>
                  </c15:layout>
                  <c15:dlblFieldTable/>
                  <c15:showDataLabelsRange val="1"/>
                </c:ext>
                <c:ext xmlns:c16="http://schemas.microsoft.com/office/drawing/2014/chart" uri="{C3380CC4-5D6E-409C-BE32-E72D297353CC}">
                  <c16:uniqueId val="{00000015-B21F-4944-94E8-05ED4B229F17}"/>
                </c:ext>
              </c:extLst>
            </c:dLbl>
            <c:dLbl>
              <c:idx val="11"/>
              <c:layout>
                <c:manualLayout>
                  <c:x val="-0.1098338957029142"/>
                  <c:y val="7.7762118387206036E-2"/>
                </c:manualLayout>
              </c:layout>
              <c:tx>
                <c:rich>
                  <a:bodyPr/>
                  <a:lstStyle/>
                  <a:p>
                    <a:fld id="{1785B13A-8A66-437C-A922-A3653D1AA9C0}"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layout>
                    <c:manualLayout>
                      <c:w val="5.830455376587626E-2"/>
                      <c:h val="6.37164788019393E-2"/>
                    </c:manualLayout>
                  </c15:layout>
                  <c15:dlblFieldTable/>
                  <c15:showDataLabelsRange val="1"/>
                </c:ext>
                <c:ext xmlns:c16="http://schemas.microsoft.com/office/drawing/2014/chart" uri="{C3380CC4-5D6E-409C-BE32-E72D297353CC}">
                  <c16:uniqueId val="{00000017-B21F-4944-94E8-05ED4B229F17}"/>
                </c:ext>
              </c:extLst>
            </c:dLbl>
            <c:dLbl>
              <c:idx val="12"/>
              <c:layout>
                <c:manualLayout>
                  <c:x val="-4.6033709951153759E-2"/>
                  <c:y val="5.7967085193585035E-3"/>
                </c:manualLayout>
              </c:layout>
              <c:tx>
                <c:rich>
                  <a:bodyPr/>
                  <a:lstStyle/>
                  <a:p>
                    <a:fld id="{EC03F5A0-D1EC-4394-BEDE-818B068D22D4}" type="PERCENTAGE">
                      <a:rPr lang="en-US" smtClean="0"/>
                      <a:pPr/>
                      <a:t>[ПРОЦЕНТ]</a:t>
                    </a:fld>
                    <a:endParaRPr lang="ru-RU"/>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B21F-4944-94E8-05ED4B229F17}"/>
                </c:ext>
              </c:extLst>
            </c:dLbl>
            <c:dLbl>
              <c:idx val="13"/>
              <c:layout>
                <c:manualLayout>
                  <c:x val="-3.5963835899338874E-2"/>
                  <c:y val="-2.6085188337113853E-2"/>
                </c:manualLayout>
              </c:layout>
              <c:tx>
                <c:rich>
                  <a:bodyPr/>
                  <a:lstStyle/>
                  <a:p>
                    <a:fld id="{E47F5ACA-5FAE-4731-9355-379BA1B8B7F1}"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B21F-4944-94E8-05ED4B229F17}"/>
                </c:ext>
              </c:extLst>
            </c:dLbl>
            <c:dLbl>
              <c:idx val="14"/>
              <c:layout>
                <c:manualLayout>
                  <c:x val="-1.58240877957091E-2"/>
                  <c:y val="-4.6046405162083151E-2"/>
                </c:manualLayout>
              </c:layout>
              <c:tx>
                <c:rich>
                  <a:bodyPr/>
                  <a:lstStyle/>
                  <a:p>
                    <a:fld id="{5E945515-0508-4A2B-BD8C-0E3542C7DB75}"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B21F-4944-94E8-05ED4B229F17}"/>
                </c:ext>
              </c:extLst>
            </c:dLbl>
            <c:dLbl>
              <c:idx val="15"/>
              <c:layout>
                <c:manualLayout>
                  <c:x val="-1.3814530590385728E-2"/>
                  <c:y val="-0.14561833877744679"/>
                </c:manualLayout>
              </c:layout>
              <c:tx>
                <c:rich>
                  <a:bodyPr/>
                  <a:lstStyle/>
                  <a:p>
                    <a:fld id="{AFA1FA66-6900-422C-BCF6-6BEE874EDC65}"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B21F-4944-94E8-05ED4B229F17}"/>
                </c:ext>
              </c:extLst>
            </c:dLbl>
            <c:dLbl>
              <c:idx val="16"/>
              <c:layout>
                <c:manualLayout>
                  <c:x val="-3.4593812279111749E-2"/>
                  <c:y val="-8.8786088322356876E-2"/>
                </c:manualLayout>
              </c:layout>
              <c:tx>
                <c:rich>
                  <a:bodyPr/>
                  <a:lstStyle/>
                  <a:p>
                    <a:fld id="{BC269478-3A6E-4F53-9487-ED90BB543E61}" type="CELLRANGE">
                      <a:rPr lang="en-US" smtClean="0"/>
                      <a:pPr/>
                      <a:t>[ДИАПАЗОН ЯЧЕЕК]</a:t>
                    </a:fld>
                    <a:r>
                      <a:rPr lang="en-US" dirty="0"/>
                      <a:t>%</a:t>
                    </a:r>
                  </a:p>
                </c:rich>
              </c:tx>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1-B21F-4944-94E8-05ED4B229F17}"/>
                </c:ext>
              </c:extLst>
            </c:dLbl>
            <c:dLbl>
              <c:idx val="17"/>
              <c:tx>
                <c:rich>
                  <a:bodyPr/>
                  <a:lstStyle/>
                  <a:p>
                    <a:fld id="{94EAA2C2-A36A-46AC-8548-3AD2F5DE27E3}" type="CELLRANGE">
                      <a:rPr lang="en-US" smtClean="0"/>
                      <a:pPr/>
                      <a:t>[ДИАПАЗОН ЯЧЕЕК]</a:t>
                    </a:fld>
                    <a:r>
                      <a:rPr lang="en-US" dirty="0"/>
                      <a:t>%</a:t>
                    </a:r>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23-B21F-4944-94E8-05ED4B229F17}"/>
                </c:ext>
              </c:extLst>
            </c:dLbl>
            <c:numFmt formatCode="0.00%" sourceLinked="0"/>
            <c:spPr>
              <a:noFill/>
              <a:ln>
                <a:solidFill>
                  <a:srgbClr val="16E7CF"/>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ru-RU"/>
              </a:p>
            </c:txPr>
            <c:dLblPos val="out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ext>
            </c:extLst>
          </c:dLbls>
          <c:cat>
            <c:strRef>
              <c:f>Лист1!$A$2:$A$19</c:f>
              <c:strCache>
                <c:ptCount val="18"/>
                <c:pt idx="0">
                  <c:v>"Здравоохранение" - 9 362,3</c:v>
                </c:pt>
                <c:pt idx="1">
                  <c:v>"Культура и туризм" - 599 194,5</c:v>
                </c:pt>
                <c:pt idx="2">
                  <c:v>"Образование" - 6 135 916,7</c:v>
                </c:pt>
                <c:pt idx="3">
                  <c:v>"Социальная защита населения" - 75 757,2</c:v>
                </c:pt>
                <c:pt idx="4">
                  <c:v>"Спорт" - 375 177,1</c:v>
                </c:pt>
                <c:pt idx="5">
                  <c:v> "Развитие сельского хозяйства" - 5 002,3</c:v>
                </c:pt>
                <c:pt idx="6">
                  <c:v>"Экология и окружающая среда" - 6 617,5</c:v>
                </c:pt>
                <c:pt idx="7">
                  <c:v>"Безопасность и обеспечение безопасности жизнедеятельности населения" - 177 568,5</c:v>
                </c:pt>
                <c:pt idx="8">
                  <c:v>"Жилище" - 57 808,8</c:v>
                </c:pt>
                <c:pt idx="9">
                  <c:v>"Развитие инженерной инфраструктуры, энергоэффективности и отрасли обращения с отходами" -278 933,4</c:v>
                </c:pt>
                <c:pt idx="10">
                  <c:v>"Предпринимательство" - 1 089,2</c:v>
                </c:pt>
                <c:pt idx="11">
                  <c:v> "Управление имуществом и муниципальными финансами" - 1 113 688,5</c:v>
                </c:pt>
                <c:pt idx="12">
                  <c:v>"Развитие институтов гражданского общества, повышение эффективности местного самоуправления и реализации молодежной политики" - 97 039,5</c:v>
                </c:pt>
                <c:pt idx="13">
                  <c:v>Развитие и функционирование дорожно-транспортного комплекса" -  1 158 097,8</c:v>
                </c:pt>
                <c:pt idx="14">
                  <c:v>"Цифровое муниципальное образование" - 236 523,2</c:v>
                </c:pt>
                <c:pt idx="15">
                  <c:v>"Архитектура и градостроительство" - 8 742,0</c:v>
                </c:pt>
                <c:pt idx="16">
                  <c:v>"Формирование современной комфортной городской среды" -  2 019 336,9</c:v>
                </c:pt>
                <c:pt idx="17">
                  <c:v>"Строительство и капитальный ремонт объектов социальной инфраструктуры" - 5 409 877,5</c:v>
                </c:pt>
              </c:strCache>
            </c:strRef>
          </c:cat>
          <c:val>
            <c:numRef>
              <c:f>Лист1!$B$2:$B$19</c:f>
              <c:numCache>
                <c:formatCode>0.00</c:formatCode>
                <c:ptCount val="18"/>
                <c:pt idx="0">
                  <c:v>0.05</c:v>
                </c:pt>
                <c:pt idx="1">
                  <c:v>3.35</c:v>
                </c:pt>
                <c:pt idx="2">
                  <c:v>34.35</c:v>
                </c:pt>
                <c:pt idx="3">
                  <c:v>0.42</c:v>
                </c:pt>
                <c:pt idx="4">
                  <c:v>2.1</c:v>
                </c:pt>
                <c:pt idx="5">
                  <c:v>0.03</c:v>
                </c:pt>
                <c:pt idx="6">
                  <c:v>0.04</c:v>
                </c:pt>
                <c:pt idx="7">
                  <c:v>0.99</c:v>
                </c:pt>
                <c:pt idx="8">
                  <c:v>0.32</c:v>
                </c:pt>
                <c:pt idx="9">
                  <c:v>1.56</c:v>
                </c:pt>
                <c:pt idx="10">
                  <c:v>0.01</c:v>
                </c:pt>
                <c:pt idx="11">
                  <c:v>6.23</c:v>
                </c:pt>
                <c:pt idx="12">
                  <c:v>0.54</c:v>
                </c:pt>
                <c:pt idx="13">
                  <c:v>6.48</c:v>
                </c:pt>
                <c:pt idx="14">
                  <c:v>1.32</c:v>
                </c:pt>
                <c:pt idx="15">
                  <c:v>0.05</c:v>
                </c:pt>
                <c:pt idx="16">
                  <c:v>11.31</c:v>
                </c:pt>
                <c:pt idx="17">
                  <c:v>30.29</c:v>
                </c:pt>
              </c:numCache>
            </c:numRef>
          </c:val>
          <c:extLst>
            <c:ext xmlns:c15="http://schemas.microsoft.com/office/drawing/2012/chart" uri="{02D57815-91ED-43cb-92C2-25804820EDAC}">
              <c15:datalabelsRange>
                <c15:f>Лист1!$B$2:$B$19</c15:f>
                <c15:dlblRangeCache>
                  <c:ptCount val="18"/>
                  <c:pt idx="0">
                    <c:v>0,05</c:v>
                  </c:pt>
                  <c:pt idx="1">
                    <c:v>3,35</c:v>
                  </c:pt>
                  <c:pt idx="2">
                    <c:v>34,35</c:v>
                  </c:pt>
                  <c:pt idx="3">
                    <c:v>0,42</c:v>
                  </c:pt>
                  <c:pt idx="4">
                    <c:v>2,10</c:v>
                  </c:pt>
                  <c:pt idx="5">
                    <c:v>0,03</c:v>
                  </c:pt>
                  <c:pt idx="6">
                    <c:v>0,04</c:v>
                  </c:pt>
                  <c:pt idx="7">
                    <c:v>0,99</c:v>
                  </c:pt>
                  <c:pt idx="8">
                    <c:v>0,32</c:v>
                  </c:pt>
                  <c:pt idx="9">
                    <c:v>1,56</c:v>
                  </c:pt>
                  <c:pt idx="10">
                    <c:v>0,01</c:v>
                  </c:pt>
                  <c:pt idx="11">
                    <c:v>6,23</c:v>
                  </c:pt>
                  <c:pt idx="12">
                    <c:v>0,54</c:v>
                  </c:pt>
                  <c:pt idx="13">
                    <c:v>6,48</c:v>
                  </c:pt>
                  <c:pt idx="14">
                    <c:v>1,32</c:v>
                  </c:pt>
                  <c:pt idx="15">
                    <c:v>0,05</c:v>
                  </c:pt>
                  <c:pt idx="16">
                    <c:v>11,31</c:v>
                  </c:pt>
                  <c:pt idx="17">
                    <c:v>30,29</c:v>
                  </c:pt>
                </c15:dlblRangeCache>
              </c15:datalabelsRange>
            </c:ext>
            <c:ext xmlns:c16="http://schemas.microsoft.com/office/drawing/2014/chart" uri="{C3380CC4-5D6E-409C-BE32-E72D297353CC}">
              <c16:uniqueId val="{00000000-8862-4843-9DE7-A8C5C08D4DB8}"/>
            </c:ext>
          </c:extLst>
        </c:ser>
        <c:dLbls>
          <c:showLegendKey val="0"/>
          <c:showVal val="0"/>
          <c:showCatName val="0"/>
          <c:showSerName val="0"/>
          <c:showPercent val="0"/>
          <c:showBubbleSize val="0"/>
          <c:showLeaderLines val="0"/>
        </c:dLbls>
      </c:pie3DChart>
      <c:spPr>
        <a:noFill/>
        <a:ln>
          <a:noFill/>
        </a:ln>
        <a:effectLst/>
      </c:spPr>
    </c:plotArea>
    <c:legend>
      <c:legendPos val="r"/>
      <c:layout>
        <c:manualLayout>
          <c:xMode val="edge"/>
          <c:yMode val="edge"/>
          <c:x val="0.64847506902263019"/>
          <c:y val="2.6286821549279159E-2"/>
          <c:w val="0.35011386831274349"/>
          <c:h val="0.95965735669536345"/>
        </c:manualLayout>
      </c:layout>
      <c:overlay val="0"/>
      <c:spPr>
        <a:noFill/>
        <a:ln>
          <a:noFill/>
        </a:ln>
        <a:effectLst/>
      </c:spPr>
      <c:txPr>
        <a:bodyPr rot="0" spcFirstLastPara="1" vertOverflow="ellipsis" vert="horz" wrap="square" anchor="ctr" anchorCtr="1"/>
        <a:lstStyle/>
        <a:p>
          <a:pPr>
            <a:defRPr sz="680" b="0" i="0" u="none" strike="noStrike" kern="100" spc="0" baseline="0">
              <a:solidFill>
                <a:schemeClr val="tx1">
                  <a:lumMod val="65000"/>
                  <a:lumOff val="35000"/>
                </a:schemeClr>
              </a:solidFill>
              <a:latin typeface="+mn-lt"/>
              <a:ea typeface="+mn-ea"/>
              <a:cs typeface="+mn-cs"/>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800" b="1" i="0" u="none" strike="noStrike" kern="1200" baseline="0">
                <a:solidFill>
                  <a:schemeClr val="dk1">
                    <a:lumMod val="65000"/>
                    <a:lumOff val="35000"/>
                  </a:schemeClr>
                </a:solidFill>
                <a:latin typeface="+mn-lt"/>
                <a:ea typeface="+mn-ea"/>
                <a:cs typeface="+mn-cs"/>
              </a:defRPr>
            </a:pPr>
            <a:r>
              <a:rPr lang="ru-RU" sz="800" dirty="0">
                <a:solidFill>
                  <a:srgbClr val="343947"/>
                </a:solidFill>
              </a:rPr>
              <a:t>На</a:t>
            </a:r>
            <a:r>
              <a:rPr lang="ru-RU" sz="800" baseline="0" dirty="0">
                <a:solidFill>
                  <a:srgbClr val="343947"/>
                </a:solidFill>
              </a:rPr>
              <a:t> реализацию </a:t>
            </a:r>
          </a:p>
          <a:p>
            <a:pPr>
              <a:defRPr sz="800"/>
            </a:pPr>
            <a:r>
              <a:rPr lang="ru-RU" sz="800" baseline="0" dirty="0">
                <a:solidFill>
                  <a:srgbClr val="343947"/>
                </a:solidFill>
              </a:rPr>
              <a:t>5 национальных</a:t>
            </a:r>
          </a:p>
          <a:p>
            <a:pPr>
              <a:defRPr sz="800"/>
            </a:pPr>
            <a:r>
              <a:rPr lang="ru-RU" sz="800" baseline="0" dirty="0">
                <a:solidFill>
                  <a:srgbClr val="343947"/>
                </a:solidFill>
              </a:rPr>
              <a:t>проектов направлено </a:t>
            </a:r>
          </a:p>
          <a:p>
            <a:pPr>
              <a:defRPr sz="800"/>
            </a:pPr>
            <a:r>
              <a:rPr lang="ru-RU" sz="800" b="1" i="0" u="none" strike="noStrike" baseline="0" dirty="0">
                <a:effectLst/>
              </a:rPr>
              <a:t>2 679,5 </a:t>
            </a:r>
            <a:r>
              <a:rPr lang="ru-RU" sz="800" baseline="0" dirty="0">
                <a:solidFill>
                  <a:srgbClr val="343947"/>
                </a:solidFill>
              </a:rPr>
              <a:t>млн. рублей</a:t>
            </a:r>
            <a:endParaRPr lang="ru-RU" sz="800" dirty="0">
              <a:solidFill>
                <a:srgbClr val="343947"/>
              </a:solidFill>
            </a:endParaRPr>
          </a:p>
        </c:rich>
      </c:tx>
      <c:layout>
        <c:manualLayout>
          <c:xMode val="edge"/>
          <c:yMode val="edge"/>
          <c:x val="0.30671502888486246"/>
          <c:y val="0.43561329766908674"/>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dk1">
                  <a:lumMod val="65000"/>
                  <a:lumOff val="35000"/>
                </a:schemeClr>
              </a:solidFill>
              <a:latin typeface="+mn-lt"/>
              <a:ea typeface="+mn-ea"/>
              <a:cs typeface="+mn-cs"/>
            </a:defRPr>
          </a:pPr>
          <a:endParaRPr lang="ru-RU"/>
        </a:p>
      </c:txPr>
    </c:title>
    <c:autoTitleDeleted val="0"/>
    <c:plotArea>
      <c:layout>
        <c:manualLayout>
          <c:layoutTarget val="inner"/>
          <c:xMode val="edge"/>
          <c:yMode val="edge"/>
          <c:x val="0.1015254081263794"/>
          <c:y val="5.5010997144653823E-2"/>
          <c:w val="0.70517143440902219"/>
          <c:h val="0.94498900285534615"/>
        </c:manualLayout>
      </c:layout>
      <c:doughnutChart>
        <c:varyColors val="1"/>
        <c:ser>
          <c:idx val="0"/>
          <c:order val="0"/>
          <c:tx>
            <c:strRef>
              <c:f>Лист1!$B$1</c:f>
              <c:strCache>
                <c:ptCount val="1"/>
                <c:pt idx="0">
                  <c:v>НП</c:v>
                </c:pt>
              </c:strCache>
            </c:strRef>
          </c:tx>
          <c:dPt>
            <c:idx val="0"/>
            <c:bubble3D val="0"/>
            <c:spPr>
              <a:solidFill>
                <a:schemeClr val="accent2">
                  <a:shade val="53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5-76AA-4986-9250-5B5C572F7952}"/>
              </c:ext>
            </c:extLst>
          </c:dPt>
          <c:dPt>
            <c:idx val="1"/>
            <c:bubble3D val="0"/>
            <c:spPr>
              <a:solidFill>
                <a:schemeClr val="accent2">
                  <a:shade val="76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4-76AA-4986-9250-5B5C572F7952}"/>
              </c:ext>
            </c:extLst>
          </c:dPt>
          <c:dPt>
            <c:idx val="2"/>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2-76AA-4986-9250-5B5C572F7952}"/>
              </c:ext>
            </c:extLst>
          </c:dPt>
          <c:dPt>
            <c:idx val="3"/>
            <c:bubble3D val="0"/>
            <c:spPr>
              <a:solidFill>
                <a:schemeClr val="accent2">
                  <a:tint val="77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76AA-4986-9250-5B5C572F7952}"/>
              </c:ext>
            </c:extLst>
          </c:dPt>
          <c:dPt>
            <c:idx val="4"/>
            <c:bubble3D val="0"/>
            <c:spPr>
              <a:solidFill>
                <a:schemeClr val="accent2">
                  <a:tint val="54000"/>
                </a:schemeClr>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76AA-4986-9250-5B5C572F7952}"/>
              </c:ext>
            </c:extLst>
          </c:dPt>
          <c:dLbls>
            <c:dLbl>
              <c:idx val="0"/>
              <c:layout>
                <c:manualLayout>
                  <c:x val="0.12005662465844465"/>
                  <c:y val="-2.9631969080787995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76AA-4986-9250-5B5C572F7952}"/>
                </c:ext>
              </c:extLst>
            </c:dLbl>
            <c:dLbl>
              <c:idx val="1"/>
              <c:layout>
                <c:manualLayout>
                  <c:x val="-0.12464856563588245"/>
                  <c:y val="-8.0894695855325775E-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4-76AA-4986-9250-5B5C572F7952}"/>
                </c:ext>
              </c:extLst>
            </c:dLbl>
            <c:dLbl>
              <c:idx val="2"/>
              <c:layout>
                <c:manualLayout>
                  <c:x val="-5.5636421195853512E-2"/>
                  <c:y val="-1.2010902483343428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extLst>
                <c:ext xmlns:c15="http://schemas.microsoft.com/office/drawing/2012/chart" uri="{CE6537A1-D6FC-4f65-9D91-7224C49458BB}">
                  <c15:layout>
                    <c:manualLayout>
                      <c:w val="0.25823445637005971"/>
                      <c:h val="0.12525485646582576"/>
                    </c:manualLayout>
                  </c15:layout>
                </c:ext>
                <c:ext xmlns:c16="http://schemas.microsoft.com/office/drawing/2014/chart" uri="{C3380CC4-5D6E-409C-BE32-E72D297353CC}">
                  <c16:uniqueId val="{00000002-76AA-4986-9250-5B5C572F7952}"/>
                </c:ext>
              </c:extLst>
            </c:dLbl>
            <c:dLbl>
              <c:idx val="3"/>
              <c:layout>
                <c:manualLayout>
                  <c:x val="-4.4280393094576279E-3"/>
                  <c:y val="-6.4825935219636005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extLst>
                <c:ext xmlns:c15="http://schemas.microsoft.com/office/drawing/2012/chart" uri="{CE6537A1-D6FC-4f65-9D91-7224C49458BB}">
                  <c15:layout>
                    <c:manualLayout>
                      <c:w val="0.23361920043372592"/>
                      <c:h val="0.12525485646582576"/>
                    </c:manualLayout>
                  </c15:layout>
                </c:ext>
                <c:ext xmlns:c16="http://schemas.microsoft.com/office/drawing/2014/chart" uri="{C3380CC4-5D6E-409C-BE32-E72D297353CC}">
                  <c16:uniqueId val="{00000003-76AA-4986-9250-5B5C572F7952}"/>
                </c:ext>
              </c:extLst>
            </c:dLbl>
            <c:dLbl>
              <c:idx val="4"/>
              <c:numFmt formatCode="0.00%" sourceLinked="0"/>
              <c:spPr>
                <a:noFill/>
                <a:ln>
                  <a:noFill/>
                </a:ln>
                <a:effectLst/>
              </c:spPr>
              <c:txPr>
                <a:bodyPr rot="0" spcFirstLastPara="1" vertOverflow="ellipsis" vert="horz" wrap="square" lIns="38100" tIns="19050" rIns="38100" bIns="19050" anchor="ctr" anchorCtr="1">
                  <a:spAutoFit/>
                </a:bodyPr>
                <a:lstStyle/>
                <a:p>
                  <a:pPr>
                    <a:defRPr sz="6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extLst>
                <c:ext xmlns:c16="http://schemas.microsoft.com/office/drawing/2014/chart" uri="{C3380CC4-5D6E-409C-BE32-E72D297353CC}">
                  <c16:uniqueId val="{00000001-76AA-4986-9250-5B5C572F7952}"/>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343947"/>
                    </a:solidFill>
                    <a:latin typeface="+mn-lt"/>
                    <a:ea typeface="+mn-ea"/>
                    <a:cs typeface="+mn-cs"/>
                  </a:defRPr>
                </a:pPr>
                <a:endParaRPr lang="ru-RU"/>
              </a:p>
            </c:txPr>
            <c:showLegendKey val="0"/>
            <c:showVal val="0"/>
            <c:showCatName val="1"/>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КУЛЬТУРА</c:v>
                </c:pt>
                <c:pt idx="1">
                  <c:v>ОБРАЗОВАНИЕ</c:v>
                </c:pt>
                <c:pt idx="2">
                  <c:v>ДЕМОГРАФИЯ</c:v>
                </c:pt>
                <c:pt idx="3">
                  <c:v>ЖИЛЬЕ И ГОРОДСКАЯ СРЕДА</c:v>
                </c:pt>
              </c:strCache>
            </c:strRef>
          </c:cat>
          <c:val>
            <c:numRef>
              <c:f>Лист1!$B$2:$B$5</c:f>
              <c:numCache>
                <c:formatCode>#,##0.0</c:formatCode>
                <c:ptCount val="4"/>
                <c:pt idx="0">
                  <c:v>10266.700000000001</c:v>
                </c:pt>
                <c:pt idx="1">
                  <c:v>2461013.2000000002</c:v>
                </c:pt>
                <c:pt idx="2">
                  <c:v>54532</c:v>
                </c:pt>
                <c:pt idx="3" formatCode="#,##0.00">
                  <c:v>153674.79999999999</c:v>
                </c:pt>
              </c:numCache>
            </c:numRef>
          </c:val>
          <c:extLst>
            <c:ext xmlns:c16="http://schemas.microsoft.com/office/drawing/2014/chart" uri="{C3380CC4-5D6E-409C-BE32-E72D297353CC}">
              <c16:uniqueId val="{00000000-76AA-4986-9250-5B5C572F7952}"/>
            </c:ext>
          </c:extLst>
        </c:ser>
        <c:dLbls>
          <c:showLegendKey val="0"/>
          <c:showVal val="0"/>
          <c:showCatName val="0"/>
          <c:showSerName val="0"/>
          <c:showPercent val="1"/>
          <c:showBubbleSize val="0"/>
          <c:showLeaderLines val="1"/>
        </c:dLbls>
        <c:firstSliceAng val="0"/>
        <c:holeSize val="41"/>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tx1"/>
    </a:solid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381000" y="685800"/>
            <a:ext cx="6096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99761" latinLnBrk="0">
      <a:lnSpc>
        <a:spcPct val="117999"/>
      </a:lnSpc>
      <a:defRPr sz="480">
        <a:latin typeface="Helvetica Neue"/>
        <a:ea typeface="Helvetica Neue"/>
        <a:cs typeface="Helvetica Neue"/>
        <a:sym typeface="Helvetica Neue"/>
      </a:defRPr>
    </a:lvl1pPr>
    <a:lvl2pPr indent="49881" defTabSz="99761" latinLnBrk="0">
      <a:lnSpc>
        <a:spcPct val="117999"/>
      </a:lnSpc>
      <a:defRPr sz="480">
        <a:latin typeface="Helvetica Neue"/>
        <a:ea typeface="Helvetica Neue"/>
        <a:cs typeface="Helvetica Neue"/>
        <a:sym typeface="Helvetica Neue"/>
      </a:defRPr>
    </a:lvl2pPr>
    <a:lvl3pPr indent="99761" defTabSz="99761" latinLnBrk="0">
      <a:lnSpc>
        <a:spcPct val="117999"/>
      </a:lnSpc>
      <a:defRPr sz="480">
        <a:latin typeface="Helvetica Neue"/>
        <a:ea typeface="Helvetica Neue"/>
        <a:cs typeface="Helvetica Neue"/>
        <a:sym typeface="Helvetica Neue"/>
      </a:defRPr>
    </a:lvl3pPr>
    <a:lvl4pPr indent="149642" defTabSz="99761" latinLnBrk="0">
      <a:lnSpc>
        <a:spcPct val="117999"/>
      </a:lnSpc>
      <a:defRPr sz="480">
        <a:latin typeface="Helvetica Neue"/>
        <a:ea typeface="Helvetica Neue"/>
        <a:cs typeface="Helvetica Neue"/>
        <a:sym typeface="Helvetica Neue"/>
      </a:defRPr>
    </a:lvl4pPr>
    <a:lvl5pPr indent="199522" defTabSz="99761" latinLnBrk="0">
      <a:lnSpc>
        <a:spcPct val="117999"/>
      </a:lnSpc>
      <a:defRPr sz="480">
        <a:latin typeface="Helvetica Neue"/>
        <a:ea typeface="Helvetica Neue"/>
        <a:cs typeface="Helvetica Neue"/>
        <a:sym typeface="Helvetica Neue"/>
      </a:defRPr>
    </a:lvl5pPr>
    <a:lvl6pPr indent="249403" defTabSz="99761" latinLnBrk="0">
      <a:lnSpc>
        <a:spcPct val="117999"/>
      </a:lnSpc>
      <a:defRPr sz="480">
        <a:latin typeface="Helvetica Neue"/>
        <a:ea typeface="Helvetica Neue"/>
        <a:cs typeface="Helvetica Neue"/>
        <a:sym typeface="Helvetica Neue"/>
      </a:defRPr>
    </a:lvl6pPr>
    <a:lvl7pPr indent="299283" defTabSz="99761" latinLnBrk="0">
      <a:lnSpc>
        <a:spcPct val="117999"/>
      </a:lnSpc>
      <a:defRPr sz="480">
        <a:latin typeface="Helvetica Neue"/>
        <a:ea typeface="Helvetica Neue"/>
        <a:cs typeface="Helvetica Neue"/>
        <a:sym typeface="Helvetica Neue"/>
      </a:defRPr>
    </a:lvl7pPr>
    <a:lvl8pPr indent="349164" defTabSz="99761" latinLnBrk="0">
      <a:lnSpc>
        <a:spcPct val="117999"/>
      </a:lnSpc>
      <a:defRPr sz="480">
        <a:latin typeface="Helvetica Neue"/>
        <a:ea typeface="Helvetica Neue"/>
        <a:cs typeface="Helvetica Neue"/>
        <a:sym typeface="Helvetica Neue"/>
      </a:defRPr>
    </a:lvl8pPr>
    <a:lvl9pPr indent="399044" defTabSz="99761" latinLnBrk="0">
      <a:lnSpc>
        <a:spcPct val="117999"/>
      </a:lnSpc>
      <a:defRPr sz="48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224918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766652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024743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851584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66326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1" dirty="0"/>
          </a:p>
        </p:txBody>
      </p:sp>
    </p:spTree>
    <p:extLst>
      <p:ext uri="{BB962C8B-B14F-4D97-AF65-F5344CB8AC3E}">
        <p14:creationId xmlns:p14="http://schemas.microsoft.com/office/powerpoint/2010/main" val="3338494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927026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55685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571750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646642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894701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168633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Photo A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343947"/>
            </a:gs>
            <a:gs pos="100000">
              <a:srgbClr val="14152B"/>
            </a:gs>
          </a:gsLst>
          <a:lin ang="0" scaled="0"/>
        </a:gradFill>
        <a:effectLst/>
      </p:bgPr>
    </p:bg>
    <p:spTree>
      <p:nvGrpSpPr>
        <p:cNvPr id="1" name=""/>
        <p:cNvGrpSpPr/>
        <p:nvPr/>
      </p:nvGrpSpPr>
      <p:grpSpPr>
        <a:xfrm>
          <a:off x="0" y="0"/>
          <a:ext cx="0" cy="0"/>
          <a:chOff x="0" y="0"/>
          <a:chExt cx="0" cy="0"/>
        </a:xfrm>
      </p:grpSpPr>
      <p:sp>
        <p:nvSpPr>
          <p:cNvPr id="2" name="Slide Number"/>
          <p:cNvSpPr txBox="1">
            <a:spLocks noGrp="1"/>
          </p:cNvSpPr>
          <p:nvPr>
            <p:ph type="sldNum" sz="quarter" idx="2"/>
          </p:nvPr>
        </p:nvSpPr>
        <p:spPr>
          <a:xfrm>
            <a:off x="12068" y="4774622"/>
            <a:ext cx="224346" cy="226141"/>
          </a:xfrm>
          <a:prstGeom prst="rect">
            <a:avLst/>
          </a:prstGeom>
          <a:ln w="3175">
            <a:miter lim="400000"/>
          </a:ln>
        </p:spPr>
        <p:txBody>
          <a:bodyPr wrap="none" lIns="57113" tIns="57113" rIns="57113" bIns="57113" anchor="b">
            <a:spAutoFit/>
          </a:bodyPr>
          <a:lstStyle>
            <a:lvl1pPr algn="ctr" defTabSz="158008">
              <a:defRPr sz="720"/>
            </a:lvl1pPr>
          </a:lstStyle>
          <a:p>
            <a:fld id="{86CB4B4D-7CA3-9044-876B-883B54F8677D}" type="slidenum">
              <a:t>‹#›</a:t>
            </a:fld>
            <a:endParaRPr/>
          </a:p>
        </p:txBody>
      </p:sp>
      <p:sp>
        <p:nvSpPr>
          <p:cNvPr id="3" name="Slide Title"/>
          <p:cNvSpPr txBox="1">
            <a:spLocks noGrp="1"/>
          </p:cNvSpPr>
          <p:nvPr>
            <p:ph type="title" hasCustomPrompt="1"/>
          </p:nvPr>
        </p:nvSpPr>
        <p:spPr>
          <a:xfrm>
            <a:off x="3397459" y="920761"/>
            <a:ext cx="1033185" cy="1731166"/>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7113" tIns="57113" rIns="57113" bIns="57113" anchor="b">
            <a:normAutofit/>
          </a:bodyPr>
          <a:lstStyle/>
          <a:p>
            <a:r>
              <a:t>Slide Title</a:t>
            </a:r>
          </a:p>
        </p:txBody>
      </p:sp>
      <p:sp>
        <p:nvSpPr>
          <p:cNvPr id="4" name="Body Level One…"/>
          <p:cNvSpPr txBox="1">
            <a:spLocks noGrp="1"/>
          </p:cNvSpPr>
          <p:nvPr>
            <p:ph type="body" idx="1" hasCustomPrompt="1"/>
          </p:nvPr>
        </p:nvSpPr>
        <p:spPr>
          <a:xfrm>
            <a:off x="3397459" y="2621861"/>
            <a:ext cx="1033185" cy="159586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7113" tIns="57113" rIns="57113" bIns="57113">
            <a:normAutofit/>
          </a:bodyPr>
          <a:lstStyle/>
          <a:p>
            <a:r>
              <a:t>Slide Subtitle</a:t>
            </a:r>
          </a:p>
          <a:p>
            <a:pPr lvl="1"/>
            <a:endParaRPr/>
          </a:p>
          <a:p>
            <a:pPr lvl="2"/>
            <a:endParaRPr/>
          </a:p>
          <a:p>
            <a:pPr lvl="3"/>
            <a:endParaRPr/>
          </a:p>
          <a:p>
            <a:pPr lvl="4"/>
            <a:endParaRPr/>
          </a:p>
        </p:txBody>
      </p:sp>
    </p:spTree>
  </p:cSld>
  <p:clrMap bg1="dk1" tx1="lt1" bg2="dk2" tx2="lt2" accent1="accent1" accent2="accent2" accent3="accent3" accent4="accent4" accent5="accent5" accent6="accent6" hlink="hlink" folHlink="folHlink"/>
  <p:sldLayoutIdLst>
    <p:sldLayoutId id="2147483649" r:id="rId1"/>
  </p:sldLayoutIdLst>
  <p:transition spd="med"/>
  <p:txStyles>
    <p:titleStyle>
      <a:lvl1pPr marL="0" marR="0" indent="0"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1pPr>
      <a:lvl2pPr marL="0" marR="0" indent="82296"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2pPr>
      <a:lvl3pPr marL="0" marR="0" indent="164592"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3pPr>
      <a:lvl4pPr marL="0" marR="0" indent="246888"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4pPr>
      <a:lvl5pPr marL="0" marR="0" indent="329184"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5pPr>
      <a:lvl6pPr marL="0" marR="0" indent="411480"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6pPr>
      <a:lvl7pPr marL="0" marR="0" indent="493776"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7pPr>
      <a:lvl8pPr marL="0" marR="0" indent="576072"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8pPr>
      <a:lvl9pPr marL="0" marR="0" indent="658368" algn="l" defTabSz="468974" rtl="0" latinLnBrk="0">
        <a:lnSpc>
          <a:spcPct val="80000"/>
        </a:lnSpc>
        <a:spcBef>
          <a:spcPts val="0"/>
        </a:spcBef>
        <a:spcAft>
          <a:spcPts val="0"/>
        </a:spcAft>
        <a:buClrTx/>
        <a:buSzTx/>
        <a:buFontTx/>
        <a:buNone/>
        <a:tabLst/>
        <a:defRPr sz="1584" b="1" i="0" u="none" strike="noStrike" cap="none" spc="-32" baseline="0">
          <a:solidFill>
            <a:srgbClr val="000000"/>
          </a:solidFill>
          <a:uFillTx/>
          <a:latin typeface="Helvetica Neue"/>
          <a:ea typeface="Helvetica Neue"/>
          <a:cs typeface="Helvetica Neue"/>
          <a:sym typeface="Helvetica Neue"/>
        </a:defRPr>
      </a:lvl9pPr>
    </p:titleStyle>
    <p:bodyStyle>
      <a:lvl1pPr marL="0" marR="0" indent="0"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1pPr>
      <a:lvl2pPr marL="0" marR="0" indent="82296"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2pPr>
      <a:lvl3pPr marL="0" marR="0" indent="164592"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3pPr>
      <a:lvl4pPr marL="0" marR="0" indent="246888"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4pPr>
      <a:lvl5pPr marL="0" marR="0" indent="329184"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5pPr>
      <a:lvl6pPr marL="0" marR="0" indent="411480"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6pPr>
      <a:lvl7pPr marL="0" marR="0" indent="493776"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7pPr>
      <a:lvl8pPr marL="0" marR="0" indent="576072"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8pPr>
      <a:lvl9pPr marL="0" marR="0" indent="658368" algn="l" defTabSz="468974" rtl="0" latinLnBrk="0">
        <a:lnSpc>
          <a:spcPct val="100000"/>
        </a:lnSpc>
        <a:spcBef>
          <a:spcPts val="0"/>
        </a:spcBef>
        <a:spcAft>
          <a:spcPts val="0"/>
        </a:spcAft>
        <a:buClrTx/>
        <a:buSzTx/>
        <a:buFontTx/>
        <a:buNone/>
        <a:tabLst/>
        <a:defRPr sz="1152" b="0" i="0" u="none" strike="noStrike" cap="none" spc="0" baseline="0">
          <a:solidFill>
            <a:schemeClr val="accent1">
              <a:hueOff val="-5577341"/>
              <a:lumOff val="49962"/>
            </a:schemeClr>
          </a:solidFill>
          <a:uFillTx/>
          <a:latin typeface="+mn-lt"/>
          <a:ea typeface="+mn-ea"/>
          <a:cs typeface="+mn-cs"/>
          <a:sym typeface="Proxima Nova"/>
        </a:defRPr>
      </a:lvl9pPr>
    </p:bodyStyle>
    <p:otherStyle>
      <a:lvl1pPr marL="0" marR="0" indent="0"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1pPr>
      <a:lvl2pPr marL="0" marR="0" indent="82296"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2pPr>
      <a:lvl3pPr marL="0" marR="0" indent="164592"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3pPr>
      <a:lvl4pPr marL="0" marR="0" indent="246888"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4pPr>
      <a:lvl5pPr marL="0" marR="0" indent="329184"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5pPr>
      <a:lvl6pPr marL="0" marR="0" indent="411480"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6pPr>
      <a:lvl7pPr marL="0" marR="0" indent="493776"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7pPr>
      <a:lvl8pPr marL="0" marR="0" indent="576072"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8pPr>
      <a:lvl9pPr marL="0" marR="0" indent="658368" algn="ctr" defTabSz="158008" rtl="0" latinLnBrk="0">
        <a:lnSpc>
          <a:spcPct val="100000"/>
        </a:lnSpc>
        <a:spcBef>
          <a:spcPts val="0"/>
        </a:spcBef>
        <a:spcAft>
          <a:spcPts val="0"/>
        </a:spcAft>
        <a:buClrTx/>
        <a:buSzTx/>
        <a:buFontTx/>
        <a:buNone/>
        <a:tabLst/>
        <a:defRPr sz="720" b="0" i="0" u="none" strike="noStrike" cap="none" spc="0" baseline="0">
          <a:solidFill>
            <a:schemeClr val="tx1"/>
          </a:solidFill>
          <a:uFillTx/>
          <a:latin typeface="+mn-lt"/>
          <a:ea typeface="+mn-ea"/>
          <a:cs typeface="+mn-cs"/>
          <a:sym typeface="Proxima Nova"/>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xml"/><Relationship Id="rId5" Type="http://schemas.openxmlformats.org/officeDocument/2006/relationships/chart" Target="../charts/chart10.xml"/><Relationship Id="rId4" Type="http://schemas.openxmlformats.org/officeDocument/2006/relationships/chart" Target="../charts/chart9.xml"/></Relationships>
</file>

<file path=ppt/slides/_rels/slide2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xml"/><Relationship Id="rId4" Type="http://schemas.openxmlformats.org/officeDocument/2006/relationships/chart" Target="../charts/chart13.xml"/></Relationships>
</file>

<file path=ppt/slides/_rels/slide2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0882" y="1090038"/>
            <a:ext cx="7730836" cy="27006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914400" hangingPunct="1"/>
            <a:r>
              <a:rPr kumimoji="0" lang="ru-RU" sz="3200" b="1" i="0" u="none" strike="noStrike" cap="none" spc="0" normalizeH="0" baseline="0" dirty="0">
                <a:ln>
                  <a:noFill/>
                </a:ln>
                <a:solidFill>
                  <a:srgbClr val="16E7CF"/>
                </a:solidFill>
                <a:effectLst/>
                <a:uFillTx/>
                <a:latin typeface="+mn-lt"/>
                <a:ea typeface="+mn-ea"/>
                <a:cs typeface="+mn-cs"/>
                <a:sym typeface="Proxima Nova"/>
              </a:rPr>
              <a:t>Бюджет для граждан </a:t>
            </a:r>
          </a:p>
          <a:p>
            <a:pPr lvl="0" algn="ctr" defTabSz="914400" hangingPunct="1"/>
            <a:endParaRPr kumimoji="0" lang="ru-RU" sz="1600" b="1" i="0" u="none" strike="noStrike" cap="none" spc="0" normalizeH="0" baseline="0" dirty="0">
              <a:ln>
                <a:noFill/>
              </a:ln>
              <a:solidFill>
                <a:srgbClr val="16E7CF"/>
              </a:solidFill>
              <a:effectLst/>
              <a:uFillTx/>
              <a:latin typeface="+mn-lt"/>
              <a:ea typeface="+mn-ea"/>
              <a:cs typeface="+mn-cs"/>
              <a:sym typeface="Proxima Nova"/>
            </a:endParaRPr>
          </a:p>
          <a:p>
            <a:pPr lvl="0" algn="ctr" defTabSz="914400" hangingPunct="1"/>
            <a:r>
              <a:rPr lang="ru-RU" sz="2000" b="1" kern="1200" dirty="0">
                <a:solidFill>
                  <a:srgbClr val="16E7CF"/>
                </a:solidFill>
                <a:latin typeface="+mj-lt"/>
                <a:cs typeface="Times New Roman" panose="02020603050405020304" pitchFamily="18" charset="0"/>
              </a:rPr>
              <a:t>к проекту решения Совета депутатов</a:t>
            </a:r>
          </a:p>
          <a:p>
            <a:pPr lvl="0" algn="ctr" defTabSz="914400" hangingPunct="1"/>
            <a:r>
              <a:rPr lang="ru-RU" sz="2000" b="1" kern="1200" dirty="0">
                <a:solidFill>
                  <a:srgbClr val="16E7CF"/>
                </a:solidFill>
                <a:latin typeface="+mj-lt"/>
                <a:cs typeface="Times New Roman" panose="02020603050405020304" pitchFamily="18" charset="0"/>
              </a:rPr>
              <a:t>Ленинского городского округа </a:t>
            </a:r>
          </a:p>
          <a:p>
            <a:pPr lvl="0" algn="ctr" defTabSz="914400" hangingPunct="1"/>
            <a:r>
              <a:rPr lang="ru-RU" sz="2000" b="1" kern="1200" dirty="0">
                <a:solidFill>
                  <a:srgbClr val="16E7CF"/>
                </a:solidFill>
                <a:latin typeface="+mj-lt"/>
                <a:cs typeface="Times New Roman" panose="02020603050405020304" pitchFamily="18" charset="0"/>
              </a:rPr>
              <a:t>«Об исполнении бюджета Ленинского городского округа  </a:t>
            </a:r>
          </a:p>
          <a:p>
            <a:pPr lvl="0" algn="ctr" defTabSz="914400" hangingPunct="1"/>
            <a:r>
              <a:rPr lang="ru-RU" sz="2000" b="1" kern="1200" dirty="0">
                <a:solidFill>
                  <a:srgbClr val="16E7CF"/>
                </a:solidFill>
                <a:latin typeface="+mj-lt"/>
                <a:cs typeface="Times New Roman" panose="02020603050405020304" pitchFamily="18" charset="0"/>
              </a:rPr>
              <a:t>Московской области за 2023 год»</a:t>
            </a:r>
            <a:endParaRPr lang="ru-RU" sz="2000" b="1" kern="1200" dirty="0">
              <a:solidFill>
                <a:srgbClr val="16E7CF"/>
              </a:solidFill>
              <a:latin typeface="+mj-lt"/>
              <a:ea typeface="Inter Medium" panose="020B0502030000000004" pitchFamily="34" charset="0"/>
              <a:cs typeface="Times New Roman" panose="02020603050405020304" pitchFamily="18" charset="0"/>
            </a:endParaRPr>
          </a:p>
          <a:p>
            <a:pPr marL="0" marR="0" indent="0" algn="l" defTabSz="2605410"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chemeClr val="accent1">
                  <a:hueOff val="-5577341"/>
                  <a:lumOff val="49962"/>
                </a:schemeClr>
              </a:solidFill>
              <a:effectLst/>
              <a:uFillTx/>
              <a:latin typeface="+mn-lt"/>
              <a:ea typeface="+mn-ea"/>
              <a:cs typeface="+mn-cs"/>
              <a:sym typeface="Proxima Nova"/>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904" y="334829"/>
            <a:ext cx="832073" cy="1401647"/>
          </a:xfrm>
          <a:prstGeom prst="rect">
            <a:avLst/>
          </a:prstGeom>
        </p:spPr>
      </p:pic>
    </p:spTree>
    <p:extLst>
      <p:ext uri="{BB962C8B-B14F-4D97-AF65-F5344CB8AC3E}">
        <p14:creationId xmlns:p14="http://schemas.microsoft.com/office/powerpoint/2010/main" val="104802592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3169227" y="282008"/>
            <a:ext cx="2857500" cy="42311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2000" b="0" i="0" u="none" strike="noStrike" kern="0" cap="none" spc="0" normalizeH="0" baseline="0" noProof="0" dirty="0">
                <a:ln>
                  <a:noFill/>
                </a:ln>
                <a:solidFill>
                  <a:srgbClr val="16E7CF"/>
                </a:solidFill>
                <a:effectLst/>
                <a:uLnTx/>
                <a:uFillTx/>
                <a:latin typeface="Proxima Nova"/>
                <a:sym typeface="Proxima Nova"/>
              </a:rPr>
              <a:t>Глоссарий</a:t>
            </a:r>
          </a:p>
        </p:txBody>
      </p:sp>
      <p:sp>
        <p:nvSpPr>
          <p:cNvPr id="5" name="TextBox 4">
            <a:extLst>
              <a:ext uri="{FF2B5EF4-FFF2-40B4-BE49-F238E27FC236}">
                <a16:creationId xmlns:a16="http://schemas.microsoft.com/office/drawing/2014/main" id="{6F25E17F-EE6F-4A60-A50A-37B294D60EF1}"/>
              </a:ext>
            </a:extLst>
          </p:cNvPr>
          <p:cNvSpPr txBox="1"/>
          <p:nvPr/>
        </p:nvSpPr>
        <p:spPr>
          <a:xfrm>
            <a:off x="443466" y="1236418"/>
            <a:ext cx="7740078" cy="523220"/>
          </a:xfrm>
          <a:prstGeom prst="rect">
            <a:avLst/>
          </a:prstGeom>
          <a:noFill/>
        </p:spPr>
        <p:txBody>
          <a:bodyPr wrap="square" rtlCol="0">
            <a:spAutoFit/>
          </a:bodyPr>
          <a:lstStyle/>
          <a:p>
            <a:pPr marL="0" marR="0" lvl="0" indent="0" algn="just" defTabSz="568500" rtl="0" eaLnBrk="1" fontAlgn="auto" latinLnBrk="0" hangingPunct="0">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D5D5D5">
                    <a:lumMod val="10000"/>
                  </a:srgbClr>
                </a:solidFill>
                <a:effectLst/>
                <a:uLnTx/>
                <a:uFillTx/>
                <a:latin typeface="Times New Roman" panose="02020603050405020304" pitchFamily="18" charset="0"/>
                <a:cs typeface="Times New Roman" panose="02020603050405020304" pitchFamily="18" charset="0"/>
                <a:sym typeface="Proxima Nova"/>
              </a:rPr>
              <a:t>Бюджет </a:t>
            </a:r>
            <a:r>
              <a:rPr kumimoji="0" lang="ru-RU" sz="1400" b="0" i="0" u="none" strike="noStrike" kern="0" cap="none" spc="0" normalizeH="0" baseline="0" noProof="0" dirty="0">
                <a:ln>
                  <a:noFill/>
                </a:ln>
                <a:solidFill>
                  <a:srgbClr val="D5D5D5">
                    <a:lumMod val="10000"/>
                  </a:srgbClr>
                </a:solidFill>
                <a:effectLst/>
                <a:uLnTx/>
                <a:uFillTx/>
                <a:latin typeface="Times New Roman" panose="02020603050405020304" pitchFamily="18" charset="0"/>
                <a:cs typeface="Times New Roman" panose="02020603050405020304" pitchFamily="18" charset="0"/>
                <a:sym typeface="Proxima Nova"/>
              </a:rPr>
              <a:t>– форма образования и расходования денежных средств, предназначенных для финансового обеспечения задач и функций государства и местного самоуправления</a:t>
            </a:r>
            <a:endParaRPr kumimoji="0" lang="ru-RU" sz="1400" b="0" i="0" u="none" strike="noStrike" kern="0" cap="none" spc="0" normalizeH="0" baseline="0" noProof="0" dirty="0">
              <a:ln>
                <a:noFill/>
              </a:ln>
              <a:solidFill>
                <a:srgbClr val="D5D5D5">
                  <a:lumMod val="10000"/>
                </a:srgbClr>
              </a:solidFill>
              <a:effectLst/>
              <a:uLnTx/>
              <a:uFillTx/>
              <a:latin typeface="Times New Roman" panose="02020603050405020304" pitchFamily="18" charset="0"/>
              <a:ea typeface="Inter Medium" panose="020B0502030000000004" pitchFamily="34" charset="0"/>
              <a:cs typeface="Times New Roman" panose="02020603050405020304" pitchFamily="18" charset="0"/>
              <a:sym typeface="Proxima Nova"/>
            </a:endParaRPr>
          </a:p>
        </p:txBody>
      </p:sp>
      <p:sp>
        <p:nvSpPr>
          <p:cNvPr id="6" name="Прямоугольник 5"/>
          <p:cNvSpPr/>
          <p:nvPr/>
        </p:nvSpPr>
        <p:spPr>
          <a:xfrm>
            <a:off x="443466" y="1908721"/>
            <a:ext cx="7487196" cy="523220"/>
          </a:xfrm>
          <a:prstGeom prst="rect">
            <a:avLst/>
          </a:prstGeom>
        </p:spPr>
        <p:txBody>
          <a:bodyPr wrap="square">
            <a:spAutoFit/>
          </a:bodyPr>
          <a:lstStyle/>
          <a:p>
            <a:pPr marL="0" marR="0" lvl="0" indent="0" algn="just" defTabSz="568500" rtl="0" eaLnBrk="1" fontAlgn="auto" latinLnBrk="0" hangingPunct="0">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Доходы бюджета </a:t>
            </a:r>
            <a:r>
              <a:rPr kumimoji="0" lang="ru-RU" sz="1400" b="0"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 поступающие в бюджет денежные средства, за исключением средств, являющихся источниками финансирования дефицита бюджета</a:t>
            </a:r>
            <a:endParaRPr kumimoji="0" lang="ru-RU" sz="1400" b="0" i="0" u="none" strike="noStrike" kern="0" cap="none" spc="0" normalizeH="0" baseline="0" noProof="0" dirty="0">
              <a:ln>
                <a:noFill/>
              </a:ln>
              <a:solidFill>
                <a:srgbClr val="00A2FF">
                  <a:hueOff val="-5577341"/>
                  <a:lumOff val="49962"/>
                </a:srgbClr>
              </a:solidFill>
              <a:effectLst/>
              <a:uLnTx/>
              <a:uFillTx/>
              <a:latin typeface="Proxima Nova"/>
              <a:sym typeface="Proxima Nova"/>
            </a:endParaRPr>
          </a:p>
        </p:txBody>
      </p:sp>
      <p:sp>
        <p:nvSpPr>
          <p:cNvPr id="7" name="Прямоугольник 6"/>
          <p:cNvSpPr/>
          <p:nvPr/>
        </p:nvSpPr>
        <p:spPr>
          <a:xfrm>
            <a:off x="443466" y="2707669"/>
            <a:ext cx="7548742" cy="523220"/>
          </a:xfrm>
          <a:prstGeom prst="rect">
            <a:avLst/>
          </a:prstGeom>
        </p:spPr>
        <p:txBody>
          <a:bodyPr wrap="square">
            <a:spAutoFit/>
          </a:bodyPr>
          <a:lstStyle/>
          <a:p>
            <a:pPr marL="0" marR="0" lvl="0" indent="0" algn="just" defTabSz="568500" rtl="0" eaLnBrk="1" fontAlgn="auto" latinLnBrk="0" hangingPunct="0">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Расходы бюджета </a:t>
            </a:r>
            <a:r>
              <a:rPr kumimoji="0" lang="ru-RU" sz="1400" b="0"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 выплачиваемые из бюджета  денежные средства, за исключением средств, являющихся источниками финансирования дефицита бюджета</a:t>
            </a:r>
            <a:endParaRPr kumimoji="0" lang="ru-RU" sz="1400" b="0" i="0" u="none" strike="noStrike" kern="0" cap="none" spc="0" normalizeH="0" baseline="0" noProof="0" dirty="0">
              <a:ln>
                <a:noFill/>
              </a:ln>
              <a:solidFill>
                <a:srgbClr val="00A2FF">
                  <a:hueOff val="-5577341"/>
                  <a:lumOff val="49962"/>
                </a:srgbClr>
              </a:solidFill>
              <a:effectLst/>
              <a:uLnTx/>
              <a:uFillTx/>
              <a:latin typeface="Proxima Nova"/>
              <a:sym typeface="Proxima Nova"/>
            </a:endParaRPr>
          </a:p>
        </p:txBody>
      </p:sp>
      <p:sp>
        <p:nvSpPr>
          <p:cNvPr id="8" name="Прямоугольник 7"/>
          <p:cNvSpPr/>
          <p:nvPr/>
        </p:nvSpPr>
        <p:spPr>
          <a:xfrm>
            <a:off x="443466" y="3506617"/>
            <a:ext cx="5783956" cy="307777"/>
          </a:xfrm>
          <a:prstGeom prst="rect">
            <a:avLst/>
          </a:prstGeom>
        </p:spPr>
        <p:txBody>
          <a:bodyPr wrap="square">
            <a:spAutoFit/>
          </a:bodyPr>
          <a:lstStyle/>
          <a:p>
            <a:pPr marL="0" marR="0" lvl="0" indent="0" algn="l" defTabSz="568500" rtl="0" eaLnBrk="1" fontAlgn="auto" latinLnBrk="0" hangingPunct="0">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Дефицит бюджета </a:t>
            </a:r>
            <a:r>
              <a:rPr kumimoji="0" lang="ru-RU" sz="1400" b="0"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 превышение расходов бюджета над его доходами</a:t>
            </a:r>
            <a:endParaRPr kumimoji="0" lang="ru-RU" sz="1400" b="0" i="0" u="none" strike="noStrike" kern="0" cap="none" spc="0" normalizeH="0" baseline="0" noProof="0" dirty="0">
              <a:ln>
                <a:noFill/>
              </a:ln>
              <a:solidFill>
                <a:srgbClr val="00A2FF">
                  <a:hueOff val="-5577341"/>
                  <a:lumOff val="49962"/>
                </a:srgbClr>
              </a:solidFill>
              <a:effectLst/>
              <a:uLnTx/>
              <a:uFillTx/>
              <a:latin typeface="Proxima Nova"/>
              <a:sym typeface="Proxima Nova"/>
            </a:endParaRPr>
          </a:p>
        </p:txBody>
      </p:sp>
      <p:sp>
        <p:nvSpPr>
          <p:cNvPr id="9" name="Прямоугольник 8"/>
          <p:cNvSpPr/>
          <p:nvPr/>
        </p:nvSpPr>
        <p:spPr>
          <a:xfrm>
            <a:off x="443466" y="4202687"/>
            <a:ext cx="5783956" cy="307777"/>
          </a:xfrm>
          <a:prstGeom prst="rect">
            <a:avLst/>
          </a:prstGeom>
        </p:spPr>
        <p:txBody>
          <a:bodyPr wrap="none">
            <a:spAutoFit/>
          </a:bodyPr>
          <a:lstStyle/>
          <a:p>
            <a:pPr marL="0" marR="0" lvl="0" indent="0" algn="l" defTabSz="568500" rtl="0" eaLnBrk="1" fontAlgn="auto" latinLnBrk="0" hangingPunct="0">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Профицит бюджета </a:t>
            </a:r>
            <a:r>
              <a:rPr kumimoji="0" lang="ru-RU" sz="1400" b="0"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 превышение доходов бюджета над его расходами</a:t>
            </a:r>
            <a:endParaRPr kumimoji="0" lang="ru-RU" sz="1400" b="0" i="0" u="none" strike="noStrike" kern="0" cap="none" spc="0" normalizeH="0" baseline="0" noProof="0" dirty="0">
              <a:ln>
                <a:noFill/>
              </a:ln>
              <a:solidFill>
                <a:srgbClr val="00A2FF">
                  <a:hueOff val="-5577341"/>
                  <a:lumOff val="49962"/>
                </a:srgbClr>
              </a:solidFill>
              <a:effectLst/>
              <a:uLnTx/>
              <a:uFillTx/>
              <a:latin typeface="Proxima Nova"/>
              <a:sym typeface="Proxima Nova"/>
            </a:endParaRPr>
          </a:p>
        </p:txBody>
      </p:sp>
      <p:pic>
        <p:nvPicPr>
          <p:cNvPr id="4" name="Рисунок 3"/>
          <p:cNvPicPr>
            <a:picLocks noChangeAspect="1"/>
          </p:cNvPicPr>
          <p:nvPr/>
        </p:nvPicPr>
        <p:blipFill>
          <a:blip r:embed="rId2"/>
          <a:stretch>
            <a:fillRect/>
          </a:stretch>
        </p:blipFill>
        <p:spPr>
          <a:xfrm>
            <a:off x="6227422" y="3297116"/>
            <a:ext cx="2673006" cy="1507266"/>
          </a:xfrm>
          <a:prstGeom prst="rect">
            <a:avLst/>
          </a:prstGeom>
        </p:spPr>
      </p:pic>
    </p:spTree>
    <p:extLst>
      <p:ext uri="{BB962C8B-B14F-4D97-AF65-F5344CB8AC3E}">
        <p14:creationId xmlns:p14="http://schemas.microsoft.com/office/powerpoint/2010/main" val="306902888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3169227" y="282008"/>
            <a:ext cx="2857500" cy="42311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2000" b="0" i="0" u="none" strike="noStrike" kern="0" cap="none" spc="0" normalizeH="0" baseline="0" noProof="0" dirty="0">
                <a:ln>
                  <a:noFill/>
                </a:ln>
                <a:solidFill>
                  <a:srgbClr val="16E7CF"/>
                </a:solidFill>
                <a:effectLst/>
                <a:uLnTx/>
                <a:uFillTx/>
                <a:latin typeface="Proxima Nova"/>
                <a:sym typeface="Proxima Nova"/>
              </a:rPr>
              <a:t>Глоссарий</a:t>
            </a:r>
          </a:p>
        </p:txBody>
      </p:sp>
      <p:sp>
        <p:nvSpPr>
          <p:cNvPr id="5" name="TextBox 4">
            <a:extLst>
              <a:ext uri="{FF2B5EF4-FFF2-40B4-BE49-F238E27FC236}">
                <a16:creationId xmlns:a16="http://schemas.microsoft.com/office/drawing/2014/main" id="{6F25E17F-EE6F-4A60-A50A-37B294D60EF1}"/>
              </a:ext>
            </a:extLst>
          </p:cNvPr>
          <p:cNvSpPr txBox="1"/>
          <p:nvPr/>
        </p:nvSpPr>
        <p:spPr>
          <a:xfrm>
            <a:off x="443466" y="1236418"/>
            <a:ext cx="7740078" cy="5232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Межбюджетные отношения </a:t>
            </a:r>
            <a:r>
              <a:rPr kumimoji="0" lang="ru-RU" sz="1400" b="0"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 взаимоотношения между РФ, субъектами РФ и муниципальными образованиями по вопросам осуществления бюджетного процесса</a:t>
            </a:r>
          </a:p>
        </p:txBody>
      </p:sp>
      <p:sp>
        <p:nvSpPr>
          <p:cNvPr id="6" name="Прямоугольник 5"/>
          <p:cNvSpPr/>
          <p:nvPr/>
        </p:nvSpPr>
        <p:spPr>
          <a:xfrm>
            <a:off x="443466" y="1908721"/>
            <a:ext cx="7487196"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Межбюджетные трансферты </a:t>
            </a:r>
            <a:r>
              <a:rPr kumimoji="0" lang="ru-RU" sz="1400" b="0"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 средства, предоставляемые одним бюджетом бюджетной системы РФ другому бюджету, предоставляются в виде дотаций, субвенций, субсидий</a:t>
            </a:r>
          </a:p>
        </p:txBody>
      </p:sp>
      <p:sp>
        <p:nvSpPr>
          <p:cNvPr id="7" name="Прямоугольник 6"/>
          <p:cNvSpPr/>
          <p:nvPr/>
        </p:nvSpPr>
        <p:spPr>
          <a:xfrm>
            <a:off x="443466" y="2707669"/>
            <a:ext cx="7548742"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Муниципальный долг </a:t>
            </a:r>
            <a:r>
              <a:rPr kumimoji="0" lang="ru-RU" sz="1400" b="0" i="0" u="none" strike="noStrike" kern="1200" cap="none" spc="0" normalizeH="0" baseline="0" noProof="0" dirty="0">
                <a:ln w="1905"/>
                <a:solidFill>
                  <a:prstClr val="black"/>
                </a:solidFill>
                <a:effectLst>
                  <a:innerShdw blurRad="69850" dist="43180" dir="5400000">
                    <a:srgbClr val="000000">
                      <a:alpha val="65000"/>
                    </a:srgbClr>
                  </a:innerShdw>
                </a:effectLst>
                <a:uLnTx/>
                <a:uFillTx/>
                <a:latin typeface="Times New Roman" panose="02020603050405020304" pitchFamily="18" charset="0"/>
                <a:cs typeface="Times New Roman" panose="02020603050405020304" pitchFamily="18" charset="0"/>
                <a:sym typeface="Proxima Nova"/>
              </a:rPr>
              <a:t>– обязательства муниципальных образований по полученным кредитам, предоставленным гарантиям перед третьими лицами</a:t>
            </a:r>
          </a:p>
        </p:txBody>
      </p:sp>
      <p:sp>
        <p:nvSpPr>
          <p:cNvPr id="8" name="Прямоугольник 7"/>
          <p:cNvSpPr/>
          <p:nvPr/>
        </p:nvSpPr>
        <p:spPr>
          <a:xfrm>
            <a:off x="443466" y="3506617"/>
            <a:ext cx="5583261"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Proxima Nova"/>
              </a:rPr>
              <a:t>Муниципальная программа </a:t>
            </a: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Proxima Nova"/>
              </a:rPr>
              <a:t>- система мероприятий и инструментов муниципальной политики, обеспечивающих в рамках реализации ключевых муниципальных функций достижение приоритетов и </a:t>
            </a:r>
            <a:b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Proxima Nova"/>
              </a:rPr>
            </a:br>
            <a:r>
              <a:rPr kumimoji="0" lang="ru-RU" sz="14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sym typeface="Proxima Nova"/>
              </a:rPr>
              <a:t>целей муниципальной политики в сфере социально-экономического развития </a:t>
            </a:r>
          </a:p>
        </p:txBody>
      </p:sp>
      <p:pic>
        <p:nvPicPr>
          <p:cNvPr id="10" name="Рисунок 9"/>
          <p:cNvPicPr>
            <a:picLocks noChangeAspect="1"/>
          </p:cNvPicPr>
          <p:nvPr/>
        </p:nvPicPr>
        <p:blipFill>
          <a:blip r:embed="rId2"/>
          <a:stretch>
            <a:fillRect/>
          </a:stretch>
        </p:blipFill>
        <p:spPr>
          <a:xfrm>
            <a:off x="6227422" y="3379972"/>
            <a:ext cx="2635224" cy="1489475"/>
          </a:xfrm>
          <a:prstGeom prst="rect">
            <a:avLst/>
          </a:prstGeom>
        </p:spPr>
      </p:pic>
    </p:spTree>
    <p:extLst>
      <p:ext uri="{BB962C8B-B14F-4D97-AF65-F5344CB8AC3E}">
        <p14:creationId xmlns:p14="http://schemas.microsoft.com/office/powerpoint/2010/main" val="71481858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72FDEA"/>
            </a:gs>
            <a:gs pos="0">
              <a:schemeClr val="tx1"/>
            </a:gs>
            <a:gs pos="34000">
              <a:schemeClr val="tx1"/>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158898"/>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выполнение основных показателей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социально-экономического развития Ленинского городского округа</a:t>
            </a:r>
          </a:p>
        </p:txBody>
      </p:sp>
      <p:graphicFrame>
        <p:nvGraphicFramePr>
          <p:cNvPr id="5" name="Таблица 4"/>
          <p:cNvGraphicFramePr>
            <a:graphicFrameLocks noGrp="1"/>
          </p:cNvGraphicFramePr>
          <p:nvPr>
            <p:extLst>
              <p:ext uri="{D42A27DB-BD31-4B8C-83A1-F6EECF244321}">
                <p14:modId xmlns:p14="http://schemas.microsoft.com/office/powerpoint/2010/main" val="1854869446"/>
              </p:ext>
            </p:extLst>
          </p:nvPr>
        </p:nvGraphicFramePr>
        <p:xfrm>
          <a:off x="2" y="990203"/>
          <a:ext cx="9143999" cy="3924600"/>
        </p:xfrm>
        <a:graphic>
          <a:graphicData uri="http://schemas.openxmlformats.org/drawingml/2006/table">
            <a:tbl>
              <a:tblPr>
                <a:tableStyleId>{5C22544A-7EE6-4342-B048-85BDC9FD1C3A}</a:tableStyleId>
              </a:tblPr>
              <a:tblGrid>
                <a:gridCol w="298363">
                  <a:extLst>
                    <a:ext uri="{9D8B030D-6E8A-4147-A177-3AD203B41FA5}">
                      <a16:colId xmlns:a16="http://schemas.microsoft.com/office/drawing/2014/main" val="2338304356"/>
                    </a:ext>
                  </a:extLst>
                </a:gridCol>
                <a:gridCol w="2854140">
                  <a:extLst>
                    <a:ext uri="{9D8B030D-6E8A-4147-A177-3AD203B41FA5}">
                      <a16:colId xmlns:a16="http://schemas.microsoft.com/office/drawing/2014/main" val="3324974806"/>
                    </a:ext>
                  </a:extLst>
                </a:gridCol>
                <a:gridCol w="855928">
                  <a:extLst>
                    <a:ext uri="{9D8B030D-6E8A-4147-A177-3AD203B41FA5}">
                      <a16:colId xmlns:a16="http://schemas.microsoft.com/office/drawing/2014/main" val="1436082716"/>
                    </a:ext>
                  </a:extLst>
                </a:gridCol>
                <a:gridCol w="855928">
                  <a:extLst>
                    <a:ext uri="{9D8B030D-6E8A-4147-A177-3AD203B41FA5}">
                      <a16:colId xmlns:a16="http://schemas.microsoft.com/office/drawing/2014/main" val="2820251906"/>
                    </a:ext>
                  </a:extLst>
                </a:gridCol>
                <a:gridCol w="855928">
                  <a:extLst>
                    <a:ext uri="{9D8B030D-6E8A-4147-A177-3AD203B41FA5}">
                      <a16:colId xmlns:a16="http://schemas.microsoft.com/office/drawing/2014/main" val="2922132950"/>
                    </a:ext>
                  </a:extLst>
                </a:gridCol>
                <a:gridCol w="855928">
                  <a:extLst>
                    <a:ext uri="{9D8B030D-6E8A-4147-A177-3AD203B41FA5}">
                      <a16:colId xmlns:a16="http://schemas.microsoft.com/office/drawing/2014/main" val="3998988918"/>
                    </a:ext>
                  </a:extLst>
                </a:gridCol>
                <a:gridCol w="855928">
                  <a:extLst>
                    <a:ext uri="{9D8B030D-6E8A-4147-A177-3AD203B41FA5}">
                      <a16:colId xmlns:a16="http://schemas.microsoft.com/office/drawing/2014/main" val="1277896301"/>
                    </a:ext>
                  </a:extLst>
                </a:gridCol>
                <a:gridCol w="855928">
                  <a:extLst>
                    <a:ext uri="{9D8B030D-6E8A-4147-A177-3AD203B41FA5}">
                      <a16:colId xmlns:a16="http://schemas.microsoft.com/office/drawing/2014/main" val="3403605732"/>
                    </a:ext>
                  </a:extLst>
                </a:gridCol>
                <a:gridCol w="855928">
                  <a:extLst>
                    <a:ext uri="{9D8B030D-6E8A-4147-A177-3AD203B41FA5}">
                      <a16:colId xmlns:a16="http://schemas.microsoft.com/office/drawing/2014/main" val="833056029"/>
                    </a:ext>
                  </a:extLst>
                </a:gridCol>
              </a:tblGrid>
              <a:tr h="541121">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Показатели</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Единица измерения</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План на отчетный год (2023)</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Фактические значения за отчетный год </a:t>
                      </a:r>
                    </a:p>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(2023 год)</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Процент выполнения </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Плановые значения на 2024 год</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Ожидаемое исполнение  2024 год</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Процент выполнения</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1</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Численность постоянного населения (на конец года)</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человек</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320 216</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327 211</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102,2</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331 236</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338 411</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102,2</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21600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2</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Естественный прирост населения</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человек</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1 182</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2 191</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185,4</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1 793</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1 800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100,4</a:t>
                      </a:r>
                    </a:p>
                  </a:txBody>
                  <a:tcPr marL="9525" marR="9525" marT="9525" marB="0" anchor="ctr"/>
                </a:tc>
                <a:extLst>
                  <a:ext uri="{0D108BD9-81ED-4DB2-BD59-A6C34878D82A}">
                    <a16:rowId xmlns:a16="http://schemas.microsoft.com/office/drawing/2014/main" val="790770980"/>
                  </a:ext>
                </a:extLst>
              </a:tr>
              <a:tr h="21600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3</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Миграционный прирост населения</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человек</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9 230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15 782</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171,0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9 227</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9 400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462752707"/>
                  </a:ext>
                </a:extLst>
              </a:tr>
              <a:tr h="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4</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Объем отгруженных товаров собственного производства, выполненных работ и услуг собственными силами по промышленных видам деятельности </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ctr"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млн. руб.</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55 932,30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60 892,80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108,9</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59 228,00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60 910,00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102,8</a:t>
                      </a:r>
                    </a:p>
                  </a:txBody>
                  <a:tcPr marL="9525" marR="9525" marT="9525" marB="0" anchor="ctr">
                    <a:solidFill>
                      <a:schemeClr val="accent1">
                        <a:lumMod val="20000"/>
                        <a:lumOff val="80000"/>
                      </a:schemeClr>
                    </a:solidFill>
                  </a:tcPr>
                </a:tc>
                <a:extLst>
                  <a:ext uri="{0D108BD9-81ED-4DB2-BD59-A6C34878D82A}">
                    <a16:rowId xmlns:a16="http://schemas.microsoft.com/office/drawing/2014/main" val="935054030"/>
                  </a:ext>
                </a:extLst>
              </a:tr>
              <a:tr h="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5</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Инвестиции в основной капитал за счет сверх источников финансирования</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млн. руб.</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85 705,70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63 640,00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74,3</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69 228,00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69 300,00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100,1</a:t>
                      </a:r>
                    </a:p>
                  </a:txBody>
                  <a:tcPr marL="9525" marR="9525" marT="9525" marB="0" anchor="ctr">
                    <a:solidFill>
                      <a:schemeClr val="accent1">
                        <a:lumMod val="40000"/>
                        <a:lumOff val="60000"/>
                      </a:schemeClr>
                    </a:solidFill>
                  </a:tcPr>
                </a:tc>
                <a:extLst>
                  <a:ext uri="{0D108BD9-81ED-4DB2-BD59-A6C34878D82A}">
                    <a16:rowId xmlns:a16="http://schemas.microsoft.com/office/drawing/2014/main" val="835731138"/>
                  </a:ext>
                </a:extLst>
              </a:tr>
              <a:tr h="21600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6</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Ввод в эксплуатацию жилых домов за год </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ctr" fontAlgn="ctr"/>
                      <a:r>
                        <a:rPr lang="ru-RU" sz="1000" b="0" i="0" u="none" strike="noStrike" dirty="0" err="1" smtClean="0">
                          <a:solidFill>
                            <a:schemeClr val="tx2">
                              <a:lumMod val="10000"/>
                            </a:schemeClr>
                          </a:solidFill>
                          <a:effectLst/>
                          <a:latin typeface="Arial" panose="020B0604020202020204" pitchFamily="34" charset="0"/>
                          <a:cs typeface="Arial" panose="020B0604020202020204" pitchFamily="34" charset="0"/>
                        </a:rPr>
                        <a:t>тыс.кв.м</a:t>
                      </a: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943,98</a:t>
                      </a:r>
                    </a:p>
                  </a:txBody>
                  <a:tcPr marL="9525" marR="9525" marT="9525" marB="0" anchor="ctr">
                    <a:solidFill>
                      <a:schemeClr val="accent1">
                        <a:lumMod val="20000"/>
                        <a:lumOff val="80000"/>
                      </a:schemeClr>
                    </a:solidFill>
                  </a:tcPr>
                </a:tc>
                <a:tc>
                  <a:txBody>
                    <a:bodyPr/>
                    <a:lstStyle/>
                    <a:p>
                      <a:pPr algn="ctr" rtl="0" fontAlgn="ctr"/>
                      <a:r>
                        <a:rPr lang="ru-RU" sz="1000" b="0" i="0" u="none" strike="noStrike">
                          <a:solidFill>
                            <a:srgbClr val="000000"/>
                          </a:solidFill>
                          <a:effectLst/>
                          <a:latin typeface="Arial" panose="020B0604020202020204" pitchFamily="34" charset="0"/>
                          <a:cs typeface="Arial" panose="020B0604020202020204" pitchFamily="34" charset="0"/>
                        </a:rPr>
                        <a:t>134,9</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1035,8</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1036</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100,0</a:t>
                      </a:r>
                    </a:p>
                  </a:txBody>
                  <a:tcPr marL="9525" marR="9525" marT="9525" marB="0" anchor="ctr">
                    <a:solidFill>
                      <a:schemeClr val="accent1">
                        <a:lumMod val="20000"/>
                        <a:lumOff val="80000"/>
                      </a:schemeClr>
                    </a:solidFill>
                  </a:tcPr>
                </a:tc>
                <a:extLst>
                  <a:ext uri="{0D108BD9-81ED-4DB2-BD59-A6C34878D82A}">
                    <a16:rowId xmlns:a16="http://schemas.microsoft.com/office/drawing/2014/main" val="391188601"/>
                  </a:ext>
                </a:extLst>
              </a:tr>
              <a:tr h="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7</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Уровень обеспеченности населения жильем (на конец года)</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err="1" smtClean="0">
                          <a:solidFill>
                            <a:schemeClr val="tx2">
                              <a:lumMod val="10000"/>
                            </a:schemeClr>
                          </a:solidFill>
                          <a:effectLst/>
                          <a:latin typeface="Arial" panose="020B0604020202020204" pitchFamily="34" charset="0"/>
                          <a:cs typeface="Arial" panose="020B0604020202020204" pitchFamily="34" charset="0"/>
                        </a:rPr>
                        <a:t>кв.м</a:t>
                      </a: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a:t>
                      </a:r>
                    </a:p>
                    <a:p>
                      <a:pPr algn="ctr"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человека</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ctr" rtl="0" fontAlgn="ctr"/>
                      <a:r>
                        <a:rPr lang="ru-RU" sz="1000" b="0" i="0" u="none" strike="noStrike">
                          <a:solidFill>
                            <a:srgbClr val="000000"/>
                          </a:solidFill>
                          <a:effectLst/>
                          <a:latin typeface="Arial" panose="020B0604020202020204" pitchFamily="34" charset="0"/>
                          <a:cs typeface="Arial" panose="020B0604020202020204" pitchFamily="34" charset="0"/>
                        </a:rPr>
                        <a:t>36,83</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35,81</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97,2</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37,76</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36,9</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97,7</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822492207"/>
                  </a:ext>
                </a:extLst>
              </a:tr>
              <a:tr h="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8</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Оборот розничной торговли в ценах соответствующих лет</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err="1">
                          <a:solidFill>
                            <a:srgbClr val="000000"/>
                          </a:solidFill>
                          <a:effectLst/>
                          <a:latin typeface="Arial" panose="020B0604020202020204" pitchFamily="34" charset="0"/>
                          <a:cs typeface="Arial" panose="020B0604020202020204" pitchFamily="34" charset="0"/>
                        </a:rPr>
                        <a:t>млн.руб</a:t>
                      </a:r>
                      <a:r>
                        <a:rPr lang="ru-RU"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113 056,60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126 033,00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111,5</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119 274,70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127 445,00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106,8</a:t>
                      </a:r>
                    </a:p>
                  </a:txBody>
                  <a:tcPr marL="9525" marR="9525" marT="9525" marB="0" anchor="ctr">
                    <a:solidFill>
                      <a:schemeClr val="accent1">
                        <a:lumMod val="20000"/>
                        <a:lumOff val="80000"/>
                      </a:schemeClr>
                    </a:solidFill>
                  </a:tcPr>
                </a:tc>
                <a:extLst>
                  <a:ext uri="{0D108BD9-81ED-4DB2-BD59-A6C34878D82A}">
                    <a16:rowId xmlns:a16="http://schemas.microsoft.com/office/drawing/2014/main" val="3478457948"/>
                  </a:ext>
                </a:extLst>
              </a:tr>
              <a:tr h="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9</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fontAlgn="ctr"/>
                      <a:r>
                        <a:rPr lang="ru-RU" sz="1000" b="0" i="0" u="none" strike="noStrike" dirty="0" smtClean="0">
                          <a:solidFill>
                            <a:schemeClr val="tx2">
                              <a:lumMod val="10000"/>
                            </a:schemeClr>
                          </a:solidFill>
                          <a:effectLst/>
                          <a:latin typeface="Arial" panose="020B0604020202020204" pitchFamily="34" charset="0"/>
                          <a:cs typeface="Arial" panose="020B0604020202020204" pitchFamily="34" charset="0"/>
                        </a:rPr>
                        <a:t>Фонд заработной платы, всего по городскому округу</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err="1">
                          <a:solidFill>
                            <a:srgbClr val="000000"/>
                          </a:solidFill>
                          <a:effectLst/>
                          <a:latin typeface="Arial" panose="020B0604020202020204" pitchFamily="34" charset="0"/>
                          <a:cs typeface="Arial" panose="020B0604020202020204" pitchFamily="34" charset="0"/>
                        </a:rPr>
                        <a:t>млн.руб</a:t>
                      </a:r>
                      <a:r>
                        <a:rPr lang="ru-RU" sz="1000" b="0"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62 479,10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60 218,70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96,4</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71 695,10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70 476,00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98,3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003882232"/>
                  </a:ext>
                </a:extLst>
              </a:tr>
              <a:tr h="108314">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10</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rtl="0" fontAlgn="ctr"/>
                      <a:r>
                        <a:rPr lang="ru-RU" sz="1000" b="0" i="0" u="none" strike="noStrike" dirty="0" smtClean="0">
                          <a:solidFill>
                            <a:srgbClr val="000000"/>
                          </a:solidFill>
                          <a:effectLst/>
                          <a:latin typeface="Arial" panose="020B0604020202020204" pitchFamily="34" charset="0"/>
                        </a:rPr>
                        <a:t>Среднемесячная </a:t>
                      </a:r>
                      <a:r>
                        <a:rPr lang="ru-RU" sz="1000" b="0" i="0" u="none" strike="noStrike" dirty="0">
                          <a:solidFill>
                            <a:srgbClr val="000000"/>
                          </a:solidFill>
                          <a:effectLst/>
                          <a:latin typeface="Arial" panose="020B0604020202020204" pitchFamily="34" charset="0"/>
                        </a:rPr>
                        <a:t>начисленная заработная плата работников, всего по городскому округу</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руб.</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86 349,10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83 468,70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96,7</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94 566,10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95 100,00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rPr>
                        <a:t>100,6</a:t>
                      </a:r>
                    </a:p>
                  </a:txBody>
                  <a:tcPr marL="9525" marR="9525" marT="9525" marB="0" anchor="ctr">
                    <a:solidFill>
                      <a:schemeClr val="accent1">
                        <a:lumMod val="20000"/>
                        <a:lumOff val="80000"/>
                      </a:schemeClr>
                    </a:solidFill>
                  </a:tcPr>
                </a:tc>
                <a:extLst>
                  <a:ext uri="{0D108BD9-81ED-4DB2-BD59-A6C34878D82A}">
                    <a16:rowId xmlns:a16="http://schemas.microsoft.com/office/drawing/2014/main" val="2682948354"/>
                  </a:ext>
                </a:extLst>
              </a:tr>
            </a:tbl>
          </a:graphicData>
        </a:graphic>
      </p:graphicFrame>
    </p:spTree>
    <p:extLst>
      <p:ext uri="{BB962C8B-B14F-4D97-AF65-F5344CB8AC3E}">
        <p14:creationId xmlns:p14="http://schemas.microsoft.com/office/powerpoint/2010/main" val="268450483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99000">
              <a:srgbClr val="72FDEA"/>
            </a:gs>
            <a:gs pos="0">
              <a:schemeClr val="tx1"/>
            </a:gs>
            <a:gs pos="34000">
              <a:schemeClr val="tx1"/>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158898"/>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выполнение основных показателей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социально-экономического развития Ленинского городского округа</a:t>
            </a:r>
          </a:p>
        </p:txBody>
      </p:sp>
      <p:graphicFrame>
        <p:nvGraphicFramePr>
          <p:cNvPr id="5" name="Таблица 4"/>
          <p:cNvGraphicFramePr>
            <a:graphicFrameLocks noGrp="1"/>
          </p:cNvGraphicFramePr>
          <p:nvPr>
            <p:extLst>
              <p:ext uri="{D42A27DB-BD31-4B8C-83A1-F6EECF244321}">
                <p14:modId xmlns:p14="http://schemas.microsoft.com/office/powerpoint/2010/main" val="2899896915"/>
              </p:ext>
            </p:extLst>
          </p:nvPr>
        </p:nvGraphicFramePr>
        <p:xfrm>
          <a:off x="2" y="1216649"/>
          <a:ext cx="9143999" cy="3183525"/>
        </p:xfrm>
        <a:graphic>
          <a:graphicData uri="http://schemas.openxmlformats.org/drawingml/2006/table">
            <a:tbl>
              <a:tblPr>
                <a:tableStyleId>{5C22544A-7EE6-4342-B048-85BDC9FD1C3A}</a:tableStyleId>
              </a:tblPr>
              <a:tblGrid>
                <a:gridCol w="298363">
                  <a:extLst>
                    <a:ext uri="{9D8B030D-6E8A-4147-A177-3AD203B41FA5}">
                      <a16:colId xmlns:a16="http://schemas.microsoft.com/office/drawing/2014/main" val="2338304356"/>
                    </a:ext>
                  </a:extLst>
                </a:gridCol>
                <a:gridCol w="2854140">
                  <a:extLst>
                    <a:ext uri="{9D8B030D-6E8A-4147-A177-3AD203B41FA5}">
                      <a16:colId xmlns:a16="http://schemas.microsoft.com/office/drawing/2014/main" val="3324974806"/>
                    </a:ext>
                  </a:extLst>
                </a:gridCol>
                <a:gridCol w="855928">
                  <a:extLst>
                    <a:ext uri="{9D8B030D-6E8A-4147-A177-3AD203B41FA5}">
                      <a16:colId xmlns:a16="http://schemas.microsoft.com/office/drawing/2014/main" val="1436082716"/>
                    </a:ext>
                  </a:extLst>
                </a:gridCol>
                <a:gridCol w="855928">
                  <a:extLst>
                    <a:ext uri="{9D8B030D-6E8A-4147-A177-3AD203B41FA5}">
                      <a16:colId xmlns:a16="http://schemas.microsoft.com/office/drawing/2014/main" val="2820251906"/>
                    </a:ext>
                  </a:extLst>
                </a:gridCol>
                <a:gridCol w="855928">
                  <a:extLst>
                    <a:ext uri="{9D8B030D-6E8A-4147-A177-3AD203B41FA5}">
                      <a16:colId xmlns:a16="http://schemas.microsoft.com/office/drawing/2014/main" val="2922132950"/>
                    </a:ext>
                  </a:extLst>
                </a:gridCol>
                <a:gridCol w="855928">
                  <a:extLst>
                    <a:ext uri="{9D8B030D-6E8A-4147-A177-3AD203B41FA5}">
                      <a16:colId xmlns:a16="http://schemas.microsoft.com/office/drawing/2014/main" val="3998988918"/>
                    </a:ext>
                  </a:extLst>
                </a:gridCol>
                <a:gridCol w="855928">
                  <a:extLst>
                    <a:ext uri="{9D8B030D-6E8A-4147-A177-3AD203B41FA5}">
                      <a16:colId xmlns:a16="http://schemas.microsoft.com/office/drawing/2014/main" val="1277896301"/>
                    </a:ext>
                  </a:extLst>
                </a:gridCol>
                <a:gridCol w="855928">
                  <a:extLst>
                    <a:ext uri="{9D8B030D-6E8A-4147-A177-3AD203B41FA5}">
                      <a16:colId xmlns:a16="http://schemas.microsoft.com/office/drawing/2014/main" val="3403605732"/>
                    </a:ext>
                  </a:extLst>
                </a:gridCol>
                <a:gridCol w="855928">
                  <a:extLst>
                    <a:ext uri="{9D8B030D-6E8A-4147-A177-3AD203B41FA5}">
                      <a16:colId xmlns:a16="http://schemas.microsoft.com/office/drawing/2014/main" val="833056029"/>
                    </a:ext>
                  </a:extLst>
                </a:gridCol>
              </a:tblGrid>
              <a:tr h="541121">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Показатели</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Единица измерения</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План на отчетный год (2023)</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Фактические значения за отчетный год </a:t>
                      </a:r>
                    </a:p>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(2023 год)</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Процент выполнения </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Плановые значения на 2024 год</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Ожидаемое исполнение  2024 год</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tc>
                  <a:txBody>
                    <a:bodyPr/>
                    <a:lstStyle/>
                    <a:p>
                      <a:pPr algn="ctr" fontAlgn="ctr"/>
                      <a:r>
                        <a:rPr lang="ru-RU" sz="1000" b="1" i="0" u="none" strike="noStrike" dirty="0" smtClean="0">
                          <a:solidFill>
                            <a:schemeClr val="tx2">
                              <a:lumMod val="10000"/>
                            </a:schemeClr>
                          </a:solidFill>
                          <a:effectLst/>
                          <a:latin typeface="Arial" panose="020B0604020202020204" pitchFamily="34" charset="0"/>
                          <a:cs typeface="Arial" panose="020B0604020202020204" pitchFamily="34" charset="0"/>
                        </a:rPr>
                        <a:t>Процент выполнения</a:t>
                      </a:r>
                      <a:endParaRPr lang="ru-RU" sz="1000" b="1"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57600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11</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rtl="0" fontAlgn="ctr"/>
                      <a:r>
                        <a:rPr lang="ru-RU" sz="1000" b="0" i="0" u="none" strike="noStrike" dirty="0" smtClean="0">
                          <a:solidFill>
                            <a:srgbClr val="000000"/>
                          </a:solidFill>
                          <a:effectLst/>
                          <a:latin typeface="Arial" panose="020B0604020202020204" pitchFamily="34" charset="0"/>
                          <a:cs typeface="Arial" panose="020B0604020202020204" pitchFamily="34" charset="0"/>
                        </a:rPr>
                        <a:t>Среднемесячная </a:t>
                      </a:r>
                      <a:r>
                        <a:rPr lang="ru-RU" sz="1000" b="0" i="0" u="none" strike="noStrike" dirty="0">
                          <a:solidFill>
                            <a:srgbClr val="000000"/>
                          </a:solidFill>
                          <a:effectLst/>
                          <a:latin typeface="Arial" panose="020B0604020202020204" pitchFamily="34" charset="0"/>
                          <a:cs typeface="Arial" panose="020B0604020202020204" pitchFamily="34" charset="0"/>
                        </a:rPr>
                        <a:t>номинальная начисленная заработная плата педагогических работников общеобразовательных организаций</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руб.</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80 229,00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83 106,00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103,6</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85 284,60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86 100,00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57600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12</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l" rtl="0" fontAlgn="ctr"/>
                      <a:r>
                        <a:rPr lang="ru-RU" sz="1000" b="0" i="0" u="none" strike="noStrike" dirty="0" smtClean="0">
                          <a:solidFill>
                            <a:srgbClr val="000000"/>
                          </a:solidFill>
                          <a:effectLst/>
                          <a:latin typeface="Arial" panose="020B0604020202020204" pitchFamily="34" charset="0"/>
                          <a:cs typeface="Arial" panose="020B0604020202020204" pitchFamily="34" charset="0"/>
                        </a:rPr>
                        <a:t>Среднемесячная </a:t>
                      </a:r>
                      <a:r>
                        <a:rPr lang="ru-RU" sz="1000" b="0" i="0" u="none" strike="noStrike" dirty="0">
                          <a:solidFill>
                            <a:srgbClr val="000000"/>
                          </a:solidFill>
                          <a:effectLst/>
                          <a:latin typeface="Arial" panose="020B0604020202020204" pitchFamily="34" charset="0"/>
                          <a:cs typeface="Arial" panose="020B0604020202020204" pitchFamily="34" charset="0"/>
                        </a:rPr>
                        <a:t>номинальная начисленная заработная плата педагогических работников дошкольных образовательных организаций</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руб.</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70 164,90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70 303,20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100,2</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71 977,20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72 553,00</a:t>
                      </a:r>
                    </a:p>
                  </a:txBody>
                  <a:tcPr marL="9525" marR="9525" marT="9525" marB="0" anchor="ct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100,8</a:t>
                      </a:r>
                    </a:p>
                  </a:txBody>
                  <a:tcPr marL="9525" marR="9525" marT="9525" marB="0" anchor="ctr"/>
                </a:tc>
                <a:extLst>
                  <a:ext uri="{0D108BD9-81ED-4DB2-BD59-A6C34878D82A}">
                    <a16:rowId xmlns:a16="http://schemas.microsoft.com/office/drawing/2014/main" val="790770980"/>
                  </a:ext>
                </a:extLst>
              </a:tr>
              <a:tr h="68400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13</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40000"/>
                        <a:lumOff val="60000"/>
                      </a:schemeClr>
                    </a:solidFill>
                  </a:tcPr>
                </a:tc>
                <a:tc>
                  <a:txBody>
                    <a:bodyPr/>
                    <a:lstStyle/>
                    <a:p>
                      <a:pPr algn="l" rtl="0" fontAlgn="ctr"/>
                      <a:r>
                        <a:rPr lang="ru-RU" sz="1000" b="0" i="0" u="none" strike="noStrike" dirty="0" smtClean="0">
                          <a:solidFill>
                            <a:srgbClr val="000000"/>
                          </a:solidFill>
                          <a:effectLst/>
                          <a:latin typeface="Arial" panose="020B0604020202020204" pitchFamily="34" charset="0"/>
                          <a:cs typeface="Arial" panose="020B0604020202020204" pitchFamily="34" charset="0"/>
                        </a:rPr>
                        <a:t>Среднемесячная </a:t>
                      </a:r>
                      <a:r>
                        <a:rPr lang="ru-RU" sz="1000" b="0" i="0" u="none" strike="noStrike" dirty="0">
                          <a:solidFill>
                            <a:srgbClr val="000000"/>
                          </a:solidFill>
                          <a:effectLst/>
                          <a:latin typeface="Arial" panose="020B0604020202020204" pitchFamily="34" charset="0"/>
                          <a:cs typeface="Arial" panose="020B0604020202020204" pitchFamily="34" charset="0"/>
                        </a:rPr>
                        <a:t>номинальная начисленная заработная плата педагогических работников организаций дополнительного образования детей</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руб.</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68 994,10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70 227,83</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101,8</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70 581,00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71 216,40</a:t>
                      </a:r>
                    </a:p>
                  </a:txBody>
                  <a:tcPr marL="9525" marR="9525" marT="9525" marB="0" anchor="ctr">
                    <a:solidFill>
                      <a:schemeClr val="accent1">
                        <a:lumMod val="40000"/>
                        <a:lumOff val="6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100,9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462752707"/>
                  </a:ext>
                </a:extLst>
              </a:tr>
              <a:tr h="576000">
                <a:tc>
                  <a:txBody>
                    <a:bodyPr/>
                    <a:lstStyle/>
                    <a:p>
                      <a:pPr algn="ctr" fontAlgn="ctr"/>
                      <a:r>
                        <a:rPr lang="en-US" sz="1000" b="0" i="0" u="none" strike="noStrike" dirty="0" smtClean="0">
                          <a:solidFill>
                            <a:schemeClr val="tx2">
                              <a:lumMod val="10000"/>
                            </a:schemeClr>
                          </a:solidFill>
                          <a:effectLst/>
                          <a:latin typeface="Arial" panose="020B0604020202020204" pitchFamily="34" charset="0"/>
                          <a:cs typeface="Arial" panose="020B0604020202020204" pitchFamily="34" charset="0"/>
                        </a:rPr>
                        <a:t>14</a:t>
                      </a:r>
                      <a:endParaRPr lang="ru-RU" sz="1000" b="0" i="0" u="none" strike="noStrike" dirty="0">
                        <a:solidFill>
                          <a:schemeClr val="tx2">
                            <a:lumMod val="10000"/>
                          </a:schemeClr>
                        </a:solidFill>
                        <a:effectLst/>
                        <a:latin typeface="Arial" panose="020B0604020202020204" pitchFamily="34" charset="0"/>
                        <a:cs typeface="Arial" panose="020B0604020202020204" pitchFamily="34" charset="0"/>
                      </a:endParaRPr>
                    </a:p>
                  </a:txBody>
                  <a:tcPr marL="9525" marR="9525" marT="9525" marB="0" anchor="ctr">
                    <a:solidFill>
                      <a:schemeClr val="accent1">
                        <a:lumMod val="20000"/>
                        <a:lumOff val="80000"/>
                      </a:schemeClr>
                    </a:solidFill>
                  </a:tcPr>
                </a:tc>
                <a:tc>
                  <a:txBody>
                    <a:bodyPr/>
                    <a:lstStyle/>
                    <a:p>
                      <a:pPr algn="l" rtl="0" fontAlgn="ctr"/>
                      <a:r>
                        <a:rPr lang="ru-RU" sz="1000" b="0" i="0" u="none" strike="noStrike" dirty="0" smtClean="0">
                          <a:solidFill>
                            <a:srgbClr val="000000"/>
                          </a:solidFill>
                          <a:effectLst/>
                          <a:latin typeface="Arial" panose="020B0604020202020204" pitchFamily="34" charset="0"/>
                          <a:cs typeface="Arial" panose="020B0604020202020204" pitchFamily="34" charset="0"/>
                        </a:rPr>
                        <a:t>Среднемесячная </a:t>
                      </a:r>
                      <a:r>
                        <a:rPr lang="ru-RU" sz="1000" b="0" i="0" u="none" strike="noStrike" dirty="0">
                          <a:solidFill>
                            <a:srgbClr val="000000"/>
                          </a:solidFill>
                          <a:effectLst/>
                          <a:latin typeface="Arial" panose="020B0604020202020204" pitchFamily="34" charset="0"/>
                          <a:cs typeface="Arial" panose="020B0604020202020204" pitchFamily="34" charset="0"/>
                        </a:rPr>
                        <a:t>начисленная заработная плата работников муниципальных учреждений культуры</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руб.</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55 597,00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60 414,30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108,7</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59 392,00</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63 732,12</a:t>
                      </a:r>
                    </a:p>
                  </a:txBody>
                  <a:tcPr marL="9525" marR="9525" marT="9525" marB="0" anchor="ctr">
                    <a:solidFill>
                      <a:schemeClr val="accent1">
                        <a:lumMod val="20000"/>
                        <a:lumOff val="80000"/>
                      </a:schemeClr>
                    </a:solidFill>
                  </a:tcPr>
                </a:tc>
                <a:tc>
                  <a:txBody>
                    <a:bodyPr/>
                    <a:lstStyle/>
                    <a:p>
                      <a:pPr algn="ctr" rtl="0" fontAlgn="ctr"/>
                      <a:r>
                        <a:rPr lang="ru-RU" sz="1000" b="0" i="0" u="none" strike="noStrike" dirty="0">
                          <a:solidFill>
                            <a:srgbClr val="000000"/>
                          </a:solidFill>
                          <a:effectLst/>
                          <a:latin typeface="Arial" panose="020B0604020202020204" pitchFamily="34" charset="0"/>
                          <a:cs typeface="Arial" panose="020B0604020202020204" pitchFamily="34" charset="0"/>
                        </a:rPr>
                        <a:t>107,3</a:t>
                      </a:r>
                    </a:p>
                  </a:txBody>
                  <a:tcPr marL="9525" marR="9525" marT="9525" marB="0" anchor="ctr">
                    <a:solidFill>
                      <a:schemeClr val="accent1">
                        <a:lumMod val="20000"/>
                        <a:lumOff val="80000"/>
                      </a:schemeClr>
                    </a:solidFill>
                  </a:tcPr>
                </a:tc>
                <a:extLst>
                  <a:ext uri="{0D108BD9-81ED-4DB2-BD59-A6C34878D82A}">
                    <a16:rowId xmlns:a16="http://schemas.microsoft.com/office/drawing/2014/main" val="935054030"/>
                  </a:ext>
                </a:extLst>
              </a:tr>
            </a:tbl>
          </a:graphicData>
        </a:graphic>
      </p:graphicFrame>
    </p:spTree>
    <p:extLst>
      <p:ext uri="{BB962C8B-B14F-4D97-AF65-F5344CB8AC3E}">
        <p14:creationId xmlns:p14="http://schemas.microsoft.com/office/powerpoint/2010/main" val="249579180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158898"/>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выполнении основных характеристик бюджета Ленинского городского округа в 202</a:t>
            </a:r>
            <a:r>
              <a:rPr kumimoji="0" lang="en-US" sz="1800" b="0" i="0" u="none" strike="noStrike" kern="0" cap="none" spc="0" normalizeH="0" baseline="0" noProof="0" dirty="0">
                <a:ln>
                  <a:noFill/>
                </a:ln>
                <a:solidFill>
                  <a:srgbClr val="16E7CF"/>
                </a:solidFill>
                <a:effectLst/>
                <a:uLnTx/>
                <a:uFillTx/>
                <a:latin typeface="Proxima Nova"/>
                <a:sym typeface="Proxima Nova"/>
              </a:rPr>
              <a:t>3</a:t>
            </a:r>
            <a:r>
              <a:rPr kumimoji="0" lang="ru-RU" sz="1800" b="0" i="0" u="none" strike="noStrike" kern="0" cap="none" spc="0" normalizeH="0" baseline="0" noProof="0" dirty="0">
                <a:ln>
                  <a:noFill/>
                </a:ln>
                <a:solidFill>
                  <a:srgbClr val="16E7CF"/>
                </a:solidFill>
                <a:effectLst/>
                <a:uLnTx/>
                <a:uFillTx/>
                <a:latin typeface="Proxima Nova"/>
                <a:sym typeface="Proxima Nova"/>
              </a:rPr>
              <a:t> году</a:t>
            </a:r>
          </a:p>
        </p:txBody>
      </p:sp>
      <p:graphicFrame>
        <p:nvGraphicFramePr>
          <p:cNvPr id="4" name="Таблица 3"/>
          <p:cNvGraphicFramePr>
            <a:graphicFrameLocks noGrp="1"/>
          </p:cNvGraphicFramePr>
          <p:nvPr>
            <p:extLst>
              <p:ext uri="{D42A27DB-BD31-4B8C-83A1-F6EECF244321}">
                <p14:modId xmlns:p14="http://schemas.microsoft.com/office/powerpoint/2010/main" val="1476937619"/>
              </p:ext>
            </p:extLst>
          </p:nvPr>
        </p:nvGraphicFramePr>
        <p:xfrm>
          <a:off x="1" y="974170"/>
          <a:ext cx="9144001" cy="4056538"/>
        </p:xfrm>
        <a:graphic>
          <a:graphicData uri="http://schemas.openxmlformats.org/drawingml/2006/table">
            <a:tbl>
              <a:tblPr>
                <a:tableStyleId>{5C22544A-7EE6-4342-B048-85BDC9FD1C3A}</a:tableStyleId>
              </a:tblPr>
              <a:tblGrid>
                <a:gridCol w="483719">
                  <a:extLst>
                    <a:ext uri="{9D8B030D-6E8A-4147-A177-3AD203B41FA5}">
                      <a16:colId xmlns:a16="http://schemas.microsoft.com/office/drawing/2014/main" val="3324974806"/>
                    </a:ext>
                  </a:extLst>
                </a:gridCol>
                <a:gridCol w="4692764">
                  <a:extLst>
                    <a:ext uri="{9D8B030D-6E8A-4147-A177-3AD203B41FA5}">
                      <a16:colId xmlns:a16="http://schemas.microsoft.com/office/drawing/2014/main" val="1436082716"/>
                    </a:ext>
                  </a:extLst>
                </a:gridCol>
                <a:gridCol w="1322506">
                  <a:extLst>
                    <a:ext uri="{9D8B030D-6E8A-4147-A177-3AD203B41FA5}">
                      <a16:colId xmlns:a16="http://schemas.microsoft.com/office/drawing/2014/main" val="2820251906"/>
                    </a:ext>
                  </a:extLst>
                </a:gridCol>
                <a:gridCol w="1322506">
                  <a:extLst>
                    <a:ext uri="{9D8B030D-6E8A-4147-A177-3AD203B41FA5}">
                      <a16:colId xmlns:a16="http://schemas.microsoft.com/office/drawing/2014/main" val="2922132950"/>
                    </a:ext>
                  </a:extLst>
                </a:gridCol>
                <a:gridCol w="1322506">
                  <a:extLst>
                    <a:ext uri="{9D8B030D-6E8A-4147-A177-3AD203B41FA5}">
                      <a16:colId xmlns:a16="http://schemas.microsoft.com/office/drawing/2014/main" val="3998988918"/>
                    </a:ext>
                  </a:extLst>
                </a:gridCol>
              </a:tblGrid>
              <a:tr h="1137967">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 п/п</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показателя</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Уточненный план на 202</a:t>
                      </a:r>
                      <a:r>
                        <a:rPr lang="en-US"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3</a:t>
                      </a: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 год (</a:t>
                      </a:r>
                      <a:r>
                        <a:rPr lang="ru-RU" sz="1200" u="none" strike="noStrike" dirty="0" err="1">
                          <a:solidFill>
                            <a:schemeClr val="tx2">
                              <a:lumMod val="10000"/>
                            </a:schemeClr>
                          </a:solidFill>
                          <a:effectLst/>
                          <a:latin typeface="Times New Roman" panose="02020603050405020304" pitchFamily="18" charset="0"/>
                          <a:cs typeface="Times New Roman" panose="02020603050405020304" pitchFamily="18" charset="0"/>
                        </a:rPr>
                        <a:t>млн.руб</a:t>
                      </a: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 </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 за 202</a:t>
                      </a:r>
                      <a:r>
                        <a:rPr lang="en-US"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3</a:t>
                      </a: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 год</a:t>
                      </a:r>
                      <a:r>
                        <a:rPr lang="ru-RU" sz="1200" u="none" strike="noStrike" baseline="0" dirty="0">
                          <a:solidFill>
                            <a:schemeClr val="tx2">
                              <a:lumMod val="10000"/>
                            </a:schemeClr>
                          </a:solidFill>
                          <a:effectLst/>
                          <a:latin typeface="Times New Roman" panose="02020603050405020304" pitchFamily="18" charset="0"/>
                          <a:cs typeface="Times New Roman" panose="02020603050405020304" pitchFamily="18" charset="0"/>
                        </a:rPr>
                        <a:t> (</a:t>
                      </a:r>
                      <a:r>
                        <a:rPr lang="ru-RU" sz="1200" u="none" strike="noStrike" dirty="0" err="1">
                          <a:solidFill>
                            <a:schemeClr val="tx2">
                              <a:lumMod val="10000"/>
                            </a:schemeClr>
                          </a:solidFill>
                          <a:effectLst/>
                          <a:latin typeface="Times New Roman" panose="02020603050405020304" pitchFamily="18" charset="0"/>
                          <a:cs typeface="Times New Roman" panose="02020603050405020304" pitchFamily="18" charset="0"/>
                        </a:rPr>
                        <a:t>млн.руб</a:t>
                      </a: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Процент выполнения</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451591">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1</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ctr"/>
                      <a:r>
                        <a:rPr lang="ru-RU" sz="1200" b="1" u="none" strike="noStrike" dirty="0">
                          <a:solidFill>
                            <a:schemeClr val="tx2">
                              <a:lumMod val="10000"/>
                            </a:schemeClr>
                          </a:solidFill>
                          <a:effectLst/>
                          <a:latin typeface="Times New Roman" panose="02020603050405020304" pitchFamily="18" charset="0"/>
                          <a:cs typeface="Times New Roman" panose="02020603050405020304" pitchFamily="18" charset="0"/>
                        </a:rPr>
                        <a:t>Общий объем доходов</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17 531</a:t>
                      </a:r>
                      <a:r>
                        <a:rPr lang="en-US"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a:t>
                      </a: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7</a:t>
                      </a:r>
                    </a:p>
                  </a:txBody>
                  <a:tcPr marL="9525" marR="9525" marT="9525" marB="0" anchor="ctr">
                    <a:solidFill>
                      <a:schemeClr val="accent1">
                        <a:lumMod val="40000"/>
                        <a:lumOff val="60000"/>
                      </a:schemeClr>
                    </a:solidFill>
                  </a:tcP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17 658</a:t>
                      </a:r>
                      <a:r>
                        <a:rPr lang="en-US"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a:t>
                      </a: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7</a:t>
                      </a:r>
                    </a:p>
                  </a:txBody>
                  <a:tcPr marL="9525" marR="9525" marT="9525" marB="0" anchor="ctr">
                    <a:solidFill>
                      <a:schemeClr val="accent1">
                        <a:lumMod val="40000"/>
                        <a:lumOff val="60000"/>
                      </a:schemeClr>
                    </a:solidFill>
                  </a:tcPr>
                </a:tc>
                <a:tc>
                  <a:txBody>
                    <a:bodyPr/>
                    <a:lstStyle/>
                    <a:p>
                      <a:pPr algn="ctr" fontAlgn="ctr"/>
                      <a:r>
                        <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10</a:t>
                      </a:r>
                      <a:r>
                        <a:rPr lang="en-US"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0</a:t>
                      </a:r>
                      <a:r>
                        <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a:t>
                      </a:r>
                      <a:r>
                        <a:rPr lang="en-US"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7</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509005">
                <a:tc>
                  <a:txBody>
                    <a:bodyPr/>
                    <a:lstStyle/>
                    <a:p>
                      <a:pPr algn="ctr" fontAlgn="ctr"/>
                      <a:r>
                        <a:rPr lang="ru-RU" sz="1200" u="none" strike="noStrike">
                          <a:solidFill>
                            <a:schemeClr val="tx2">
                              <a:lumMod val="10000"/>
                            </a:schemeClr>
                          </a:solidFill>
                          <a:effectLst/>
                          <a:latin typeface="Times New Roman" panose="02020603050405020304" pitchFamily="18" charset="0"/>
                          <a:cs typeface="Times New Roman" panose="02020603050405020304" pitchFamily="18" charset="0"/>
                        </a:rPr>
                        <a:t>1.1</a:t>
                      </a:r>
                      <a:endParaRPr lang="ru-RU" sz="1200" b="0" i="0" u="none" strike="noStrike">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Налоговые и неналоговые доходы</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6 704</a:t>
                      </a:r>
                      <a:r>
                        <a:rPr lang="en-US"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,6</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7 047</a:t>
                      </a:r>
                      <a:r>
                        <a:rPr lang="en-US"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a:t>
                      </a: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10</a:t>
                      </a:r>
                      <a:r>
                        <a:rPr lang="en-US"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5</a:t>
                      </a: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a:t>
                      </a:r>
                      <a:r>
                        <a:rPr lang="en-US"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1</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790770980"/>
                  </a:ext>
                </a:extLst>
              </a:tr>
              <a:tr h="599656">
                <a:tc>
                  <a:txBody>
                    <a:bodyPr/>
                    <a:lstStyle/>
                    <a:p>
                      <a:pPr algn="ctr" fontAlgn="ctr"/>
                      <a:r>
                        <a:rPr lang="ru-RU" sz="1200" u="none" strike="noStrike">
                          <a:solidFill>
                            <a:schemeClr val="tx2">
                              <a:lumMod val="10000"/>
                            </a:schemeClr>
                          </a:solidFill>
                          <a:effectLst/>
                          <a:latin typeface="Times New Roman" panose="02020603050405020304" pitchFamily="18" charset="0"/>
                          <a:cs typeface="Times New Roman" panose="02020603050405020304" pitchFamily="18" charset="0"/>
                        </a:rPr>
                        <a:t>1.2</a:t>
                      </a:r>
                      <a:endParaRPr lang="ru-RU" sz="1200" b="0" i="0" u="none" strike="noStrike">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Безвозмездные поступления</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10 827</a:t>
                      </a:r>
                      <a:r>
                        <a:rPr lang="en-US"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,2</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p>
                      <a:pPr algn="ctr" fontAlgn="ct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p>
                      <a:pPr algn="ctr" fontAlgn="ct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10 611</a:t>
                      </a:r>
                      <a:r>
                        <a:rPr lang="en-US"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a:t>
                      </a:r>
                      <a:r>
                        <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5</a:t>
                      </a:r>
                    </a:p>
                    <a:p>
                      <a:pPr algn="ctr" fontAlgn="ct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rPr>
                        <a:t>98,0</a:t>
                      </a:r>
                      <a:endParaRPr lang="ru-RU" sz="1200" b="0"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462752707"/>
                  </a:ext>
                </a:extLst>
              </a:tr>
              <a:tr h="451591">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2</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ctr"/>
                      <a:r>
                        <a:rPr lang="ru-RU" sz="1200" b="1" u="none" strike="noStrike" dirty="0">
                          <a:solidFill>
                            <a:schemeClr val="tx2">
                              <a:lumMod val="10000"/>
                            </a:schemeClr>
                          </a:solidFill>
                          <a:effectLst/>
                          <a:latin typeface="Times New Roman" panose="02020603050405020304" pitchFamily="18" charset="0"/>
                          <a:cs typeface="Times New Roman" panose="02020603050405020304" pitchFamily="18" charset="0"/>
                        </a:rPr>
                        <a:t>Общий объем расходов</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18 816,0</a:t>
                      </a:r>
                      <a:endParaRPr lang="ru-RU" sz="1200" b="1"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17 862,3</a:t>
                      </a:r>
                      <a:endParaRPr lang="ru-RU" sz="1200" b="1"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94,9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935054030"/>
                  </a:ext>
                </a:extLst>
              </a:tr>
              <a:tr h="455137">
                <a:tc>
                  <a:txBody>
                    <a:bodyPr/>
                    <a:lstStyle/>
                    <a:p>
                      <a:pPr algn="ctr" fontAlgn="ctr"/>
                      <a:r>
                        <a:rPr lang="ru-RU" sz="1200" u="none" strike="noStrike">
                          <a:solidFill>
                            <a:schemeClr val="tx2">
                              <a:lumMod val="10000"/>
                            </a:schemeClr>
                          </a:solidFill>
                          <a:effectLst/>
                          <a:latin typeface="Times New Roman" panose="02020603050405020304" pitchFamily="18" charset="0"/>
                          <a:cs typeface="Times New Roman" panose="02020603050405020304" pitchFamily="18" charset="0"/>
                        </a:rPr>
                        <a:t>3</a:t>
                      </a:r>
                      <a:endParaRPr lang="ru-RU" sz="1200" b="1" i="0" u="none" strike="noStrike">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200" b="1" u="none" strike="noStrike" dirty="0">
                          <a:solidFill>
                            <a:schemeClr val="tx2">
                              <a:lumMod val="10000"/>
                            </a:schemeClr>
                          </a:solidFill>
                          <a:effectLst/>
                          <a:latin typeface="Times New Roman" panose="02020603050405020304" pitchFamily="18" charset="0"/>
                          <a:cs typeface="Times New Roman" panose="02020603050405020304" pitchFamily="18" charset="0"/>
                        </a:rPr>
                        <a:t>Дефицит бюджета(-), профицит бюджета (+)</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1" i="0" u="none" strike="noStrike" cap="none" spc="0" baseline="0" dirty="0">
                          <a:solidFill>
                            <a:srgbClr val="343947"/>
                          </a:solidFill>
                          <a:effectLst/>
                          <a:uFillTx/>
                          <a:latin typeface="Times New Roman" panose="02020603050405020304" pitchFamily="18" charset="0"/>
                          <a:ea typeface="+mn-ea"/>
                          <a:cs typeface="Times New Roman" panose="02020603050405020304" pitchFamily="18" charset="0"/>
                          <a:sym typeface="Proxima Nova"/>
                        </a:rPr>
                        <a:t>-1 302,4</a:t>
                      </a:r>
                      <a:endParaRPr lang="ru-RU" sz="1200" b="1"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1" i="0" u="none" strike="noStrike" cap="none" spc="0" baseline="0">
                          <a:solidFill>
                            <a:srgbClr val="343947"/>
                          </a:solidFill>
                          <a:effectLst/>
                          <a:uFillTx/>
                          <a:latin typeface="Times New Roman" panose="02020603050405020304" pitchFamily="18" charset="0"/>
                          <a:ea typeface="+mn-ea"/>
                          <a:cs typeface="Times New Roman" panose="02020603050405020304" pitchFamily="18" charset="0"/>
                          <a:sym typeface="Proxima Nova"/>
                        </a:rPr>
                        <a:t>-203,6</a:t>
                      </a:r>
                      <a:endParaRPr lang="ru-RU" sz="1200" b="1"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endParaRPr lang="ru-RU" sz="1200" b="1" i="0" u="none" strike="noStrike" dirty="0">
                        <a:solidFill>
                          <a:srgbClr val="343947"/>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835731138"/>
                  </a:ext>
                </a:extLst>
              </a:tr>
              <a:tr h="451591">
                <a:tc>
                  <a:txBody>
                    <a:bodyPr/>
                    <a:lstStyle/>
                    <a:p>
                      <a:pPr algn="ctr" fontAlgn="ctr"/>
                      <a:r>
                        <a:rPr lang="ru-RU" sz="1200" u="none" strike="noStrike" dirty="0">
                          <a:solidFill>
                            <a:schemeClr val="tx2">
                              <a:lumMod val="10000"/>
                            </a:schemeClr>
                          </a:solidFill>
                          <a:effectLst/>
                          <a:latin typeface="Times New Roman" panose="02020603050405020304" pitchFamily="18" charset="0"/>
                          <a:cs typeface="Times New Roman" panose="02020603050405020304" pitchFamily="18" charset="0"/>
                        </a:rPr>
                        <a:t>4</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ctr"/>
                      <a:r>
                        <a:rPr lang="ru-RU" sz="1200" b="1" u="none" strike="noStrike" dirty="0">
                          <a:solidFill>
                            <a:schemeClr val="tx2">
                              <a:lumMod val="10000"/>
                            </a:schemeClr>
                          </a:solidFill>
                          <a:effectLst/>
                          <a:latin typeface="Times New Roman" panose="02020603050405020304" pitchFamily="18" charset="0"/>
                          <a:cs typeface="Times New Roman" panose="02020603050405020304" pitchFamily="18" charset="0"/>
                        </a:rPr>
                        <a:t>Муниципальный долг</a:t>
                      </a: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300,0</a:t>
                      </a:r>
                    </a:p>
                  </a:txBody>
                  <a:tcPr marL="9525" marR="9525" marT="9525" marB="0" anchor="ctr">
                    <a:solidFill>
                      <a:schemeClr val="accent1">
                        <a:lumMod val="40000"/>
                        <a:lumOff val="60000"/>
                      </a:schemeClr>
                    </a:solidFill>
                  </a:tcPr>
                </a:tc>
                <a:tc>
                  <a:txBody>
                    <a:bodyPr/>
                    <a:lstStyle/>
                    <a:p>
                      <a:pPr algn="ctr" fontAlgn="ctr"/>
                      <a:r>
                        <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0,92</a:t>
                      </a:r>
                    </a:p>
                  </a:txBody>
                  <a:tcPr marL="9525" marR="9525" marT="9525" marB="0" anchor="ctr">
                    <a:solidFill>
                      <a:schemeClr val="accent1">
                        <a:lumMod val="40000"/>
                        <a:lumOff val="60000"/>
                      </a:schemeClr>
                    </a:solidFill>
                  </a:tcPr>
                </a:tc>
                <a:tc>
                  <a:txBody>
                    <a:bodyPr/>
                    <a:lstStyle/>
                    <a:p>
                      <a:pPr algn="ctr" fontAlgn="ctr"/>
                      <a:endParaRPr lang="ru-RU" sz="12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extLst>
                  <a:ext uri="{0D108BD9-81ED-4DB2-BD59-A6C34878D82A}">
                    <a16:rowId xmlns:a16="http://schemas.microsoft.com/office/drawing/2014/main" val="391188601"/>
                  </a:ext>
                </a:extLst>
              </a:tr>
            </a:tbl>
          </a:graphicData>
        </a:graphic>
      </p:graphicFrame>
    </p:spTree>
    <p:extLst>
      <p:ext uri="{BB962C8B-B14F-4D97-AF65-F5344CB8AC3E}">
        <p14:creationId xmlns:p14="http://schemas.microsoft.com/office/powerpoint/2010/main" val="428696964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477078" y="312785"/>
            <a:ext cx="8199783" cy="36156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r>
              <a:rPr lang="ru-RU" sz="1600" dirty="0">
                <a:solidFill>
                  <a:srgbClr val="16E7CF"/>
                </a:solidFill>
              </a:rPr>
              <a:t>Структура доходов бюджета Ленинского городского округа в 202</a:t>
            </a:r>
            <a:r>
              <a:rPr lang="en-US" sz="1600" dirty="0">
                <a:solidFill>
                  <a:srgbClr val="16E7CF"/>
                </a:solidFill>
              </a:rPr>
              <a:t>3</a:t>
            </a:r>
            <a:r>
              <a:rPr lang="ru-RU" sz="1600" dirty="0">
                <a:solidFill>
                  <a:srgbClr val="16E7CF"/>
                </a:solidFill>
              </a:rPr>
              <a:t> году</a:t>
            </a:r>
            <a:endParaRPr kumimoji="0" lang="ru-RU" sz="16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5" name="Диаграмма 4"/>
          <p:cNvGraphicFramePr>
            <a:graphicFrameLocks noChangeAspect="1"/>
          </p:cNvGraphicFramePr>
          <p:nvPr>
            <p:extLst>
              <p:ext uri="{D42A27DB-BD31-4B8C-83A1-F6EECF244321}">
                <p14:modId xmlns:p14="http://schemas.microsoft.com/office/powerpoint/2010/main" val="1192544890"/>
              </p:ext>
            </p:extLst>
          </p:nvPr>
        </p:nvGraphicFramePr>
        <p:xfrm>
          <a:off x="1" y="987136"/>
          <a:ext cx="9143997" cy="41563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5277756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поступивших в бюджет Ленинского городского округа в 2023 году в сравнении с плановыми назначениями </a:t>
            </a:r>
            <a:r>
              <a:rPr kumimoji="0" lang="ru-RU" sz="1400" b="0" i="1" u="none" strike="noStrike" kern="0" cap="none" spc="0" normalizeH="0" baseline="0" noProof="0" dirty="0">
                <a:ln>
                  <a:noFill/>
                </a:ln>
                <a:solidFill>
                  <a:srgbClr val="16E7CF"/>
                </a:solidFill>
                <a:effectLst/>
                <a:uLnTx/>
                <a:uFillTx/>
                <a:latin typeface="Proxima Nova"/>
                <a:sym typeface="Proxima Nova"/>
              </a:rPr>
              <a:t>(тыс. рублей)</a:t>
            </a:r>
          </a:p>
        </p:txBody>
      </p:sp>
      <p:graphicFrame>
        <p:nvGraphicFramePr>
          <p:cNvPr id="4" name="Таблица 3"/>
          <p:cNvGraphicFramePr>
            <a:graphicFrameLocks noGrp="1"/>
          </p:cNvGraphicFramePr>
          <p:nvPr>
            <p:extLst>
              <p:ext uri="{D42A27DB-BD31-4B8C-83A1-F6EECF244321}">
                <p14:modId xmlns:p14="http://schemas.microsoft.com/office/powerpoint/2010/main" val="1397650263"/>
              </p:ext>
            </p:extLst>
          </p:nvPr>
        </p:nvGraphicFramePr>
        <p:xfrm>
          <a:off x="4" y="920571"/>
          <a:ext cx="9143997" cy="4188476"/>
        </p:xfrm>
        <a:graphic>
          <a:graphicData uri="http://schemas.openxmlformats.org/drawingml/2006/table">
            <a:tbl>
              <a:tblPr>
                <a:tableStyleId>{5C22544A-7EE6-4342-B048-85BDC9FD1C3A}</a:tableStyleId>
              </a:tblPr>
              <a:tblGrid>
                <a:gridCol w="1185333">
                  <a:extLst>
                    <a:ext uri="{9D8B030D-6E8A-4147-A177-3AD203B41FA5}">
                      <a16:colId xmlns:a16="http://schemas.microsoft.com/office/drawing/2014/main" val="3324974806"/>
                    </a:ext>
                  </a:extLst>
                </a:gridCol>
                <a:gridCol w="4219223">
                  <a:extLst>
                    <a:ext uri="{9D8B030D-6E8A-4147-A177-3AD203B41FA5}">
                      <a16:colId xmlns:a16="http://schemas.microsoft.com/office/drawing/2014/main" val="1436082716"/>
                    </a:ext>
                  </a:extLst>
                </a:gridCol>
                <a:gridCol w="888999">
                  <a:extLst>
                    <a:ext uri="{9D8B030D-6E8A-4147-A177-3AD203B41FA5}">
                      <a16:colId xmlns:a16="http://schemas.microsoft.com/office/drawing/2014/main" val="2820251906"/>
                    </a:ext>
                  </a:extLst>
                </a:gridCol>
                <a:gridCol w="754944">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2">
                  <a:extLst>
                    <a:ext uri="{9D8B030D-6E8A-4147-A177-3AD203B41FA5}">
                      <a16:colId xmlns:a16="http://schemas.microsoft.com/office/drawing/2014/main" val="580002273"/>
                    </a:ext>
                  </a:extLst>
                </a:gridCol>
                <a:gridCol w="620887">
                  <a:extLst>
                    <a:ext uri="{9D8B030D-6E8A-4147-A177-3AD203B41FA5}">
                      <a16:colId xmlns:a16="http://schemas.microsoft.com/office/drawing/2014/main" val="90080197"/>
                    </a:ext>
                  </a:extLst>
                </a:gridCol>
              </a:tblGrid>
              <a:tr h="414867">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184063">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000 10000000000000000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НАЛОГОВЫЕ И НЕНАЛОГОВЫЕ ДОХОДЫ</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6 572 464,53</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6 704 564,53</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7 047 217,54</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107,22</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105,11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165592">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000 10102000010000110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Налог на доходы физических лиц</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2 346 467,00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2 327 195,10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2 540 259,27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108,26</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109,16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413056">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000 10102010010000110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Налог на доходы физических лиц с доходов, источником которых является налоговый агент, за исключением доходов, в отношении которых исчисление и уплата налога осуществляются в соответствии со статьями 227, 227.1 и 228 Налогового кодекса Российской Федерации, а также доходов от долевого участия в организации, полученных в виде дивидендов</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1 835 394,00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1 612 283,10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1 841 218,46</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100,32</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114,20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514508">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000 10102020010000110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10 008,00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10 008,00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14 754,17</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147,42</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147,42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24108">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000 10102030010000110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Налог на доходы физических лиц с доходов, полученных физическими лицами в соответствии со статьей 228 Налогового кодекса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56 086,00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45 586,00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43 482,06</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77,53</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95,38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413056">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000 10102040010000110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Налог на доходы физических лиц в виде фиксированных авансовых платежей с доходов, полученных физическими лицами, являющимися иностранными гражданами, осуществляющими трудовую деятельность по найму на основании патента в соответствии со статьей 227.1 Налогового кодекса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17 680,00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17 680,00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13 798,45</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78,05</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78,05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615960">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000 10102080010000110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Налог на доходы физических лиц в части суммы налога, превышающей 650 000 рублей, относящейся к части налоговой базы, превышающей 5 000 000 рублей (за исключением налога на доходы физических лиц с сумм прибыли контролируемой иностранной компании, в том числе фиксированной прибыли контролируемой иностранной компании, а также налога на доходы физических лиц в отношении доходов от долевого участия в организации, полученных в виде дивидендов)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427 299,00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297 397,00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235 968,65</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55,22</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79,34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514508">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000 10102100010000110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Налог на доходы физических лиц с сумм прибыли контролируемой иностранной компании, полученной физическими лицами, признаваемыми контролирующими лицами этой компании, за исключением уплачиваемого в связи с переходом на особый порядок уплаты на основании подачи в налоговый орган соответствующего уведомления (в части суммы налога, превышающей 650 000 рублей)</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1,44</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210151">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000 10102130010000110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Налог на доходы физических лиц в отношении доходов от долевого участия в организации, полученных в виде дивидендов (в части суммы налога, не превышающей 650 000 рублей)</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66 625,00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62 561,92</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93,90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48649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000 10102140010000110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Налог на доходы физических лиц в отношении доходов от долевого участия в организации, полученных в виде дивидендов (в части суммы налога, превышающей 650 000 рублей)</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277 616,00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328 474,13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118,32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bl>
          </a:graphicData>
        </a:graphic>
      </p:graphicFrame>
    </p:spTree>
    <p:extLst>
      <p:ext uri="{BB962C8B-B14F-4D97-AF65-F5344CB8AC3E}">
        <p14:creationId xmlns:p14="http://schemas.microsoft.com/office/powerpoint/2010/main" val="232747882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поступивших в бюджет Ленинского городского округа в 2023 году в сравнении с плановыми назначениями </a:t>
            </a:r>
            <a:r>
              <a:rPr lang="ru-RU" sz="1400" i="1" dirty="0">
                <a:solidFill>
                  <a:srgbClr val="16E7CF"/>
                </a:solidFill>
              </a:rPr>
              <a:t>(тыс. рублей)</a:t>
            </a:r>
            <a:endParaRPr kumimoji="0" lang="ru-RU" sz="16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231376574"/>
              </p:ext>
            </p:extLst>
          </p:nvPr>
        </p:nvGraphicFramePr>
        <p:xfrm>
          <a:off x="-1" y="1113782"/>
          <a:ext cx="9144003" cy="4226151"/>
        </p:xfrm>
        <a:graphic>
          <a:graphicData uri="http://schemas.openxmlformats.org/drawingml/2006/table">
            <a:tbl>
              <a:tblPr>
                <a:tableStyleId>{5C22544A-7EE6-4342-B048-85BDC9FD1C3A}</a:tableStyleId>
              </a:tblPr>
              <a:tblGrid>
                <a:gridCol w="1185333">
                  <a:extLst>
                    <a:ext uri="{9D8B030D-6E8A-4147-A177-3AD203B41FA5}">
                      <a16:colId xmlns:a16="http://schemas.microsoft.com/office/drawing/2014/main" val="3324974806"/>
                    </a:ext>
                  </a:extLst>
                </a:gridCol>
                <a:gridCol w="4219224">
                  <a:extLst>
                    <a:ext uri="{9D8B030D-6E8A-4147-A177-3AD203B41FA5}">
                      <a16:colId xmlns:a16="http://schemas.microsoft.com/office/drawing/2014/main" val="1436082716"/>
                    </a:ext>
                  </a:extLst>
                </a:gridCol>
                <a:gridCol w="889001">
                  <a:extLst>
                    <a:ext uri="{9D8B030D-6E8A-4147-A177-3AD203B41FA5}">
                      <a16:colId xmlns:a16="http://schemas.microsoft.com/office/drawing/2014/main" val="2820251906"/>
                    </a:ext>
                  </a:extLst>
                </a:gridCol>
                <a:gridCol w="754945">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3">
                  <a:extLst>
                    <a:ext uri="{9D8B030D-6E8A-4147-A177-3AD203B41FA5}">
                      <a16:colId xmlns:a16="http://schemas.microsoft.com/office/drawing/2014/main" val="580002273"/>
                    </a:ext>
                  </a:extLst>
                </a:gridCol>
                <a:gridCol w="620888">
                  <a:extLst>
                    <a:ext uri="{9D8B030D-6E8A-4147-A177-3AD203B41FA5}">
                      <a16:colId xmlns:a16="http://schemas.microsoft.com/office/drawing/2014/main" val="90080197"/>
                    </a:ext>
                  </a:extLst>
                </a:gridCol>
              </a:tblGrid>
              <a:tr h="473017">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242001">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000 10300000000000000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НАЛОГИ НА ТОВАРЫ (РАБОТЫ, УСЛУГИ), РЕАЛИЗУЕМЫЕ НА ТЕРРИТОРИИ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33 634,00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33 634,00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34 493,87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102,56</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102,56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55289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000 10302231010000110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Доходы от уплаты акцизов на дизельное топливо,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16 218,00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16 218,00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17 873,15</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110,21</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110,21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55289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000 10302241010000110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Доходы от уплаты акцизов на моторные масла для дизельных и (или) карбюраторных (инжекторных) двигателей,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93,00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93,00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93,35</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100,38</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100,38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161881">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000 10302251010000110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Доходы от уплаты акцизов на автомобильный бензин,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19 221,00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19 221,00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18 473,30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96,11</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96,11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170608">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000 10302261010000110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Доходы от уплаты акцизов на прямогонный бензин,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-1 898,00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-1 898,00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-1 945,93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102,53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102,53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93275">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000 10500000000000000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НАЛОГИ НА СОВОКУПНЫЙ ДОХОД</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1 886 462,00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1 760 261,00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1 681 870,29</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89,15</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95,55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196948">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000 10501011010000110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Налог, взимаемый с налогоплательщиков, выбравших в качестве объекта налогообложения доходы</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1 322 426,00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1 312 426,00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1 310 550,27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99,10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99,86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12560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000 10501021010000110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Налог, взимаемый с налогоплательщиков, выбравших в качестве объекта налогообложения доходы, уменьшенные на величину расходов (в том числе минимальный налог, зачисляемый в бюджеты субъектов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395 010,00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310 010,00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302 430,33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76,56</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97,56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12560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000 10501050010000110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Минимальный налог, зачисляемый в бюджеты субъектов Российской Федерации (за налоговые периоды, истекшие до 1 января 2016 года)</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-19,50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12560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000 10502000020000110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Единый налог на вмененный доход для отдельных видов деятельности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-2 347,92</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r h="12560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000 10503000010000110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Единый сельскохозяйственный налог</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83,56</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74254906"/>
                  </a:ext>
                </a:extLst>
              </a:tr>
              <a:tr h="125604">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000 10504000020000110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Налог, взимаемый в связи с применением патентной системы налогообложения</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169 026,00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135 720,00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67 944,91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40,20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50,06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10820751"/>
                  </a:ext>
                </a:extLst>
              </a:tr>
              <a:tr h="12560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000 10507000010000110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Налог, взимаемый в связи с применением специального налогового режима "Автоматизированная упрощенная система налогообложения"</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2 105,00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3 244,01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154,11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242174326"/>
                  </a:ext>
                </a:extLst>
              </a:tr>
            </a:tbl>
          </a:graphicData>
        </a:graphic>
      </p:graphicFrame>
    </p:spTree>
    <p:extLst>
      <p:ext uri="{BB962C8B-B14F-4D97-AF65-F5344CB8AC3E}">
        <p14:creationId xmlns:p14="http://schemas.microsoft.com/office/powerpoint/2010/main" val="235057350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2023 году в сравнении с плановыми назначениями </a:t>
            </a:r>
            <a:r>
              <a:rPr lang="ru-RU" sz="1400" i="1" dirty="0">
                <a:solidFill>
                  <a:srgbClr val="16E7CF"/>
                </a:solidFill>
              </a:rPr>
              <a:t>(тыс. рублей)</a:t>
            </a:r>
            <a:endParaRPr kumimoji="0" lang="ru-RU" sz="16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264562279"/>
              </p:ext>
            </p:extLst>
          </p:nvPr>
        </p:nvGraphicFramePr>
        <p:xfrm>
          <a:off x="-1" y="1113781"/>
          <a:ext cx="9144001" cy="4029719"/>
        </p:xfrm>
        <a:graphic>
          <a:graphicData uri="http://schemas.openxmlformats.org/drawingml/2006/table">
            <a:tbl>
              <a:tblPr>
                <a:tableStyleId>{5C22544A-7EE6-4342-B048-85BDC9FD1C3A}</a:tableStyleId>
              </a:tblPr>
              <a:tblGrid>
                <a:gridCol w="1185333">
                  <a:extLst>
                    <a:ext uri="{9D8B030D-6E8A-4147-A177-3AD203B41FA5}">
                      <a16:colId xmlns:a16="http://schemas.microsoft.com/office/drawing/2014/main" val="3324974806"/>
                    </a:ext>
                  </a:extLst>
                </a:gridCol>
                <a:gridCol w="4219224">
                  <a:extLst>
                    <a:ext uri="{9D8B030D-6E8A-4147-A177-3AD203B41FA5}">
                      <a16:colId xmlns:a16="http://schemas.microsoft.com/office/drawing/2014/main" val="1436082716"/>
                    </a:ext>
                  </a:extLst>
                </a:gridCol>
                <a:gridCol w="889000">
                  <a:extLst>
                    <a:ext uri="{9D8B030D-6E8A-4147-A177-3AD203B41FA5}">
                      <a16:colId xmlns:a16="http://schemas.microsoft.com/office/drawing/2014/main" val="2820251906"/>
                    </a:ext>
                  </a:extLst>
                </a:gridCol>
                <a:gridCol w="754944">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3">
                  <a:extLst>
                    <a:ext uri="{9D8B030D-6E8A-4147-A177-3AD203B41FA5}">
                      <a16:colId xmlns:a16="http://schemas.microsoft.com/office/drawing/2014/main" val="580002273"/>
                    </a:ext>
                  </a:extLst>
                </a:gridCol>
                <a:gridCol w="620888">
                  <a:extLst>
                    <a:ext uri="{9D8B030D-6E8A-4147-A177-3AD203B41FA5}">
                      <a16:colId xmlns:a16="http://schemas.microsoft.com/office/drawing/2014/main" val="90080197"/>
                    </a:ext>
                  </a:extLst>
                </a:gridCol>
              </a:tblGrid>
              <a:tr h="528125">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186395">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000 10600000000000000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НАЛОГИ НА ИМУЩЕСТВО</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1 800 763,00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1 800 763,00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1 940 763,22</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107,77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107,77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83577363"/>
                  </a:ext>
                </a:extLst>
              </a:tr>
              <a:tr h="194250">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000 10601000000000110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Налог на имущество физических лиц</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384 636,00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384 636,00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431 080,51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112,07</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112,07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542952074"/>
                  </a:ext>
                </a:extLst>
              </a:tr>
              <a:tr h="161141">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000 10606000000000110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Земельный налог</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1 416 127,00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1 416 127,00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1 509 682,71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106,61</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106,61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226340">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000 10606030000000110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Земельный налог с организаций</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1 067 842,00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1 067 842,00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1 076 932,43</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100,85</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100,85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24306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000 10606040000000110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Земельный налог с физических лиц</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348 285,00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348 285,00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432 750,28</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124,25</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124,25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191517">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000 10800000000000000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ГОСУДАРСТВЕННАЯ ПОШЛИНА</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44 978,00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36 403,00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37 188,27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82,68</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102,16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43678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000 10803010011050110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Государственная пошлина по делам, рассматриваемым в судах общей юрисдикции, мировыми судьями (за исключением Верховного Суда Российской Федерации) (государственная пошлина, уплачиваемая при обращении в суды)</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37 663,00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35 663,00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36 426,90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96,72</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102,14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43678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000 10803010011060110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Государственная пошлина по делам, рассматриваемым в судах общей юрисдикции, мировыми судьями (за исключением Верховного Суда Российской Федерации) (государственная пошлина, уплачиваемая на основании судебных актов по результатам рассмотрения дел по существу)</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7 175,00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-3,63</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-0,05</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329507">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000 10807000010000110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Государственная пошлина за государственную регистрацию, а также за совершение прочих юридически значимых действий</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140,00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740,00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765,00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546,43</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103,38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329507">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000 10900000000000000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ЗАДОЛЖЕННОСТЬ И ПЕРЕРАСЧЕТЫ ПО ОТМЕНЕННЫМ НАЛОГАМ, СБОРАМ И ИНЫМ ОБЯЗАТЕЛЬНЫМ ПЛАТЕЖАМ</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-38,91</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222226">
                <a:tc>
                  <a:txBody>
                    <a:bodyPr/>
                    <a:lstStyle/>
                    <a:p>
                      <a:pPr algn="ct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000 11100000000000000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a:solidFill>
                            <a:srgbClr val="000000"/>
                          </a:solidFill>
                          <a:effectLst/>
                          <a:latin typeface="Times New Roman" panose="02020603050405020304" pitchFamily="18" charset="0"/>
                          <a:cs typeface="Times New Roman" panose="02020603050405020304" pitchFamily="18" charset="0"/>
                        </a:rPr>
                        <a:t>ДОХОДЫ ОТ ИСПОЛЬЗОВАНИЯ ИМУЩЕСТВА, НАХОДЯЩЕГОСЯ В ГОСУДАРСТВЕННОЙ И МУНИЦИПАЛЬНОЙ СОБСТВЕННОСТИ</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306 931,13</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288 846,43</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315 015,91</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102,63</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109,06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54406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000 11105012040000120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Доходы, получаемые в виде арендной платы за земельные участки, государственная собственность на которые не разграничена и которые расположены в границах городских округов, а также средства от продажи права на заключение договоров аренды указанных земельных участков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219 244,31</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219 244,31</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232 357,43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105,98</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105,98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bl>
          </a:graphicData>
        </a:graphic>
      </p:graphicFrame>
    </p:spTree>
    <p:extLst>
      <p:ext uri="{BB962C8B-B14F-4D97-AF65-F5344CB8AC3E}">
        <p14:creationId xmlns:p14="http://schemas.microsoft.com/office/powerpoint/2010/main" val="406709907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2023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688340243"/>
              </p:ext>
            </p:extLst>
          </p:nvPr>
        </p:nvGraphicFramePr>
        <p:xfrm>
          <a:off x="0" y="1113782"/>
          <a:ext cx="9144000" cy="4672231"/>
        </p:xfrm>
        <a:graphic>
          <a:graphicData uri="http://schemas.openxmlformats.org/drawingml/2006/table">
            <a:tbl>
              <a:tblPr>
                <a:tableStyleId>{5C22544A-7EE6-4342-B048-85BDC9FD1C3A}</a:tableStyleId>
              </a:tblPr>
              <a:tblGrid>
                <a:gridCol w="1185333">
                  <a:extLst>
                    <a:ext uri="{9D8B030D-6E8A-4147-A177-3AD203B41FA5}">
                      <a16:colId xmlns:a16="http://schemas.microsoft.com/office/drawing/2014/main" val="3324974806"/>
                    </a:ext>
                  </a:extLst>
                </a:gridCol>
                <a:gridCol w="4219223">
                  <a:extLst>
                    <a:ext uri="{9D8B030D-6E8A-4147-A177-3AD203B41FA5}">
                      <a16:colId xmlns:a16="http://schemas.microsoft.com/office/drawing/2014/main" val="1436082716"/>
                    </a:ext>
                  </a:extLst>
                </a:gridCol>
                <a:gridCol w="889001">
                  <a:extLst>
                    <a:ext uri="{9D8B030D-6E8A-4147-A177-3AD203B41FA5}">
                      <a16:colId xmlns:a16="http://schemas.microsoft.com/office/drawing/2014/main" val="2820251906"/>
                    </a:ext>
                  </a:extLst>
                </a:gridCol>
                <a:gridCol w="754944">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3">
                  <a:extLst>
                    <a:ext uri="{9D8B030D-6E8A-4147-A177-3AD203B41FA5}">
                      <a16:colId xmlns:a16="http://schemas.microsoft.com/office/drawing/2014/main" val="580002273"/>
                    </a:ext>
                  </a:extLst>
                </a:gridCol>
                <a:gridCol w="620887">
                  <a:extLst>
                    <a:ext uri="{9D8B030D-6E8A-4147-A177-3AD203B41FA5}">
                      <a16:colId xmlns:a16="http://schemas.microsoft.com/office/drawing/2014/main" val="90080197"/>
                    </a:ext>
                  </a:extLst>
                </a:gridCol>
              </a:tblGrid>
              <a:tr h="534692">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Код дохода</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Наименование доходов</a:t>
                      </a:r>
                    </a:p>
                    <a:p>
                      <a:pPr algn="ctr" fontAlgn="ctr"/>
                      <a:endPar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Times New Roman" panose="02020603050405020304" pitchFamily="18" charset="0"/>
                          <a:cs typeface="Times New Roman" panose="02020603050405020304" pitchFamily="18" charset="0"/>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402673">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000 11105024040000120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Доходы, получаемые в виде арендной платы, а также средства от продажи права на заключение договоров аренды за земли, находящиеся в собственности городских округов (за исключением земельных участков муниципальных бюджетных и автономных учреждений)</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3 724,51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15 114,01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27 396,47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735,57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181,27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330943">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000 11105034040000120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Доходы от сдачи в аренду имущества, находящегося в оперативном управлении органов управления городских округов и созданных ими учреждений (за исключением имущества муниципальных бюджетных и автономных учреждений)</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882,50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1 472,00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1 472,31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166,83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100,02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248568">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000 11105074040000120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Доходы от сдачи в аренду имущества, составляющего казну городских округов (за исключением земельных участков)</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19 760,40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19 760,40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19 839,71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100,40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100,40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501575">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000 11105312040000120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Плата по соглашениям об установлении сервитута, заключенным органами местного самоуправления городских округов, государственными или муниципальными предприятиями либо государственными или муниципальными учреждениями в отношении земельных участков, государственная собственность на которые не разграничена и которые расположены в границах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1 500,00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1 860,00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2 911,91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194,13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156,55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438692">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000 11105324040000120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Плата по соглашениям об установлении сервитута, заключенным органами местного самоуправления городских округов, государственными или муниципальными предприятиями либо государственными или муниципальными учреждениями в отношении земельных участков, находящихся в собственности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323,50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323,58</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100,02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300448">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000 11107014040000120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Доходы от перечисления части прибыли, остающейся после уплаты налогов и иных обязательных платежей муниципальных унитарных предприятий, созданных городскими округами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10 812,73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4 229,53</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4 329,47</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40,04</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102,36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141981">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000 11109044040001120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поступления от использования имущества, находящегося в собственности городских округов (за исключением имущества муниципальных бюджетных и автономных учреждений, а также имущества муниципальных унитарных предприятий, в том числе казенных) (плата за пользование жилым помещением, предоставленным по договору социального найма жилого помещения муниципального жилого фонда)</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13 700,00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7 500,00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7 280,39</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53,14</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97,07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141980">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000 11109044040002120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поступления от использования имущества, находящегося в собственности городских округов (за исключением имущества муниципальных бюджетных и автономных учреждений, а также имущества муниципальных унитарных предприятий, в том числе казенных) (плата за пользование жилым помещением, предоставленным по договору коммерческого найма жилого помещения муниципального жилого фонда)</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1 121,18</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1 121,18</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2 292,75</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204,49</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204,49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141980">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000 11109080040001120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Плата, поступившая в рамках договора за предоставление права на размещение и эксплуатацию нестационарного торгового объекта на землях или земельных участках, находящихся в собственности городских округов, и на землях или земельных участках, государственная собственность на которые не разграничена</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2 725,37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2 725,37</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2 210,50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81,11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81,11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170974">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000 11109080040002120</a:t>
                      </a:r>
                    </a:p>
                  </a:txBody>
                  <a:tcPr marL="7620" marR="7620" marT="7620" marB="0" anchor="b">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Плата, поступившая в рамках договора за предоставление права на размещение, установку и эксплуатацию рекламных конструкций на землях или земельных участках, находящихся в собственности городских округов, и на землях или земельных участках, государственная собственность на которые не разграничена</a:t>
                      </a:r>
                    </a:p>
                  </a:txBody>
                  <a:tcPr marL="7620" marR="7620" marT="7620" marB="0">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33 460,13</a:t>
                      </a:r>
                    </a:p>
                  </a:txBody>
                  <a:tcPr marL="7620" marR="7620" marT="7620" marB="0" anchor="b">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15 496,13</a:t>
                      </a:r>
                    </a:p>
                  </a:txBody>
                  <a:tcPr marL="7620" marR="7620" marT="7620" marB="0" anchor="b">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14 601,40</a:t>
                      </a:r>
                    </a:p>
                  </a:txBody>
                  <a:tcPr marL="7620" marR="7620" marT="7620" marB="0" anchor="b">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43,64</a:t>
                      </a:r>
                    </a:p>
                  </a:txBody>
                  <a:tcPr marL="7620" marR="7620" marT="7620" marB="0" anchor="b">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94,23</a:t>
                      </a:r>
                    </a:p>
                  </a:txBody>
                  <a:tcPr marL="7620" marR="7620" marT="7620" marB="0" anchor="b">
                    <a:solidFill>
                      <a:schemeClr val="accent2">
                        <a:lumMod val="20000"/>
                        <a:lumOff val="80000"/>
                      </a:schemeClr>
                    </a:solidFill>
                  </a:tcPr>
                </a:tc>
                <a:extLst>
                  <a:ext uri="{0D108BD9-81ED-4DB2-BD59-A6C34878D82A}">
                    <a16:rowId xmlns:a16="http://schemas.microsoft.com/office/drawing/2014/main" val="178879186"/>
                  </a:ext>
                </a:extLst>
              </a:tr>
              <a:tr h="141980">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000 11200000000000000</a:t>
                      </a:r>
                    </a:p>
                  </a:txBody>
                  <a:tcPr marL="7620" marR="7620" marT="7620" marB="0" anchor="b">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ПЛАТЕЖИ ПРИ ПОЛЬЗОВАНИИ ПРИРОДНЫМИ РЕСУРСАМИ</a:t>
                      </a:r>
                    </a:p>
                  </a:txBody>
                  <a:tcPr marL="7620" marR="7620" marT="7620" marB="0">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1 733,00</a:t>
                      </a:r>
                    </a:p>
                  </a:txBody>
                  <a:tcPr marL="7620" marR="7620" marT="7620" marB="0" anchor="b">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8 481,00</a:t>
                      </a:r>
                    </a:p>
                  </a:txBody>
                  <a:tcPr marL="7620" marR="7620" marT="7620" marB="0" anchor="b">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10 178,98</a:t>
                      </a:r>
                    </a:p>
                  </a:txBody>
                  <a:tcPr marL="7620" marR="7620" marT="7620" marB="0" anchor="b">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587,36</a:t>
                      </a:r>
                    </a:p>
                  </a:txBody>
                  <a:tcPr marL="7620" marR="7620" marT="7620" marB="0" anchor="b">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120,02</a:t>
                      </a:r>
                    </a:p>
                  </a:txBody>
                  <a:tcPr marL="7620" marR="7620" marT="7620" marB="0" anchor="b">
                    <a:solidFill>
                      <a:schemeClr val="accent2">
                        <a:lumMod val="20000"/>
                        <a:lumOff val="80000"/>
                      </a:schemeClr>
                    </a:solidFill>
                  </a:tcPr>
                </a:tc>
                <a:extLst>
                  <a:ext uri="{0D108BD9-81ED-4DB2-BD59-A6C34878D82A}">
                    <a16:rowId xmlns:a16="http://schemas.microsoft.com/office/drawing/2014/main" val="1306557446"/>
                  </a:ext>
                </a:extLst>
              </a:tr>
              <a:tr h="141980">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000 11201010010000120</a:t>
                      </a:r>
                    </a:p>
                  </a:txBody>
                  <a:tcPr marL="7620" marR="7620" marT="7620" marB="0" anchor="b">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Плата за выбросы загрязняющих веществ в атмосферный воздух стационарными объектами</a:t>
                      </a:r>
                    </a:p>
                  </a:txBody>
                  <a:tcPr marL="7620" marR="7620" marT="7620" marB="0">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468,00</a:t>
                      </a:r>
                    </a:p>
                  </a:txBody>
                  <a:tcPr marL="7620" marR="7620" marT="7620" marB="0" anchor="b">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2 328,00</a:t>
                      </a:r>
                    </a:p>
                  </a:txBody>
                  <a:tcPr marL="7620" marR="7620" marT="7620" marB="0" anchor="b">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2 398,88</a:t>
                      </a:r>
                    </a:p>
                  </a:txBody>
                  <a:tcPr marL="7620" marR="7620" marT="7620" marB="0" anchor="b">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512,58</a:t>
                      </a:r>
                    </a:p>
                  </a:txBody>
                  <a:tcPr marL="7620" marR="7620" marT="7620" marB="0" anchor="b">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103,04</a:t>
                      </a:r>
                    </a:p>
                  </a:txBody>
                  <a:tcPr marL="7620" marR="7620" marT="7620" marB="0" anchor="b">
                    <a:solidFill>
                      <a:schemeClr val="accent2">
                        <a:lumMod val="20000"/>
                        <a:lumOff val="80000"/>
                      </a:schemeClr>
                    </a:solidFill>
                  </a:tcPr>
                </a:tc>
                <a:extLst>
                  <a:ext uri="{0D108BD9-81ED-4DB2-BD59-A6C34878D82A}">
                    <a16:rowId xmlns:a16="http://schemas.microsoft.com/office/drawing/2014/main" val="2718385890"/>
                  </a:ext>
                </a:extLst>
              </a:tr>
            </a:tbl>
          </a:graphicData>
        </a:graphic>
      </p:graphicFrame>
    </p:spTree>
    <p:extLst>
      <p:ext uri="{BB962C8B-B14F-4D97-AF65-F5344CB8AC3E}">
        <p14:creationId xmlns:p14="http://schemas.microsoft.com/office/powerpoint/2010/main" val="213585684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2023 году в сравнении с плановыми назначениями </a:t>
            </a:r>
            <a:r>
              <a:rPr lang="ru-RU" sz="1400" i="1" dirty="0">
                <a:solidFill>
                  <a:srgbClr val="16E7CF"/>
                </a:solidFill>
              </a:rPr>
              <a:t>(тыс. рублей)</a:t>
            </a:r>
            <a:endParaRPr kumimoji="0" lang="ru-RU" sz="16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900629783"/>
              </p:ext>
            </p:extLst>
          </p:nvPr>
        </p:nvGraphicFramePr>
        <p:xfrm>
          <a:off x="-1" y="1112455"/>
          <a:ext cx="9144000" cy="4295822"/>
        </p:xfrm>
        <a:graphic>
          <a:graphicData uri="http://schemas.openxmlformats.org/drawingml/2006/table">
            <a:tbl>
              <a:tblPr>
                <a:tableStyleId>{5C22544A-7EE6-4342-B048-85BDC9FD1C3A}</a:tableStyleId>
              </a:tblPr>
              <a:tblGrid>
                <a:gridCol w="1185334">
                  <a:extLst>
                    <a:ext uri="{9D8B030D-6E8A-4147-A177-3AD203B41FA5}">
                      <a16:colId xmlns:a16="http://schemas.microsoft.com/office/drawing/2014/main" val="3324974806"/>
                    </a:ext>
                  </a:extLst>
                </a:gridCol>
                <a:gridCol w="4219224">
                  <a:extLst>
                    <a:ext uri="{9D8B030D-6E8A-4147-A177-3AD203B41FA5}">
                      <a16:colId xmlns:a16="http://schemas.microsoft.com/office/drawing/2014/main" val="1436082716"/>
                    </a:ext>
                  </a:extLst>
                </a:gridCol>
                <a:gridCol w="888999">
                  <a:extLst>
                    <a:ext uri="{9D8B030D-6E8A-4147-A177-3AD203B41FA5}">
                      <a16:colId xmlns:a16="http://schemas.microsoft.com/office/drawing/2014/main" val="2820251906"/>
                    </a:ext>
                  </a:extLst>
                </a:gridCol>
                <a:gridCol w="754944">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3">
                  <a:extLst>
                    <a:ext uri="{9D8B030D-6E8A-4147-A177-3AD203B41FA5}">
                      <a16:colId xmlns:a16="http://schemas.microsoft.com/office/drawing/2014/main" val="580002273"/>
                    </a:ext>
                  </a:extLst>
                </a:gridCol>
                <a:gridCol w="620887">
                  <a:extLst>
                    <a:ext uri="{9D8B030D-6E8A-4147-A177-3AD203B41FA5}">
                      <a16:colId xmlns:a16="http://schemas.microsoft.com/office/drawing/2014/main" val="90080197"/>
                    </a:ext>
                  </a:extLst>
                </a:gridCol>
              </a:tblGrid>
              <a:tr h="512967">
                <a:tc>
                  <a:txBody>
                    <a:bodyPr/>
                    <a:lstStyle/>
                    <a:p>
                      <a:pPr algn="ctr" fontAlgn="ctr"/>
                      <a:r>
                        <a:rPr lang="ru-RU" sz="700" b="1" i="0" u="none" strike="noStrike" dirty="0">
                          <a:solidFill>
                            <a:schemeClr val="tx2">
                              <a:lumMod val="10000"/>
                            </a:schemeClr>
                          </a:solidFill>
                          <a:effectLst/>
                          <a:latin typeface="+mn-lt"/>
                        </a:rPr>
                        <a:t>Код дохода</a:t>
                      </a:r>
                    </a:p>
                    <a:p>
                      <a:pPr algn="ctr" fontAlgn="ctr"/>
                      <a:endParaRPr lang="ru-RU" sz="700" b="1" i="0" u="none" strike="noStrike" dirty="0">
                        <a:solidFill>
                          <a:schemeClr val="tx2">
                            <a:lumMod val="10000"/>
                          </a:schemeClr>
                        </a:solidFill>
                        <a:effectLst/>
                        <a:latin typeface="+mn-lt"/>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Наименование доходов</a:t>
                      </a:r>
                    </a:p>
                    <a:p>
                      <a:pPr algn="ctr" fontAlgn="ctr"/>
                      <a:endParaRPr lang="ru-RU" sz="700" b="1" i="0" u="none" strike="noStrike" dirty="0">
                        <a:solidFill>
                          <a:schemeClr val="tx2">
                            <a:lumMod val="10000"/>
                          </a:schemeClr>
                        </a:solidFill>
                        <a:effectLst/>
                        <a:latin typeface="+mn-lt"/>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255233">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000 11201030010000120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Плата за сбросы загрязняющих веществ в водные объекты</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650,00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5 730,50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7 338,96</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1 129,07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128,07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24073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000 11201041010000120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Плата за размещение отходов производства</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615,00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422,50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438,12</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71,24</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103,70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26207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000 11201042010000120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Плата за размещение твердых коммунальных отходов</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3,03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254432">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000 11300000000000000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ДОХОДЫ ОТ ОКАЗАНИЯ ПЛАТНЫХ УСЛУГ И КОМПЕНСАЦИИ ЗАТРАТ ГОСУДАРСТВА</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2 453,70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57 473,20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60 944,22</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2 483,77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106,04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43573">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000 11301530040000130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Плата за оказание услуг по присоединению объектов дорожного сервиса к автомобильным дорогам общего пользования местного значения, зачисляемая в бюджеты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8,35</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257581">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000 11301994040001130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Плата за предоставление места для создания семейного (родового) захоронения</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1 508,00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5 494,90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6 572,91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435,87</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119,62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448892">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000 11301994040002130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Плата за оформление родственных, почетных, воинских захоронений, созданных с 1 августа 2004 года по 30 июня 2020 года включительно, превышающих установленный органами самоуправления муниципальных образований Московской области размер данных мест захоронений, как семейные (родовые) захоронения</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10 900,00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12 563,53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2 512,71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115,26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329387">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000 11301994049000130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доходы от оказания платных услуг (работ) получателями средств бюджетов городских округов (иные платежи)</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70,57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270636">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000 11302994040000130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доходы от компенсации затрат бюджетов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445,70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41 078,30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41 728,86</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9 362,55</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101,58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243349">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000 11400000000000000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ДОХОДЫ ОТ ПРОДАЖИ МАТЕРИАЛЬНЫХ И НЕМАТЕРИАЛЬНЫХ АКТИВОВ</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127 476,16</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290 411,16</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299 649,55</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235,06</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103,18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r h="23179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000 11401040040000410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Доходы от продажи квартир, находящихся в собственности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15 562,00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79 762,00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81 990,79</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526,87</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102,79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612392051"/>
                  </a:ext>
                </a:extLst>
              </a:tr>
              <a:tr h="524175">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000 11402043040000410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Доходы от реализации иного имущества, находящегося в собственности городских округов (за исключением имущества муниципальных бюджетных и автономных учреждений, а также имущества муниципальных унитарных предприятий, в том числе казенных), в части реализации основных средств по указанному имуществу</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1 114,16</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35 622,16</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35 703,86</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3 204,54</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100,23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048372936"/>
                  </a:ext>
                </a:extLst>
              </a:tr>
              <a:tr h="124521">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000 11403040040000410</a:t>
                      </a:r>
                    </a:p>
                  </a:txBody>
                  <a:tcPr marL="7620" marR="7620" marT="7620" marB="0" anchor="b">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Средства от распоряжения и реализации выморочного имущества, обращенного в собственность городских округов (в части реализации основных средств по указанному имуществу)</a:t>
                      </a:r>
                    </a:p>
                  </a:txBody>
                  <a:tcPr marL="7620" marR="7620" marT="7620" marB="0">
                    <a:solidFill>
                      <a:schemeClr val="accent2">
                        <a:lumMod val="20000"/>
                        <a:lumOff val="80000"/>
                      </a:schemeClr>
                    </a:solidFill>
                  </a:tcPr>
                </a:tc>
                <a:tc>
                  <a:txBody>
                    <a:bodyPr/>
                    <a:lstStyle/>
                    <a:p>
                      <a:pPr algn="ctr" fontAlgn="b"/>
                      <a:endParaRPr lang="ru-RU" sz="700" b="0" i="0" u="none" strike="noStrike" dirty="0">
                        <a:solidFill>
                          <a:srgbClr val="000000"/>
                        </a:solidFill>
                        <a:effectLst/>
                        <a:latin typeface="Times New Roman" panose="02020603050405020304" pitchFamily="18" charset="0"/>
                        <a:cs typeface="Times New Roman" panose="02020603050405020304" pitchFamily="18" charset="0"/>
                      </a:endParaRPr>
                    </a:p>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                              0,00 </a:t>
                      </a:r>
                    </a:p>
                  </a:txBody>
                  <a:tcPr marL="7620" marR="7620" marT="7620" marB="0" anchor="b">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6 567,00</a:t>
                      </a:r>
                    </a:p>
                  </a:txBody>
                  <a:tcPr marL="7620" marR="7620" marT="7620" marB="0" anchor="b">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6 567,21</a:t>
                      </a:r>
                    </a:p>
                  </a:txBody>
                  <a:tcPr marL="7620" marR="7620" marT="7620" marB="0" anchor="b">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b">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b">
                    <a:solidFill>
                      <a:schemeClr val="accent2">
                        <a:lumMod val="20000"/>
                        <a:lumOff val="80000"/>
                      </a:schemeClr>
                    </a:solidFill>
                  </a:tcPr>
                </a:tc>
                <a:extLst>
                  <a:ext uri="{0D108BD9-81ED-4DB2-BD59-A6C34878D82A}">
                    <a16:rowId xmlns:a16="http://schemas.microsoft.com/office/drawing/2014/main" val="2762314030"/>
                  </a:ext>
                </a:extLst>
              </a:tr>
            </a:tbl>
          </a:graphicData>
        </a:graphic>
      </p:graphicFrame>
    </p:spTree>
    <p:extLst>
      <p:ext uri="{BB962C8B-B14F-4D97-AF65-F5344CB8AC3E}">
        <p14:creationId xmlns:p14="http://schemas.microsoft.com/office/powerpoint/2010/main" val="161423824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2023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174528869"/>
              </p:ext>
            </p:extLst>
          </p:nvPr>
        </p:nvGraphicFramePr>
        <p:xfrm>
          <a:off x="-1" y="920570"/>
          <a:ext cx="9144001" cy="4222930"/>
        </p:xfrm>
        <a:graphic>
          <a:graphicData uri="http://schemas.openxmlformats.org/drawingml/2006/table">
            <a:tbl>
              <a:tblPr>
                <a:tableStyleId>{5C22544A-7EE6-4342-B048-85BDC9FD1C3A}</a:tableStyleId>
              </a:tblPr>
              <a:tblGrid>
                <a:gridCol w="1185333">
                  <a:extLst>
                    <a:ext uri="{9D8B030D-6E8A-4147-A177-3AD203B41FA5}">
                      <a16:colId xmlns:a16="http://schemas.microsoft.com/office/drawing/2014/main" val="3324974806"/>
                    </a:ext>
                  </a:extLst>
                </a:gridCol>
                <a:gridCol w="4219225">
                  <a:extLst>
                    <a:ext uri="{9D8B030D-6E8A-4147-A177-3AD203B41FA5}">
                      <a16:colId xmlns:a16="http://schemas.microsoft.com/office/drawing/2014/main" val="1436082716"/>
                    </a:ext>
                  </a:extLst>
                </a:gridCol>
                <a:gridCol w="889000">
                  <a:extLst>
                    <a:ext uri="{9D8B030D-6E8A-4147-A177-3AD203B41FA5}">
                      <a16:colId xmlns:a16="http://schemas.microsoft.com/office/drawing/2014/main" val="2820251906"/>
                    </a:ext>
                  </a:extLst>
                </a:gridCol>
                <a:gridCol w="754945">
                  <a:extLst>
                    <a:ext uri="{9D8B030D-6E8A-4147-A177-3AD203B41FA5}">
                      <a16:colId xmlns:a16="http://schemas.microsoft.com/office/drawing/2014/main" val="2922132950"/>
                    </a:ext>
                  </a:extLst>
                </a:gridCol>
                <a:gridCol w="811388">
                  <a:extLst>
                    <a:ext uri="{9D8B030D-6E8A-4147-A177-3AD203B41FA5}">
                      <a16:colId xmlns:a16="http://schemas.microsoft.com/office/drawing/2014/main" val="3998988918"/>
                    </a:ext>
                  </a:extLst>
                </a:gridCol>
                <a:gridCol w="663222">
                  <a:extLst>
                    <a:ext uri="{9D8B030D-6E8A-4147-A177-3AD203B41FA5}">
                      <a16:colId xmlns:a16="http://schemas.microsoft.com/office/drawing/2014/main" val="580002273"/>
                    </a:ext>
                  </a:extLst>
                </a:gridCol>
                <a:gridCol w="620888">
                  <a:extLst>
                    <a:ext uri="{9D8B030D-6E8A-4147-A177-3AD203B41FA5}">
                      <a16:colId xmlns:a16="http://schemas.microsoft.com/office/drawing/2014/main" val="90080197"/>
                    </a:ext>
                  </a:extLst>
                </a:gridCol>
              </a:tblGrid>
              <a:tr h="483477">
                <a:tc>
                  <a:txBody>
                    <a:bodyPr/>
                    <a:lstStyle/>
                    <a:p>
                      <a:pPr algn="ctr" fontAlgn="ctr"/>
                      <a:r>
                        <a:rPr lang="ru-RU" sz="700" b="1" i="0" u="none" strike="noStrike" dirty="0">
                          <a:solidFill>
                            <a:schemeClr val="tx2">
                              <a:lumMod val="10000"/>
                            </a:schemeClr>
                          </a:solidFill>
                          <a:effectLst/>
                          <a:latin typeface="+mn-lt"/>
                        </a:rPr>
                        <a:t>Код дохода</a:t>
                      </a:r>
                    </a:p>
                    <a:p>
                      <a:pPr algn="ctr" fontAlgn="ctr"/>
                      <a:endParaRPr lang="ru-RU" sz="700" b="1" i="0" u="none" strike="noStrike" dirty="0">
                        <a:solidFill>
                          <a:schemeClr val="tx2">
                            <a:lumMod val="10000"/>
                          </a:schemeClr>
                        </a:solidFill>
                        <a:effectLst/>
                        <a:latin typeface="+mn-lt"/>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Наименование доходов</a:t>
                      </a:r>
                    </a:p>
                    <a:p>
                      <a:pPr algn="ctr" fontAlgn="ctr"/>
                      <a:endParaRPr lang="ru-RU" sz="700" b="1" i="0" u="none" strike="noStrike" dirty="0">
                        <a:solidFill>
                          <a:schemeClr val="tx2">
                            <a:lumMod val="10000"/>
                          </a:schemeClr>
                        </a:solidFill>
                        <a:effectLst/>
                        <a:latin typeface="+mn-lt"/>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230318">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000 11406012040000430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Доходы от продажи земельных участков, государственная собственность на которые не разграничена и которые расположены в границах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20 000,00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30 160,00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30 614,65</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153,07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101,51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226131">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000 11406024040000430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Доходы от продажи земельных участков, находящихся в собственности городских округов (за исключением земельных участков муниципальных бюджетных и автономных учреждений)</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800,00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800,00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964,53</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120,57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120,57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44446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000 11406312040000430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Плата за увеличение площади земельных участков, находящихся в частной собственности, в результате перераспределения таких земельных участков и земель (или) земельных участков, государственная собственность на которые не разграничена и которые расположены в границах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90 000,00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137 500,00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143 808,52</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159,79</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104,59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192812">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000 11600000000000000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ШТРАФЫ, САНКЦИИ, ВОЗМЕЩЕНИЕ УЩЕРБА</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12 420,00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68 914,00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75 793,59</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610,25</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109,98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14793">
                <a:tc>
                  <a:txBody>
                    <a:bodyPr/>
                    <a:lstStyle/>
                    <a:p>
                      <a:pPr algn="ct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000 11700000000000000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a:solidFill>
                            <a:srgbClr val="000000"/>
                          </a:solidFill>
                          <a:effectLst/>
                          <a:latin typeface="Times New Roman" panose="02020603050405020304" pitchFamily="18" charset="0"/>
                          <a:cs typeface="Times New Roman" panose="02020603050405020304" pitchFamily="18" charset="0"/>
                        </a:rPr>
                        <a:t>ПРОЧИЕ НЕНАЛОГОВЫЕ ДОХОДЫ</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9 146,54</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32 182,64</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51 099,29</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558,67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158,78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335298">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000 11705040040001180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неналоговые доходы бюджетов городских округов (плата за размещение объектов на землях или земельных участках, находящихся в муниципальной собственности или собственность на которые не разграничены, расположенных в границах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3 720,00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4 591,71</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2 295,86</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123,43</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226131">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000 11705040040002180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неналоговые доходы бюджетов городских округов (компенсационные выплаты за вырубку зеленых насаждений)</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8 946,54</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28 106,54</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45 998,20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514,15</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163,66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237141">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000 11705040040003180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неналоговые доходы бюджетов городских округов (плата за право на организацию ярмарок на месте проведения ярмарок)</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356,10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456,37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128,16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237141">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000 11715000000000150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Инициативные платежи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53,00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217059">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000 20000000000000000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БЕЗВОЗМЕЗДНЫЕ ПОСТУПЛЕНИЯ</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9 825 723,59</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10 827 166,77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10 611 485,38</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108,00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98,01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r h="310295">
                <a:tc>
                  <a:txBody>
                    <a:bodyPr/>
                    <a:lstStyle/>
                    <a:p>
                      <a:pPr algn="ct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000 20200000000000000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a:solidFill>
                            <a:srgbClr val="000000"/>
                          </a:solidFill>
                          <a:effectLst/>
                          <a:latin typeface="Times New Roman" panose="02020603050405020304" pitchFamily="18" charset="0"/>
                          <a:cs typeface="Times New Roman" panose="02020603050405020304" pitchFamily="18" charset="0"/>
                        </a:rPr>
                        <a:t>БЕЗВОЗМЕЗДНЫЕ ПОСТУПЛЕНИЯ ОТ ДРУГИХ БЮДЖЕТОВ БЮДЖЕТНОЙ СИСТЕМЫ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9 825 723,59</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10 681 411,77</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10 551 949,26</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107,39</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98,79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612392051"/>
                  </a:ext>
                </a:extLst>
              </a:tr>
              <a:tr h="251923">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000 20210000000000150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Дотации бюджетам бюджетной системы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53 526,40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53 526,40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048372936"/>
                  </a:ext>
                </a:extLst>
              </a:tr>
              <a:tr h="316703">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000 20219999040001150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дотации бюджетам городских округов (на поощрение муниципальных управленческих команд)</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1 870,40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1 870,40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81170834"/>
                  </a:ext>
                </a:extLst>
              </a:tr>
              <a:tr h="29924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000 20219999040002150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дотации бюджетам городских округов (за достижение наилучших значений показателей по отдельным направлениям развития)</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51 656,00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51 656,00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9200906"/>
                  </a:ext>
                </a:extLst>
              </a:tr>
            </a:tbl>
          </a:graphicData>
        </a:graphic>
      </p:graphicFrame>
    </p:spTree>
    <p:extLst>
      <p:ext uri="{BB962C8B-B14F-4D97-AF65-F5344CB8AC3E}">
        <p14:creationId xmlns:p14="http://schemas.microsoft.com/office/powerpoint/2010/main" val="267270460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2023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220937134"/>
              </p:ext>
            </p:extLst>
          </p:nvPr>
        </p:nvGraphicFramePr>
        <p:xfrm>
          <a:off x="-1" y="987139"/>
          <a:ext cx="9144001" cy="4637106"/>
        </p:xfrm>
        <a:graphic>
          <a:graphicData uri="http://schemas.openxmlformats.org/drawingml/2006/table">
            <a:tbl>
              <a:tblPr>
                <a:tableStyleId>{5C22544A-7EE6-4342-B048-85BDC9FD1C3A}</a:tableStyleId>
              </a:tblPr>
              <a:tblGrid>
                <a:gridCol w="1185333">
                  <a:extLst>
                    <a:ext uri="{9D8B030D-6E8A-4147-A177-3AD203B41FA5}">
                      <a16:colId xmlns:a16="http://schemas.microsoft.com/office/drawing/2014/main" val="3324974806"/>
                    </a:ext>
                  </a:extLst>
                </a:gridCol>
                <a:gridCol w="4219224">
                  <a:extLst>
                    <a:ext uri="{9D8B030D-6E8A-4147-A177-3AD203B41FA5}">
                      <a16:colId xmlns:a16="http://schemas.microsoft.com/office/drawing/2014/main" val="1436082716"/>
                    </a:ext>
                  </a:extLst>
                </a:gridCol>
                <a:gridCol w="889000">
                  <a:extLst>
                    <a:ext uri="{9D8B030D-6E8A-4147-A177-3AD203B41FA5}">
                      <a16:colId xmlns:a16="http://schemas.microsoft.com/office/drawing/2014/main" val="2820251906"/>
                    </a:ext>
                  </a:extLst>
                </a:gridCol>
                <a:gridCol w="754945">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2">
                  <a:extLst>
                    <a:ext uri="{9D8B030D-6E8A-4147-A177-3AD203B41FA5}">
                      <a16:colId xmlns:a16="http://schemas.microsoft.com/office/drawing/2014/main" val="580002273"/>
                    </a:ext>
                  </a:extLst>
                </a:gridCol>
                <a:gridCol w="620888">
                  <a:extLst>
                    <a:ext uri="{9D8B030D-6E8A-4147-A177-3AD203B41FA5}">
                      <a16:colId xmlns:a16="http://schemas.microsoft.com/office/drawing/2014/main" val="90080197"/>
                    </a:ext>
                  </a:extLst>
                </a:gridCol>
              </a:tblGrid>
              <a:tr h="443832">
                <a:tc>
                  <a:txBody>
                    <a:bodyPr/>
                    <a:lstStyle/>
                    <a:p>
                      <a:pPr algn="ctr" fontAlgn="ctr"/>
                      <a:r>
                        <a:rPr lang="ru-RU" sz="700" b="1" i="0" u="none" strike="noStrike" dirty="0">
                          <a:solidFill>
                            <a:schemeClr val="tx2">
                              <a:lumMod val="10000"/>
                            </a:schemeClr>
                          </a:solidFill>
                          <a:effectLst/>
                          <a:latin typeface="+mn-lt"/>
                        </a:rPr>
                        <a:t>Код дохода</a:t>
                      </a:r>
                    </a:p>
                    <a:p>
                      <a:pPr algn="ctr" fontAlgn="ctr"/>
                      <a:endParaRPr lang="ru-RU" sz="700" b="1" i="0" u="none" strike="noStrike" dirty="0">
                        <a:solidFill>
                          <a:schemeClr val="tx2">
                            <a:lumMod val="10000"/>
                          </a:schemeClr>
                        </a:solidFill>
                        <a:effectLst/>
                        <a:latin typeface="+mn-lt"/>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Наименование доходов</a:t>
                      </a:r>
                    </a:p>
                    <a:p>
                      <a:pPr algn="ctr" fontAlgn="ctr"/>
                      <a:endParaRPr lang="ru-RU" sz="700" b="1" i="0" u="none" strike="noStrike" dirty="0">
                        <a:solidFill>
                          <a:schemeClr val="tx2">
                            <a:lumMod val="10000"/>
                          </a:schemeClr>
                        </a:solidFill>
                        <a:effectLst/>
                        <a:latin typeface="+mn-lt"/>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335267">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000 20220000000000150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Субсидии бюджетам бюджетной системы Российской Федерации (межбюджетные субсидии)</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5 199 861,72</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5 833 967,03</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5 707 847,91</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109,77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97,84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224823">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000 20220216040000150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Субсидии бюджетам городских округов на осуществление дорожной деятельности в отношении автомобильных дорог общего пользования, а также капитального ремонта и ремонта дворовых территорий многоквартирных домов, проездов к дворовым территориям многоквартирных домов населенных пунктов</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102 720,00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87 337,00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62 042,90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60,40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71,04</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267040">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000 20225172040000150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Субсидии бюджетам городских округов на оснащение (обновление материально-технической базы) оборудованием, средствами обучения и воспитания общеобразовательных организаций, в том числе осуществляющих образовательную деятельность по адаптированным основным общеобразовательным программам</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4 390,25</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4 030,65</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4 027,01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91,73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99,91</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32552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000 20225243040000150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Субсидии бюджетам городских округов на строительство и реконструкцию (модернизацию) объектов питьевого водоснабжения</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98 278,40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92 634,69</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92 500,54</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94,12</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99,86</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3701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000 20225304040000150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Субсидии бюджетам городских округов на организацию бесплатного горячего питания обучающихся, получающих начальное общее образование в государственных и муниципальных образовательных организациях</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183 518,80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183 518,70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180 163,81</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98,17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98,17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70574">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000 20225305040000150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Субсидии бюджетам городских округов на создание новых мест в общеобразовательных организациях в связи с ростом числа обучающихся, вызванным демографическим фактором</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1 171 953,35</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2 326 459,13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2 326 459,13</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198,51</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116288">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000 20225519040000150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Субсидии бюджетам городских округов на поддержку отрасли культуры</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899,00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899,00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899,00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224823">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000 20225786040000150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Субсидии бюджетам городских округов на обеспечение оснащения государственных и муниципальных общеобразовательных организаций, в том числе структурных подразделений указанных организаций, государственными символами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181,20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181,16</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99,98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224823">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000 20229999040000150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субсидии бюджетам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3 638 101,92</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3 138 906,67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3 041 574,36</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83,60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96,90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225335">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000 20230000000000150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Субвенции бюджетам бюджетной системы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4 431 415,10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4 394 716,67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4 392 572,01</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99,12</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99,95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r h="33335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000 20230024040000150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Субвенции бюджетам городских округов на выполнение передаваемых полномочий субъектов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4 194 946,23</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4 140 990,10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4 139 089,67</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98,67</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99,95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612392051"/>
                  </a:ext>
                </a:extLst>
              </a:tr>
              <a:tr h="25291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000 20230029040000150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Субвенции бюджетам городских округов на компенсацию части платы, взимаемой с родителей (законных представителей) за присмотр и уход за детьми, посещающими образовательные организации, реализующие образовательные программы дошкольного образования</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86 570,00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85 654,00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85 464,00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98,72</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99,78</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048372936"/>
                  </a:ext>
                </a:extLst>
              </a:tr>
              <a:tr h="333359">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000 20235082040000150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Субвенции бюджетам городских округов на предоставление жилых помещений детям-сиротам и детям, оставшимся без попечения родителей, лицам из их числа по договорам найма специализированных жилых помещений</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47 938,00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52 695,00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52 694,00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109,92</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842879860"/>
                  </a:ext>
                </a:extLst>
              </a:tr>
              <a:tr h="333359">
                <a:tc>
                  <a:txBody>
                    <a:bodyPr/>
                    <a:lstStyle/>
                    <a:p>
                      <a:pPr algn="ctr" fontAlgn="b"/>
                      <a:r>
                        <a:rPr lang="ru-RU" sz="700" b="0" i="0" u="none" strike="noStrike">
                          <a:solidFill>
                            <a:srgbClr val="000000"/>
                          </a:solidFill>
                          <a:effectLst/>
                          <a:latin typeface="Arial" panose="020B0604020202020204" pitchFamily="34" charset="0"/>
                        </a:rPr>
                        <a:t>000 20235118040000150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Arial" panose="020B0604020202020204" pitchFamily="34" charset="0"/>
                        </a:rPr>
                        <a:t>Субвенции бюджетам городских округов на осуществление первичного воинского учета органами местного самоуправления поселений, муниципальных и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Arial" panose="020B0604020202020204" pitchFamily="34" charset="0"/>
                        </a:rPr>
                        <a:t>9 983,47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Arial" panose="020B0604020202020204" pitchFamily="34" charset="0"/>
                        </a:rPr>
                        <a:t>9 983,47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Arial" panose="020B0604020202020204" pitchFamily="34" charset="0"/>
                        </a:rPr>
                        <a:t>9 975,00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Arial" panose="020B0604020202020204" pitchFamily="34" charset="0"/>
                        </a:rPr>
                        <a:t>99,92</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Arial" panose="020B0604020202020204" pitchFamily="34" charset="0"/>
                        </a:rPr>
                        <a:t>99,92</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16620458"/>
                  </a:ext>
                </a:extLst>
              </a:tr>
            </a:tbl>
          </a:graphicData>
        </a:graphic>
      </p:graphicFrame>
    </p:spTree>
    <p:extLst>
      <p:ext uri="{BB962C8B-B14F-4D97-AF65-F5344CB8AC3E}">
        <p14:creationId xmlns:p14="http://schemas.microsoft.com/office/powerpoint/2010/main" val="241396308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6"/>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об объеме и структуре налоговых и неналоговых доходов, а также межбюджетных трансфертов, </a:t>
            </a:r>
            <a:r>
              <a:rPr lang="ru-RU" sz="1600" dirty="0">
                <a:solidFill>
                  <a:srgbClr val="16E7CF"/>
                </a:solidFill>
              </a:rPr>
              <a:t>поступивших </a:t>
            </a:r>
            <a:r>
              <a:rPr kumimoji="0" lang="ru-RU" sz="1600" b="0" i="0" u="none" strike="noStrike" kern="0" cap="none" spc="0" normalizeH="0" baseline="0" noProof="0" dirty="0">
                <a:ln>
                  <a:noFill/>
                </a:ln>
                <a:solidFill>
                  <a:srgbClr val="16E7CF"/>
                </a:solidFill>
                <a:effectLst/>
                <a:uLnTx/>
                <a:uFillTx/>
                <a:latin typeface="Proxima Nova"/>
                <a:sym typeface="Proxima Nova"/>
              </a:rPr>
              <a:t>в бюджет Ленинского городского округа в 2023 году в сравнении с плановыми назначениями </a:t>
            </a:r>
            <a:r>
              <a:rPr lang="ru-RU" sz="1400" i="1" dirty="0">
                <a:solidFill>
                  <a:srgbClr val="16E7CF"/>
                </a:solidFill>
              </a:rPr>
              <a:t>(тыс. рублей)</a:t>
            </a:r>
            <a:endParaRPr kumimoji="0" lang="ru-RU" sz="1400" b="0"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233334655"/>
              </p:ext>
            </p:extLst>
          </p:nvPr>
        </p:nvGraphicFramePr>
        <p:xfrm>
          <a:off x="7034" y="987140"/>
          <a:ext cx="9136966" cy="4279848"/>
        </p:xfrm>
        <a:graphic>
          <a:graphicData uri="http://schemas.openxmlformats.org/drawingml/2006/table">
            <a:tbl>
              <a:tblPr>
                <a:tableStyleId>{5C22544A-7EE6-4342-B048-85BDC9FD1C3A}</a:tableStyleId>
              </a:tblPr>
              <a:tblGrid>
                <a:gridCol w="1178298">
                  <a:extLst>
                    <a:ext uri="{9D8B030D-6E8A-4147-A177-3AD203B41FA5}">
                      <a16:colId xmlns:a16="http://schemas.microsoft.com/office/drawing/2014/main" val="3324974806"/>
                    </a:ext>
                  </a:extLst>
                </a:gridCol>
                <a:gridCol w="4219224">
                  <a:extLst>
                    <a:ext uri="{9D8B030D-6E8A-4147-A177-3AD203B41FA5}">
                      <a16:colId xmlns:a16="http://schemas.microsoft.com/office/drawing/2014/main" val="1436082716"/>
                    </a:ext>
                  </a:extLst>
                </a:gridCol>
                <a:gridCol w="889000">
                  <a:extLst>
                    <a:ext uri="{9D8B030D-6E8A-4147-A177-3AD203B41FA5}">
                      <a16:colId xmlns:a16="http://schemas.microsoft.com/office/drawing/2014/main" val="2820251906"/>
                    </a:ext>
                  </a:extLst>
                </a:gridCol>
                <a:gridCol w="754945">
                  <a:extLst>
                    <a:ext uri="{9D8B030D-6E8A-4147-A177-3AD203B41FA5}">
                      <a16:colId xmlns:a16="http://schemas.microsoft.com/office/drawing/2014/main" val="2922132950"/>
                    </a:ext>
                  </a:extLst>
                </a:gridCol>
                <a:gridCol w="811389">
                  <a:extLst>
                    <a:ext uri="{9D8B030D-6E8A-4147-A177-3AD203B41FA5}">
                      <a16:colId xmlns:a16="http://schemas.microsoft.com/office/drawing/2014/main" val="3998988918"/>
                    </a:ext>
                  </a:extLst>
                </a:gridCol>
                <a:gridCol w="663222">
                  <a:extLst>
                    <a:ext uri="{9D8B030D-6E8A-4147-A177-3AD203B41FA5}">
                      <a16:colId xmlns:a16="http://schemas.microsoft.com/office/drawing/2014/main" val="580002273"/>
                    </a:ext>
                  </a:extLst>
                </a:gridCol>
                <a:gridCol w="620888">
                  <a:extLst>
                    <a:ext uri="{9D8B030D-6E8A-4147-A177-3AD203B41FA5}">
                      <a16:colId xmlns:a16="http://schemas.microsoft.com/office/drawing/2014/main" val="90080197"/>
                    </a:ext>
                  </a:extLst>
                </a:gridCol>
              </a:tblGrid>
              <a:tr h="427347">
                <a:tc>
                  <a:txBody>
                    <a:bodyPr/>
                    <a:lstStyle/>
                    <a:p>
                      <a:pPr algn="ctr" fontAlgn="ctr"/>
                      <a:r>
                        <a:rPr lang="ru-RU" sz="700" b="1" i="0" u="none" strike="noStrike" dirty="0">
                          <a:solidFill>
                            <a:schemeClr val="tx2">
                              <a:lumMod val="10000"/>
                            </a:schemeClr>
                          </a:solidFill>
                          <a:effectLst/>
                          <a:latin typeface="+mn-lt"/>
                        </a:rPr>
                        <a:t>Код дохода</a:t>
                      </a:r>
                    </a:p>
                    <a:p>
                      <a:pPr algn="ctr" fontAlgn="ctr"/>
                      <a:endParaRPr lang="ru-RU" sz="700" b="1" i="0" u="none" strike="noStrike" dirty="0">
                        <a:solidFill>
                          <a:schemeClr val="tx2">
                            <a:lumMod val="10000"/>
                          </a:schemeClr>
                        </a:solidFill>
                        <a:effectLst/>
                        <a:latin typeface="+mn-lt"/>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Наименование доходов</a:t>
                      </a:r>
                    </a:p>
                    <a:p>
                      <a:pPr algn="ctr" fontAlgn="ctr"/>
                      <a:endParaRPr lang="ru-RU" sz="700" b="1" i="0" u="none" strike="noStrike" dirty="0">
                        <a:solidFill>
                          <a:schemeClr val="tx2">
                            <a:lumMod val="10000"/>
                          </a:schemeClr>
                        </a:solidFill>
                        <a:effectLst/>
                        <a:latin typeface="+mn-lt"/>
                      </a:endParaRP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План по решению о бюджете первоначальный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План по решению о бюджете уточненный</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Фактическое исполнение</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 исполнения первоначального плана</a:t>
                      </a:r>
                    </a:p>
                  </a:txBody>
                  <a:tcPr marL="9525" marR="9525" marT="9525" marB="0" anchor="ctr">
                    <a:solidFill>
                      <a:schemeClr val="accent2">
                        <a:lumMod val="75000"/>
                      </a:schemeClr>
                    </a:solidFill>
                  </a:tcPr>
                </a:tc>
                <a:tc>
                  <a:txBody>
                    <a:bodyPr/>
                    <a:lstStyle/>
                    <a:p>
                      <a:pPr algn="ctr" fontAlgn="ctr"/>
                      <a:r>
                        <a:rPr lang="ru-RU" sz="700" b="1" i="0" u="none" strike="noStrike" dirty="0">
                          <a:solidFill>
                            <a:schemeClr val="tx2">
                              <a:lumMod val="10000"/>
                            </a:schemeClr>
                          </a:solidFill>
                          <a:effectLst/>
                          <a:latin typeface="+mn-lt"/>
                        </a:rPr>
                        <a:t>% исполнения уточненного плана</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320977">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000 20235120040000150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Субвенции бюджетам городских округов на осуществление полномочий по составлению (изменению) списков кандидатов в присяжные заседатели федеральных судов общей юрисдикции в Российской Федерации</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9,40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557902470"/>
                  </a:ext>
                </a:extLst>
              </a:tr>
              <a:tr h="320977">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000 20235135040000150</a:t>
                      </a:r>
                    </a:p>
                  </a:txBody>
                  <a:tcPr marL="7620" marR="7620" marT="7620" marB="0" anchor="ctr">
                    <a:solidFill>
                      <a:schemeClr val="accent2">
                        <a:lumMod val="20000"/>
                        <a:lumOff val="80000"/>
                      </a:schemeClr>
                    </a:solidFill>
                  </a:tcPr>
                </a:tc>
                <a:tc>
                  <a:txBody>
                    <a:bodyPr/>
                    <a:lstStyle/>
                    <a:p>
                      <a:pPr algn="l" fontAlgn="t"/>
                      <a:r>
                        <a:rPr lang="ru-RU" sz="700" b="0" i="0" u="none" strike="noStrike" dirty="0">
                          <a:solidFill>
                            <a:srgbClr val="000000"/>
                          </a:solidFill>
                          <a:effectLst/>
                          <a:latin typeface="Times New Roman" panose="02020603050405020304" pitchFamily="18" charset="0"/>
                          <a:cs typeface="Times New Roman" panose="02020603050405020304" pitchFamily="18" charset="0"/>
                        </a:rPr>
                        <a:t>Субвенции бюджетам городских округов на осуществление полномочий по обеспечению жильем отдельных категорий граждан, установленных Федеральным законом от 12 января 1995 года № 5-ФЗ "О ветеранах"</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2 450,00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2 450,00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2 405,25</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98,17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98,17</a:t>
                      </a:r>
                    </a:p>
                  </a:txBody>
                  <a:tcPr marL="7620" marR="7620" marT="7620" marB="0" anchor="ctr">
                    <a:solidFill>
                      <a:schemeClr val="accent2">
                        <a:lumMod val="20000"/>
                        <a:lumOff val="80000"/>
                      </a:schemeClr>
                    </a:solidFill>
                  </a:tcPr>
                </a:tc>
                <a:extLst>
                  <a:ext uri="{0D108BD9-81ED-4DB2-BD59-A6C34878D82A}">
                    <a16:rowId xmlns:a16="http://schemas.microsoft.com/office/drawing/2014/main" val="790770980"/>
                  </a:ext>
                </a:extLst>
              </a:tr>
              <a:tr h="320977">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000 20235179040000150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Субвенции бюджетам городских округов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5 806,10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5 806,10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462752707"/>
                  </a:ext>
                </a:extLst>
              </a:tr>
              <a:tr h="529985">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000 20235303040000150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образовательных организаций, реализующих образовательные программы начального общего образования, образовательные программы основного общего образования, образовательные программы среднего общего образования</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85 752,00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91 374,00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91 374,00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106,56</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935054030"/>
                  </a:ext>
                </a:extLst>
              </a:tr>
              <a:tr h="219208">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000 20239999040000150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субвенции бюджетам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3 766,00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5 764,00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5 764,00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153,05</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835731138"/>
                  </a:ext>
                </a:extLst>
              </a:tr>
              <a:tr h="157759">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000 20240000000000150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Иные межбюджетные трансферты</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10 000,00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399 201,67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398 002,94</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3 980,03</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99,70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91188601"/>
                  </a:ext>
                </a:extLst>
              </a:tr>
              <a:tr h="216473">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000 20245454040000150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Межбюджетные трансферты, передаваемые бюджетам городских округов на создание модельных муниципальных библиотек</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10 000,00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10 000,00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10 000,00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19350029"/>
                  </a:ext>
                </a:extLst>
              </a:tr>
              <a:tr h="216473">
                <a:tc>
                  <a:txBody>
                    <a:bodyPr/>
                    <a:lstStyle/>
                    <a:p>
                      <a:pPr algn="ct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000 20245519040000150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Межбюджетные трансферты, передаваемые бюджетам городских округов на поддержку отрасли культуры</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266,67</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266,67</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375444273"/>
                  </a:ext>
                </a:extLst>
              </a:tr>
              <a:tr h="207933">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000 20249999040000150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межбюджетные трансферты, передаваемые бюджетам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388 935,00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387 736,28</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99,69</a:t>
                      </a:r>
                    </a:p>
                  </a:txBody>
                  <a:tcPr marL="7620" marR="7620" marT="7620" marB="0" anchor="ctr">
                    <a:solidFill>
                      <a:schemeClr val="accent2">
                        <a:lumMod val="20000"/>
                        <a:lumOff val="80000"/>
                      </a:schemeClr>
                    </a:solidFill>
                  </a:tcPr>
                </a:tc>
                <a:extLst>
                  <a:ext uri="{0D108BD9-81ED-4DB2-BD59-A6C34878D82A}">
                    <a16:rowId xmlns:a16="http://schemas.microsoft.com/office/drawing/2014/main" val="432312429"/>
                  </a:ext>
                </a:extLst>
              </a:tr>
              <a:tr h="159523">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000 20700000000000000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ПРОЧИЕ БЕЗВОЗМЕЗДНЫЕ ПОСТУПЛЕНИЯ</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145 755,00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100 352,35</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68,85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78879186"/>
                  </a:ext>
                </a:extLst>
              </a:tr>
              <a:tr h="217840">
                <a:tc>
                  <a:txBody>
                    <a:bodyPr/>
                    <a:lstStyle/>
                    <a:p>
                      <a:pPr algn="ct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000 20704050040000150</a:t>
                      </a:r>
                    </a:p>
                  </a:txBody>
                  <a:tcPr marL="7620" marR="7620" marT="7620" marB="0" anchor="ctr">
                    <a:solidFill>
                      <a:schemeClr val="accent2">
                        <a:lumMod val="20000"/>
                        <a:lumOff val="80000"/>
                      </a:schemeClr>
                    </a:solidFill>
                  </a:tcPr>
                </a:tc>
                <a:tc>
                  <a:txBody>
                    <a:bodyPr/>
                    <a:lstStyle/>
                    <a:p>
                      <a:pPr algn="l" fontAlgn="t"/>
                      <a:r>
                        <a:rPr lang="ru-RU" sz="700" b="0" i="0" u="none" strike="noStrike">
                          <a:solidFill>
                            <a:srgbClr val="000000"/>
                          </a:solidFill>
                          <a:effectLst/>
                          <a:latin typeface="Times New Roman" panose="02020603050405020304" pitchFamily="18" charset="0"/>
                          <a:cs typeface="Times New Roman" panose="02020603050405020304" pitchFamily="18" charset="0"/>
                        </a:rPr>
                        <a:t>Прочие безвозмездные поступления в бюджеты городских округов</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145 755,00</a:t>
                      </a:r>
                    </a:p>
                  </a:txBody>
                  <a:tcPr marL="7620" marR="7620" marT="7620" marB="0" anchor="ctr">
                    <a:solidFill>
                      <a:schemeClr val="accent2">
                        <a:lumMod val="20000"/>
                        <a:lumOff val="80000"/>
                      </a:schemeClr>
                    </a:solidFill>
                  </a:tcPr>
                </a:tc>
                <a:tc>
                  <a:txBody>
                    <a:bodyPr/>
                    <a:lstStyle/>
                    <a:p>
                      <a:pPr algn="r" fontAlgn="b"/>
                      <a:r>
                        <a:rPr lang="ru-RU" sz="700" b="0" i="0" u="none" strike="noStrike" dirty="0">
                          <a:solidFill>
                            <a:srgbClr val="000000"/>
                          </a:solidFill>
                          <a:effectLst/>
                          <a:latin typeface="Times New Roman" panose="02020603050405020304" pitchFamily="18" charset="0"/>
                          <a:cs typeface="Times New Roman" panose="02020603050405020304" pitchFamily="18" charset="0"/>
                        </a:rPr>
                        <a:t>100 352,35</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0" i="0" u="none" strike="noStrike">
                          <a:solidFill>
                            <a:srgbClr val="000000"/>
                          </a:solidFill>
                          <a:effectLst/>
                          <a:latin typeface="Times New Roman" panose="02020603050405020304" pitchFamily="18" charset="0"/>
                          <a:cs typeface="Times New Roman" panose="02020603050405020304" pitchFamily="18" charset="0"/>
                        </a:rPr>
                        <a:t>68,85</a:t>
                      </a:r>
                    </a:p>
                  </a:txBody>
                  <a:tcPr marL="7620" marR="7620" marT="7620" marB="0" anchor="ctr">
                    <a:solidFill>
                      <a:schemeClr val="accent2">
                        <a:lumMod val="20000"/>
                        <a:lumOff val="80000"/>
                      </a:schemeClr>
                    </a:solidFill>
                  </a:tcPr>
                </a:tc>
                <a:extLst>
                  <a:ext uri="{0D108BD9-81ED-4DB2-BD59-A6C34878D82A}">
                    <a16:rowId xmlns:a16="http://schemas.microsoft.com/office/drawing/2014/main" val="3612392051"/>
                  </a:ext>
                </a:extLst>
              </a:tr>
              <a:tr h="320977">
                <a:tc>
                  <a:txBody>
                    <a:bodyPr/>
                    <a:lstStyle/>
                    <a:p>
                      <a:pPr algn="ct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000 21800000000000000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ДОХОДЫ БЮДЖЕТОВ БЮДЖЕТНОЙ СИСТЕМЫ РОССИЙСКОЙ ФЕДЕРАЦИИ ОТ ВОЗВРАТА ОСТАТКОВ СУБСИДИЙ, СУБВЕНЦИЙ И ИНЫХ МЕЖБЮДЖЕТНЫХ ТРАНСФЕРТОВ, ИМЕЮЩИХ ЦЕЛЕВОЕ НАЗНАЧЕНИЕ, ПРОШЛЫХ ЛЕТ</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16 223,54</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2048372936"/>
                  </a:ext>
                </a:extLst>
              </a:tr>
              <a:tr h="308314">
                <a:tc>
                  <a:txBody>
                    <a:bodyPr/>
                    <a:lstStyle/>
                    <a:p>
                      <a:pPr algn="ct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000 21900000000000000</a:t>
                      </a:r>
                    </a:p>
                  </a:txBody>
                  <a:tcPr marL="7620" marR="7620" marT="7620" marB="0" anchor="ctr">
                    <a:solidFill>
                      <a:schemeClr val="accent2">
                        <a:lumMod val="20000"/>
                        <a:lumOff val="80000"/>
                      </a:schemeClr>
                    </a:solidFill>
                  </a:tcPr>
                </a:tc>
                <a:tc>
                  <a:txBody>
                    <a:bodyPr/>
                    <a:lstStyle/>
                    <a:p>
                      <a:pPr algn="l" fontAlgn="t"/>
                      <a:r>
                        <a:rPr lang="ru-RU" sz="700" b="1" i="0" u="none" strike="noStrike">
                          <a:solidFill>
                            <a:srgbClr val="000000"/>
                          </a:solidFill>
                          <a:effectLst/>
                          <a:latin typeface="Times New Roman" panose="02020603050405020304" pitchFamily="18" charset="0"/>
                          <a:cs typeface="Times New Roman" panose="02020603050405020304" pitchFamily="18" charset="0"/>
                        </a:rPr>
                        <a:t>ВОЗВРАТ ОСТАТКОВ СУБСИДИЙ, СУБВЕНЦИЙ И ИНЫХ МЕЖБЮДЖЕТНЫХ ТРАНСФЕРТОВ, ИМЕЮЩИХ ЦЕЛЕВОЕ НАЗНАЧЕНИЕ, ПРОШЛЫХ ЛЕТ</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-57 039,77</a:t>
                      </a:r>
                    </a:p>
                  </a:txBody>
                  <a:tcPr marL="7620" marR="7620" marT="7620" marB="0" anchor="ctr">
                    <a:solidFill>
                      <a:schemeClr val="accent2">
                        <a:lumMod val="20000"/>
                        <a:lumOff val="80000"/>
                      </a:schemeClr>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tc>
                  <a:txBody>
                    <a:bodyPr/>
                    <a:lstStyle/>
                    <a:p>
                      <a:pPr algn="r" fontAlgn="b"/>
                      <a:r>
                        <a:rPr lang="ru-RU" sz="700" b="1" i="0" u="none" strike="noStrike">
                          <a:solidFill>
                            <a:srgbClr val="000000"/>
                          </a:solidFill>
                          <a:effectLst/>
                          <a:latin typeface="Times New Roman" panose="02020603050405020304" pitchFamily="18" charset="0"/>
                          <a:cs typeface="Times New Roman" panose="02020603050405020304" pitchFamily="18" charset="0"/>
                        </a:rPr>
                        <a:t>0,00</a:t>
                      </a:r>
                    </a:p>
                  </a:txBody>
                  <a:tcPr marL="7620" marR="7620" marT="7620" marB="0" anchor="ctr">
                    <a:solidFill>
                      <a:schemeClr val="accent2">
                        <a:lumMod val="20000"/>
                        <a:lumOff val="80000"/>
                      </a:schemeClr>
                    </a:solidFill>
                  </a:tcPr>
                </a:tc>
                <a:extLst>
                  <a:ext uri="{0D108BD9-81ED-4DB2-BD59-A6C34878D82A}">
                    <a16:rowId xmlns:a16="http://schemas.microsoft.com/office/drawing/2014/main" val="1842879860"/>
                  </a:ext>
                </a:extLst>
              </a:tr>
              <a:tr h="308314">
                <a:tc>
                  <a:txBody>
                    <a:bodyPr/>
                    <a:lstStyle/>
                    <a:p>
                      <a:pPr algn="ctr" fontAlgn="b"/>
                      <a:endParaRPr lang="en-US" sz="7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solidFill>
                      <a:srgbClr val="10AD9B"/>
                    </a:solidFill>
                  </a:tcPr>
                </a:tc>
                <a:tc>
                  <a:txBody>
                    <a:bodyPr/>
                    <a:lstStyle/>
                    <a:p>
                      <a:pPr algn="l" fontAlgn="t"/>
                      <a:r>
                        <a:rPr lang="ru-RU" sz="700" b="1" i="0" u="none" strike="noStrike" dirty="0">
                          <a:solidFill>
                            <a:srgbClr val="000000"/>
                          </a:solidFill>
                          <a:effectLst/>
                          <a:latin typeface="Times New Roman" panose="02020603050405020304" pitchFamily="18" charset="0"/>
                          <a:cs typeface="Times New Roman" panose="02020603050405020304" pitchFamily="18" charset="0"/>
                        </a:rPr>
                        <a:t>ВСЕГО ДОХОДОВ</a:t>
                      </a:r>
                    </a:p>
                  </a:txBody>
                  <a:tcPr marL="7620" marR="7620" marT="7620" marB="0" anchor="ctr">
                    <a:solidFill>
                      <a:srgbClr val="10AD9B"/>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16 398 188,12</a:t>
                      </a:r>
                    </a:p>
                  </a:txBody>
                  <a:tcPr marL="7620" marR="7620" marT="7620" marB="0" anchor="ctr">
                    <a:solidFill>
                      <a:srgbClr val="10AD9B"/>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17 531 731,30</a:t>
                      </a:r>
                    </a:p>
                  </a:txBody>
                  <a:tcPr marL="7620" marR="7620" marT="7620" marB="0" anchor="ctr">
                    <a:solidFill>
                      <a:srgbClr val="10AD9B"/>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17 658 702,92</a:t>
                      </a:r>
                    </a:p>
                  </a:txBody>
                  <a:tcPr marL="7620" marR="7620" marT="7620" marB="0" anchor="ctr">
                    <a:solidFill>
                      <a:srgbClr val="10AD9B"/>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107,69</a:t>
                      </a:r>
                    </a:p>
                  </a:txBody>
                  <a:tcPr marL="7620" marR="7620" marT="7620" marB="0" anchor="ctr">
                    <a:solidFill>
                      <a:srgbClr val="10AD9B"/>
                    </a:solidFill>
                  </a:tcPr>
                </a:tc>
                <a:tc>
                  <a:txBody>
                    <a:bodyPr/>
                    <a:lstStyle/>
                    <a:p>
                      <a:pPr algn="r" fontAlgn="b"/>
                      <a:r>
                        <a:rPr lang="ru-RU" sz="700" b="1" i="0" u="none" strike="noStrike" dirty="0">
                          <a:solidFill>
                            <a:srgbClr val="000000"/>
                          </a:solidFill>
                          <a:effectLst/>
                          <a:latin typeface="Times New Roman" panose="02020603050405020304" pitchFamily="18" charset="0"/>
                          <a:cs typeface="Times New Roman" panose="02020603050405020304" pitchFamily="18" charset="0"/>
                        </a:rPr>
                        <a:t>100,72</a:t>
                      </a:r>
                    </a:p>
                  </a:txBody>
                  <a:tcPr marL="7620" marR="7620" marT="7620" marB="0" anchor="ctr">
                    <a:solidFill>
                      <a:srgbClr val="10AD9B"/>
                    </a:solidFill>
                  </a:tcPr>
                </a:tc>
                <a:extLst>
                  <a:ext uri="{0D108BD9-81ED-4DB2-BD59-A6C34878D82A}">
                    <a16:rowId xmlns:a16="http://schemas.microsoft.com/office/drawing/2014/main" val="516620458"/>
                  </a:ext>
                </a:extLst>
              </a:tr>
            </a:tbl>
          </a:graphicData>
        </a:graphic>
      </p:graphicFrame>
    </p:spTree>
    <p:extLst>
      <p:ext uri="{BB962C8B-B14F-4D97-AF65-F5344CB8AC3E}">
        <p14:creationId xmlns:p14="http://schemas.microsoft.com/office/powerpoint/2010/main" val="323228012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06968" y="66565"/>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a:r>
              <a:rPr lang="ru-RU" sz="1600" dirty="0">
                <a:solidFill>
                  <a:srgbClr val="16E7CF"/>
                </a:solidFill>
              </a:rPr>
              <a:t>Информация об удельном объеме налоговых и неналоговых доходов бюджета Ленинского городского округа в расчете на душу населения </a:t>
            </a:r>
            <a:endParaRPr lang="en-US" sz="1600" dirty="0">
              <a:solidFill>
                <a:srgbClr val="16E7CF"/>
              </a:solidFill>
            </a:endParaRPr>
          </a:p>
          <a:p>
            <a:pPr algn="ctr"/>
            <a:r>
              <a:rPr lang="ru-RU" sz="1600" dirty="0">
                <a:solidFill>
                  <a:srgbClr val="16E7CF"/>
                </a:solidFill>
              </a:rPr>
              <a:t>по состоянию на 01.01.2024</a:t>
            </a:r>
            <a:r>
              <a:rPr lang="en-US" sz="1600" dirty="0">
                <a:solidFill>
                  <a:srgbClr val="16E7CF"/>
                </a:solidFill>
              </a:rPr>
              <a:t> </a:t>
            </a:r>
            <a:r>
              <a:rPr lang="ru-RU" sz="1400" i="1" dirty="0">
                <a:solidFill>
                  <a:srgbClr val="16E7CF"/>
                </a:solidFill>
              </a:rPr>
              <a:t>(рублей)</a:t>
            </a:r>
          </a:p>
        </p:txBody>
      </p:sp>
      <p:graphicFrame>
        <p:nvGraphicFramePr>
          <p:cNvPr id="7" name="Диаграмма 6"/>
          <p:cNvGraphicFramePr/>
          <p:nvPr>
            <p:extLst>
              <p:ext uri="{D42A27DB-BD31-4B8C-83A1-F6EECF244321}">
                <p14:modId xmlns:p14="http://schemas.microsoft.com/office/powerpoint/2010/main" val="804673905"/>
              </p:ext>
            </p:extLst>
          </p:nvPr>
        </p:nvGraphicFramePr>
        <p:xfrm>
          <a:off x="327806" y="3476558"/>
          <a:ext cx="8514269" cy="8280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604306007"/>
              </p:ext>
            </p:extLst>
          </p:nvPr>
        </p:nvGraphicFramePr>
        <p:xfrm>
          <a:off x="0" y="1056262"/>
          <a:ext cx="9144000" cy="2417062"/>
        </p:xfrm>
        <a:graphic>
          <a:graphicData uri="http://schemas.openxmlformats.org/drawingml/2006/table">
            <a:tbl>
              <a:tblPr firstRow="1" bandRow="1">
                <a:tableStyleId>{5C22544A-7EE6-4342-B048-85BDC9FD1C3A}</a:tableStyleId>
              </a:tblPr>
              <a:tblGrid>
                <a:gridCol w="2599123">
                  <a:extLst>
                    <a:ext uri="{9D8B030D-6E8A-4147-A177-3AD203B41FA5}">
                      <a16:colId xmlns:a16="http://schemas.microsoft.com/office/drawing/2014/main" val="732356789"/>
                    </a:ext>
                  </a:extLst>
                </a:gridCol>
                <a:gridCol w="1747180">
                  <a:extLst>
                    <a:ext uri="{9D8B030D-6E8A-4147-A177-3AD203B41FA5}">
                      <a16:colId xmlns:a16="http://schemas.microsoft.com/office/drawing/2014/main" val="1615201752"/>
                    </a:ext>
                  </a:extLst>
                </a:gridCol>
                <a:gridCol w="2523899">
                  <a:extLst>
                    <a:ext uri="{9D8B030D-6E8A-4147-A177-3AD203B41FA5}">
                      <a16:colId xmlns:a16="http://schemas.microsoft.com/office/drawing/2014/main" val="3487743512"/>
                    </a:ext>
                  </a:extLst>
                </a:gridCol>
                <a:gridCol w="2273798">
                  <a:extLst>
                    <a:ext uri="{9D8B030D-6E8A-4147-A177-3AD203B41FA5}">
                      <a16:colId xmlns:a16="http://schemas.microsoft.com/office/drawing/2014/main" val="686100388"/>
                    </a:ext>
                  </a:extLst>
                </a:gridCol>
              </a:tblGrid>
              <a:tr h="727744">
                <a:tc>
                  <a:txBody>
                    <a:bodyPr/>
                    <a:lstStyle/>
                    <a:p>
                      <a:pPr algn="ctr"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Наименование муниципального  образования</a:t>
                      </a:r>
                    </a:p>
                  </a:txBody>
                  <a:tcPr marL="5715" marR="5715" marT="5715" marB="0" anchor="ctr">
                    <a:solidFill>
                      <a:schemeClr val="accent2">
                        <a:lumMod val="75000"/>
                      </a:schemeClr>
                    </a:solidFill>
                  </a:tcPr>
                </a:tc>
                <a:tc>
                  <a:txBody>
                    <a:bodyPr/>
                    <a:lstStyle/>
                    <a:p>
                      <a:pPr algn="ctr"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Численность постоянного населения на 01.01.2023 г. (чел.)*</a:t>
                      </a:r>
                    </a:p>
                  </a:txBody>
                  <a:tcPr marL="5715" marR="5715" marT="5715" marB="0" anchor="ctr">
                    <a:solidFill>
                      <a:schemeClr val="accent2">
                        <a:lumMod val="75000"/>
                      </a:schemeClr>
                    </a:solidFill>
                  </a:tcPr>
                </a:tc>
                <a:tc>
                  <a:txBody>
                    <a:bodyPr/>
                    <a:lstStyle/>
                    <a:p>
                      <a:pPr algn="ctr"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Сумма налоговых и неналоговых доходов (тыс. руб.)**</a:t>
                      </a:r>
                    </a:p>
                  </a:txBody>
                  <a:tcPr marL="5715" marR="5715" marT="5715" marB="0" anchor="ctr">
                    <a:solidFill>
                      <a:schemeClr val="accent2">
                        <a:lumMod val="75000"/>
                      </a:schemeClr>
                    </a:solidFill>
                  </a:tcPr>
                </a:tc>
                <a:tc>
                  <a:txBody>
                    <a:bodyPr/>
                    <a:lstStyle/>
                    <a:p>
                      <a:pPr algn="ctr"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В расчете на 1 жителя</a:t>
                      </a:r>
                    </a:p>
                  </a:txBody>
                  <a:tcPr marL="5715" marR="5715" marT="5715" marB="0" anchor="ctr">
                    <a:solidFill>
                      <a:schemeClr val="accent2">
                        <a:lumMod val="75000"/>
                      </a:schemeClr>
                    </a:solidFill>
                  </a:tcPr>
                </a:tc>
                <a:extLst>
                  <a:ext uri="{0D108BD9-81ED-4DB2-BD59-A6C34878D82A}">
                    <a16:rowId xmlns:a16="http://schemas.microsoft.com/office/drawing/2014/main" val="579439203"/>
                  </a:ext>
                </a:extLst>
              </a:tr>
              <a:tr h="274122">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Ленинский</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309 204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7 047 217,54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22 791   </a:t>
                      </a:r>
                    </a:p>
                  </a:txBody>
                  <a:tcPr marL="7620" marR="7620" marT="7620" marB="0" anchor="ctr">
                    <a:solidFill>
                      <a:srgbClr val="E7F0FF"/>
                    </a:solidFill>
                  </a:tcPr>
                </a:tc>
                <a:extLst>
                  <a:ext uri="{0D108BD9-81ED-4DB2-BD59-A6C34878D82A}">
                    <a16:rowId xmlns:a16="http://schemas.microsoft.com/office/drawing/2014/main" val="3364479886"/>
                  </a:ext>
                </a:extLst>
              </a:tr>
              <a:tr h="340015">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Подольск</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350 268   </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8 763 672,85   </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25 020   </a:t>
                      </a:r>
                    </a:p>
                  </a:txBody>
                  <a:tcPr marL="7620" marR="7620" marT="7620" marB="0" anchor="ctr">
                    <a:solidFill>
                      <a:schemeClr val="accent1">
                        <a:lumMod val="40000"/>
                        <a:lumOff val="60000"/>
                      </a:schemeClr>
                    </a:solidFill>
                  </a:tcPr>
                </a:tc>
                <a:extLst>
                  <a:ext uri="{0D108BD9-81ED-4DB2-BD59-A6C34878D82A}">
                    <a16:rowId xmlns:a16="http://schemas.microsoft.com/office/drawing/2014/main" val="3192024236"/>
                  </a:ext>
                </a:extLst>
              </a:tr>
              <a:tr h="274122">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Раменский</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334 391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8 408 350,29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25 145   </a:t>
                      </a:r>
                    </a:p>
                  </a:txBody>
                  <a:tcPr marL="7620" marR="7620" marT="7620" marB="0" anchor="ctr">
                    <a:solidFill>
                      <a:srgbClr val="E7F0FF"/>
                    </a:solidFill>
                  </a:tcPr>
                </a:tc>
                <a:extLst>
                  <a:ext uri="{0D108BD9-81ED-4DB2-BD59-A6C34878D82A}">
                    <a16:rowId xmlns:a16="http://schemas.microsoft.com/office/drawing/2014/main" val="3292069277"/>
                  </a:ext>
                </a:extLst>
              </a:tr>
              <a:tr h="274122">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Городской округ Люберцы</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356 489   </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6 647 051,94   </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18 646   </a:t>
                      </a:r>
                    </a:p>
                  </a:txBody>
                  <a:tcPr marL="7620" marR="7620" marT="7620" marB="0" anchor="ctr">
                    <a:solidFill>
                      <a:schemeClr val="accent1">
                        <a:lumMod val="40000"/>
                        <a:lumOff val="60000"/>
                      </a:schemeClr>
                    </a:solidFill>
                  </a:tcPr>
                </a:tc>
                <a:extLst>
                  <a:ext uri="{0D108BD9-81ED-4DB2-BD59-A6C34878D82A}">
                    <a16:rowId xmlns:a16="http://schemas.microsoft.com/office/drawing/2014/main" val="3855366920"/>
                  </a:ext>
                </a:extLst>
              </a:tr>
              <a:tr h="274122">
                <a:tc>
                  <a:txBody>
                    <a:bodyPr/>
                    <a:lstStyle/>
                    <a:p>
                      <a:pPr algn="l" fontAlgn="b"/>
                      <a:r>
                        <a:rPr lang="ru-RU" sz="1100" b="0" i="0" u="none" strike="noStrike">
                          <a:solidFill>
                            <a:srgbClr val="000000"/>
                          </a:solidFill>
                          <a:effectLst/>
                          <a:latin typeface="Times New Roman" panose="02020603050405020304" pitchFamily="18" charset="0"/>
                          <a:cs typeface="Times New Roman" panose="02020603050405020304" pitchFamily="18" charset="0"/>
                        </a:rPr>
                        <a:t>Городской округ Пушкинский</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300 650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7 833 307,73   </a:t>
                      </a:r>
                    </a:p>
                  </a:txBody>
                  <a:tcPr marL="7620" marR="7620" marT="7620" marB="0" anchor="ctr">
                    <a:solidFill>
                      <a:srgbClr val="E7F0FF"/>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26 055   </a:t>
                      </a:r>
                    </a:p>
                  </a:txBody>
                  <a:tcPr marL="7620" marR="7620" marT="7620" marB="0" anchor="ctr">
                    <a:solidFill>
                      <a:srgbClr val="E7F0FF"/>
                    </a:solidFill>
                  </a:tcPr>
                </a:tc>
                <a:extLst>
                  <a:ext uri="{0D108BD9-81ED-4DB2-BD59-A6C34878D82A}">
                    <a16:rowId xmlns:a16="http://schemas.microsoft.com/office/drawing/2014/main" val="2620764792"/>
                  </a:ext>
                </a:extLst>
              </a:tr>
              <a:tr h="252815">
                <a:tc>
                  <a:txBody>
                    <a:bodyPr/>
                    <a:lstStyle/>
                    <a:p>
                      <a:pPr algn="l"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Орехово-Зуевский</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241 038   </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6 818 059,59   </a:t>
                      </a:r>
                    </a:p>
                  </a:txBody>
                  <a:tcPr marL="7620" marR="7620" marT="7620" marB="0" anchor="ctr">
                    <a:solidFill>
                      <a:schemeClr val="accent1">
                        <a:lumMod val="40000"/>
                        <a:lumOff val="60000"/>
                      </a:schemeClr>
                    </a:solidFill>
                  </a:tcPr>
                </a:tc>
                <a:tc>
                  <a:txBody>
                    <a:bodyPr/>
                    <a:lstStyle/>
                    <a:p>
                      <a:pPr algn="ctr" fontAlgn="b"/>
                      <a:r>
                        <a:rPr lang="ru-RU" sz="1100" b="0" i="0" u="none" strike="noStrike" dirty="0">
                          <a:solidFill>
                            <a:srgbClr val="000000"/>
                          </a:solidFill>
                          <a:effectLst/>
                          <a:latin typeface="Times New Roman" panose="02020603050405020304" pitchFamily="18" charset="0"/>
                          <a:cs typeface="Times New Roman" panose="02020603050405020304" pitchFamily="18" charset="0"/>
                        </a:rPr>
                        <a:t>  28 286   </a:t>
                      </a:r>
                    </a:p>
                  </a:txBody>
                  <a:tcPr marL="7620" marR="7620" marT="7620" marB="0" anchor="ctr">
                    <a:solidFill>
                      <a:schemeClr val="accent1">
                        <a:lumMod val="40000"/>
                        <a:lumOff val="60000"/>
                      </a:schemeClr>
                    </a:solidFill>
                  </a:tcPr>
                </a:tc>
                <a:extLst>
                  <a:ext uri="{0D108BD9-81ED-4DB2-BD59-A6C34878D82A}">
                    <a16:rowId xmlns:a16="http://schemas.microsoft.com/office/drawing/2014/main" val="4184992369"/>
                  </a:ext>
                </a:extLst>
              </a:tr>
            </a:tbl>
          </a:graphicData>
        </a:graphic>
      </p:graphicFrame>
      <p:sp>
        <p:nvSpPr>
          <p:cNvPr id="5" name="Прямоугольник 4"/>
          <p:cNvSpPr/>
          <p:nvPr/>
        </p:nvSpPr>
        <p:spPr>
          <a:xfrm rot="10800000" flipV="1">
            <a:off x="-2" y="3464303"/>
            <a:ext cx="9143999" cy="769441"/>
          </a:xfrm>
          <a:prstGeom prst="rect">
            <a:avLst/>
          </a:prstGeom>
          <a:solidFill>
            <a:srgbClr val="B1FDEA"/>
          </a:solidFill>
        </p:spPr>
        <p:txBody>
          <a:bodyPr wrap="square">
            <a:spAutoFit/>
          </a:bodyPr>
          <a:lstStyle/>
          <a:p>
            <a:r>
              <a:rPr lang="ru-RU" sz="1100" dirty="0">
                <a:solidFill>
                  <a:schemeClr val="bg2"/>
                </a:solidFill>
                <a:latin typeface="Times New Roman" panose="02020603050405020304" pitchFamily="18" charset="0"/>
                <a:cs typeface="Times New Roman" panose="02020603050405020304" pitchFamily="18" charset="0"/>
              </a:rPr>
              <a:t>*Информация по численности населения размещена на официальном сайте Росстата</a:t>
            </a:r>
          </a:p>
          <a:p>
            <a:r>
              <a:rPr lang="ru-RU" sz="1100" dirty="0">
                <a:solidFill>
                  <a:schemeClr val="bg2"/>
                </a:solidFill>
                <a:latin typeface="Times New Roman" panose="02020603050405020304" pitchFamily="18" charset="0"/>
                <a:cs typeface="Times New Roman" panose="02020603050405020304" pitchFamily="18" charset="0"/>
              </a:rPr>
              <a:t>(Главная страница/ Публикация/ Каталог публикаций/ Информационно-аналитические</a:t>
            </a:r>
          </a:p>
          <a:p>
            <a:r>
              <a:rPr lang="ru-RU" sz="1100" dirty="0">
                <a:solidFill>
                  <a:schemeClr val="bg2"/>
                </a:solidFill>
                <a:latin typeface="Times New Roman" panose="02020603050405020304" pitchFamily="18" charset="0"/>
                <a:cs typeface="Times New Roman" panose="02020603050405020304" pitchFamily="18" charset="0"/>
              </a:rPr>
              <a:t>материалы/ Численность населения Российской Федерации по муниципальным</a:t>
            </a:r>
          </a:p>
          <a:p>
            <a:r>
              <a:rPr lang="ru-RU" sz="1100" dirty="0">
                <a:solidFill>
                  <a:schemeClr val="bg2"/>
                </a:solidFill>
                <a:latin typeface="Times New Roman" panose="02020603050405020304" pitchFamily="18" charset="0"/>
                <a:cs typeface="Times New Roman" panose="02020603050405020304" pitchFamily="18" charset="0"/>
              </a:rPr>
              <a:t>образованиям на 1 января 2023 года) по ссылке                                               </a:t>
            </a:r>
            <a:r>
              <a:rPr lang="en-US" sz="1100" dirty="0">
                <a:solidFill>
                  <a:schemeClr val="bg2"/>
                </a:solidFill>
                <a:latin typeface="Times New Roman" panose="02020603050405020304" pitchFamily="18" charset="0"/>
                <a:cs typeface="Times New Roman" panose="02020603050405020304" pitchFamily="18" charset="0"/>
              </a:rPr>
              <a:t>https://rosstat.gov.ru/compendium/document/13282</a:t>
            </a:r>
            <a:endParaRPr lang="ru-RU" sz="1100" u="sng" dirty="0">
              <a:solidFill>
                <a:schemeClr val="bg2"/>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rot="10800000" flipV="1">
            <a:off x="5322495" y="4248000"/>
            <a:ext cx="3821505" cy="600164"/>
          </a:xfrm>
          <a:prstGeom prst="rect">
            <a:avLst/>
          </a:prstGeom>
          <a:solidFill>
            <a:srgbClr val="B1FDEA"/>
          </a:solidFill>
        </p:spPr>
        <p:txBody>
          <a:bodyPr wrap="square">
            <a:spAutoFit/>
          </a:bodyPr>
          <a:lstStyle/>
          <a:p>
            <a:r>
              <a:rPr lang="en-US" sz="1100" u="sng" dirty="0">
                <a:solidFill>
                  <a:schemeClr val="bg2"/>
                </a:solidFill>
                <a:latin typeface="Times New Roman" panose="02020603050405020304" pitchFamily="18" charset="0"/>
                <a:cs typeface="Times New Roman" panose="02020603050405020304" pitchFamily="18" charset="0"/>
              </a:rPr>
              <a:t>https://budget.mosreg.ru/analitika/ispolnenie-byudjeta-subekta/sravnenie-po-osnovnym-parametram-ispolneniya-byudzhetov-municipalnyx-obrazovanij</a:t>
            </a:r>
            <a:r>
              <a:rPr lang="ru-RU" sz="1100" u="sng" dirty="0">
                <a:solidFill>
                  <a:schemeClr val="bg2"/>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0" y="4248000"/>
            <a:ext cx="5325484" cy="590349"/>
          </a:xfrm>
          <a:prstGeom prst="rect">
            <a:avLst/>
          </a:prstGeom>
          <a:solidFill>
            <a:srgbClr val="B1FDEA"/>
          </a:solidFill>
        </p:spPr>
        <p:txBody>
          <a:bodyPr wrap="square" lIns="90000" tIns="36000">
            <a:spAutoFit/>
          </a:bodyPr>
          <a:lstStyle/>
          <a:p>
            <a:r>
              <a:rPr lang="ru-RU" sz="1100" dirty="0">
                <a:solidFill>
                  <a:schemeClr val="bg2"/>
                </a:solidFill>
                <a:latin typeface="Times New Roman" panose="02020603050405020304" pitchFamily="18" charset="0"/>
                <a:cs typeface="Times New Roman" panose="02020603050405020304" pitchFamily="18" charset="0"/>
              </a:rPr>
              <a:t>*</a:t>
            </a:r>
            <a:r>
              <a:rPr lang="en-US" sz="1100" dirty="0">
                <a:solidFill>
                  <a:schemeClr val="bg2"/>
                </a:solidFill>
                <a:latin typeface="Times New Roman" panose="02020603050405020304" pitchFamily="18" charset="0"/>
                <a:cs typeface="Times New Roman" panose="02020603050405020304" pitchFamily="18" charset="0"/>
              </a:rPr>
              <a:t>*</a:t>
            </a:r>
            <a:r>
              <a:rPr lang="ru-RU" sz="1100" dirty="0">
                <a:solidFill>
                  <a:schemeClr val="bg2"/>
                </a:solidFill>
                <a:latin typeface="Times New Roman" panose="02020603050405020304" pitchFamily="18" charset="0"/>
                <a:cs typeface="Times New Roman" panose="02020603050405020304" pitchFamily="18" charset="0"/>
              </a:rPr>
              <a:t>Информация о налоговых и неналоговых доходах в разрезе                                                      муниципальных образований размещена на портале «Открытый бюджет МО» по ссылке:</a:t>
            </a:r>
          </a:p>
        </p:txBody>
      </p:sp>
    </p:spTree>
    <p:extLst>
      <p:ext uri="{BB962C8B-B14F-4D97-AF65-F5344CB8AC3E}">
        <p14:creationId xmlns:p14="http://schemas.microsoft.com/office/powerpoint/2010/main" val="2725874438"/>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06968" y="189675"/>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a:r>
              <a:rPr lang="ru-RU" sz="1600" dirty="0">
                <a:solidFill>
                  <a:srgbClr val="16E7CF"/>
                </a:solidFill>
              </a:rPr>
              <a:t>Информация об удельном объеме доходов бюджета Ленинского городского округа в расчете на душу населения по состоянию на 01.01.2024</a:t>
            </a:r>
            <a:r>
              <a:rPr lang="en-US" sz="1600" dirty="0">
                <a:solidFill>
                  <a:srgbClr val="16E7CF"/>
                </a:solidFill>
              </a:rPr>
              <a:t> </a:t>
            </a:r>
            <a:r>
              <a:rPr lang="ru-RU" sz="1400" i="1" dirty="0">
                <a:solidFill>
                  <a:srgbClr val="16E7CF"/>
                </a:solidFill>
              </a:rPr>
              <a:t>(рублей)</a:t>
            </a:r>
          </a:p>
        </p:txBody>
      </p:sp>
      <p:graphicFrame>
        <p:nvGraphicFramePr>
          <p:cNvPr id="6" name="Таблица 5"/>
          <p:cNvGraphicFramePr>
            <a:graphicFrameLocks noGrp="1"/>
          </p:cNvGraphicFramePr>
          <p:nvPr>
            <p:extLst>
              <p:ext uri="{D42A27DB-BD31-4B8C-83A1-F6EECF244321}">
                <p14:modId xmlns:p14="http://schemas.microsoft.com/office/powerpoint/2010/main" val="1072940267"/>
              </p:ext>
            </p:extLst>
          </p:nvPr>
        </p:nvGraphicFramePr>
        <p:xfrm>
          <a:off x="155273" y="1105981"/>
          <a:ext cx="8833454" cy="1889974"/>
        </p:xfrm>
        <a:graphic>
          <a:graphicData uri="http://schemas.openxmlformats.org/drawingml/2006/table">
            <a:tbl>
              <a:tblPr firstRow="1" bandRow="1">
                <a:tableStyleId>{5940675A-B579-460E-94D1-54222C63F5DA}</a:tableStyleId>
              </a:tblPr>
              <a:tblGrid>
                <a:gridCol w="1587262">
                  <a:extLst>
                    <a:ext uri="{9D8B030D-6E8A-4147-A177-3AD203B41FA5}">
                      <a16:colId xmlns:a16="http://schemas.microsoft.com/office/drawing/2014/main" val="799442837"/>
                    </a:ext>
                  </a:extLst>
                </a:gridCol>
                <a:gridCol w="936582">
                  <a:extLst>
                    <a:ext uri="{9D8B030D-6E8A-4147-A177-3AD203B41FA5}">
                      <a16:colId xmlns:a16="http://schemas.microsoft.com/office/drawing/2014/main" val="537740782"/>
                    </a:ext>
                  </a:extLst>
                </a:gridCol>
                <a:gridCol w="1261922">
                  <a:extLst>
                    <a:ext uri="{9D8B030D-6E8A-4147-A177-3AD203B41FA5}">
                      <a16:colId xmlns:a16="http://schemas.microsoft.com/office/drawing/2014/main" val="3952419327"/>
                    </a:ext>
                  </a:extLst>
                </a:gridCol>
                <a:gridCol w="1261922">
                  <a:extLst>
                    <a:ext uri="{9D8B030D-6E8A-4147-A177-3AD203B41FA5}">
                      <a16:colId xmlns:a16="http://schemas.microsoft.com/office/drawing/2014/main" val="791126436"/>
                    </a:ext>
                  </a:extLst>
                </a:gridCol>
                <a:gridCol w="1261922">
                  <a:extLst>
                    <a:ext uri="{9D8B030D-6E8A-4147-A177-3AD203B41FA5}">
                      <a16:colId xmlns:a16="http://schemas.microsoft.com/office/drawing/2014/main" val="1768510530"/>
                    </a:ext>
                  </a:extLst>
                </a:gridCol>
                <a:gridCol w="1261922">
                  <a:extLst>
                    <a:ext uri="{9D8B030D-6E8A-4147-A177-3AD203B41FA5}">
                      <a16:colId xmlns:a16="http://schemas.microsoft.com/office/drawing/2014/main" val="3565222272"/>
                    </a:ext>
                  </a:extLst>
                </a:gridCol>
                <a:gridCol w="1261922">
                  <a:extLst>
                    <a:ext uri="{9D8B030D-6E8A-4147-A177-3AD203B41FA5}">
                      <a16:colId xmlns:a16="http://schemas.microsoft.com/office/drawing/2014/main" val="557734945"/>
                    </a:ext>
                  </a:extLst>
                </a:gridCol>
              </a:tblGrid>
              <a:tr h="376804">
                <a:tc rowSpan="2">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Виды доходов</a:t>
                      </a:r>
                    </a:p>
                  </a:txBody>
                  <a:tcPr marL="7620" marR="7620" marT="7620" marB="0" anchor="ctr">
                    <a:solidFill>
                      <a:schemeClr val="accent2">
                        <a:lumMod val="75000"/>
                      </a:schemeClr>
                    </a:solidFill>
                  </a:tcPr>
                </a:tc>
                <a:tc rowSpan="2">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Ленинский</a:t>
                      </a:r>
                    </a:p>
                  </a:txBody>
                  <a:tcPr marL="7620" marR="7620" marT="7620" marB="0" anchor="ctr">
                    <a:solidFill>
                      <a:schemeClr val="accent2">
                        <a:lumMod val="75000"/>
                      </a:schemeClr>
                    </a:solidFill>
                  </a:tcPr>
                </a:tc>
                <a:tc gridSpan="5">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В сравнении с другими муниципальными образованиями Московской области</a:t>
                      </a:r>
                    </a:p>
                  </a:txBody>
                  <a:tcPr marL="7620" marR="7620" marT="7620" marB="0" anchor="ctr">
                    <a:solidFill>
                      <a:schemeClr val="accent2">
                        <a:lumMod val="75000"/>
                      </a:schemeClr>
                    </a:solidFill>
                  </a:tcPr>
                </a:tc>
                <a:tc hMerge="1">
                  <a:txBody>
                    <a:bodyPr/>
                    <a:lstStyle/>
                    <a:p>
                      <a:endParaRPr lang="ru-RU"/>
                    </a:p>
                  </a:txBody>
                  <a:tcPr>
                    <a:solidFill>
                      <a:schemeClr val="accent1"/>
                    </a:solidFill>
                  </a:tcPr>
                </a:tc>
                <a:tc hMerge="1">
                  <a:txBody>
                    <a:bodyPr/>
                    <a:lstStyle/>
                    <a:p>
                      <a:endParaRPr lang="ru-RU"/>
                    </a:p>
                  </a:txBody>
                  <a:tcPr>
                    <a:solidFill>
                      <a:schemeClr val="accent1"/>
                    </a:solidFill>
                  </a:tcPr>
                </a:tc>
                <a:tc hMerge="1">
                  <a:txBody>
                    <a:bodyPr/>
                    <a:lstStyle/>
                    <a:p>
                      <a:endParaRPr lang="ru-RU"/>
                    </a:p>
                  </a:txBody>
                  <a:tcPr>
                    <a:solidFill>
                      <a:schemeClr val="accent1"/>
                    </a:solidFill>
                  </a:tcPr>
                </a:tc>
                <a:tc hMerge="1">
                  <a:txBody>
                    <a:bodyPr/>
                    <a:lstStyle/>
                    <a:p>
                      <a:endParaRPr lang="ru-RU"/>
                    </a:p>
                  </a:txBody>
                  <a:tcPr>
                    <a:solidFill>
                      <a:schemeClr val="accent1"/>
                    </a:solidFill>
                  </a:tcPr>
                </a:tc>
                <a:extLst>
                  <a:ext uri="{0D108BD9-81ED-4DB2-BD59-A6C34878D82A}">
                    <a16:rowId xmlns:a16="http://schemas.microsoft.com/office/drawing/2014/main" val="2626902373"/>
                  </a:ext>
                </a:extLst>
              </a:tr>
              <a:tr h="376804">
                <a:tc vMerge="1">
                  <a:txBody>
                    <a:bodyPr/>
                    <a:lstStyle/>
                    <a:p>
                      <a:endParaRPr lang="ru-RU" dirty="0"/>
                    </a:p>
                  </a:txBody>
                  <a:tcPr>
                    <a:solidFill>
                      <a:schemeClr val="accent1"/>
                    </a:solidFill>
                  </a:tcPr>
                </a:tc>
                <a:tc vMerge="1">
                  <a:txBody>
                    <a:bodyPr/>
                    <a:lstStyle/>
                    <a:p>
                      <a:endParaRPr lang="ru-RU" dirty="0"/>
                    </a:p>
                  </a:txBody>
                  <a:tcPr>
                    <a:solidFill>
                      <a:schemeClr val="accent1"/>
                    </a:solidFill>
                  </a:tcPr>
                </a:tc>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Подольск</a:t>
                      </a:r>
                    </a:p>
                  </a:txBody>
                  <a:tcPr marL="7620" marR="7620" marT="7620" marB="0" anchor="ctr">
                    <a:solidFill>
                      <a:schemeClr val="accent2">
                        <a:lumMod val="75000"/>
                      </a:schemeClr>
                    </a:solidFill>
                  </a:tcPr>
                </a:tc>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Раменский</a:t>
                      </a:r>
                    </a:p>
                  </a:txBody>
                  <a:tcPr marL="7620" marR="7620" marT="7620" marB="0" anchor="ctr">
                    <a:solidFill>
                      <a:schemeClr val="accent2">
                        <a:lumMod val="75000"/>
                      </a:schemeClr>
                    </a:solidFill>
                  </a:tcPr>
                </a:tc>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Люберцы</a:t>
                      </a:r>
                    </a:p>
                  </a:txBody>
                  <a:tcPr marL="7620" marR="7620" marT="7620" marB="0" anchor="ctr">
                    <a:solidFill>
                      <a:schemeClr val="accent2">
                        <a:lumMod val="75000"/>
                      </a:schemeClr>
                    </a:solidFill>
                  </a:tcPr>
                </a:tc>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Пушкинский</a:t>
                      </a:r>
                    </a:p>
                  </a:txBody>
                  <a:tcPr marL="7620" marR="7620" marT="7620" marB="0" anchor="ctr">
                    <a:solidFill>
                      <a:schemeClr val="accent2">
                        <a:lumMod val="75000"/>
                      </a:schemeClr>
                    </a:solidFill>
                  </a:tcPr>
                </a:tc>
                <a:tc>
                  <a:txBody>
                    <a:bodyPr/>
                    <a:lstStyle/>
                    <a:p>
                      <a:pPr algn="ctr" fontAlgn="ctr"/>
                      <a:r>
                        <a:rPr lang="ru-RU" sz="1100" b="1" i="0" u="none" strike="noStrike" dirty="0">
                          <a:solidFill>
                            <a:srgbClr val="000000"/>
                          </a:solidFill>
                          <a:effectLst/>
                          <a:latin typeface="Times New Roman" panose="02020603050405020304" pitchFamily="18" charset="0"/>
                          <a:cs typeface="Times New Roman" panose="02020603050405020304" pitchFamily="18" charset="0"/>
                        </a:rPr>
                        <a:t>Городской округ Орехово-Зуевский</a:t>
                      </a:r>
                    </a:p>
                  </a:txBody>
                  <a:tcPr marL="7620" marR="7620" marT="7620" marB="0" anchor="ctr">
                    <a:solidFill>
                      <a:schemeClr val="accent2">
                        <a:lumMod val="75000"/>
                      </a:schemeClr>
                    </a:solidFill>
                  </a:tcPr>
                </a:tc>
                <a:extLst>
                  <a:ext uri="{0D108BD9-81ED-4DB2-BD59-A6C34878D82A}">
                    <a16:rowId xmlns:a16="http://schemas.microsoft.com/office/drawing/2014/main" val="2698374130"/>
                  </a:ext>
                </a:extLst>
              </a:tr>
              <a:tr h="376804">
                <a:tc>
                  <a:txBody>
                    <a:bodyPr/>
                    <a:lstStyle/>
                    <a:p>
                      <a:pPr algn="l"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     Всего, в том числе</a:t>
                      </a:r>
                    </a:p>
                  </a:txBody>
                  <a:tcPr marL="7620" marR="7620" marT="7620" marB="0" anchor="ctr">
                    <a:solidFill>
                      <a:schemeClr val="accent1">
                        <a:lumMod val="20000"/>
                        <a:lumOff val="80000"/>
                      </a:schemeClr>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57 110   </a:t>
                      </a:r>
                    </a:p>
                  </a:txBody>
                  <a:tcPr marL="7620" marR="7620" marT="7620" marB="0" anchor="ctr">
                    <a:solidFill>
                      <a:schemeClr val="accent1">
                        <a:lumMod val="20000"/>
                        <a:lumOff val="80000"/>
                      </a:schemeClr>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51 811   </a:t>
                      </a:r>
                    </a:p>
                  </a:txBody>
                  <a:tcPr marL="7620" marR="7620" marT="7620" marB="0" anchor="ctr">
                    <a:solidFill>
                      <a:schemeClr val="accent1">
                        <a:lumMod val="20000"/>
                        <a:lumOff val="80000"/>
                      </a:schemeClr>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51 914   </a:t>
                      </a:r>
                    </a:p>
                  </a:txBody>
                  <a:tcPr marL="7620" marR="7620" marT="7620" marB="0" anchor="ctr">
                    <a:solidFill>
                      <a:schemeClr val="accent1">
                        <a:lumMod val="20000"/>
                        <a:lumOff val="80000"/>
                      </a:schemeClr>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44 161   </a:t>
                      </a:r>
                    </a:p>
                  </a:txBody>
                  <a:tcPr marL="7620" marR="7620" marT="7620" marB="0" anchor="ctr">
                    <a:solidFill>
                      <a:schemeClr val="accent1">
                        <a:lumMod val="20000"/>
                        <a:lumOff val="80000"/>
                      </a:schemeClr>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54 478   </a:t>
                      </a:r>
                    </a:p>
                  </a:txBody>
                  <a:tcPr marL="7620" marR="7620" marT="7620" marB="0" anchor="ctr">
                    <a:solidFill>
                      <a:schemeClr val="accent1">
                        <a:lumMod val="20000"/>
                        <a:lumOff val="80000"/>
                      </a:schemeClr>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65 122   </a:t>
                      </a:r>
                    </a:p>
                  </a:txBody>
                  <a:tcPr marL="7620" marR="7620" marT="7620" marB="0" anchor="ctr">
                    <a:solidFill>
                      <a:schemeClr val="accent1">
                        <a:lumMod val="20000"/>
                        <a:lumOff val="80000"/>
                      </a:schemeClr>
                    </a:solidFill>
                  </a:tcPr>
                </a:tc>
                <a:extLst>
                  <a:ext uri="{0D108BD9-81ED-4DB2-BD59-A6C34878D82A}">
                    <a16:rowId xmlns:a16="http://schemas.microsoft.com/office/drawing/2014/main" val="1439699793"/>
                  </a:ext>
                </a:extLst>
              </a:tr>
              <a:tr h="382758">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     Налоговые и неналоговые доходы</a:t>
                      </a:r>
                    </a:p>
                  </a:txBody>
                  <a:tcPr marL="7620" marR="7620" marT="7620" marB="0" anchor="ctr">
                    <a:solidFill>
                      <a:srgbClr val="E7F0FF"/>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22 791   </a:t>
                      </a:r>
                    </a:p>
                  </a:txBody>
                  <a:tcPr marL="7620" marR="7620" marT="7620" marB="0" anchor="ctr">
                    <a:solidFill>
                      <a:srgbClr val="E7F0FF"/>
                    </a:solidFill>
                  </a:tcPr>
                </a:tc>
                <a:tc>
                  <a:txBody>
                    <a:bodyPr/>
                    <a:lstStyle/>
                    <a:p>
                      <a:pPr algn="l" fontAlgn="b"/>
                      <a:r>
                        <a:rPr lang="ru-RU" sz="1100" b="1" i="0" u="none" strike="noStrike">
                          <a:solidFill>
                            <a:srgbClr val="000000"/>
                          </a:solidFill>
                          <a:effectLst/>
                          <a:latin typeface="Times New Roman" panose="02020603050405020304" pitchFamily="18" charset="0"/>
                          <a:cs typeface="Times New Roman" panose="02020603050405020304" pitchFamily="18" charset="0"/>
                        </a:rPr>
                        <a:t>                 25 020   </a:t>
                      </a:r>
                    </a:p>
                  </a:txBody>
                  <a:tcPr marL="7620" marR="7620" marT="7620" marB="0" anchor="ctr">
                    <a:solidFill>
                      <a:srgbClr val="E7F0FF"/>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25 145   </a:t>
                      </a:r>
                    </a:p>
                  </a:txBody>
                  <a:tcPr marL="7620" marR="7620" marT="7620" marB="0" anchor="ctr">
                    <a:solidFill>
                      <a:srgbClr val="E7F0FF"/>
                    </a:solidFill>
                  </a:tcPr>
                </a:tc>
                <a:tc>
                  <a:txBody>
                    <a:bodyPr/>
                    <a:lstStyle/>
                    <a:p>
                      <a:pPr algn="l" fontAlgn="b"/>
                      <a:r>
                        <a:rPr lang="ru-RU" sz="1100" b="1" i="0" u="none" strike="noStrike">
                          <a:solidFill>
                            <a:srgbClr val="000000"/>
                          </a:solidFill>
                          <a:effectLst/>
                          <a:latin typeface="Times New Roman" panose="02020603050405020304" pitchFamily="18" charset="0"/>
                          <a:cs typeface="Times New Roman" panose="02020603050405020304" pitchFamily="18" charset="0"/>
                        </a:rPr>
                        <a:t>            18 646   </a:t>
                      </a:r>
                    </a:p>
                  </a:txBody>
                  <a:tcPr marL="7620" marR="7620" marT="7620" marB="0" anchor="ctr">
                    <a:solidFill>
                      <a:srgbClr val="E7F0FF"/>
                    </a:solidFill>
                  </a:tcPr>
                </a:tc>
                <a:tc>
                  <a:txBody>
                    <a:bodyPr/>
                    <a:lstStyle/>
                    <a:p>
                      <a:pPr algn="l" fontAlgn="b"/>
                      <a:r>
                        <a:rPr lang="ru-RU" sz="1100" b="1" i="0" u="none" strike="noStrike">
                          <a:solidFill>
                            <a:srgbClr val="000000"/>
                          </a:solidFill>
                          <a:effectLst/>
                          <a:latin typeface="Times New Roman" panose="02020603050405020304" pitchFamily="18" charset="0"/>
                          <a:cs typeface="Times New Roman" panose="02020603050405020304" pitchFamily="18" charset="0"/>
                        </a:rPr>
                        <a:t>               26 055   </a:t>
                      </a:r>
                    </a:p>
                  </a:txBody>
                  <a:tcPr marL="7620" marR="7620" marT="7620" marB="0" anchor="ctr">
                    <a:solidFill>
                      <a:srgbClr val="E7F0FF"/>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28 286   </a:t>
                      </a:r>
                    </a:p>
                  </a:txBody>
                  <a:tcPr marL="7620" marR="7620" marT="7620" marB="0" anchor="ctr">
                    <a:solidFill>
                      <a:srgbClr val="E7F0FF"/>
                    </a:solidFill>
                  </a:tcPr>
                </a:tc>
                <a:extLst>
                  <a:ext uri="{0D108BD9-81ED-4DB2-BD59-A6C34878D82A}">
                    <a16:rowId xmlns:a16="http://schemas.microsoft.com/office/drawing/2014/main" val="3828508024"/>
                  </a:ext>
                </a:extLst>
              </a:tr>
              <a:tr h="376804">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     Безвозмездные поступления</a:t>
                      </a:r>
                    </a:p>
                  </a:txBody>
                  <a:tcPr marL="7620" marR="7620" marT="7620" marB="0" anchor="ctr">
                    <a:solidFill>
                      <a:schemeClr val="accent1">
                        <a:lumMod val="20000"/>
                        <a:lumOff val="80000"/>
                      </a:schemeClr>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34 126   </a:t>
                      </a:r>
                    </a:p>
                  </a:txBody>
                  <a:tcPr marL="7620" marR="7620" marT="7620" marB="0" anchor="ctr">
                    <a:solidFill>
                      <a:schemeClr val="accent1">
                        <a:lumMod val="20000"/>
                        <a:lumOff val="80000"/>
                      </a:schemeClr>
                    </a:solidFill>
                  </a:tcPr>
                </a:tc>
                <a:tc>
                  <a:txBody>
                    <a:bodyPr/>
                    <a:lstStyle/>
                    <a:p>
                      <a:pPr algn="l" fontAlgn="b"/>
                      <a:r>
                        <a:rPr lang="ru-RU" sz="1100" b="1" i="0" u="none" strike="noStrike">
                          <a:solidFill>
                            <a:srgbClr val="000000"/>
                          </a:solidFill>
                          <a:effectLst/>
                          <a:latin typeface="Times New Roman" panose="02020603050405020304" pitchFamily="18" charset="0"/>
                          <a:cs typeface="Times New Roman" panose="02020603050405020304" pitchFamily="18" charset="0"/>
                        </a:rPr>
                        <a:t>                 26 896   </a:t>
                      </a:r>
                    </a:p>
                  </a:txBody>
                  <a:tcPr marL="7620" marR="7620" marT="7620" marB="0" anchor="ctr">
                    <a:solidFill>
                      <a:schemeClr val="accent1">
                        <a:lumMod val="20000"/>
                        <a:lumOff val="80000"/>
                      </a:schemeClr>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26 910   </a:t>
                      </a:r>
                    </a:p>
                  </a:txBody>
                  <a:tcPr marL="7620" marR="7620" marT="7620" marB="0" anchor="ctr">
                    <a:solidFill>
                      <a:schemeClr val="accent1">
                        <a:lumMod val="20000"/>
                        <a:lumOff val="80000"/>
                      </a:schemeClr>
                    </a:solidFill>
                  </a:tcPr>
                </a:tc>
                <a:tc>
                  <a:txBody>
                    <a:bodyPr/>
                    <a:lstStyle/>
                    <a:p>
                      <a:pPr algn="l" fontAlgn="b"/>
                      <a:r>
                        <a:rPr lang="ru-RU" sz="1100" b="1" i="0" u="none" strike="noStrike">
                          <a:solidFill>
                            <a:srgbClr val="000000"/>
                          </a:solidFill>
                          <a:effectLst/>
                          <a:latin typeface="Times New Roman" panose="02020603050405020304" pitchFamily="18" charset="0"/>
                          <a:cs typeface="Times New Roman" panose="02020603050405020304" pitchFamily="18" charset="0"/>
                        </a:rPr>
                        <a:t>            25 684   </a:t>
                      </a:r>
                    </a:p>
                  </a:txBody>
                  <a:tcPr marL="7620" marR="7620" marT="7620" marB="0" anchor="ctr">
                    <a:solidFill>
                      <a:schemeClr val="accent1">
                        <a:lumMod val="20000"/>
                        <a:lumOff val="80000"/>
                      </a:schemeClr>
                    </a:solidFill>
                  </a:tcPr>
                </a:tc>
                <a:tc>
                  <a:txBody>
                    <a:bodyPr/>
                    <a:lstStyle/>
                    <a:p>
                      <a:pPr algn="l" fontAlgn="b"/>
                      <a:r>
                        <a:rPr lang="ru-RU" sz="1100" b="1" i="0" u="none" strike="noStrike">
                          <a:solidFill>
                            <a:srgbClr val="000000"/>
                          </a:solidFill>
                          <a:effectLst/>
                          <a:latin typeface="Times New Roman" panose="02020603050405020304" pitchFamily="18" charset="0"/>
                          <a:cs typeface="Times New Roman" panose="02020603050405020304" pitchFamily="18" charset="0"/>
                        </a:rPr>
                        <a:t>               28 526   </a:t>
                      </a:r>
                    </a:p>
                  </a:txBody>
                  <a:tcPr marL="7620" marR="7620" marT="7620" marB="0" anchor="ctr">
                    <a:solidFill>
                      <a:schemeClr val="accent1">
                        <a:lumMod val="20000"/>
                        <a:lumOff val="80000"/>
                      </a:schemeClr>
                    </a:solidFill>
                  </a:tcPr>
                </a:tc>
                <a:tc>
                  <a:txBody>
                    <a:bodyPr/>
                    <a:lstStyle/>
                    <a:p>
                      <a:pPr algn="l" fontAlgn="b"/>
                      <a:r>
                        <a:rPr lang="ru-RU" sz="1100" b="1" i="0" u="none" strike="noStrike" dirty="0">
                          <a:solidFill>
                            <a:srgbClr val="000000"/>
                          </a:solidFill>
                          <a:effectLst/>
                          <a:latin typeface="Times New Roman" panose="02020603050405020304" pitchFamily="18" charset="0"/>
                          <a:cs typeface="Times New Roman" panose="02020603050405020304" pitchFamily="18" charset="0"/>
                        </a:rPr>
                        <a:t>                   36 961   </a:t>
                      </a:r>
                    </a:p>
                  </a:txBody>
                  <a:tcPr marL="7620" marR="7620" marT="7620" marB="0" anchor="ctr">
                    <a:solidFill>
                      <a:schemeClr val="accent1">
                        <a:lumMod val="20000"/>
                        <a:lumOff val="80000"/>
                      </a:schemeClr>
                    </a:solidFill>
                  </a:tcPr>
                </a:tc>
                <a:extLst>
                  <a:ext uri="{0D108BD9-81ED-4DB2-BD59-A6C34878D82A}">
                    <a16:rowId xmlns:a16="http://schemas.microsoft.com/office/drawing/2014/main" val="2346160854"/>
                  </a:ext>
                </a:extLst>
              </a:tr>
            </a:tbl>
          </a:graphicData>
        </a:graphic>
      </p:graphicFrame>
      <p:pic>
        <p:nvPicPr>
          <p:cNvPr id="5" name="Рисунок 4">
            <a:extLst>
              <a:ext uri="{FF2B5EF4-FFF2-40B4-BE49-F238E27FC236}">
                <a16:creationId xmlns:a16="http://schemas.microsoft.com/office/drawing/2014/main" id="{4F672261-6DBF-41AB-9B9B-2E24BACD453B}"/>
              </a:ext>
            </a:extLst>
          </p:cNvPr>
          <p:cNvPicPr>
            <a:picLocks noChangeAspect="1"/>
          </p:cNvPicPr>
          <p:nvPr/>
        </p:nvPicPr>
        <p:blipFill>
          <a:blip r:embed="rId3"/>
          <a:stretch>
            <a:fillRect/>
          </a:stretch>
        </p:blipFill>
        <p:spPr>
          <a:xfrm>
            <a:off x="1405686" y="3012790"/>
            <a:ext cx="6332628" cy="2130710"/>
          </a:xfrm>
          <a:prstGeom prst="rect">
            <a:avLst/>
          </a:prstGeom>
        </p:spPr>
      </p:pic>
    </p:spTree>
    <p:extLst>
      <p:ext uri="{BB962C8B-B14F-4D97-AF65-F5344CB8AC3E}">
        <p14:creationId xmlns:p14="http://schemas.microsoft.com/office/powerpoint/2010/main" val="420685441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5800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29396" y="312784"/>
            <a:ext cx="8817175" cy="361563"/>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lang="ru-RU" sz="1600" dirty="0">
                <a:solidFill>
                  <a:srgbClr val="16E7CF"/>
                </a:solidFill>
              </a:rPr>
              <a:t>Перечень налоговых льгот и ставок по местным налогам в 2023 году</a:t>
            </a:r>
          </a:p>
        </p:txBody>
      </p:sp>
      <p:graphicFrame>
        <p:nvGraphicFramePr>
          <p:cNvPr id="6" name="Таблица 5"/>
          <p:cNvGraphicFramePr>
            <a:graphicFrameLocks noGrp="1"/>
          </p:cNvGraphicFramePr>
          <p:nvPr>
            <p:extLst>
              <p:ext uri="{D42A27DB-BD31-4B8C-83A1-F6EECF244321}">
                <p14:modId xmlns:p14="http://schemas.microsoft.com/office/powerpoint/2010/main" val="2307982745"/>
              </p:ext>
            </p:extLst>
          </p:nvPr>
        </p:nvGraphicFramePr>
        <p:xfrm>
          <a:off x="5" y="987137"/>
          <a:ext cx="6228266" cy="4076600"/>
        </p:xfrm>
        <a:graphic>
          <a:graphicData uri="http://schemas.openxmlformats.org/drawingml/2006/table">
            <a:tbl>
              <a:tblPr firstRow="1" bandRow="1"/>
              <a:tblGrid>
                <a:gridCol w="1735886">
                  <a:extLst>
                    <a:ext uri="{9D8B030D-6E8A-4147-A177-3AD203B41FA5}">
                      <a16:colId xmlns:a16="http://schemas.microsoft.com/office/drawing/2014/main" val="3541408019"/>
                    </a:ext>
                  </a:extLst>
                </a:gridCol>
                <a:gridCol w="2756490">
                  <a:extLst>
                    <a:ext uri="{9D8B030D-6E8A-4147-A177-3AD203B41FA5}">
                      <a16:colId xmlns:a16="http://schemas.microsoft.com/office/drawing/2014/main" val="2307190618"/>
                    </a:ext>
                  </a:extLst>
                </a:gridCol>
                <a:gridCol w="1735890">
                  <a:extLst>
                    <a:ext uri="{9D8B030D-6E8A-4147-A177-3AD203B41FA5}">
                      <a16:colId xmlns:a16="http://schemas.microsoft.com/office/drawing/2014/main" val="3417188649"/>
                    </a:ext>
                  </a:extLst>
                </a:gridCol>
              </a:tblGrid>
              <a:tr h="287186">
                <a:tc>
                  <a:txBody>
                    <a:bodyPr/>
                    <a:lstStyle/>
                    <a:p>
                      <a:pPr algn="ctr" fontAlgn="b"/>
                      <a:r>
                        <a:rPr lang="ru-RU" sz="1000" b="1" i="0" u="none" strike="noStrike" dirty="0">
                          <a:solidFill>
                            <a:srgbClr val="000000"/>
                          </a:solidFill>
                          <a:effectLst/>
                          <a:latin typeface="Times New Roman" panose="02020603050405020304" pitchFamily="18" charset="0"/>
                          <a:cs typeface="Times New Roman" panose="02020603050405020304" pitchFamily="18" charset="0"/>
                        </a:rPr>
                        <a:t>Ставка налога</a:t>
                      </a:r>
                    </a:p>
                  </a:txBody>
                  <a:tcPr marL="5446" marR="5446" marT="5446" marB="0" anchor="ctr"/>
                </a:tc>
                <a:tc>
                  <a:txBody>
                    <a:bodyPr/>
                    <a:lstStyle/>
                    <a:p>
                      <a:pPr algn="ctr" fontAlgn="b"/>
                      <a:r>
                        <a:rPr lang="ru-RU" sz="1000" b="1" i="0" u="none" strike="noStrike" dirty="0">
                          <a:solidFill>
                            <a:srgbClr val="000000"/>
                          </a:solidFill>
                          <a:effectLst/>
                          <a:latin typeface="Times New Roman" panose="02020603050405020304" pitchFamily="18" charset="0"/>
                          <a:cs typeface="Times New Roman" panose="02020603050405020304" pitchFamily="18" charset="0"/>
                        </a:rPr>
                        <a:t>Налоговые льготы</a:t>
                      </a:r>
                    </a:p>
                  </a:txBody>
                  <a:tcPr marL="5446" marR="5446" marT="5446" marB="0" anchor="ctr"/>
                </a:tc>
                <a:tc>
                  <a:txBody>
                    <a:bodyPr/>
                    <a:lstStyle/>
                    <a:p>
                      <a:pPr algn="ctr" fontAlgn="b"/>
                      <a:r>
                        <a:rPr lang="ru-RU" sz="1000" b="1" i="0" u="none" strike="noStrike" dirty="0">
                          <a:solidFill>
                            <a:srgbClr val="000000"/>
                          </a:solidFill>
                          <a:effectLst/>
                          <a:latin typeface="Times New Roman" panose="02020603050405020304" pitchFamily="18" charset="0"/>
                          <a:cs typeface="Times New Roman" panose="02020603050405020304" pitchFamily="18" charset="0"/>
                        </a:rPr>
                        <a:t>Нормативный правовой документ</a:t>
                      </a:r>
                    </a:p>
                  </a:txBody>
                  <a:tcPr marL="5446" marR="5446" marT="5446" marB="0" anchor="ctr"/>
                </a:tc>
                <a:extLst>
                  <a:ext uri="{0D108BD9-81ED-4DB2-BD59-A6C34878D82A}">
                    <a16:rowId xmlns:a16="http://schemas.microsoft.com/office/drawing/2014/main" val="804651814"/>
                  </a:ext>
                </a:extLst>
              </a:tr>
              <a:tr h="225162">
                <a:tc gridSpan="3">
                  <a:txBody>
                    <a:bodyPr/>
                    <a:lstStyle/>
                    <a:p>
                      <a:pPr marL="0" marR="0" indent="0" algn="ctr" defTabSz="158008" rtl="0" eaLnBrk="1" fontAlgn="auto" latinLnBrk="0" hangingPunct="1">
                        <a:lnSpc>
                          <a:spcPct val="100000"/>
                        </a:lnSpc>
                        <a:spcBef>
                          <a:spcPts val="0"/>
                        </a:spcBef>
                        <a:spcAft>
                          <a:spcPts val="0"/>
                        </a:spcAft>
                        <a:buClrTx/>
                        <a:buSzTx/>
                        <a:buFontTx/>
                        <a:buNone/>
                        <a:tabLst/>
                        <a:defRPr/>
                      </a:pPr>
                      <a:r>
                        <a:rPr lang="ru-RU" sz="1000" b="1" i="0" u="none" strike="noStrike" dirty="0">
                          <a:solidFill>
                            <a:srgbClr val="000000"/>
                          </a:solidFill>
                          <a:effectLst/>
                          <a:latin typeface="Times New Roman" panose="02020603050405020304" pitchFamily="18" charset="0"/>
                          <a:cs typeface="Times New Roman" panose="02020603050405020304" pitchFamily="18" charset="0"/>
                        </a:rPr>
                        <a:t>Земельный налог с юридических лиц </a:t>
                      </a:r>
                      <a:endParaRPr lang="ru-RU" sz="1000"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727570711"/>
                  </a:ext>
                </a:extLst>
              </a:tr>
              <a:tr h="1018259">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В размерах от 0,25 процента до 1,5 процентов от кадастровой стоимости земельного участка в зависимости от категории земель и вида разрешенного использования</a:t>
                      </a:r>
                    </a:p>
                  </a:txBody>
                  <a:tcPr marL="5446" marR="5446" marT="5446" marB="0" anchor="ctr"/>
                </a:tc>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Действуют льготы, установленные статьей 395 Налогового кодекса Российской Федерации, а также льготы, установленные Решением Совета депутатов от 21.10.2020</a:t>
                      </a:r>
                      <a:br>
                        <a:rPr lang="ru-RU" sz="800" b="0" i="0" u="none" strike="noStrike" dirty="0">
                          <a:solidFill>
                            <a:srgbClr val="000000"/>
                          </a:solidFill>
                          <a:effectLst/>
                          <a:latin typeface="Times New Roman" panose="02020603050405020304" pitchFamily="18" charset="0"/>
                          <a:cs typeface="Times New Roman" panose="02020603050405020304" pitchFamily="18" charset="0"/>
                        </a:rPr>
                      </a:br>
                      <a:r>
                        <a:rPr lang="ru-RU" sz="800" b="0" i="0" u="none" strike="noStrike" dirty="0">
                          <a:solidFill>
                            <a:srgbClr val="000000"/>
                          </a:solidFill>
                          <a:effectLst/>
                          <a:latin typeface="Times New Roman" panose="02020603050405020304" pitchFamily="18" charset="0"/>
                          <a:cs typeface="Times New Roman" panose="02020603050405020304" pitchFamily="18" charset="0"/>
                        </a:rPr>
                        <a:t>№16/4 "О земельном налоге на территории Ленинского городского округа " (с изменениями)</a:t>
                      </a:r>
                    </a:p>
                  </a:txBody>
                  <a:tcPr marL="5446" marR="5446" marT="5446" marB="0" anchor="ct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№16/4 «О земельном налоге на территории Ленинского городского округа Московской области»(с изм. и </a:t>
                      </a:r>
                      <a:r>
                        <a:rPr lang="ru-RU" sz="700" b="0" i="0" u="none" strike="noStrike" dirty="0" err="1">
                          <a:solidFill>
                            <a:srgbClr val="000000"/>
                          </a:solidFill>
                          <a:effectLst/>
                          <a:latin typeface="Times New Roman" panose="02020603050405020304" pitchFamily="18" charset="0"/>
                          <a:cs typeface="Times New Roman" panose="02020603050405020304" pitchFamily="18" charset="0"/>
                        </a:rPr>
                        <a:t>допол</a:t>
                      </a:r>
                      <a:r>
                        <a:rPr lang="ru-RU" sz="700" b="0" i="0" u="none" strike="noStrike" dirty="0">
                          <a:solidFill>
                            <a:srgbClr val="000000"/>
                          </a:solidFill>
                          <a:effectLst/>
                          <a:latin typeface="Times New Roman" panose="02020603050405020304" pitchFamily="18" charset="0"/>
                          <a:cs typeface="Times New Roman" panose="02020603050405020304" pitchFamily="18" charset="0"/>
                        </a:rPr>
                        <a:t>. от 27.01.2021 № 23/2, от 03.02.2022 № 41/2, от 27.05.2022 </a:t>
                      </a:r>
                    </a:p>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 48/2, от 20.06.2022 № 49/2, от 25.08.2023 № 65/2, от 18.10.2023 </a:t>
                      </a:r>
                    </a:p>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 67/1)</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6" marR="5446" marT="5446" marB="0" anchor="ctr"/>
                </a:tc>
                <a:extLst>
                  <a:ext uri="{0D108BD9-81ED-4DB2-BD59-A6C34878D82A}">
                    <a16:rowId xmlns:a16="http://schemas.microsoft.com/office/drawing/2014/main" val="3255500368"/>
                  </a:ext>
                </a:extLst>
              </a:tr>
              <a:tr h="225162">
                <a:tc gridSpan="3">
                  <a:txBody>
                    <a:bodyPr/>
                    <a:lstStyle/>
                    <a:p>
                      <a:r>
                        <a:rPr lang="ru-RU" sz="1000" b="1" kern="0" baseline="0" dirty="0">
                          <a:solidFill>
                            <a:schemeClr val="bg2">
                              <a:lumMod val="50000"/>
                            </a:schemeClr>
                          </a:solidFill>
                          <a:latin typeface="Times New Roman" panose="02020603050405020304" pitchFamily="18" charset="0"/>
                          <a:cs typeface="Times New Roman" panose="02020603050405020304" pitchFamily="18" charset="0"/>
                        </a:rPr>
                        <a:t>Земельный налог с физических лиц</a:t>
                      </a:r>
                      <a:r>
                        <a:rPr lang="ru-RU" sz="1000" kern="0" baseline="0" dirty="0">
                          <a:solidFill>
                            <a:schemeClr val="bg2">
                              <a:lumMod val="50000"/>
                            </a:schemeClr>
                          </a:solidFill>
                          <a:latin typeface="Times New Roman" panose="02020603050405020304" pitchFamily="18" charset="0"/>
                          <a:cs typeface="Times New Roman" panose="02020603050405020304" pitchFamily="18" charset="0"/>
                        </a:rPr>
                        <a:t> </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302665239"/>
                  </a:ext>
                </a:extLst>
              </a:tr>
              <a:tr h="1018259">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В размерах от 0,25 процента до 1,5 процентов от кадастровой стоимости земельного участка в зависимости от категории земель и вида разрешенного использования</a:t>
                      </a:r>
                    </a:p>
                  </a:txBody>
                  <a:tcPr marL="5446" marR="5446" marT="5446" marB="0" anchor="ctr"/>
                </a:tc>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Действуют льготы, установленные статьей 395 Налогового кодекса Российской Федерации, а также льготы, установленные Решением Совета депутатов от 21.10.2020</a:t>
                      </a:r>
                      <a:br>
                        <a:rPr lang="ru-RU" sz="800" b="0" i="0" u="none" strike="noStrike" dirty="0">
                          <a:solidFill>
                            <a:srgbClr val="000000"/>
                          </a:solidFill>
                          <a:effectLst/>
                          <a:latin typeface="Times New Roman" panose="02020603050405020304" pitchFamily="18" charset="0"/>
                          <a:cs typeface="Times New Roman" panose="02020603050405020304" pitchFamily="18" charset="0"/>
                        </a:rPr>
                      </a:br>
                      <a:r>
                        <a:rPr lang="ru-RU" sz="800" b="0" i="0" u="none" strike="noStrike" dirty="0">
                          <a:solidFill>
                            <a:srgbClr val="000000"/>
                          </a:solidFill>
                          <a:effectLst/>
                          <a:latin typeface="Times New Roman" panose="02020603050405020304" pitchFamily="18" charset="0"/>
                          <a:cs typeface="Times New Roman" panose="02020603050405020304" pitchFamily="18" charset="0"/>
                        </a:rPr>
                        <a:t>№16/4 "О земельном налоге на территории Ленинского городского округа " (с изменениями)  </a:t>
                      </a:r>
                    </a:p>
                  </a:txBody>
                  <a:tcPr marL="5446" marR="5446" marT="5446" marB="0" anchor="ctr"/>
                </a:tc>
                <a:tc>
                  <a:txBody>
                    <a:bodyPr/>
                    <a:lstStyle/>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№16/4 «О земельном налоге на территории Ленинского городского округа Московской области»(с изм. и </a:t>
                      </a:r>
                      <a:r>
                        <a:rPr lang="ru-RU" sz="700" b="0" i="0" u="none" strike="noStrike" dirty="0" err="1">
                          <a:solidFill>
                            <a:srgbClr val="000000"/>
                          </a:solidFill>
                          <a:effectLst/>
                          <a:latin typeface="Times New Roman" panose="02020603050405020304" pitchFamily="18" charset="0"/>
                          <a:cs typeface="Times New Roman" panose="02020603050405020304" pitchFamily="18" charset="0"/>
                        </a:rPr>
                        <a:t>допол</a:t>
                      </a:r>
                      <a:r>
                        <a:rPr lang="ru-RU" sz="700" b="0" i="0" u="none" strike="noStrike" dirty="0">
                          <a:solidFill>
                            <a:srgbClr val="000000"/>
                          </a:solidFill>
                          <a:effectLst/>
                          <a:latin typeface="Times New Roman" panose="02020603050405020304" pitchFamily="18" charset="0"/>
                          <a:cs typeface="Times New Roman" panose="02020603050405020304" pitchFamily="18" charset="0"/>
                        </a:rPr>
                        <a:t>. от 27.01.2021 № 23/2, от 03.02.2022 № 41/2, от 27.05.2022 </a:t>
                      </a:r>
                    </a:p>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 48/2, от 20.06.2022 № 49/2, от 25.08.2023 № 65/2, от 18.10.2023 </a:t>
                      </a:r>
                    </a:p>
                    <a:p>
                      <a:pPr algn="ctr" fontAlgn="ctr"/>
                      <a:r>
                        <a:rPr lang="ru-RU" sz="700" b="0" i="0" u="none" strike="noStrike" dirty="0">
                          <a:solidFill>
                            <a:srgbClr val="000000"/>
                          </a:solidFill>
                          <a:effectLst/>
                          <a:latin typeface="Times New Roman" panose="02020603050405020304" pitchFamily="18" charset="0"/>
                          <a:cs typeface="Times New Roman" panose="02020603050405020304" pitchFamily="18" charset="0"/>
                        </a:rPr>
                        <a:t>№ 67/1)</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446" marR="5446" marT="5446" marB="0" anchor="ctr"/>
                </a:tc>
                <a:extLst>
                  <a:ext uri="{0D108BD9-81ED-4DB2-BD59-A6C34878D82A}">
                    <a16:rowId xmlns:a16="http://schemas.microsoft.com/office/drawing/2014/main" val="3965869785"/>
                  </a:ext>
                </a:extLst>
              </a:tr>
              <a:tr h="298301">
                <a:tc gridSpan="3">
                  <a:txBody>
                    <a:bodyPr/>
                    <a:lstStyle/>
                    <a:p>
                      <a:r>
                        <a:rPr lang="ru-RU" sz="1000" b="1" kern="0" baseline="0" dirty="0">
                          <a:solidFill>
                            <a:schemeClr val="bg2">
                              <a:lumMod val="50000"/>
                            </a:schemeClr>
                          </a:solidFill>
                          <a:latin typeface="Times New Roman" panose="02020603050405020304" pitchFamily="18" charset="0"/>
                          <a:cs typeface="Times New Roman" panose="02020603050405020304" pitchFamily="18" charset="0"/>
                        </a:rPr>
                        <a:t>Налог на имущество физических лиц</a:t>
                      </a:r>
                      <a:r>
                        <a:rPr lang="ru-RU" sz="1000" kern="0" baseline="0" dirty="0">
                          <a:solidFill>
                            <a:schemeClr val="bg2">
                              <a:lumMod val="50000"/>
                            </a:schemeClr>
                          </a:solidFill>
                          <a:latin typeface="Times New Roman" panose="02020603050405020304" pitchFamily="18" charset="0"/>
                          <a:cs typeface="Times New Roman" panose="02020603050405020304" pitchFamily="18" charset="0"/>
                        </a:rPr>
                        <a:t> </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825326043"/>
                  </a:ext>
                </a:extLst>
              </a:tr>
              <a:tr h="943855">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В размерах от 0,15 процента до 2,0 процентов от кадастровой стоимости объекта в зависимости от вида имущества</a:t>
                      </a:r>
                    </a:p>
                  </a:txBody>
                  <a:tcPr marL="5446" marR="5446" marT="5446" marB="0" anchor="ctr"/>
                </a:tc>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Действуют льготы, установленные статьей 407 Налогового кодекса Российской Федерации, а также льготы, установленные Решением Совета депутатов от 21.10.2020 №16/5 "О налоге на имущество физических лиц на территории Ленинского городского округа"</a:t>
                      </a:r>
                    </a:p>
                  </a:txBody>
                  <a:tcPr marL="5446" marR="5446" marT="5446" marB="0" anchor="ctr"/>
                </a:tc>
                <a:tc>
                  <a:txBody>
                    <a:bodyPr/>
                    <a:lstStyle/>
                    <a:p>
                      <a:pPr algn="ct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№16/5 «О налоге на имущество физических лиц на территории Ленинского городского округа Московской области» </a:t>
                      </a:r>
                    </a:p>
                  </a:txBody>
                  <a:tcPr marL="5446" marR="5446" marT="5446" marB="0" anchor="ctr"/>
                </a:tc>
                <a:extLst>
                  <a:ext uri="{0D108BD9-81ED-4DB2-BD59-A6C34878D82A}">
                    <a16:rowId xmlns:a16="http://schemas.microsoft.com/office/drawing/2014/main" val="322565463"/>
                  </a:ext>
                </a:extLst>
              </a:tr>
            </a:tbl>
          </a:graphicData>
        </a:graphic>
      </p:graphicFrame>
      <p:pic>
        <p:nvPicPr>
          <p:cNvPr id="4" name="Рисунок 3">
            <a:extLst>
              <a:ext uri="{FF2B5EF4-FFF2-40B4-BE49-F238E27FC236}">
                <a16:creationId xmlns:a16="http://schemas.microsoft.com/office/drawing/2014/main" id="{FED08459-6233-43C1-91D6-083601456B69}"/>
              </a:ext>
            </a:extLst>
          </p:cNvPr>
          <p:cNvPicPr>
            <a:picLocks noChangeAspect="1"/>
          </p:cNvPicPr>
          <p:nvPr/>
        </p:nvPicPr>
        <p:blipFill>
          <a:blip r:embed="rId2"/>
          <a:stretch>
            <a:fillRect/>
          </a:stretch>
        </p:blipFill>
        <p:spPr>
          <a:xfrm>
            <a:off x="6277509" y="1884277"/>
            <a:ext cx="2866486" cy="2390294"/>
          </a:xfrm>
          <a:prstGeom prst="rect">
            <a:avLst/>
          </a:prstGeom>
        </p:spPr>
      </p:pic>
    </p:spTree>
    <p:extLst>
      <p:ext uri="{BB962C8B-B14F-4D97-AF65-F5344CB8AC3E}">
        <p14:creationId xmlns:p14="http://schemas.microsoft.com/office/powerpoint/2010/main" val="410534961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7400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287480" y="189674"/>
            <a:ext cx="8856519"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lang="ru-RU" sz="1600" dirty="0">
                <a:solidFill>
                  <a:srgbClr val="16E7CF"/>
                </a:solidFill>
              </a:rPr>
              <a:t>Перечень налоговых льгот и объем выпадающих доходов в связи с предоставлением льгот, установленных органами местного самоуправления в 2023 году </a:t>
            </a:r>
            <a:r>
              <a:rPr lang="ru-RU" sz="1400" i="1" dirty="0">
                <a:solidFill>
                  <a:srgbClr val="16E7CF"/>
                </a:solidFill>
              </a:rPr>
              <a:t>(тыс. рублей)</a:t>
            </a:r>
          </a:p>
        </p:txBody>
      </p:sp>
      <p:graphicFrame>
        <p:nvGraphicFramePr>
          <p:cNvPr id="6" name="Таблица 5"/>
          <p:cNvGraphicFramePr>
            <a:graphicFrameLocks noGrp="1"/>
          </p:cNvGraphicFramePr>
          <p:nvPr>
            <p:extLst>
              <p:ext uri="{D42A27DB-BD31-4B8C-83A1-F6EECF244321}">
                <p14:modId xmlns:p14="http://schemas.microsoft.com/office/powerpoint/2010/main" val="1415299083"/>
              </p:ext>
            </p:extLst>
          </p:nvPr>
        </p:nvGraphicFramePr>
        <p:xfrm>
          <a:off x="2" y="987136"/>
          <a:ext cx="9143999" cy="4156364"/>
        </p:xfrm>
        <a:graphic>
          <a:graphicData uri="http://schemas.openxmlformats.org/drawingml/2006/table">
            <a:tbl>
              <a:tblPr firstRow="1" bandRow="1"/>
              <a:tblGrid>
                <a:gridCol w="514969">
                  <a:extLst>
                    <a:ext uri="{9D8B030D-6E8A-4147-A177-3AD203B41FA5}">
                      <a16:colId xmlns:a16="http://schemas.microsoft.com/office/drawing/2014/main" val="3541408019"/>
                    </a:ext>
                  </a:extLst>
                </a:gridCol>
                <a:gridCol w="4577534">
                  <a:extLst>
                    <a:ext uri="{9D8B030D-6E8A-4147-A177-3AD203B41FA5}">
                      <a16:colId xmlns:a16="http://schemas.microsoft.com/office/drawing/2014/main" val="37774887"/>
                    </a:ext>
                  </a:extLst>
                </a:gridCol>
                <a:gridCol w="2342270">
                  <a:extLst>
                    <a:ext uri="{9D8B030D-6E8A-4147-A177-3AD203B41FA5}">
                      <a16:colId xmlns:a16="http://schemas.microsoft.com/office/drawing/2014/main" val="1025939068"/>
                    </a:ext>
                  </a:extLst>
                </a:gridCol>
                <a:gridCol w="854613">
                  <a:extLst>
                    <a:ext uri="{9D8B030D-6E8A-4147-A177-3AD203B41FA5}">
                      <a16:colId xmlns:a16="http://schemas.microsoft.com/office/drawing/2014/main" val="1183177811"/>
                    </a:ext>
                  </a:extLst>
                </a:gridCol>
                <a:gridCol w="854613">
                  <a:extLst>
                    <a:ext uri="{9D8B030D-6E8A-4147-A177-3AD203B41FA5}">
                      <a16:colId xmlns:a16="http://schemas.microsoft.com/office/drawing/2014/main" val="1830733364"/>
                    </a:ext>
                  </a:extLst>
                </a:gridCol>
              </a:tblGrid>
              <a:tr h="562929">
                <a:tc>
                  <a:txBody>
                    <a:bodyPr/>
                    <a:lstStyle/>
                    <a:p>
                      <a:pPr algn="ctr" fontAlgn="ctr">
                        <a:lnSpc>
                          <a:spcPct val="107000"/>
                        </a:lnSpc>
                        <a:spcAft>
                          <a:spcPts val="0"/>
                        </a:spcAft>
                      </a:pPr>
                      <a:r>
                        <a:rPr lang="ru-RU" sz="11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п/п</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11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Наименование налоговой льготы</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11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Правовое основание</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11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План 2023 года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11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Оценка 2023 года</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extLst>
                  <a:ext uri="{0D108BD9-81ED-4DB2-BD59-A6C34878D82A}">
                    <a16:rowId xmlns:a16="http://schemas.microsoft.com/office/drawing/2014/main" val="804651814"/>
                  </a:ext>
                </a:extLst>
              </a:tr>
              <a:tr h="269500">
                <a:tc>
                  <a:txBody>
                    <a:bodyPr/>
                    <a:lstStyle/>
                    <a:p>
                      <a:r>
                        <a:rPr lang="ru-RU" sz="1000" kern="0" baseline="0" dirty="0">
                          <a:solidFill>
                            <a:schemeClr val="bg2">
                              <a:lumMod val="50000"/>
                            </a:schemeClr>
                          </a:solidFill>
                          <a:latin typeface="Times New Roman" panose="02020603050405020304" pitchFamily="18" charset="0"/>
                          <a:cs typeface="Times New Roman" panose="02020603050405020304" pitchFamily="18" charset="0"/>
                        </a:rPr>
                        <a:t>1</a:t>
                      </a:r>
                    </a:p>
                  </a:txBody>
                  <a:tcPr>
                    <a:noFill/>
                  </a:tcPr>
                </a:tc>
                <a:tc gridSpan="4">
                  <a:txBody>
                    <a:bodyPr/>
                    <a:lstStyle/>
                    <a:p>
                      <a:r>
                        <a:rPr lang="ru-RU" sz="1000" b="1" kern="0" baseline="0" dirty="0">
                          <a:solidFill>
                            <a:schemeClr val="bg2">
                              <a:lumMod val="50000"/>
                            </a:schemeClr>
                          </a:solidFill>
                          <a:latin typeface="Times New Roman" panose="02020603050405020304" pitchFamily="18" charset="0"/>
                          <a:cs typeface="Times New Roman" panose="02020603050405020304" pitchFamily="18" charset="0"/>
                        </a:rPr>
                        <a:t>Земельный налог</a:t>
                      </a:r>
                    </a:p>
                  </a:txBody>
                  <a:tcPr>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727570711"/>
                  </a:ext>
                </a:extLst>
              </a:tr>
              <a:tr h="250054">
                <a:tc rowSpan="8">
                  <a:txBody>
                    <a:bodyPr/>
                    <a:lstStyle/>
                    <a:p>
                      <a:r>
                        <a:rPr lang="ru-RU" sz="1000" kern="0" baseline="0" dirty="0">
                          <a:solidFill>
                            <a:schemeClr val="bg2">
                              <a:lumMod val="50000"/>
                            </a:schemeClr>
                          </a:solidFill>
                          <a:latin typeface="Times New Roman" panose="02020603050405020304" pitchFamily="18" charset="0"/>
                          <a:cs typeface="Times New Roman" panose="02020603050405020304" pitchFamily="18" charset="0"/>
                        </a:rPr>
                        <a:t>1.1</a:t>
                      </a:r>
                    </a:p>
                  </a:txBody>
                  <a:tcPr anchor="ctr">
                    <a:noFill/>
                  </a:tcPr>
                </a:tc>
                <a:tc>
                  <a:txBody>
                    <a:bodyPr/>
                    <a:lstStyle/>
                    <a:p>
                      <a:pPr algn="ctr" fontAlgn="ctr">
                        <a:lnSpc>
                          <a:spcPct val="107000"/>
                        </a:lnSpc>
                        <a:spcAft>
                          <a:spcPts val="0"/>
                        </a:spcAft>
                      </a:pPr>
                      <a:r>
                        <a:rPr lang="ru-RU" sz="800" b="1" u="sng"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льготы налогоплательщикам-организациям в размере 100 %: </a:t>
                      </a:r>
                    </a:p>
                  </a:txBody>
                  <a:tcPr marL="5196" marR="5196" marT="5196" marB="0" anchor="ctr">
                    <a:noFill/>
                  </a:tcPr>
                </a:tc>
                <a:tc rowSpan="8">
                  <a:txBody>
                    <a:bodyPr/>
                    <a:lstStyle/>
                    <a:p>
                      <a:r>
                        <a:rPr lang="ru-RU" sz="800" kern="0" baseline="0" dirty="0">
                          <a:solidFill>
                            <a:schemeClr val="bg2">
                              <a:lumMod val="50000"/>
                            </a:schemeClr>
                          </a:solidFill>
                          <a:latin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№16/4 «О земельном налоге на территории Ленинского городского округа Московской области»</a:t>
                      </a:r>
                    </a:p>
                    <a:p>
                      <a:r>
                        <a:rPr lang="ru-RU" sz="800" kern="0" baseline="0" dirty="0">
                          <a:solidFill>
                            <a:schemeClr val="bg2">
                              <a:lumMod val="50000"/>
                            </a:schemeClr>
                          </a:solidFill>
                          <a:latin typeface="Times New Roman" panose="02020603050405020304" pitchFamily="18" charset="0"/>
                          <a:cs typeface="Times New Roman" panose="02020603050405020304" pitchFamily="18" charset="0"/>
                        </a:rPr>
                        <a:t>(с изм. и доп. от 27.01.2021 N 23/2, от 03.02.2022 N 41/2, от 27.05.2022 N 48/2,</a:t>
                      </a:r>
                    </a:p>
                    <a:p>
                      <a:r>
                        <a:rPr lang="ru-RU" sz="800" kern="0" baseline="0" dirty="0">
                          <a:solidFill>
                            <a:schemeClr val="bg2">
                              <a:lumMod val="50000"/>
                            </a:schemeClr>
                          </a:solidFill>
                          <a:latin typeface="Times New Roman" panose="02020603050405020304" pitchFamily="18" charset="0"/>
                          <a:cs typeface="Times New Roman" panose="02020603050405020304" pitchFamily="18" charset="0"/>
                        </a:rPr>
                        <a:t>от 20.06.2022 N 49/2, от 25.08.2023 № 65/2, от 18.10.2023 № 67/1) п.5</a:t>
                      </a:r>
                    </a:p>
                  </a:txBody>
                  <a:tcPr anchor="ctr">
                    <a:noFill/>
                  </a:tcPr>
                </a:tc>
                <a:tc rowSpan="8">
                  <a:txBody>
                    <a:bodyPr/>
                    <a:lstStyle/>
                    <a:p>
                      <a:r>
                        <a:rPr lang="ru-RU" sz="1000" b="1" dirty="0">
                          <a:solidFill>
                            <a:srgbClr val="343947"/>
                          </a:solidFill>
                          <a:latin typeface="Times New Roman" panose="02020603050405020304" pitchFamily="18" charset="0"/>
                          <a:cs typeface="Times New Roman" panose="02020603050405020304" pitchFamily="18" charset="0"/>
                        </a:rPr>
                        <a:t>15 337,2</a:t>
                      </a:r>
                      <a:endParaRPr lang="ru-RU" sz="800"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chor="ctr">
                    <a:noFill/>
                  </a:tcPr>
                </a:tc>
                <a:tc rowSpan="8">
                  <a:txBody>
                    <a:bodyPr/>
                    <a:lstStyle/>
                    <a:p>
                      <a:r>
                        <a:rPr lang="ru-RU" sz="1000" b="1" dirty="0">
                          <a:solidFill>
                            <a:srgbClr val="343947"/>
                          </a:solidFill>
                          <a:latin typeface="Times New Roman" panose="02020603050405020304" pitchFamily="18" charset="0"/>
                          <a:cs typeface="Times New Roman" panose="02020603050405020304" pitchFamily="18" charset="0"/>
                        </a:rPr>
                        <a:t>15 337,2</a:t>
                      </a:r>
                      <a:endParaRPr lang="ru-RU" sz="800"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chor="ctr">
                    <a:noFill/>
                  </a:tcPr>
                </a:tc>
                <a:extLst>
                  <a:ext uri="{0D108BD9-81ED-4DB2-BD59-A6C34878D82A}">
                    <a16:rowId xmlns:a16="http://schemas.microsoft.com/office/drawing/2014/main" val="3255500368"/>
                  </a:ext>
                </a:extLst>
              </a:tr>
              <a:tr h="268766">
                <a:tc vMerge="1">
                  <a:txBody>
                    <a:bodyPr/>
                    <a:lstStyle/>
                    <a:p>
                      <a:endParaRPr lang="ru-RU" dirty="0"/>
                    </a:p>
                  </a:txBody>
                  <a:tcPr/>
                </a:tc>
                <a:tc>
                  <a:txBody>
                    <a:bodyPr/>
                    <a:lstStyle/>
                    <a:p>
                      <a:pPr algn="l" fontAlgn="ctr">
                        <a:lnSpc>
                          <a:spcPct val="107000"/>
                        </a:lnSpc>
                        <a:spcAft>
                          <a:spcPts val="0"/>
                        </a:spcAft>
                      </a:pP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органы местного самоуправления;</a:t>
                      </a:r>
                    </a:p>
                  </a:txBody>
                  <a:tcPr marL="5196" marR="5196" marT="5196" marB="0" anchor="ctr">
                    <a:noFill/>
                  </a:tcPr>
                </a:tc>
                <a:tc vMerge="1">
                  <a:txBody>
                    <a:bodyPr/>
                    <a:lstStyle/>
                    <a:p>
                      <a:pPr algn="l" fontAlgn="ctr">
                        <a:lnSpc>
                          <a:spcPct val="107000"/>
                        </a:lnSpc>
                        <a:spcAft>
                          <a:spcPts val="0"/>
                        </a:spcAft>
                      </a:pPr>
                      <a:endParaRPr lang="ru-RU" sz="800" kern="1200" dirty="0">
                        <a:solidFill>
                          <a:srgbClr val="000000"/>
                        </a:solidFill>
                        <a:effectLst/>
                        <a:latin typeface="+mn-lt"/>
                        <a:ea typeface="Times New Roman" panose="02020603050405020304" pitchFamily="18" charset="0"/>
                        <a:cs typeface="Times New Roman" panose="02020603050405020304" pitchFamily="18" charset="0"/>
                      </a:endParaRPr>
                    </a:p>
                  </a:txBody>
                  <a:tcPr marL="5196" marR="5196" marT="5196" marB="0" anchor="ctr">
                    <a:no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547683512"/>
                  </a:ext>
                </a:extLst>
              </a:tr>
              <a:tr h="702187">
                <a:tc vMerge="1">
                  <a:txBody>
                    <a:bodyPr/>
                    <a:lstStyle/>
                    <a:p>
                      <a:endParaRPr lang="ru-RU" dirty="0"/>
                    </a:p>
                  </a:txBody>
                  <a:tcPr/>
                </a:tc>
                <a:tc>
                  <a:txBody>
                    <a:bodyPr/>
                    <a:lstStyle/>
                    <a:p>
                      <a:pPr algn="l" fontAlgn="ctr">
                        <a:lnSpc>
                          <a:spcPct val="107000"/>
                        </a:lnSpc>
                        <a:spcAft>
                          <a:spcPts val="0"/>
                        </a:spcAft>
                      </a:pP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государственные бюджетные учреждения Московской области, вид деятельности которых направлен на сопровождение процедур оформления права собственности Московской области на объекты недвижимости, включая земельные участки;</a:t>
                      </a:r>
                    </a:p>
                  </a:txBody>
                  <a:tcPr marL="5196" marR="5196" marT="5196" marB="0" anchor="ctr">
                    <a:noFill/>
                  </a:tcPr>
                </a:tc>
                <a:tc vMerge="1">
                  <a:txBody>
                    <a:bodyPr/>
                    <a:lstStyle/>
                    <a:p>
                      <a:pPr algn="l" fontAlgn="ctr">
                        <a:lnSpc>
                          <a:spcPct val="107000"/>
                        </a:lnSpc>
                        <a:spcAft>
                          <a:spcPts val="0"/>
                        </a:spcAft>
                      </a:pPr>
                      <a:endParaRPr lang="ru-RU" sz="800" kern="1200" dirty="0">
                        <a:solidFill>
                          <a:srgbClr val="000000"/>
                        </a:solidFill>
                        <a:effectLst/>
                        <a:latin typeface="+mn-lt"/>
                        <a:ea typeface="Times New Roman" panose="02020603050405020304" pitchFamily="18" charset="0"/>
                        <a:cs typeface="Times New Roman" panose="02020603050405020304" pitchFamily="18" charset="0"/>
                      </a:endParaRPr>
                    </a:p>
                  </a:txBody>
                  <a:tcPr marL="5196" marR="5196" marT="5196" marB="0" anchor="ctr">
                    <a:no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701342520"/>
                  </a:ext>
                </a:extLst>
              </a:tr>
              <a:tr h="202991">
                <a:tc vMerge="1">
                  <a:txBody>
                    <a:bodyPr/>
                    <a:lstStyle/>
                    <a:p>
                      <a:endParaRPr lang="ru-RU"/>
                    </a:p>
                  </a:txBody>
                  <a:tcPr/>
                </a:tc>
                <a:tc>
                  <a:txBody>
                    <a:bodyPr/>
                    <a:lstStyle/>
                    <a:p>
                      <a:pPr algn="l" fontAlgn="ctr">
                        <a:lnSpc>
                          <a:spcPct val="107000"/>
                        </a:lnSpc>
                        <a:spcAft>
                          <a:spcPts val="0"/>
                        </a:spcAft>
                      </a:pP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налоговые органы;</a:t>
                      </a:r>
                    </a:p>
                  </a:txBody>
                  <a:tcPr marL="5196" marR="5196" marT="5196" marB="0" anchor="ctr">
                    <a:noFill/>
                  </a:tcPr>
                </a:tc>
                <a:tc vMerge="1">
                  <a:txBody>
                    <a:bodyPr/>
                    <a:lstStyle/>
                    <a:p>
                      <a:pPr algn="l" fontAlgn="ctr">
                        <a:lnSpc>
                          <a:spcPct val="107000"/>
                        </a:lnSpc>
                        <a:spcAft>
                          <a:spcPts val="0"/>
                        </a:spcAft>
                      </a:pPr>
                      <a:endParaRPr lang="ru-RU" sz="800" kern="1200" dirty="0">
                        <a:solidFill>
                          <a:srgbClr val="000000"/>
                        </a:solidFill>
                        <a:effectLst/>
                        <a:latin typeface="+mn-lt"/>
                        <a:ea typeface="Times New Roman" panose="02020603050405020304" pitchFamily="18" charset="0"/>
                        <a:cs typeface="Times New Roman" panose="02020603050405020304" pitchFamily="18" charset="0"/>
                      </a:endParaRPr>
                    </a:p>
                  </a:txBody>
                  <a:tcPr marL="5196" marR="5196" marT="5196" marB="0" anchor="ctr">
                    <a:no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2087523795"/>
                  </a:ext>
                </a:extLst>
              </a:tr>
              <a:tr h="528027">
                <a:tc vMerge="1">
                  <a:txBody>
                    <a:bodyPr/>
                    <a:lstStyle/>
                    <a:p>
                      <a:endParaRPr lang="ru-RU"/>
                    </a:p>
                  </a:txBody>
                  <a:tcPr/>
                </a:tc>
                <a:tc>
                  <a:txBody>
                    <a:bodyPr/>
                    <a:lstStyle/>
                    <a:p>
                      <a:pPr algn="l" fontAlgn="ctr">
                        <a:lnSpc>
                          <a:spcPct val="107000"/>
                        </a:lnSpc>
                        <a:spcAft>
                          <a:spcPts val="0"/>
                        </a:spcAft>
                      </a:pP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организации - владельцы земельных участков под автомобильными дорогами общего пользования на территории технопарков (промышленных, индустриальных парков);</a:t>
                      </a:r>
                    </a:p>
                  </a:txBody>
                  <a:tcPr marL="5196" marR="5196" marT="5196" marB="0" anchor="ctr">
                    <a:noFill/>
                  </a:tcPr>
                </a:tc>
                <a:tc vMerge="1">
                  <a:txBody>
                    <a:bodyPr/>
                    <a:lstStyle/>
                    <a:p>
                      <a:pPr algn="l" fontAlgn="ctr">
                        <a:lnSpc>
                          <a:spcPct val="107000"/>
                        </a:lnSpc>
                        <a:spcAft>
                          <a:spcPts val="0"/>
                        </a:spcAft>
                      </a:pPr>
                      <a:endParaRPr lang="ru-RU" sz="800" kern="1200" dirty="0">
                        <a:solidFill>
                          <a:srgbClr val="000000"/>
                        </a:solidFill>
                        <a:effectLst/>
                        <a:latin typeface="+mn-lt"/>
                        <a:ea typeface="Times New Roman" panose="02020603050405020304" pitchFamily="18" charset="0"/>
                        <a:cs typeface="Times New Roman" panose="02020603050405020304" pitchFamily="18" charset="0"/>
                      </a:endParaRPr>
                    </a:p>
                  </a:txBody>
                  <a:tcPr marL="5196" marR="5196" marT="5196" marB="0" anchor="ctr">
                    <a:no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619446971"/>
                  </a:ext>
                </a:extLst>
              </a:tr>
              <a:tr h="280590">
                <a:tc vMerge="1">
                  <a:txBody>
                    <a:bodyPr/>
                    <a:lstStyle/>
                    <a:p>
                      <a:endParaRPr lang="ru-RU" sz="730" kern="0" baseline="0" dirty="0">
                        <a:solidFill>
                          <a:schemeClr val="bg2">
                            <a:lumMod val="50000"/>
                          </a:schemeClr>
                        </a:solidFill>
                      </a:endParaRPr>
                    </a:p>
                  </a:txBody>
                  <a:tcPr/>
                </a:tc>
                <a:tc>
                  <a:txBody>
                    <a:bodyPr/>
                    <a:lstStyle/>
                    <a:p>
                      <a:pPr algn="ctr" fontAlgn="ctr">
                        <a:lnSpc>
                          <a:spcPct val="107000"/>
                        </a:lnSpc>
                        <a:spcAft>
                          <a:spcPts val="0"/>
                        </a:spcAft>
                      </a:pPr>
                      <a:r>
                        <a:rPr lang="ru-RU" sz="800" b="1" u="sng"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льготы налогоплательщикам-организациям в размере 50%:</a:t>
                      </a:r>
                    </a:p>
                  </a:txBody>
                  <a:tcPr marL="5196" marR="5196" marT="5196" marB="0" anchor="ctr">
                    <a:noFill/>
                  </a:tcPr>
                </a:tc>
                <a:tc vMerge="1">
                  <a:txBody>
                    <a:bodyPr/>
                    <a:lstStyle/>
                    <a:p>
                      <a:pPr algn="ctr" fontAlgn="ctr">
                        <a:lnSpc>
                          <a:spcPct val="107000"/>
                        </a:lnSpc>
                        <a:spcAft>
                          <a:spcPts val="0"/>
                        </a:spcAft>
                      </a:pPr>
                      <a:endParaRPr lang="ru-RU" sz="800" b="1" u="sng" kern="1200" dirty="0">
                        <a:solidFill>
                          <a:srgbClr val="000000"/>
                        </a:solidFill>
                        <a:effectLst/>
                        <a:latin typeface="+mn-lt"/>
                        <a:ea typeface="Times New Roman" panose="02020603050405020304" pitchFamily="18" charset="0"/>
                        <a:cs typeface="Times New Roman" panose="02020603050405020304" pitchFamily="18" charset="0"/>
                      </a:endParaRPr>
                    </a:p>
                  </a:txBody>
                  <a:tcPr marL="5196" marR="5196" marT="5196" marB="0" anchor="ctr">
                    <a:no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4108322616"/>
                  </a:ext>
                </a:extLst>
              </a:tr>
              <a:tr h="702187">
                <a:tc vMerge="1">
                  <a:txBody>
                    <a:bodyPr/>
                    <a:lstStyle/>
                    <a:p>
                      <a:endParaRPr lang="ru-RU" dirty="0"/>
                    </a:p>
                  </a:txBody>
                  <a:tcPr/>
                </a:tc>
                <a:tc>
                  <a:txBody>
                    <a:bodyPr/>
                    <a:lstStyle/>
                    <a:p>
                      <a:pPr algn="l" fontAlgn="ctr">
                        <a:lnSpc>
                          <a:spcPct val="107000"/>
                        </a:lnSpc>
                        <a:spcAft>
                          <a:spcPts val="0"/>
                        </a:spcAft>
                      </a:pP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организации, осуществляющие комплексное обучение, подготовку и повышение квалификации</a:t>
                      </a:r>
                    </a:p>
                    <a:p>
                      <a:pPr algn="l" fontAlgn="ctr">
                        <a:lnSpc>
                          <a:spcPct val="107000"/>
                        </a:lnSpc>
                        <a:spcAft>
                          <a:spcPts val="0"/>
                        </a:spcAft>
                      </a:pP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кадров, учрежденные общественными организациями профессиональных союзов</a:t>
                      </a:r>
                    </a:p>
                  </a:txBody>
                  <a:tcPr marL="5196" marR="5196" marT="5196" marB="0" anchor="ctr">
                    <a:noFill/>
                  </a:tcPr>
                </a:tc>
                <a:tc vMerge="1">
                  <a:txBody>
                    <a:bodyPr/>
                    <a:lstStyle/>
                    <a:p>
                      <a:pPr algn="l" fontAlgn="ctr">
                        <a:lnSpc>
                          <a:spcPct val="107000"/>
                        </a:lnSpc>
                        <a:spcAft>
                          <a:spcPts val="0"/>
                        </a:spcAft>
                      </a:pPr>
                      <a:endParaRPr lang="ru-RU" sz="800" kern="1200" dirty="0">
                        <a:solidFill>
                          <a:srgbClr val="000000"/>
                        </a:solidFill>
                        <a:effectLst/>
                        <a:latin typeface="+mn-lt"/>
                        <a:ea typeface="Times New Roman" panose="02020603050405020304" pitchFamily="18" charset="0"/>
                        <a:cs typeface="Times New Roman" panose="02020603050405020304" pitchFamily="18" charset="0"/>
                      </a:endParaRPr>
                    </a:p>
                  </a:txBody>
                  <a:tcPr marL="5196" marR="5196" marT="5196" marB="0" anchor="ctr">
                    <a:no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2302583915"/>
                  </a:ext>
                </a:extLst>
              </a:tr>
              <a:tr h="389133">
                <a:tc vMerge="1">
                  <a:txBody>
                    <a:bodyPr/>
                    <a:lstStyle/>
                    <a:p>
                      <a:endParaRPr lang="ru-RU"/>
                    </a:p>
                  </a:txBody>
                  <a:tcPr/>
                </a:tc>
                <a:tc>
                  <a:txBody>
                    <a:bodyPr/>
                    <a:lstStyle/>
                    <a:p>
                      <a:pPr algn="l" fontAlgn="ctr">
                        <a:lnSpc>
                          <a:spcPct val="107000"/>
                        </a:lnSpc>
                        <a:spcAft>
                          <a:spcPts val="0"/>
                        </a:spcAft>
                      </a:pP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благотворительные организации в отношении земельных участков, занятых приютами для животных</a:t>
                      </a:r>
                    </a:p>
                  </a:txBody>
                  <a:tcPr marL="5196" marR="5196" marT="5196" marB="0" anchor="ctr">
                    <a:noFill/>
                  </a:tcPr>
                </a:tc>
                <a:tc vMerge="1">
                  <a:txBody>
                    <a:bodyPr/>
                    <a:lstStyle/>
                    <a:p>
                      <a:pPr algn="l" fontAlgn="ctr">
                        <a:lnSpc>
                          <a:spcPct val="107000"/>
                        </a:lnSpc>
                        <a:spcAft>
                          <a:spcPts val="0"/>
                        </a:spcAft>
                      </a:pPr>
                      <a:endParaRPr lang="ru-RU" sz="800" kern="1200" dirty="0">
                        <a:solidFill>
                          <a:srgbClr val="000000"/>
                        </a:solidFill>
                        <a:effectLst/>
                        <a:latin typeface="+mn-lt"/>
                        <a:ea typeface="Times New Roman" panose="02020603050405020304" pitchFamily="18" charset="0"/>
                        <a:cs typeface="Times New Roman" panose="02020603050405020304" pitchFamily="18" charset="0"/>
                      </a:endParaRPr>
                    </a:p>
                  </a:txBody>
                  <a:tcPr marL="5196" marR="5196" marT="5196" marB="0" anchor="ctr">
                    <a:no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1720758738"/>
                  </a:ext>
                </a:extLst>
              </a:tr>
            </a:tbl>
          </a:graphicData>
        </a:graphic>
      </p:graphicFrame>
    </p:spTree>
    <p:extLst>
      <p:ext uri="{BB962C8B-B14F-4D97-AF65-F5344CB8AC3E}">
        <p14:creationId xmlns:p14="http://schemas.microsoft.com/office/powerpoint/2010/main" val="282348475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6800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 y="189674"/>
            <a:ext cx="9083614"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lang="ru-RU" sz="1600" dirty="0">
                <a:solidFill>
                  <a:srgbClr val="16E7CF"/>
                </a:solidFill>
              </a:rPr>
              <a:t>Перечень налоговых льгот и объем выпадающих доходов в связи с предоставлением льгот, установленных органами местного самоуправления в 2023 году </a:t>
            </a:r>
            <a:r>
              <a:rPr lang="ru-RU" sz="1400" i="1" dirty="0">
                <a:solidFill>
                  <a:srgbClr val="16E7CF"/>
                </a:solidFill>
              </a:rPr>
              <a:t>(тыс. рублей)</a:t>
            </a:r>
          </a:p>
        </p:txBody>
      </p:sp>
      <p:graphicFrame>
        <p:nvGraphicFramePr>
          <p:cNvPr id="6" name="Таблица 5"/>
          <p:cNvGraphicFramePr>
            <a:graphicFrameLocks noGrp="1"/>
          </p:cNvGraphicFramePr>
          <p:nvPr>
            <p:extLst>
              <p:ext uri="{D42A27DB-BD31-4B8C-83A1-F6EECF244321}">
                <p14:modId xmlns:p14="http://schemas.microsoft.com/office/powerpoint/2010/main" val="3004042456"/>
              </p:ext>
            </p:extLst>
          </p:nvPr>
        </p:nvGraphicFramePr>
        <p:xfrm>
          <a:off x="1" y="987137"/>
          <a:ext cx="9122898" cy="4156362"/>
        </p:xfrm>
        <a:graphic>
          <a:graphicData uri="http://schemas.openxmlformats.org/drawingml/2006/table">
            <a:tbl>
              <a:tblPr firstRow="1" bandRow="1"/>
              <a:tblGrid>
                <a:gridCol w="450167">
                  <a:extLst>
                    <a:ext uri="{9D8B030D-6E8A-4147-A177-3AD203B41FA5}">
                      <a16:colId xmlns:a16="http://schemas.microsoft.com/office/drawing/2014/main" val="3541408019"/>
                    </a:ext>
                  </a:extLst>
                </a:gridCol>
                <a:gridCol w="6032242">
                  <a:extLst>
                    <a:ext uri="{9D8B030D-6E8A-4147-A177-3AD203B41FA5}">
                      <a16:colId xmlns:a16="http://schemas.microsoft.com/office/drawing/2014/main" val="37774887"/>
                    </a:ext>
                  </a:extLst>
                </a:gridCol>
                <a:gridCol w="1068391">
                  <a:extLst>
                    <a:ext uri="{9D8B030D-6E8A-4147-A177-3AD203B41FA5}">
                      <a16:colId xmlns:a16="http://schemas.microsoft.com/office/drawing/2014/main" val="4123906801"/>
                    </a:ext>
                  </a:extLst>
                </a:gridCol>
                <a:gridCol w="747666">
                  <a:extLst>
                    <a:ext uri="{9D8B030D-6E8A-4147-A177-3AD203B41FA5}">
                      <a16:colId xmlns:a16="http://schemas.microsoft.com/office/drawing/2014/main" val="2768533922"/>
                    </a:ext>
                  </a:extLst>
                </a:gridCol>
                <a:gridCol w="824432">
                  <a:extLst>
                    <a:ext uri="{9D8B030D-6E8A-4147-A177-3AD203B41FA5}">
                      <a16:colId xmlns:a16="http://schemas.microsoft.com/office/drawing/2014/main" val="2611564185"/>
                    </a:ext>
                  </a:extLst>
                </a:gridCol>
              </a:tblGrid>
              <a:tr h="314312">
                <a:tc>
                  <a:txBody>
                    <a:bodyPr/>
                    <a:lstStyle/>
                    <a:p>
                      <a:pPr algn="ctr" fontAlgn="ctr">
                        <a:lnSpc>
                          <a:spcPct val="107000"/>
                        </a:lnSpc>
                        <a:spcAft>
                          <a:spcPts val="0"/>
                        </a:spcAft>
                      </a:pPr>
                      <a:r>
                        <a:rPr lang="ru-RU" sz="62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п/п</a:t>
                      </a:r>
                      <a:endParaRPr lang="ru-RU" sz="62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62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Наименование налоговой льготы</a:t>
                      </a:r>
                      <a:endParaRPr lang="ru-RU" sz="62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62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Правовое основание</a:t>
                      </a:r>
                      <a:endParaRPr lang="ru-RU" sz="62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62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План 2023 года</a:t>
                      </a:r>
                      <a:endParaRPr lang="ru-RU" sz="62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62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Оценка 2023 года</a:t>
                      </a:r>
                      <a:endParaRPr lang="ru-RU" sz="62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extLst>
                  <a:ext uri="{0D108BD9-81ED-4DB2-BD59-A6C34878D82A}">
                    <a16:rowId xmlns:a16="http://schemas.microsoft.com/office/drawing/2014/main" val="804651814"/>
                  </a:ext>
                </a:extLst>
              </a:tr>
              <a:tr h="202400">
                <a:tc>
                  <a:txBody>
                    <a:bodyPr/>
                    <a:lstStyle/>
                    <a:p>
                      <a:endParaRPr lang="ru-RU" sz="620"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oFill/>
                  </a:tcPr>
                </a:tc>
                <a:tc gridSpan="4">
                  <a:txBody>
                    <a:bodyPr/>
                    <a:lstStyle/>
                    <a:p>
                      <a:pPr marL="0" marR="0" indent="0" algn="ctr" defTabSz="158008" rtl="0" eaLnBrk="1" fontAlgn="auto" latinLnBrk="0" hangingPunct="1">
                        <a:lnSpc>
                          <a:spcPct val="100000"/>
                        </a:lnSpc>
                        <a:spcBef>
                          <a:spcPts val="0"/>
                        </a:spcBef>
                        <a:spcAft>
                          <a:spcPts val="0"/>
                        </a:spcAft>
                        <a:buClrTx/>
                        <a:buSzTx/>
                        <a:buFontTx/>
                        <a:buNone/>
                        <a:tabLst/>
                        <a:defRPr/>
                      </a:pPr>
                      <a:r>
                        <a:rPr lang="ru-RU" sz="620" b="1" kern="0" baseline="0" dirty="0">
                          <a:solidFill>
                            <a:schemeClr val="bg2">
                              <a:lumMod val="50000"/>
                            </a:schemeClr>
                          </a:solidFill>
                          <a:latin typeface="Times New Roman" panose="02020603050405020304" pitchFamily="18" charset="0"/>
                          <a:cs typeface="Times New Roman" panose="02020603050405020304" pitchFamily="18" charset="0"/>
                        </a:rPr>
                        <a:t>Земельный налог</a:t>
                      </a:r>
                      <a:endParaRPr lang="ru-RU" sz="620"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727570711"/>
                  </a:ext>
                </a:extLst>
              </a:tr>
              <a:tr h="3639650">
                <a:tc>
                  <a:txBody>
                    <a:bodyPr/>
                    <a:lstStyle/>
                    <a:p>
                      <a:r>
                        <a:rPr lang="ru-RU" sz="620" kern="0" baseline="0" dirty="0">
                          <a:solidFill>
                            <a:schemeClr val="bg2">
                              <a:lumMod val="50000"/>
                            </a:schemeClr>
                          </a:solidFill>
                          <a:latin typeface="Times New Roman" panose="02020603050405020304" pitchFamily="18" charset="0"/>
                          <a:cs typeface="Times New Roman" panose="02020603050405020304" pitchFamily="18" charset="0"/>
                        </a:rPr>
                        <a:t>1.2</a:t>
                      </a:r>
                    </a:p>
                  </a:txBody>
                  <a:tcPr anchor="ctr">
                    <a:noFill/>
                  </a:tcPr>
                </a:tc>
                <a:tc>
                  <a:txBody>
                    <a:bodyPr/>
                    <a:lstStyle/>
                    <a:p>
                      <a:pPr algn="ctr" fontAlgn="ctr">
                        <a:lnSpc>
                          <a:spcPct val="107000"/>
                        </a:lnSpc>
                        <a:spcAft>
                          <a:spcPts val="0"/>
                        </a:spcAft>
                      </a:pPr>
                      <a:r>
                        <a:rPr lang="ru-RU" sz="620" b="1" u="sng"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льготы налогоплательщикам- физическим лицам в размере 100 %:</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Героев Советского Союза, Героев Российской Федерации, Героев Социалистического труда, полных кавалеров ордена Славы;</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полных кавалеров ордена Трудовой Славы и "За службу Родине в Вооруженных силах СССР";</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ветеранов, инвалидов и участников Великой Отечественной войны, а также граждан, на которых законодательством распространены социальные гарантии и льготы инвалидов и участников Великой Отечественной войны;</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несовершеннолетних узников концлагерей, гетто и других мест принудительного содержания в период Великой Отечественной войны;</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ветеранов и инвалидов боевых действий;</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инвалидов I, II и III групп инвалидности;</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инвалидов с детства, детей-инвалидов, а также семьи, имеющие детей-инвалидов;</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 физических лиц, имеющих право на получение социальной поддержки в соответствии с Законом РФ "О социальной защите граждан, подвергшихся воздействию радиации вследствие катастрофы на Чернобыльской АЭС" (в редакции Закона Российской Федерации от 18 июня 1992 года N 3061-1), в соответствии с Федеральным законом от 26 ноября 1998 года N 175-ФЗ "О социальной защите граждан Российской Федерации, подвергшихся воздействию радиации вследствие аварии в 1957 году на производственном объединении "Маяк" и сбросов радиоактивных отходов в реку </a:t>
                      </a:r>
                      <a:r>
                        <a:rPr lang="ru-RU" sz="62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Теча</a:t>
                      </a: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и в соответствии с Федеральным законом от 10.01.2002 N 2-ФЗ "О социальных гарантиях гражданам, подвергшимся радиационному воздействию вследствие ядерных испытаний на Семипалатинском полигоне";</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 физических лиц, принимавших в составе подразделений особого риска непосредственное участие в испытаниях ядерного и термоядерного оружия, ликвидации аварий ядерных установок на средствах вооружения и военных объектах;</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физических лиц, получивших или перенесших лучевую болезнь или ставших инвалидами в результате испытаний, учений и иных работ, связанных с любыми видами ядерных установок, включая ядерное оружие и космическую технику;</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 членов многодетных семей (супругов либо одинокую(ого) мать (отца) и их детей в возрасте до 18 лет, в том числе усыновленных, пасынков и падчериц);</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 лиц, на которых распространяется действие Федерального закона от 21.12.1996 N 159-ФЗ "О дополнительных гарантиях по социальной защите детей-сирот и детей, оставшихся без попечения родителей";</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 членов семей военнослужащих и сотрудников органов внутренних дел, потерявших кормильца при исполнении ими служебных обязанностей, а также членов семей погибших в Афганистане и Чечне;</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 реабилитированных лиц и лиц, признанных пострадавшими от политических репрессий;</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 почетных граждан Московской области, Ленинского муниципального района, Ленинского городского округа, городских и сельских поселений, входивших в состав Ленинского муниципального района;</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 пенсионеров, получающих пенсии, назначаемые в порядке, установленном пенсионным законодательством, а также лиц, достигших возраста 60 и 55 лет (соответственно мужчин и женщин), которым в соответствии с законодательством Российской Федерации выплачивается ежемесячное пожизненное содержание и физических лиц, соответствующих условиям, необходимым для назначения пенсии в соответствии с законодательством Российской Федерации, действовавшим на 31 декабря 2018 года;</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 членов малоимущих семей и малоимущих одиноко проживающих граждан, среднедушевой доход которых ниже прожиточного минимума, установленного в Московской области на душу населения (налоговая льгота предоставляется одному из членов семьи);</a:t>
                      </a:r>
                    </a:p>
                    <a:p>
                      <a:pPr algn="l" fontAlgn="ctr">
                        <a:lnSpc>
                          <a:spcPct val="107000"/>
                        </a:lnSpc>
                        <a:spcAft>
                          <a:spcPts val="0"/>
                        </a:spcAft>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 почетных доноров СССР и РФ;</a:t>
                      </a:r>
                    </a:p>
                    <a:p>
                      <a:pPr algn="l" fontAlgn="ctr">
                        <a:lnSpc>
                          <a:spcPct val="107000"/>
                        </a:lnSpc>
                        <a:spcAft>
                          <a:spcPts val="0"/>
                        </a:spcAft>
                      </a:pPr>
                      <a:r>
                        <a:rPr lang="ru-RU" sz="620" dirty="0">
                          <a:solidFill>
                            <a:srgbClr val="343947"/>
                          </a:solidFill>
                          <a:latin typeface="Times New Roman" panose="02020603050405020304" pitchFamily="18" charset="0"/>
                          <a:cs typeface="Times New Roman" panose="02020603050405020304" pitchFamily="18" charset="0"/>
                        </a:rPr>
                        <a:t>19) женщин, которым в установленном порядке присвоено почетное звание «Мать-героиня»</a:t>
                      </a:r>
                    </a:p>
                    <a:p>
                      <a:pPr algn="l" fontAlgn="ctr">
                        <a:lnSpc>
                          <a:spcPct val="107000"/>
                        </a:lnSpc>
                        <a:spcAft>
                          <a:spcPts val="0"/>
                        </a:spcAft>
                      </a:pPr>
                      <a:endParaRPr lang="ru-RU" sz="620" dirty="0">
                        <a:solidFill>
                          <a:srgbClr val="343947"/>
                        </a:solidFill>
                        <a:latin typeface="Times New Roman" panose="02020603050405020304" pitchFamily="18" charset="0"/>
                        <a:cs typeface="Times New Roman" panose="02020603050405020304" pitchFamily="18" charset="0"/>
                      </a:endParaRPr>
                    </a:p>
                  </a:txBody>
                  <a:tcPr>
                    <a:noFill/>
                  </a:tcPr>
                </a:tc>
                <a:tc>
                  <a:txBody>
                    <a:bodyPr/>
                    <a:lstStyle/>
                    <a:p>
                      <a:pPr marL="0" marR="0" indent="0" algn="ctr" defTabSz="158008" rtl="0" eaLnBrk="1" fontAlgn="auto" latinLnBrk="0" hangingPunct="1">
                        <a:lnSpc>
                          <a:spcPct val="100000"/>
                        </a:lnSpc>
                        <a:spcBef>
                          <a:spcPts val="0"/>
                        </a:spcBef>
                        <a:spcAft>
                          <a:spcPts val="0"/>
                        </a:spcAft>
                        <a:buClrTx/>
                        <a:buSzTx/>
                        <a:buFontTx/>
                        <a:buNone/>
                        <a:tabLst/>
                        <a:defRPr/>
                      </a:pPr>
                      <a:endPar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defTabSz="158008" rtl="0" eaLnBrk="1" fontAlgn="auto" latinLnBrk="0" hangingPunct="1">
                        <a:lnSpc>
                          <a:spcPct val="100000"/>
                        </a:lnSpc>
                        <a:spcBef>
                          <a:spcPts val="0"/>
                        </a:spcBef>
                        <a:spcAft>
                          <a:spcPts val="0"/>
                        </a:spcAft>
                        <a:buClrTx/>
                        <a:buSzTx/>
                        <a:buFontTx/>
                        <a:buNone/>
                        <a:tabLst/>
                        <a:defRPr/>
                      </a:pPr>
                      <a:endPar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defTabSz="158008" rtl="0" eaLnBrk="1" fontAlgn="auto" latinLnBrk="0" hangingPunct="1">
                        <a:lnSpc>
                          <a:spcPct val="100000"/>
                        </a:lnSpc>
                        <a:spcBef>
                          <a:spcPts val="0"/>
                        </a:spcBef>
                        <a:spcAft>
                          <a:spcPts val="0"/>
                        </a:spcAft>
                        <a:buClrTx/>
                        <a:buSzTx/>
                        <a:buFontTx/>
                        <a:buNone/>
                        <a:tabLst/>
                        <a:defRPr/>
                      </a:pPr>
                      <a:endPar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defTabSz="158008" rtl="0" eaLnBrk="1" fontAlgn="auto" latinLnBrk="0" hangingPunct="1">
                        <a:lnSpc>
                          <a:spcPct val="100000"/>
                        </a:lnSpc>
                        <a:spcBef>
                          <a:spcPts val="0"/>
                        </a:spcBef>
                        <a:spcAft>
                          <a:spcPts val="0"/>
                        </a:spcAft>
                        <a:buClrTx/>
                        <a:buSzTx/>
                        <a:buFontTx/>
                        <a:buNone/>
                        <a:tabLst/>
                        <a:defRPr/>
                      </a:pPr>
                      <a:endPar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defTabSz="158008" rtl="0" eaLnBrk="1" fontAlgn="auto" latinLnBrk="0" hangingPunct="1">
                        <a:lnSpc>
                          <a:spcPct val="100000"/>
                        </a:lnSpc>
                        <a:spcBef>
                          <a:spcPts val="0"/>
                        </a:spcBef>
                        <a:spcAft>
                          <a:spcPts val="0"/>
                        </a:spcAft>
                        <a:buClrTx/>
                        <a:buSzTx/>
                        <a:buFontTx/>
                        <a:buNone/>
                        <a:tabLst/>
                        <a:defRPr/>
                      </a:pPr>
                      <a:endPar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defTabSz="158008" rtl="0" eaLnBrk="1" fontAlgn="auto" latinLnBrk="0" hangingPunct="1">
                        <a:lnSpc>
                          <a:spcPct val="100000"/>
                        </a:lnSpc>
                        <a:spcBef>
                          <a:spcPts val="0"/>
                        </a:spcBef>
                        <a:spcAft>
                          <a:spcPts val="0"/>
                        </a:spcAft>
                        <a:buClrTx/>
                        <a:buSzTx/>
                        <a:buFontTx/>
                        <a:buNone/>
                        <a:tabLst/>
                        <a:defRPr/>
                      </a:pPr>
                      <a:endPar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defTabSz="158008" rtl="0" eaLnBrk="1" fontAlgn="auto" latinLnBrk="0" hangingPunct="1">
                        <a:lnSpc>
                          <a:spcPct val="100000"/>
                        </a:lnSpc>
                        <a:spcBef>
                          <a:spcPts val="0"/>
                        </a:spcBef>
                        <a:spcAft>
                          <a:spcPts val="0"/>
                        </a:spcAft>
                        <a:buClrTx/>
                        <a:buSzTx/>
                        <a:buFontTx/>
                        <a:buNone/>
                        <a:tabLst/>
                        <a:defRPr/>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№16/4 «О земельном налоге на территории Ленинского городского округа Московской области"(с изм. и </a:t>
                      </a:r>
                      <a:r>
                        <a:rPr lang="ru-RU" sz="620" kern="1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допол</a:t>
                      </a: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от 27.01.2021 № 23/2, от 03.02.2022 № 41/2, от 27.05.2022 </a:t>
                      </a:r>
                    </a:p>
                    <a:p>
                      <a:pPr marL="0" marR="0" indent="0" algn="ctr" defTabSz="158008" rtl="0" eaLnBrk="1" fontAlgn="auto" latinLnBrk="0" hangingPunct="1">
                        <a:lnSpc>
                          <a:spcPct val="100000"/>
                        </a:lnSpc>
                        <a:spcBef>
                          <a:spcPts val="0"/>
                        </a:spcBef>
                        <a:spcAft>
                          <a:spcPts val="0"/>
                        </a:spcAft>
                        <a:buClrTx/>
                        <a:buSzTx/>
                        <a:buFontTx/>
                        <a:buNone/>
                        <a:tabLst/>
                        <a:defRPr/>
                      </a:pPr>
                      <a:r>
                        <a:rPr lang="ru-RU" sz="62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48/2, от 20.06.2022 № 49/2, от 25.08.2023 № 65/2, от 18.10.2023 № 67/1) п.6</a:t>
                      </a:r>
                      <a:endParaRPr lang="ru-RU" sz="62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sz="620"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oFill/>
                  </a:tcPr>
                </a:tc>
                <a:tc>
                  <a:txBody>
                    <a:bodyPr/>
                    <a:lstStyle/>
                    <a:p>
                      <a:r>
                        <a:rPr lang="ru-RU" sz="1000" b="1" dirty="0">
                          <a:solidFill>
                            <a:srgbClr val="343947"/>
                          </a:solidFill>
                          <a:latin typeface="Times New Roman" panose="02020603050405020304" pitchFamily="18" charset="0"/>
                          <a:cs typeface="Times New Roman" panose="02020603050405020304" pitchFamily="18" charset="0"/>
                        </a:rPr>
                        <a:t>12 725,0</a:t>
                      </a:r>
                      <a:endParaRPr lang="ru-RU" sz="1000"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chor="ctr">
                    <a:noFill/>
                  </a:tcPr>
                </a:tc>
                <a:tc>
                  <a:txBody>
                    <a:bodyPr/>
                    <a:lstStyle/>
                    <a:p>
                      <a:endParaRPr lang="ru-RU" sz="1000" b="1" dirty="0">
                        <a:solidFill>
                          <a:srgbClr val="343947"/>
                        </a:solidFill>
                        <a:latin typeface="Times New Roman" panose="02020603050405020304" pitchFamily="18" charset="0"/>
                        <a:cs typeface="Times New Roman" panose="02020603050405020304" pitchFamily="18" charset="0"/>
                      </a:endParaRPr>
                    </a:p>
                    <a:p>
                      <a:r>
                        <a:rPr lang="ru-RU" sz="1000" b="1" dirty="0">
                          <a:solidFill>
                            <a:srgbClr val="343947"/>
                          </a:solidFill>
                          <a:latin typeface="Times New Roman" panose="02020603050405020304" pitchFamily="18" charset="0"/>
                          <a:cs typeface="Times New Roman" panose="02020603050405020304" pitchFamily="18" charset="0"/>
                        </a:rPr>
                        <a:t>12 725,0</a:t>
                      </a:r>
                    </a:p>
                    <a:p>
                      <a:endParaRPr lang="ru-RU" sz="1000" b="1" dirty="0">
                        <a:solidFill>
                          <a:srgbClr val="343947"/>
                        </a:solidFill>
                        <a:latin typeface="Times New Roman" panose="02020603050405020304" pitchFamily="18" charset="0"/>
                        <a:cs typeface="Times New Roman" panose="02020603050405020304" pitchFamily="18" charset="0"/>
                      </a:endParaRPr>
                    </a:p>
                  </a:txBody>
                  <a:tcPr anchor="ctr">
                    <a:noFill/>
                  </a:tcPr>
                </a:tc>
                <a:extLst>
                  <a:ext uri="{0D108BD9-81ED-4DB2-BD59-A6C34878D82A}">
                    <a16:rowId xmlns:a16="http://schemas.microsoft.com/office/drawing/2014/main" val="3255500368"/>
                  </a:ext>
                </a:extLst>
              </a:tr>
            </a:tbl>
          </a:graphicData>
        </a:graphic>
      </p:graphicFrame>
    </p:spTree>
    <p:extLst>
      <p:ext uri="{BB962C8B-B14F-4D97-AF65-F5344CB8AC3E}">
        <p14:creationId xmlns:p14="http://schemas.microsoft.com/office/powerpoint/2010/main" val="190875956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5800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0" y="189674"/>
            <a:ext cx="9143999"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lvl="0" algn="ctr" defTabSz="2605410">
              <a:defRPr/>
            </a:pPr>
            <a:r>
              <a:rPr lang="ru-RU" sz="1600" dirty="0">
                <a:solidFill>
                  <a:srgbClr val="16E7CF"/>
                </a:solidFill>
              </a:rPr>
              <a:t>Перечень налоговых льгот и объем выпадающих доходов в связи с предоставлением льгот, установленных органами местного самоуправления в 2023 году </a:t>
            </a:r>
            <a:r>
              <a:rPr lang="ru-RU" sz="1400" i="1" dirty="0">
                <a:solidFill>
                  <a:srgbClr val="16E7CF"/>
                </a:solidFill>
              </a:rPr>
              <a:t>(тыс. рублей)</a:t>
            </a:r>
          </a:p>
        </p:txBody>
      </p:sp>
      <p:graphicFrame>
        <p:nvGraphicFramePr>
          <p:cNvPr id="6" name="Таблица 5"/>
          <p:cNvGraphicFramePr>
            <a:graphicFrameLocks noGrp="1"/>
          </p:cNvGraphicFramePr>
          <p:nvPr>
            <p:extLst>
              <p:ext uri="{D42A27DB-BD31-4B8C-83A1-F6EECF244321}">
                <p14:modId xmlns:p14="http://schemas.microsoft.com/office/powerpoint/2010/main" val="800432434"/>
              </p:ext>
            </p:extLst>
          </p:nvPr>
        </p:nvGraphicFramePr>
        <p:xfrm>
          <a:off x="77372" y="987136"/>
          <a:ext cx="8975187" cy="2588639"/>
        </p:xfrm>
        <a:graphic>
          <a:graphicData uri="http://schemas.openxmlformats.org/drawingml/2006/table">
            <a:tbl>
              <a:tblPr firstRow="1" bandRow="1"/>
              <a:tblGrid>
                <a:gridCol w="379828">
                  <a:extLst>
                    <a:ext uri="{9D8B030D-6E8A-4147-A177-3AD203B41FA5}">
                      <a16:colId xmlns:a16="http://schemas.microsoft.com/office/drawing/2014/main" val="3541408019"/>
                    </a:ext>
                  </a:extLst>
                </a:gridCol>
                <a:gridCol w="5314870">
                  <a:extLst>
                    <a:ext uri="{9D8B030D-6E8A-4147-A177-3AD203B41FA5}">
                      <a16:colId xmlns:a16="http://schemas.microsoft.com/office/drawing/2014/main" val="37774887"/>
                    </a:ext>
                  </a:extLst>
                </a:gridCol>
                <a:gridCol w="1680737">
                  <a:extLst>
                    <a:ext uri="{9D8B030D-6E8A-4147-A177-3AD203B41FA5}">
                      <a16:colId xmlns:a16="http://schemas.microsoft.com/office/drawing/2014/main" val="2713847976"/>
                    </a:ext>
                  </a:extLst>
                </a:gridCol>
                <a:gridCol w="799876">
                  <a:extLst>
                    <a:ext uri="{9D8B030D-6E8A-4147-A177-3AD203B41FA5}">
                      <a16:colId xmlns:a16="http://schemas.microsoft.com/office/drawing/2014/main" val="720203770"/>
                    </a:ext>
                  </a:extLst>
                </a:gridCol>
                <a:gridCol w="799876">
                  <a:extLst>
                    <a:ext uri="{9D8B030D-6E8A-4147-A177-3AD203B41FA5}">
                      <a16:colId xmlns:a16="http://schemas.microsoft.com/office/drawing/2014/main" val="1889614345"/>
                    </a:ext>
                  </a:extLst>
                </a:gridCol>
              </a:tblGrid>
              <a:tr h="546957">
                <a:tc>
                  <a:txBody>
                    <a:bodyPr/>
                    <a:lstStyle/>
                    <a:p>
                      <a:pPr algn="ctr" fontAlgn="ctr">
                        <a:lnSpc>
                          <a:spcPct val="107000"/>
                        </a:lnSpc>
                        <a:spcAft>
                          <a:spcPts val="0"/>
                        </a:spcAft>
                      </a:pPr>
                      <a:r>
                        <a:rPr lang="ru-RU" sz="11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п/п</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Наименование налоговой льготы</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Правовое основание</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План 2023 года</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tc>
                  <a:txBody>
                    <a:bodyPr/>
                    <a:lstStyle/>
                    <a:p>
                      <a:pPr algn="ctr" fontAlgn="ctr">
                        <a:lnSpc>
                          <a:spcPct val="107000"/>
                        </a:lnSpc>
                        <a:spcAft>
                          <a:spcPts val="0"/>
                        </a:spcAft>
                      </a:pPr>
                      <a:r>
                        <a:rPr lang="ru-RU"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Оценка 2023 года</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extLst>
                  <a:ext uri="{0D108BD9-81ED-4DB2-BD59-A6C34878D82A}">
                    <a16:rowId xmlns:a16="http://schemas.microsoft.com/office/drawing/2014/main" val="804651814"/>
                  </a:ext>
                </a:extLst>
              </a:tr>
              <a:tr h="223338">
                <a:tc rowSpan="6">
                  <a:txBody>
                    <a:bodyPr/>
                    <a:lstStyle/>
                    <a:p>
                      <a:r>
                        <a:rPr lang="ru-RU" sz="730" kern="0" baseline="0" dirty="0">
                          <a:solidFill>
                            <a:schemeClr val="bg2">
                              <a:lumMod val="50000"/>
                            </a:schemeClr>
                          </a:solidFill>
                          <a:latin typeface="Times New Roman" panose="02020603050405020304" pitchFamily="18" charset="0"/>
                          <a:cs typeface="Times New Roman" panose="02020603050405020304" pitchFamily="18" charset="0"/>
                        </a:rPr>
                        <a:t>2</a:t>
                      </a:r>
                    </a:p>
                    <a:p>
                      <a:endParaRPr lang="ru-RU" sz="730" kern="0" baseline="0" dirty="0">
                        <a:solidFill>
                          <a:schemeClr val="bg2">
                            <a:lumMod val="50000"/>
                          </a:schemeClr>
                        </a:solidFill>
                        <a:latin typeface="Times New Roman" panose="02020603050405020304" pitchFamily="18" charset="0"/>
                        <a:cs typeface="Times New Roman" panose="02020603050405020304" pitchFamily="18" charset="0"/>
                      </a:endParaRPr>
                    </a:p>
                    <a:p>
                      <a:endParaRPr lang="ru-RU" sz="730" kern="0" baseline="0" dirty="0">
                        <a:solidFill>
                          <a:schemeClr val="bg2">
                            <a:lumMod val="50000"/>
                          </a:schemeClr>
                        </a:solidFill>
                        <a:latin typeface="Times New Roman" panose="02020603050405020304" pitchFamily="18" charset="0"/>
                        <a:cs typeface="Times New Roman" panose="02020603050405020304" pitchFamily="18" charset="0"/>
                      </a:endParaRPr>
                    </a:p>
                    <a:p>
                      <a:endParaRPr lang="ru-RU" sz="730" kern="0" baseline="0" dirty="0">
                        <a:solidFill>
                          <a:schemeClr val="bg2">
                            <a:lumMod val="50000"/>
                          </a:schemeClr>
                        </a:solidFill>
                        <a:latin typeface="Times New Roman" panose="02020603050405020304" pitchFamily="18" charset="0"/>
                        <a:cs typeface="Times New Roman" panose="02020603050405020304" pitchFamily="18" charset="0"/>
                      </a:endParaRPr>
                    </a:p>
                    <a:p>
                      <a:r>
                        <a:rPr lang="ru-RU" sz="730" kern="0" baseline="0" dirty="0">
                          <a:solidFill>
                            <a:schemeClr val="bg2">
                              <a:lumMod val="50000"/>
                            </a:schemeClr>
                          </a:solidFill>
                          <a:latin typeface="Times New Roman" panose="02020603050405020304" pitchFamily="18" charset="0"/>
                          <a:cs typeface="Times New Roman" panose="02020603050405020304" pitchFamily="18" charset="0"/>
                        </a:rPr>
                        <a:t>2.1</a:t>
                      </a:r>
                    </a:p>
                  </a:txBody>
                  <a:tcPr>
                    <a:noFill/>
                  </a:tcPr>
                </a:tc>
                <a:tc gridSpan="4">
                  <a:txBody>
                    <a:bodyPr/>
                    <a:lstStyle/>
                    <a:p>
                      <a:pPr algn="ctr" fontAlgn="ctr">
                        <a:lnSpc>
                          <a:spcPct val="107000"/>
                        </a:lnSpc>
                        <a:spcAft>
                          <a:spcPts val="0"/>
                        </a:spcAft>
                      </a:pPr>
                      <a:r>
                        <a:rPr lang="ru-RU" sz="8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Налог на имущество физических лиц</a:t>
                      </a: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800"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chor="ctr">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727570711"/>
                  </a:ext>
                </a:extLst>
              </a:tr>
              <a:tr h="265201">
                <a:tc vMerge="1">
                  <a:txBody>
                    <a:bodyPr/>
                    <a:lstStyle/>
                    <a:p>
                      <a:endParaRPr lang="ru-RU" sz="730" kern="0" baseline="0" dirty="0">
                        <a:solidFill>
                          <a:schemeClr val="bg2">
                            <a:lumMod val="50000"/>
                          </a:schemeClr>
                        </a:solidFill>
                      </a:endParaRPr>
                    </a:p>
                  </a:txBody>
                  <a:tcPr/>
                </a:tc>
                <a:tc>
                  <a:txBody>
                    <a:bodyPr/>
                    <a:lstStyle/>
                    <a:p>
                      <a:pPr algn="just" fontAlgn="ctr">
                        <a:lnSpc>
                          <a:spcPct val="107000"/>
                        </a:lnSpc>
                        <a:spcAft>
                          <a:spcPts val="0"/>
                        </a:spcAft>
                      </a:pPr>
                      <a:r>
                        <a:rPr lang="ru-RU" sz="800" b="1" u="sng"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льготы налогоплательщикам- физическим лицам в размере 100 %:</a:t>
                      </a:r>
                    </a:p>
                    <a:p>
                      <a:pPr algn="just" fontAlgn="ctr">
                        <a:lnSpc>
                          <a:spcPct val="107000"/>
                        </a:lnSpc>
                        <a:spcAft>
                          <a:spcPts val="0"/>
                        </a:spcAft>
                      </a:pP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5196" marR="5196" marT="5196" marB="0" anchor="ctr">
                    <a:noFill/>
                  </a:tcPr>
                </a:tc>
                <a:tc rowSpan="4">
                  <a:txBody>
                    <a:bodyPr/>
                    <a:lstStyle/>
                    <a:p>
                      <a:pPr marL="0" marR="0" indent="0" algn="ctr" defTabSz="158008" rtl="0" eaLnBrk="1" fontAlgn="auto" latinLnBrk="0" hangingPunct="1">
                        <a:lnSpc>
                          <a:spcPct val="100000"/>
                        </a:lnSpc>
                        <a:spcBef>
                          <a:spcPts val="0"/>
                        </a:spcBef>
                        <a:spcAft>
                          <a:spcPts val="0"/>
                        </a:spcAft>
                        <a:buClrTx/>
                        <a:buSzTx/>
                        <a:buFontTx/>
                        <a:buNone/>
                        <a:tabLst/>
                        <a:defRPr/>
                      </a:pP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Решение Совета депутатов Ленинского городского округа МО от 21.10.2020 №16/5 №О налоге на имущество физических лиц на территории Ленинского городского округа Московской области" п.3</a:t>
                      </a:r>
                      <a:endParaRPr lang="ru-RU" sz="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sz="800"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oFill/>
                  </a:tcPr>
                </a:tc>
                <a:tc rowSpan="2">
                  <a:txBody>
                    <a:bodyPr/>
                    <a:lstStyle/>
                    <a:p>
                      <a:r>
                        <a:rPr lang="ru-RU" sz="1000" b="1" kern="0" baseline="0" dirty="0">
                          <a:solidFill>
                            <a:schemeClr val="bg2">
                              <a:lumMod val="50000"/>
                            </a:schemeClr>
                          </a:solidFill>
                          <a:latin typeface="Times New Roman" panose="02020603050405020304" pitchFamily="18" charset="0"/>
                          <a:cs typeface="Times New Roman" panose="02020603050405020304" pitchFamily="18" charset="0"/>
                        </a:rPr>
                        <a:t>0</a:t>
                      </a:r>
                    </a:p>
                    <a:p>
                      <a:endParaRPr lang="ru-RU" sz="1000" b="1"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chor="ctr">
                    <a:noFill/>
                  </a:tcPr>
                </a:tc>
                <a:tc rowSpan="2">
                  <a:txBody>
                    <a:bodyPr/>
                    <a:lstStyle/>
                    <a:p>
                      <a:pPr algn="ctr" fontAlgn="ctr">
                        <a:lnSpc>
                          <a:spcPct val="107000"/>
                        </a:lnSpc>
                        <a:spcAft>
                          <a:spcPts val="0"/>
                        </a:spcAft>
                      </a:pPr>
                      <a:r>
                        <a:rPr lang="ru-RU" sz="1000" b="1" kern="1200" dirty="0">
                          <a:solidFill>
                            <a:srgbClr val="343947"/>
                          </a:solidFill>
                          <a:effectLst/>
                          <a:latin typeface="Times New Roman" panose="02020603050405020304" pitchFamily="18" charset="0"/>
                          <a:ea typeface="Times New Roman" panose="02020603050405020304" pitchFamily="18" charset="0"/>
                          <a:cs typeface="Times New Roman" panose="02020603050405020304" pitchFamily="18" charset="0"/>
                        </a:rPr>
                        <a:t>0</a:t>
                      </a:r>
                    </a:p>
                    <a:p>
                      <a:pPr algn="ctr" fontAlgn="ctr">
                        <a:lnSpc>
                          <a:spcPct val="107000"/>
                        </a:lnSpc>
                        <a:spcAft>
                          <a:spcPts val="0"/>
                        </a:spcAft>
                      </a:pPr>
                      <a:r>
                        <a:rPr lang="ru-RU" sz="1000" b="1" kern="1200" dirty="0">
                          <a:solidFill>
                            <a:srgbClr val="343947"/>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b="1" dirty="0">
                        <a:solidFill>
                          <a:srgbClr val="343947"/>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96" marR="5196" marT="5196" marB="0" anchor="ctr">
                    <a:noFill/>
                  </a:tcPr>
                </a:tc>
                <a:extLst>
                  <a:ext uri="{0D108BD9-81ED-4DB2-BD59-A6C34878D82A}">
                    <a16:rowId xmlns:a16="http://schemas.microsoft.com/office/drawing/2014/main" val="3255500368"/>
                  </a:ext>
                </a:extLst>
              </a:tr>
              <a:tr h="265201">
                <a:tc vMerge="1">
                  <a:txBody>
                    <a:bodyPr/>
                    <a:lstStyle/>
                    <a:p>
                      <a:endParaRPr lang="ru-RU"/>
                    </a:p>
                  </a:txBody>
                  <a:tcPr/>
                </a:tc>
                <a:tc>
                  <a:txBody>
                    <a:bodyPr/>
                    <a:lstStyle/>
                    <a:p>
                      <a:pPr algn="just" fontAlgn="ctr">
                        <a:lnSpc>
                          <a:spcPct val="107000"/>
                        </a:lnSpc>
                        <a:spcAft>
                          <a:spcPts val="0"/>
                        </a:spcAft>
                      </a:pPr>
                      <a:r>
                        <a:rPr lang="ru-RU" sz="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одиноких родителей, имеющих детей в возрасте до 18 лет включительно, состоящих на учете в Ленинском управлении социальной защиты населения Министерства социального развития Московской области;</a:t>
                      </a:r>
                    </a:p>
                  </a:txBody>
                  <a:tcPr marL="5196" marR="5196" marT="5196" marB="0" anchor="ctr">
                    <a:noFill/>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532761161"/>
                  </a:ext>
                </a:extLst>
              </a:tr>
              <a:tr h="337500">
                <a:tc vMerge="1">
                  <a:txBody>
                    <a:bodyPr/>
                    <a:lstStyle/>
                    <a:p>
                      <a:endParaRPr lang="ru-RU"/>
                    </a:p>
                  </a:txBody>
                  <a:tcPr/>
                </a:tc>
                <a:tc>
                  <a:txBody>
                    <a:bodyPr/>
                    <a:lstStyle/>
                    <a:p>
                      <a:pPr algn="just" fontAlgn="ctr">
                        <a:lnSpc>
                          <a:spcPct val="107000"/>
                        </a:lnSpc>
                        <a:spcAft>
                          <a:spcPts val="0"/>
                        </a:spcAft>
                      </a:pPr>
                      <a:r>
                        <a:rPr lang="ru-RU" sz="800" dirty="0">
                          <a:solidFill>
                            <a:srgbClr val="343947"/>
                          </a:solidFill>
                          <a:effectLst/>
                          <a:latin typeface="Times New Roman" panose="02020603050405020304" pitchFamily="18" charset="0"/>
                          <a:ea typeface="Calibri" panose="020F0502020204030204" pitchFamily="34" charset="0"/>
                          <a:cs typeface="Times New Roman" panose="02020603050405020304" pitchFamily="18" charset="0"/>
                        </a:rPr>
                        <a:t>2)детей-сирот и детей, оставшихся без попечения родителей;</a:t>
                      </a:r>
                    </a:p>
                  </a:txBody>
                  <a:tcPr marL="5196" marR="5196" marT="5196" marB="0" anchor="ctr">
                    <a:noFill/>
                  </a:tcPr>
                </a:tc>
                <a:tc vMerge="1">
                  <a:txBody>
                    <a:bodyPr/>
                    <a:lstStyle/>
                    <a:p>
                      <a:endParaRPr lang="ru-RU"/>
                    </a:p>
                  </a:txBody>
                  <a:tcPr/>
                </a:tc>
                <a:tc>
                  <a:txBody>
                    <a:bodyPr/>
                    <a:lstStyle/>
                    <a:p>
                      <a:r>
                        <a:rPr lang="ru-RU" sz="1000" b="1" kern="0" baseline="0" dirty="0">
                          <a:solidFill>
                            <a:schemeClr val="bg2">
                              <a:lumMod val="50000"/>
                            </a:schemeClr>
                          </a:solidFill>
                          <a:latin typeface="Times New Roman" panose="02020603050405020304" pitchFamily="18" charset="0"/>
                          <a:cs typeface="Times New Roman" panose="02020603050405020304" pitchFamily="18" charset="0"/>
                        </a:rPr>
                        <a:t>143,0</a:t>
                      </a:r>
                    </a:p>
                    <a:p>
                      <a:endParaRPr lang="ru-RU" sz="1000" b="1"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chor="ctr">
                    <a:noFill/>
                  </a:tcPr>
                </a:tc>
                <a:tc>
                  <a:txBody>
                    <a:bodyPr/>
                    <a:lstStyle/>
                    <a:p>
                      <a:pPr algn="ctr"/>
                      <a:r>
                        <a:rPr lang="ru-RU" sz="1000" b="1" dirty="0">
                          <a:solidFill>
                            <a:srgbClr val="343947"/>
                          </a:solidFill>
                          <a:latin typeface="Times New Roman" panose="02020603050405020304" pitchFamily="18" charset="0"/>
                          <a:cs typeface="Times New Roman" panose="02020603050405020304" pitchFamily="18" charset="0"/>
                        </a:rPr>
                        <a:t>143,0</a:t>
                      </a:r>
                    </a:p>
                    <a:p>
                      <a:pPr algn="ctr"/>
                      <a:endParaRPr lang="ru-RU" sz="1000" b="1" dirty="0">
                        <a:solidFill>
                          <a:srgbClr val="343947"/>
                        </a:solidFill>
                        <a:latin typeface="Times New Roman" panose="02020603050405020304" pitchFamily="18" charset="0"/>
                        <a:cs typeface="Times New Roman" panose="02020603050405020304" pitchFamily="18" charset="0"/>
                      </a:endParaRPr>
                    </a:p>
                  </a:txBody>
                  <a:tcPr marL="5196" marR="5196" marT="5196" marB="0" anchor="ctr">
                    <a:noFill/>
                  </a:tcPr>
                </a:tc>
                <a:extLst>
                  <a:ext uri="{0D108BD9-81ED-4DB2-BD59-A6C34878D82A}">
                    <a16:rowId xmlns:a16="http://schemas.microsoft.com/office/drawing/2014/main" val="3403193372"/>
                  </a:ext>
                </a:extLst>
              </a:tr>
              <a:tr h="493756">
                <a:tc vMerge="1">
                  <a:txBody>
                    <a:bodyPr/>
                    <a:lstStyle/>
                    <a:p>
                      <a:endParaRPr lang="ru-RU" sz="730" kern="0" baseline="0" dirty="0">
                        <a:solidFill>
                          <a:schemeClr val="bg2">
                            <a:lumMod val="50000"/>
                          </a:schemeClr>
                        </a:solidFill>
                      </a:endParaRPr>
                    </a:p>
                  </a:txBody>
                  <a:tcPr/>
                </a:tc>
                <a:tc>
                  <a:txBody>
                    <a:bodyPr/>
                    <a:lstStyle/>
                    <a:p>
                      <a:pPr marL="0" marR="0" indent="0" algn="just" defTabSz="158008" rtl="0" eaLnBrk="1" fontAlgn="auto" latinLnBrk="0" hangingPunct="1">
                        <a:lnSpc>
                          <a:spcPct val="100000"/>
                        </a:lnSpc>
                        <a:spcBef>
                          <a:spcPts val="0"/>
                        </a:spcBef>
                        <a:spcAft>
                          <a:spcPts val="0"/>
                        </a:spcAft>
                        <a:buClrTx/>
                        <a:buSzTx/>
                        <a:buFontTx/>
                        <a:buNone/>
                        <a:tabLst/>
                        <a:defRPr/>
                      </a:pPr>
                      <a:r>
                        <a:rPr lang="ru-RU" sz="800" dirty="0">
                          <a:solidFill>
                            <a:srgbClr val="343947"/>
                          </a:solidFill>
                          <a:effectLst/>
                          <a:latin typeface="Times New Roman" panose="02020603050405020304" pitchFamily="18" charset="0"/>
                          <a:ea typeface="Calibri" panose="020F0502020204030204" pitchFamily="34" charset="0"/>
                          <a:cs typeface="Times New Roman" panose="02020603050405020304" pitchFamily="18" charset="0"/>
                        </a:rPr>
                        <a:t>3)детей из малообеспеченных семей одиноких</a:t>
                      </a:r>
                      <a:r>
                        <a:rPr lang="ru-RU" sz="800" baseline="0" dirty="0">
                          <a:solidFill>
                            <a:srgbClr val="343947"/>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800" dirty="0">
                          <a:solidFill>
                            <a:srgbClr val="343947"/>
                          </a:solidFill>
                          <a:effectLst/>
                          <a:latin typeface="Times New Roman" panose="02020603050405020304" pitchFamily="18" charset="0"/>
                          <a:ea typeface="Calibri" panose="020F0502020204030204" pitchFamily="34" charset="0"/>
                          <a:cs typeface="Times New Roman" panose="02020603050405020304" pitchFamily="18" charset="0"/>
                        </a:rPr>
                        <a:t>родителей, получающих пенсию на детей по случаю потери кормильца</a:t>
                      </a:r>
                      <a:endParaRPr lang="ru-RU" sz="800" dirty="0">
                        <a:latin typeface="Times New Roman" panose="02020603050405020304" pitchFamily="18" charset="0"/>
                        <a:cs typeface="Times New Roman" panose="02020603050405020304" pitchFamily="18" charset="0"/>
                      </a:endParaRPr>
                    </a:p>
                  </a:txBody>
                  <a:tcPr marL="36000" marR="36000" marT="36000" marB="36000" anchor="ctr">
                    <a:noFill/>
                  </a:tcPr>
                </a:tc>
                <a:tc vMerge="1">
                  <a:txBody>
                    <a:bodyPr/>
                    <a:lstStyle/>
                    <a:p>
                      <a:endParaRPr lang="ru-RU"/>
                    </a:p>
                  </a:txBody>
                  <a:tcPr/>
                </a:tc>
                <a:tc>
                  <a:txBody>
                    <a:bodyPr/>
                    <a:lstStyle/>
                    <a:p>
                      <a:r>
                        <a:rPr lang="ru-RU" sz="1000" b="1" kern="0" baseline="0" dirty="0">
                          <a:solidFill>
                            <a:schemeClr val="bg2">
                              <a:lumMod val="50000"/>
                            </a:schemeClr>
                          </a:solidFill>
                          <a:latin typeface="Times New Roman" panose="02020603050405020304" pitchFamily="18" charset="0"/>
                          <a:cs typeface="Times New Roman" panose="02020603050405020304" pitchFamily="18" charset="0"/>
                        </a:rPr>
                        <a:t>0</a:t>
                      </a:r>
                    </a:p>
                    <a:p>
                      <a:endParaRPr lang="ru-RU" sz="1000" b="1" kern="0" baseline="0" dirty="0">
                        <a:solidFill>
                          <a:schemeClr val="bg2">
                            <a:lumMod val="50000"/>
                          </a:schemeClr>
                        </a:solidFill>
                        <a:latin typeface="Times New Roman" panose="02020603050405020304" pitchFamily="18" charset="0"/>
                        <a:cs typeface="Times New Roman" panose="02020603050405020304" pitchFamily="18" charset="0"/>
                      </a:endParaRPr>
                    </a:p>
                  </a:txBody>
                  <a:tcPr anchor="ctr">
                    <a:noFill/>
                  </a:tcPr>
                </a:tc>
                <a:tc>
                  <a:txBody>
                    <a:bodyPr/>
                    <a:lstStyle/>
                    <a:p>
                      <a:pPr algn="ctr"/>
                      <a:r>
                        <a:rPr lang="ru-RU" sz="1000" b="1" dirty="0">
                          <a:solidFill>
                            <a:srgbClr val="343947"/>
                          </a:solidFill>
                          <a:latin typeface="Times New Roman" panose="02020603050405020304" pitchFamily="18" charset="0"/>
                          <a:cs typeface="Times New Roman" panose="02020603050405020304" pitchFamily="18" charset="0"/>
                        </a:rPr>
                        <a:t>0</a:t>
                      </a:r>
                    </a:p>
                    <a:p>
                      <a:pPr algn="ctr"/>
                      <a:endParaRPr lang="ru-RU" sz="1000" b="1" dirty="0">
                        <a:solidFill>
                          <a:srgbClr val="343947"/>
                        </a:solidFill>
                        <a:latin typeface="Times New Roman" panose="02020603050405020304" pitchFamily="18" charset="0"/>
                        <a:cs typeface="Times New Roman" panose="02020603050405020304" pitchFamily="18" charset="0"/>
                      </a:endParaRPr>
                    </a:p>
                  </a:txBody>
                  <a:tcPr marL="5196" marR="5196" marT="5196" marB="0" anchor="ctr">
                    <a:noFill/>
                  </a:tcPr>
                </a:tc>
                <a:extLst>
                  <a:ext uri="{0D108BD9-81ED-4DB2-BD59-A6C34878D82A}">
                    <a16:rowId xmlns:a16="http://schemas.microsoft.com/office/drawing/2014/main" val="3965869785"/>
                  </a:ext>
                </a:extLst>
              </a:tr>
              <a:tr h="341449">
                <a:tc vMerge="1">
                  <a:txBody>
                    <a:bodyPr/>
                    <a:lstStyle/>
                    <a:p>
                      <a:endParaRPr lang="ru-RU" sz="730" kern="0" baseline="0" dirty="0">
                        <a:solidFill>
                          <a:srgbClr val="343947"/>
                        </a:solidFill>
                      </a:endParaRPr>
                    </a:p>
                  </a:txBody>
                  <a:tcPr/>
                </a:tc>
                <a:tc>
                  <a:txBody>
                    <a:bodyPr/>
                    <a:lstStyle/>
                    <a:p>
                      <a:pPr algn="l" fontAlgn="ctr">
                        <a:lnSpc>
                          <a:spcPct val="107000"/>
                        </a:lnSpc>
                        <a:spcAft>
                          <a:spcPts val="0"/>
                        </a:spcAft>
                      </a:pPr>
                      <a:r>
                        <a:rPr lang="ru-RU" sz="800" b="1" dirty="0">
                          <a:solidFill>
                            <a:srgbClr val="343947"/>
                          </a:solidFill>
                          <a:effectLst/>
                          <a:latin typeface="Times New Roman" panose="02020603050405020304" pitchFamily="18" charset="0"/>
                          <a:ea typeface="Calibri" panose="020F0502020204030204" pitchFamily="34" charset="0"/>
                          <a:cs typeface="Times New Roman" panose="02020603050405020304" pitchFamily="18" charset="0"/>
                        </a:rPr>
                        <a:t>ИТОГО налоговых льгот, предоставляемых в соответствии с решениями, принятыми органами местного самоуправления Московской области</a:t>
                      </a:r>
                    </a:p>
                  </a:txBody>
                  <a:tcPr marL="5196" marR="5196" marT="5196" marB="0" anchor="ctr">
                    <a:noFill/>
                  </a:tcPr>
                </a:tc>
                <a:tc>
                  <a:txBody>
                    <a:bodyPr/>
                    <a:lstStyle/>
                    <a:p>
                      <a:endParaRPr lang="ru-RU" dirty="0">
                        <a:latin typeface="Times New Roman" panose="02020603050405020304" pitchFamily="18" charset="0"/>
                        <a:cs typeface="Times New Roman" panose="02020603050405020304" pitchFamily="18" charset="0"/>
                      </a:endParaRPr>
                    </a:p>
                  </a:txBody>
                  <a:tcPr>
                    <a:noFill/>
                  </a:tcPr>
                </a:tc>
                <a:tc>
                  <a:txBody>
                    <a:bodyPr/>
                    <a:lstStyle/>
                    <a:p>
                      <a:pPr marL="0" marR="0" indent="0" algn="ctr" defTabSz="158008" rtl="0" eaLnBrk="1" fontAlgn="auto" latinLnBrk="0" hangingPunct="1">
                        <a:lnSpc>
                          <a:spcPct val="100000"/>
                        </a:lnSpc>
                        <a:spcBef>
                          <a:spcPts val="0"/>
                        </a:spcBef>
                        <a:spcAft>
                          <a:spcPts val="0"/>
                        </a:spcAft>
                        <a:buClrTx/>
                        <a:buSzTx/>
                        <a:buFontTx/>
                        <a:buNone/>
                        <a:tabLst/>
                        <a:defRPr/>
                      </a:pPr>
                      <a:r>
                        <a:rPr lang="ru-RU" sz="1000" b="1" dirty="0">
                          <a:solidFill>
                            <a:srgbClr val="343947"/>
                          </a:solidFill>
                          <a:effectLst/>
                          <a:latin typeface="Times New Roman" panose="02020603050405020304" pitchFamily="18" charset="0"/>
                          <a:ea typeface="Calibri" panose="020F0502020204030204" pitchFamily="34" charset="0"/>
                          <a:cs typeface="Times New Roman" panose="02020603050405020304" pitchFamily="18" charset="0"/>
                        </a:rPr>
                        <a:t>28 205,2</a:t>
                      </a:r>
                    </a:p>
                    <a:p>
                      <a:endParaRPr lang="ru-RU" sz="1000" b="1" kern="0" baseline="0" dirty="0">
                        <a:solidFill>
                          <a:srgbClr val="343947"/>
                        </a:solidFill>
                        <a:latin typeface="Times New Roman" panose="02020603050405020304" pitchFamily="18" charset="0"/>
                        <a:cs typeface="Times New Roman" panose="02020603050405020304" pitchFamily="18" charset="0"/>
                      </a:endParaRPr>
                    </a:p>
                  </a:txBody>
                  <a:tcPr anchor="ctr">
                    <a:noFill/>
                  </a:tcPr>
                </a:tc>
                <a:tc>
                  <a:txBody>
                    <a:bodyPr/>
                    <a:lstStyle/>
                    <a:p>
                      <a:pPr marL="0" marR="0" indent="0" algn="ctr" defTabSz="158008" rtl="0" eaLnBrk="1" fontAlgn="auto" latinLnBrk="0" hangingPunct="1">
                        <a:lnSpc>
                          <a:spcPct val="100000"/>
                        </a:lnSpc>
                        <a:spcBef>
                          <a:spcPts val="0"/>
                        </a:spcBef>
                        <a:spcAft>
                          <a:spcPts val="0"/>
                        </a:spcAft>
                        <a:buClrTx/>
                        <a:buSzTx/>
                        <a:buFontTx/>
                        <a:buNone/>
                        <a:tabLst/>
                        <a:defRPr/>
                      </a:pPr>
                      <a:r>
                        <a:rPr lang="ru-RU" sz="1000" b="1" dirty="0">
                          <a:solidFill>
                            <a:srgbClr val="343947"/>
                          </a:solidFill>
                          <a:effectLst/>
                          <a:latin typeface="Times New Roman" panose="02020603050405020304" pitchFamily="18" charset="0"/>
                          <a:ea typeface="Calibri" panose="020F0502020204030204" pitchFamily="34" charset="0"/>
                          <a:cs typeface="Times New Roman" panose="02020603050405020304" pitchFamily="18" charset="0"/>
                        </a:rPr>
                        <a:t>28 205,2</a:t>
                      </a:r>
                    </a:p>
                    <a:p>
                      <a:endParaRPr lang="ru-RU" sz="1000" b="1" dirty="0">
                        <a:solidFill>
                          <a:srgbClr val="343947"/>
                        </a:solidFill>
                        <a:latin typeface="Times New Roman" panose="02020603050405020304" pitchFamily="18" charset="0"/>
                        <a:cs typeface="Times New Roman" panose="02020603050405020304" pitchFamily="18" charset="0"/>
                      </a:endParaRPr>
                    </a:p>
                  </a:txBody>
                  <a:tcPr anchor="ctr">
                    <a:noFill/>
                  </a:tcPr>
                </a:tc>
                <a:extLst>
                  <a:ext uri="{0D108BD9-81ED-4DB2-BD59-A6C34878D82A}">
                    <a16:rowId xmlns:a16="http://schemas.microsoft.com/office/drawing/2014/main" val="4067357277"/>
                  </a:ext>
                </a:extLst>
              </a:tr>
            </a:tbl>
          </a:graphicData>
        </a:graphic>
      </p:graphicFrame>
      <p:pic>
        <p:nvPicPr>
          <p:cNvPr id="7" name="Рисунок 6">
            <a:extLst>
              <a:ext uri="{FF2B5EF4-FFF2-40B4-BE49-F238E27FC236}">
                <a16:creationId xmlns:a16="http://schemas.microsoft.com/office/drawing/2014/main" id="{A380FAF0-785A-4959-A1D8-DAB818C018D5}"/>
              </a:ext>
            </a:extLst>
          </p:cNvPr>
          <p:cNvPicPr>
            <a:picLocks noChangeAspect="1"/>
          </p:cNvPicPr>
          <p:nvPr/>
        </p:nvPicPr>
        <p:blipFill>
          <a:blip r:embed="rId2"/>
          <a:stretch>
            <a:fillRect/>
          </a:stretch>
        </p:blipFill>
        <p:spPr>
          <a:xfrm>
            <a:off x="5802923" y="3575775"/>
            <a:ext cx="3249635" cy="1567724"/>
          </a:xfrm>
          <a:prstGeom prst="rect">
            <a:avLst/>
          </a:prstGeom>
        </p:spPr>
      </p:pic>
    </p:spTree>
    <p:extLst>
      <p:ext uri="{BB962C8B-B14F-4D97-AF65-F5344CB8AC3E}">
        <p14:creationId xmlns:p14="http://schemas.microsoft.com/office/powerpoint/2010/main" val="352453159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dirty="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7786"/>
            <a:ext cx="8309234"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Расходы бюджета Ленинского городского округа за 2023 год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по разделам и подразделам классификации расходов бюджета</a:t>
            </a:r>
            <a:r>
              <a:rPr kumimoji="0" lang="en-US" sz="1800" b="0" i="0" u="none" strike="noStrike" kern="0" cap="none" spc="0" normalizeH="0" baseline="0" noProof="0" dirty="0">
                <a:ln>
                  <a:noFill/>
                </a:ln>
                <a:solidFill>
                  <a:srgbClr val="16E7CF"/>
                </a:solidFill>
                <a:effectLst/>
                <a:uLnTx/>
                <a:uFillTx/>
                <a:latin typeface="Proxima Nova"/>
                <a:sym typeface="Proxima Nova"/>
              </a:rPr>
              <a:t>     </a:t>
            </a:r>
            <a:r>
              <a:rPr kumimoji="0" lang="ru-RU" sz="1800" b="0" i="0" u="none" strike="noStrike" kern="0" cap="none" spc="0" normalizeH="0" baseline="0" noProof="0" dirty="0">
                <a:ln>
                  <a:noFill/>
                </a:ln>
                <a:solidFill>
                  <a:srgbClr val="16E7CF"/>
                </a:solidFill>
                <a:effectLst/>
                <a:uLnTx/>
                <a:uFillTx/>
                <a:latin typeface="Proxima Nova"/>
                <a:sym typeface="Proxima Nova"/>
              </a:rPr>
              <a:t>(</a:t>
            </a:r>
            <a:r>
              <a:rPr kumimoji="0" lang="ru-RU" sz="1800" b="0" i="0" u="none" strike="noStrike" kern="0" cap="none" spc="0" normalizeH="0" baseline="0" noProof="0" dirty="0" err="1">
                <a:ln>
                  <a:noFill/>
                </a:ln>
                <a:solidFill>
                  <a:srgbClr val="16E7CF"/>
                </a:solidFill>
                <a:effectLst/>
                <a:uLnTx/>
                <a:uFillTx/>
                <a:latin typeface="Proxima Nova"/>
                <a:sym typeface="Proxima Nova"/>
              </a:rPr>
              <a:t>тыс.руб</a:t>
            </a:r>
            <a:r>
              <a:rPr kumimoji="0" lang="ru-RU" sz="1800" b="0" i="0" u="none" strike="noStrike" kern="0" cap="none" spc="0" normalizeH="0" baseline="0" noProof="0" dirty="0">
                <a:ln>
                  <a:noFill/>
                </a:ln>
                <a:solidFill>
                  <a:srgbClr val="16E7CF"/>
                </a:solidFill>
                <a:effectLst/>
                <a:uLnTx/>
                <a:uFillTx/>
                <a:latin typeface="Proxima Nova"/>
                <a:sym typeface="Proxima Nova"/>
              </a:rPr>
              <a:t>.)</a:t>
            </a:r>
            <a:r>
              <a:rPr kumimoji="0" lang="ru-RU" sz="1200" b="0" i="1" u="none" strike="noStrike" kern="0" cap="none" spc="0" normalizeH="0" baseline="0" noProof="0" dirty="0">
                <a:ln>
                  <a:noFill/>
                </a:ln>
                <a:solidFill>
                  <a:srgbClr val="16E7CF"/>
                </a:solidFill>
                <a:effectLst/>
                <a:uLnTx/>
                <a:uFillTx/>
                <a:latin typeface="Proxima Nova"/>
                <a:sym typeface="Proxima Nova"/>
              </a:rPr>
              <a:t>                              (тыс. рублей)</a:t>
            </a:r>
          </a:p>
        </p:txBody>
      </p:sp>
      <p:graphicFrame>
        <p:nvGraphicFramePr>
          <p:cNvPr id="4" name="Таблица 3"/>
          <p:cNvGraphicFramePr>
            <a:graphicFrameLocks noGrp="1"/>
          </p:cNvGraphicFramePr>
          <p:nvPr>
            <p:extLst>
              <p:ext uri="{D42A27DB-BD31-4B8C-83A1-F6EECF244321}">
                <p14:modId xmlns:p14="http://schemas.microsoft.com/office/powerpoint/2010/main" val="1274534424"/>
              </p:ext>
            </p:extLst>
          </p:nvPr>
        </p:nvGraphicFramePr>
        <p:xfrm>
          <a:off x="-1" y="619286"/>
          <a:ext cx="9144000" cy="4516430"/>
        </p:xfrm>
        <a:graphic>
          <a:graphicData uri="http://schemas.openxmlformats.org/drawingml/2006/table">
            <a:tbl>
              <a:tblPr firstRow="1" bandRow="1">
                <a:tableStyleId>{5C22544A-7EE6-4342-B048-85BDC9FD1C3A}</a:tableStyleId>
              </a:tblPr>
              <a:tblGrid>
                <a:gridCol w="665889">
                  <a:extLst>
                    <a:ext uri="{9D8B030D-6E8A-4147-A177-3AD203B41FA5}">
                      <a16:colId xmlns:a16="http://schemas.microsoft.com/office/drawing/2014/main" val="732356789"/>
                    </a:ext>
                  </a:extLst>
                </a:gridCol>
                <a:gridCol w="3499503">
                  <a:extLst>
                    <a:ext uri="{9D8B030D-6E8A-4147-A177-3AD203B41FA5}">
                      <a16:colId xmlns:a16="http://schemas.microsoft.com/office/drawing/2014/main" val="1615201752"/>
                    </a:ext>
                  </a:extLst>
                </a:gridCol>
                <a:gridCol w="1244652">
                  <a:extLst>
                    <a:ext uri="{9D8B030D-6E8A-4147-A177-3AD203B41FA5}">
                      <a16:colId xmlns:a16="http://schemas.microsoft.com/office/drawing/2014/main" val="3487743512"/>
                    </a:ext>
                  </a:extLst>
                </a:gridCol>
                <a:gridCol w="1244652">
                  <a:extLst>
                    <a:ext uri="{9D8B030D-6E8A-4147-A177-3AD203B41FA5}">
                      <a16:colId xmlns:a16="http://schemas.microsoft.com/office/drawing/2014/main" val="3215269142"/>
                    </a:ext>
                  </a:extLst>
                </a:gridCol>
                <a:gridCol w="1244652">
                  <a:extLst>
                    <a:ext uri="{9D8B030D-6E8A-4147-A177-3AD203B41FA5}">
                      <a16:colId xmlns:a16="http://schemas.microsoft.com/office/drawing/2014/main" val="3952834182"/>
                    </a:ext>
                  </a:extLst>
                </a:gridCol>
                <a:gridCol w="1244652">
                  <a:extLst>
                    <a:ext uri="{9D8B030D-6E8A-4147-A177-3AD203B41FA5}">
                      <a16:colId xmlns:a16="http://schemas.microsoft.com/office/drawing/2014/main" val="686100388"/>
                    </a:ext>
                  </a:extLst>
                </a:gridCol>
              </a:tblGrid>
              <a:tr h="491524">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Код</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Наименование разделов, подразделов</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2023 год первоначальный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2023 год уточненный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Фактическое исполнение</a:t>
                      </a:r>
                    </a:p>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 за 2023 год</a:t>
                      </a:r>
                    </a:p>
                  </a:txBody>
                  <a:tcPr marL="9525" marR="9525" marT="9525" marB="0" anchor="ctr">
                    <a:solidFill>
                      <a:schemeClr val="accent2">
                        <a:lumMod val="75000"/>
                      </a:schemeClr>
                    </a:solidFill>
                  </a:tcPr>
                </a:tc>
                <a:tc>
                  <a:txBody>
                    <a:bodyPr/>
                    <a:lstStyle/>
                    <a:p>
                      <a:pPr algn="ct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 исполнения уточненного плана</a:t>
                      </a:r>
                    </a:p>
                  </a:txBody>
                  <a:tcPr marL="5715" marR="5715" marT="5715" marB="0" anchor="ctr">
                    <a:solidFill>
                      <a:schemeClr val="accent2">
                        <a:lumMod val="75000"/>
                      </a:schemeClr>
                    </a:solidFill>
                  </a:tcPr>
                </a:tc>
                <a:extLst>
                  <a:ext uri="{0D108BD9-81ED-4DB2-BD59-A6C34878D82A}">
                    <a16:rowId xmlns:a16="http://schemas.microsoft.com/office/drawing/2014/main" val="579439203"/>
                  </a:ext>
                </a:extLst>
              </a:tr>
              <a:tr h="164674">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tc>
                  <a:txBody>
                    <a:bodyPr/>
                    <a:lstStyle/>
                    <a:p>
                      <a:pPr algn="l"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РАСХОДЫ БЮДЖЕТА - ВСЕГО</a:t>
                      </a:r>
                    </a:p>
                  </a:txBody>
                  <a:tcPr marL="9525" marR="9525" marT="9525" marB="0" anchor="ctr">
                    <a:solidFill>
                      <a:schemeClr val="accent1">
                        <a:lumMod val="40000"/>
                        <a:lumOff val="60000"/>
                      </a:schemeClr>
                    </a:solidFill>
                  </a:tcPr>
                </a:tc>
                <a:tc>
                  <a:txBody>
                    <a:bodyPr/>
                    <a:lstStyle/>
                    <a:p>
                      <a:pPr algn="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16 325 876,1</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18 815 955,3</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17 862 278,3</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94,93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364479886"/>
                  </a:ext>
                </a:extLst>
              </a:tr>
              <a:tr h="153879">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0100</a:t>
                      </a:r>
                    </a:p>
                  </a:txBody>
                  <a:tcPr marL="9525" marR="9525" marT="9525" marB="0" anchor="ctr">
                    <a:solidFill>
                      <a:schemeClr val="accent1">
                        <a:lumMod val="40000"/>
                        <a:lumOff val="60000"/>
                      </a:schemeClr>
                    </a:solidFill>
                  </a:tcPr>
                </a:tc>
                <a:tc>
                  <a:txBody>
                    <a:bodyPr/>
                    <a:lstStyle/>
                    <a:p>
                      <a:pPr algn="l"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Общегосударственные вопросы</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1 700 127,1</a:t>
                      </a:r>
                    </a:p>
                  </a:txBody>
                  <a:tcPr marL="9525" marR="9525" marT="9525" marB="0" anchor="ctr">
                    <a:solidFill>
                      <a:schemeClr val="accent1">
                        <a:lumMod val="40000"/>
                        <a:lumOff val="60000"/>
                      </a:schemeClr>
                    </a:solidFill>
                  </a:tcPr>
                </a:tc>
                <a:tc>
                  <a:txBody>
                    <a:bodyPr/>
                    <a:lstStyle/>
                    <a:p>
                      <a:pPr algn="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1 507 761,4</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1 403 120,0</a:t>
                      </a:r>
                    </a:p>
                  </a:txBody>
                  <a:tcPr marL="9525" marR="9525" marT="9525" marB="0" anchor="ctr">
                    <a:solidFill>
                      <a:schemeClr val="accent1">
                        <a:lumMod val="40000"/>
                        <a:lumOff val="60000"/>
                      </a:schemeClr>
                    </a:solidFill>
                  </a:tcPr>
                </a:tc>
                <a:tc>
                  <a:txBody>
                    <a:bodyPr/>
                    <a:lstStyle/>
                    <a:p>
                      <a:pPr algn="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93,06</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192024236"/>
                  </a:ext>
                </a:extLst>
              </a:tr>
              <a:tr h="298705">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0102</a:t>
                      </a:r>
                    </a:p>
                  </a:txBody>
                  <a:tcPr marL="9525" marR="9525" marT="9525" marB="0" anchor="ctr">
                    <a:solidFill>
                      <a:schemeClr val="accent1">
                        <a:lumMod val="40000"/>
                        <a:lumOff val="60000"/>
                      </a:schemeClr>
                    </a:solidFill>
                  </a:tcPr>
                </a:tc>
                <a:tc>
                  <a:txBody>
                    <a:bodyPr/>
                    <a:lstStyle/>
                    <a:p>
                      <a:pPr algn="l"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3 085,1</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3 604,1</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3 055,6</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84,78</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718018213"/>
                  </a:ext>
                </a:extLst>
              </a:tr>
              <a:tr h="443531">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0103</a:t>
                      </a:r>
                    </a:p>
                  </a:txBody>
                  <a:tcPr marL="9525" marR="9525" marT="9525" marB="0" anchor="ctr">
                    <a:solidFill>
                      <a:schemeClr val="accent1">
                        <a:lumMod val="40000"/>
                        <a:lumOff val="60000"/>
                      </a:schemeClr>
                    </a:solidFill>
                  </a:tcPr>
                </a:tc>
                <a:tc>
                  <a:txBody>
                    <a:bodyPr/>
                    <a:lstStyle/>
                    <a:p>
                      <a:pPr algn="l"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19 427,3</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19 611,0</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19 503,0</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99,45</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292069277"/>
                  </a:ext>
                </a:extLst>
              </a:tr>
              <a:tr h="443531">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0104</a:t>
                      </a:r>
                    </a:p>
                  </a:txBody>
                  <a:tcPr marL="9525" marR="9525" marT="9525" marB="0" anchor="ctr">
                    <a:solidFill>
                      <a:schemeClr val="accent1">
                        <a:lumMod val="40000"/>
                        <a:lumOff val="60000"/>
                      </a:schemeClr>
                    </a:solidFill>
                  </a:tcPr>
                </a:tc>
                <a:tc>
                  <a:txBody>
                    <a:bodyPr/>
                    <a:lstStyle/>
                    <a:p>
                      <a:pPr algn="l"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Функционирование Правительства Российской Федерации, высших исполнительных органов субъектов Российской Федерации, местных администраций</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393 098,0</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425 489,8</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406 333,1</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95,50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855366920"/>
                  </a:ext>
                </a:extLst>
              </a:tr>
              <a:tr h="443531">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0106</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Обеспечение деятельности финансовых, налоговых и таможенных органов и органов финансового (финансово-бюджетного) надзора</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76 197,1</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75 292,5</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74 227,9</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98,59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620764792"/>
                  </a:ext>
                </a:extLst>
              </a:tr>
              <a:tr h="153879">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0111</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Резервные фонды</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10 000,0</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9 918,2</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184992369"/>
                  </a:ext>
                </a:extLst>
              </a:tr>
              <a:tr h="153879">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0113</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Другие общегосударственные вопросы</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1 198 319,6</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973 845,8</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900 000,5</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92,42</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63996170"/>
                  </a:ext>
                </a:extLst>
              </a:tr>
              <a:tr h="153879">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0200</a:t>
                      </a:r>
                    </a:p>
                  </a:txBody>
                  <a:tcPr marL="9525" marR="9525" marT="9525" marB="0" anchor="ctr">
                    <a:solidFill>
                      <a:schemeClr val="accent1">
                        <a:lumMod val="40000"/>
                        <a:lumOff val="60000"/>
                      </a:schemeClr>
                    </a:solidFill>
                  </a:tcPr>
                </a:tc>
                <a:tc>
                  <a:txBody>
                    <a:bodyPr/>
                    <a:lstStyle/>
                    <a:p>
                      <a:pPr algn="l"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Национальная оборона</a:t>
                      </a:r>
                    </a:p>
                  </a:txBody>
                  <a:tcPr marL="9525" marR="9525" marT="9525" marB="0" anchor="ctr">
                    <a:solidFill>
                      <a:schemeClr val="accent1">
                        <a:lumMod val="40000"/>
                        <a:lumOff val="60000"/>
                      </a:schemeClr>
                    </a:solidFill>
                  </a:tcPr>
                </a:tc>
                <a:tc>
                  <a:txBody>
                    <a:bodyPr/>
                    <a:lstStyle/>
                    <a:p>
                      <a:pPr algn="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10 490,4</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10 490,4</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10 363,8</a:t>
                      </a:r>
                    </a:p>
                  </a:txBody>
                  <a:tcPr marL="9525" marR="9525" marT="9525" marB="0" anchor="ctr">
                    <a:solidFill>
                      <a:schemeClr val="accent1">
                        <a:lumMod val="40000"/>
                        <a:lumOff val="60000"/>
                      </a:schemeClr>
                    </a:solidFill>
                  </a:tcPr>
                </a:tc>
                <a:tc>
                  <a:txBody>
                    <a:bodyPr/>
                    <a:lstStyle/>
                    <a:p>
                      <a:pPr algn="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98,79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081179516"/>
                  </a:ext>
                </a:extLst>
              </a:tr>
              <a:tr h="153879">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0203</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Мобилизационная и вневойсковая подготовка</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10 426,4</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10 426,4</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10 363,8</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99,40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211053292"/>
                  </a:ext>
                </a:extLst>
              </a:tr>
              <a:tr h="153879">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0204</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Мобилизационная подготовка экономики</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64,0</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64,0</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14085315"/>
                  </a:ext>
                </a:extLst>
              </a:tr>
              <a:tr h="153879">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0300</a:t>
                      </a:r>
                    </a:p>
                  </a:txBody>
                  <a:tcPr marL="9525" marR="9525" marT="9525" marB="0" anchor="ctr">
                    <a:solidFill>
                      <a:schemeClr val="accent1">
                        <a:lumMod val="40000"/>
                        <a:lumOff val="60000"/>
                      </a:schemeClr>
                    </a:solidFill>
                  </a:tcPr>
                </a:tc>
                <a:tc>
                  <a:txBody>
                    <a:bodyPr/>
                    <a:lstStyle/>
                    <a:p>
                      <a:pPr algn="l"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a:txBody>
                  <a:tcPr marL="9525" marR="9525" marT="9525" marB="0" anchor="ctr">
                    <a:solidFill>
                      <a:schemeClr val="accent1">
                        <a:lumMod val="40000"/>
                        <a:lumOff val="60000"/>
                      </a:schemeClr>
                    </a:solidFill>
                  </a:tcPr>
                </a:tc>
                <a:tc>
                  <a:txBody>
                    <a:bodyPr/>
                    <a:lstStyle/>
                    <a:p>
                      <a:pPr algn="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147 856,4</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152 805,1</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145 802,0</a:t>
                      </a:r>
                    </a:p>
                  </a:txBody>
                  <a:tcPr marL="9525" marR="9525" marT="9525" marB="0" anchor="ctr">
                    <a:solidFill>
                      <a:schemeClr val="accent1">
                        <a:lumMod val="40000"/>
                        <a:lumOff val="60000"/>
                      </a:schemeClr>
                    </a:solidFill>
                  </a:tcPr>
                </a:tc>
                <a:tc>
                  <a:txBody>
                    <a:bodyPr/>
                    <a:lstStyle/>
                    <a:p>
                      <a:pPr algn="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95,42</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652400013"/>
                  </a:ext>
                </a:extLst>
              </a:tr>
              <a:tr h="298705">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0309</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Гражданская оборона</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350,0</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340,0</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339,9</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99,97</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130295293"/>
                  </a:ext>
                </a:extLst>
              </a:tr>
              <a:tr h="298705">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0310</a:t>
                      </a:r>
                    </a:p>
                  </a:txBody>
                  <a:tcPr marL="9525" marR="9525" marT="9525" marB="0" anchor="ctr">
                    <a:solidFill>
                      <a:schemeClr val="accent1">
                        <a:lumMod val="40000"/>
                        <a:lumOff val="60000"/>
                      </a:schemeClr>
                    </a:solidFill>
                  </a:tcPr>
                </a:tc>
                <a:tc>
                  <a:txBody>
                    <a:bodyPr/>
                    <a:lstStyle/>
                    <a:p>
                      <a:pPr algn="l"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Защита населения и территории от чрезвычайных ситуаций природного и техногенного характера, пожарная безопасность</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34 388,8</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33 923,2</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33 735,7</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99,45</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061098614"/>
                  </a:ext>
                </a:extLst>
              </a:tr>
              <a:tr h="257666">
                <a:tc>
                  <a:txBody>
                    <a:bodyPr/>
                    <a:lstStyle/>
                    <a:p>
                      <a:pPr algn="ct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0314</a:t>
                      </a:r>
                    </a:p>
                  </a:txBody>
                  <a:tcPr marL="9525" marR="9525" marT="9525" marB="0" anchor="ctr">
                    <a:solidFill>
                      <a:schemeClr val="accent1">
                        <a:lumMod val="40000"/>
                        <a:lumOff val="60000"/>
                      </a:schemeClr>
                    </a:solidFill>
                  </a:tcPr>
                </a:tc>
                <a:tc>
                  <a:txBody>
                    <a:bodyPr/>
                    <a:lstStyle/>
                    <a:p>
                      <a:pPr algn="l"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Другие вопросы в области национальной безопасности и правоохранительной деятельности</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113 117,6</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Times New Roman" panose="02020603050405020304" pitchFamily="18" charset="0"/>
                          <a:cs typeface="Times New Roman" panose="02020603050405020304" pitchFamily="18" charset="0"/>
                        </a:rPr>
                        <a:t>118 542,0</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111 726,4</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Times New Roman" panose="02020603050405020304" pitchFamily="18" charset="0"/>
                          <a:cs typeface="Times New Roman" panose="02020603050405020304" pitchFamily="18" charset="0"/>
                        </a:rPr>
                        <a:t>94,25</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771156023"/>
                  </a:ext>
                </a:extLst>
              </a:tr>
              <a:tr h="298705">
                <a:tc>
                  <a:txBody>
                    <a:bodyPr/>
                    <a:lstStyle/>
                    <a:p>
                      <a:pPr algn="ct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0400</a:t>
                      </a:r>
                    </a:p>
                  </a:txBody>
                  <a:tcPr marL="9525" marR="9525" marT="9525" marB="0" anchor="ctr">
                    <a:solidFill>
                      <a:schemeClr val="accent1">
                        <a:lumMod val="40000"/>
                        <a:lumOff val="60000"/>
                      </a:schemeClr>
                    </a:solidFill>
                  </a:tcPr>
                </a:tc>
                <a:tc>
                  <a:txBody>
                    <a:bodyPr/>
                    <a:lstStyle/>
                    <a:p>
                      <a:pPr algn="l"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Национальная экономика</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1 132 089,6</a:t>
                      </a:r>
                    </a:p>
                  </a:txBody>
                  <a:tcPr marL="9525" marR="9525" marT="9525" marB="0" anchor="ctr">
                    <a:solidFill>
                      <a:schemeClr val="accent1">
                        <a:lumMod val="40000"/>
                        <a:lumOff val="60000"/>
                      </a:schemeClr>
                    </a:solidFill>
                  </a:tcPr>
                </a:tc>
                <a:tc>
                  <a:txBody>
                    <a:bodyPr/>
                    <a:lstStyle/>
                    <a:p>
                      <a:pPr algn="r" fontAlgn="ctr"/>
                      <a:r>
                        <a:rPr lang="ru-RU" sz="800" b="1" i="0" u="none" strike="noStrike">
                          <a:solidFill>
                            <a:srgbClr val="000000"/>
                          </a:solidFill>
                          <a:effectLst/>
                          <a:latin typeface="Times New Roman" panose="02020603050405020304" pitchFamily="18" charset="0"/>
                          <a:cs typeface="Times New Roman" panose="02020603050405020304" pitchFamily="18" charset="0"/>
                        </a:rPr>
                        <a:t>1 379 656,3</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1 238 595,8</a:t>
                      </a:r>
                    </a:p>
                  </a:txBody>
                  <a:tcPr marL="9525" marR="9525" marT="9525" marB="0" anchor="ctr">
                    <a:solidFill>
                      <a:schemeClr val="accent1">
                        <a:lumMod val="40000"/>
                        <a:lumOff val="60000"/>
                      </a:schemeClr>
                    </a:solidFill>
                  </a:tcPr>
                </a:tc>
                <a:tc>
                  <a:txBody>
                    <a:bodyPr/>
                    <a:lstStyle/>
                    <a:p>
                      <a:pPr algn="r" fontAlgn="ctr"/>
                      <a:r>
                        <a:rPr lang="ru-RU" sz="800" b="1" i="0" u="none" strike="noStrike" dirty="0">
                          <a:solidFill>
                            <a:srgbClr val="000000"/>
                          </a:solidFill>
                          <a:effectLst/>
                          <a:latin typeface="Times New Roman" panose="02020603050405020304" pitchFamily="18" charset="0"/>
                          <a:cs typeface="Times New Roman" panose="02020603050405020304" pitchFamily="18" charset="0"/>
                        </a:rPr>
                        <a:t>89,78</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065547562"/>
                  </a:ext>
                </a:extLst>
              </a:tr>
            </a:tbl>
          </a:graphicData>
        </a:graphic>
      </p:graphicFrame>
    </p:spTree>
    <p:extLst>
      <p:ext uri="{BB962C8B-B14F-4D97-AF65-F5344CB8AC3E}">
        <p14:creationId xmlns:p14="http://schemas.microsoft.com/office/powerpoint/2010/main" val="418602056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5"/>
            <a:ext cx="8276576"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Расходы бюджета Ленинского городского округа за 2023 год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по разделам и подразделам классификации расходов бюджета</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200" b="0" i="1" u="none" strike="noStrike" kern="0" cap="none" spc="0" normalizeH="0" baseline="0" noProof="0" dirty="0">
                <a:ln>
                  <a:noFill/>
                </a:ln>
                <a:solidFill>
                  <a:srgbClr val="16E7CF"/>
                </a:solidFill>
                <a:effectLst/>
                <a:uLnTx/>
                <a:uFillTx/>
                <a:latin typeface="Proxima Nova"/>
                <a:sym typeface="Proxima Nova"/>
              </a:rPr>
              <a:t>                                                                                                                                      (тыс. рублей)</a:t>
            </a:r>
          </a:p>
        </p:txBody>
      </p:sp>
      <p:graphicFrame>
        <p:nvGraphicFramePr>
          <p:cNvPr id="4" name="Таблица 3"/>
          <p:cNvGraphicFramePr>
            <a:graphicFrameLocks noGrp="1"/>
          </p:cNvGraphicFramePr>
          <p:nvPr>
            <p:extLst>
              <p:ext uri="{D42A27DB-BD31-4B8C-83A1-F6EECF244321}">
                <p14:modId xmlns:p14="http://schemas.microsoft.com/office/powerpoint/2010/main" val="1883532206"/>
              </p:ext>
            </p:extLst>
          </p:nvPr>
        </p:nvGraphicFramePr>
        <p:xfrm>
          <a:off x="59589" y="987136"/>
          <a:ext cx="9024822" cy="4156371"/>
        </p:xfrm>
        <a:graphic>
          <a:graphicData uri="http://schemas.openxmlformats.org/drawingml/2006/table">
            <a:tbl>
              <a:tblPr firstRow="1" bandRow="1">
                <a:tableStyleId>{5C22544A-7EE6-4342-B048-85BDC9FD1C3A}</a:tableStyleId>
              </a:tblPr>
              <a:tblGrid>
                <a:gridCol w="657210">
                  <a:extLst>
                    <a:ext uri="{9D8B030D-6E8A-4147-A177-3AD203B41FA5}">
                      <a16:colId xmlns:a16="http://schemas.microsoft.com/office/drawing/2014/main" val="732356789"/>
                    </a:ext>
                  </a:extLst>
                </a:gridCol>
                <a:gridCol w="3453892">
                  <a:extLst>
                    <a:ext uri="{9D8B030D-6E8A-4147-A177-3AD203B41FA5}">
                      <a16:colId xmlns:a16="http://schemas.microsoft.com/office/drawing/2014/main" val="1615201752"/>
                    </a:ext>
                  </a:extLst>
                </a:gridCol>
                <a:gridCol w="1228430">
                  <a:extLst>
                    <a:ext uri="{9D8B030D-6E8A-4147-A177-3AD203B41FA5}">
                      <a16:colId xmlns:a16="http://schemas.microsoft.com/office/drawing/2014/main" val="3487743512"/>
                    </a:ext>
                  </a:extLst>
                </a:gridCol>
                <a:gridCol w="1228430">
                  <a:extLst>
                    <a:ext uri="{9D8B030D-6E8A-4147-A177-3AD203B41FA5}">
                      <a16:colId xmlns:a16="http://schemas.microsoft.com/office/drawing/2014/main" val="3215269142"/>
                    </a:ext>
                  </a:extLst>
                </a:gridCol>
                <a:gridCol w="1228430">
                  <a:extLst>
                    <a:ext uri="{9D8B030D-6E8A-4147-A177-3AD203B41FA5}">
                      <a16:colId xmlns:a16="http://schemas.microsoft.com/office/drawing/2014/main" val="3952834182"/>
                    </a:ext>
                  </a:extLst>
                </a:gridCol>
                <a:gridCol w="1228430">
                  <a:extLst>
                    <a:ext uri="{9D8B030D-6E8A-4147-A177-3AD203B41FA5}">
                      <a16:colId xmlns:a16="http://schemas.microsoft.com/office/drawing/2014/main" val="686100388"/>
                    </a:ext>
                  </a:extLst>
                </a:gridCol>
              </a:tblGrid>
              <a:tr h="596390">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Код</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Наименование разделов, подразделов</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2023 год первоначальный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2023 год уточненный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Фактическое исполнение</a:t>
                      </a:r>
                    </a:p>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 за 2023 год</a:t>
                      </a:r>
                    </a:p>
                  </a:txBody>
                  <a:tcPr marL="9525" marR="9525" marT="9525" marB="0" anchor="ctr">
                    <a:solidFill>
                      <a:schemeClr val="accent2">
                        <a:lumMod val="75000"/>
                      </a:schemeClr>
                    </a:solidFill>
                  </a:tcPr>
                </a:tc>
                <a:tc>
                  <a:txBody>
                    <a:bodyPr/>
                    <a:lstStyle/>
                    <a:p>
                      <a:pPr algn="ct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 исполнения уточненного плана</a:t>
                      </a:r>
                    </a:p>
                  </a:txBody>
                  <a:tcPr marL="5715" marR="5715" marT="5715" marB="0" anchor="ctr">
                    <a:solidFill>
                      <a:schemeClr val="accent2">
                        <a:lumMod val="75000"/>
                      </a:schemeClr>
                    </a:solidFill>
                  </a:tcPr>
                </a:tc>
                <a:extLst>
                  <a:ext uri="{0D108BD9-81ED-4DB2-BD59-A6C34878D82A}">
                    <a16:rowId xmlns:a16="http://schemas.microsoft.com/office/drawing/2014/main" val="579439203"/>
                  </a:ext>
                </a:extLst>
              </a:tr>
              <a:tr h="182903">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0405</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Сельское хозяйство и рыболовство</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3 766,0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5 764,0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4 488,4</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77,87</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364479886"/>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0408</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Транспорт</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541 665,3</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563 310,3</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435 236,2</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77,26</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192024236"/>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0409</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Дорожное хозяйство (дорожные фонды)</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558 343,3</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783 019,7</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773 101,4</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98,73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292069277"/>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0410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Связь и информатика</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19 903,0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19 895,0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18 998,9</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95,50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855366920"/>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0412</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Другие вопросы в области национальной экономики</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8 412,0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7 667,2</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6 771,0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88,31</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620764792"/>
                  </a:ext>
                </a:extLst>
              </a:tr>
              <a:tr h="182903">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0500</a:t>
                      </a:r>
                    </a:p>
                  </a:txBody>
                  <a:tcPr marL="9525" marR="9525" marT="9525" marB="0" anchor="ctr">
                    <a:solidFill>
                      <a:schemeClr val="accent1">
                        <a:lumMod val="40000"/>
                        <a:lumOff val="60000"/>
                      </a:schemeClr>
                    </a:solidFill>
                  </a:tcPr>
                </a:tc>
                <a:tc>
                  <a:txBody>
                    <a:bodyPr/>
                    <a:lstStyle/>
                    <a:p>
                      <a:pPr algn="l"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Жилищно-коммунальное хозяйство</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2 138 021,8</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2 396 209,6</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2 354 050,5</a:t>
                      </a:r>
                    </a:p>
                  </a:txBody>
                  <a:tcPr marL="9525" marR="9525" marT="9525" marB="0" anchor="ctr">
                    <a:solidFill>
                      <a:schemeClr val="accent1">
                        <a:lumMod val="40000"/>
                        <a:lumOff val="60000"/>
                      </a:schemeClr>
                    </a:solidFill>
                  </a:tcPr>
                </a:tc>
                <a:tc>
                  <a:txBody>
                    <a:bodyPr/>
                    <a:lstStyle/>
                    <a:p>
                      <a:pPr algn="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98,24</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184992369"/>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0501</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Жилищное хозяйство</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39 392,4</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55 284,4</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45 367,2</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82,06</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63996170"/>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0502</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Коммунальное хозяйство</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451 649,9</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278 748,9</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278 365,0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99,86</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081179516"/>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0503</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Благоустройство</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1 634 734,7</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2 049 292,7</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2 017 551,7</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98,45</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211053292"/>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0505</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Другие вопросы в области жилищно-коммунального хозяйства</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12 244,8</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12 883,7</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12 766,7</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99,09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14085315"/>
                  </a:ext>
                </a:extLst>
              </a:tr>
              <a:tr h="182903">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0600</a:t>
                      </a:r>
                    </a:p>
                  </a:txBody>
                  <a:tcPr marL="9525" marR="9525" marT="9525" marB="0" anchor="ctr">
                    <a:solidFill>
                      <a:schemeClr val="accent1">
                        <a:lumMod val="40000"/>
                        <a:lumOff val="60000"/>
                      </a:schemeClr>
                    </a:solidFill>
                  </a:tcPr>
                </a:tc>
                <a:tc>
                  <a:txBody>
                    <a:bodyPr/>
                    <a:lstStyle/>
                    <a:p>
                      <a:pPr algn="l"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Охрана окружающей среды</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2 447,2</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557 032,8</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6 617,5</a:t>
                      </a:r>
                    </a:p>
                  </a:txBody>
                  <a:tcPr marL="9525" marR="9525" marT="9525" marB="0" anchor="ctr">
                    <a:solidFill>
                      <a:schemeClr val="accent1">
                        <a:lumMod val="40000"/>
                        <a:lumOff val="60000"/>
                      </a:schemeClr>
                    </a:solidFill>
                  </a:tcPr>
                </a:tc>
                <a:tc>
                  <a:txBody>
                    <a:bodyPr/>
                    <a:lstStyle/>
                    <a:p>
                      <a:pPr algn="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1,19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652400013"/>
                  </a:ext>
                </a:extLst>
              </a:tr>
              <a:tr h="225315">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0602</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Сбор, удаление отходов и очистка сточных вод</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550 415,2</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130295293"/>
                  </a:ext>
                </a:extLst>
              </a:tr>
              <a:tr h="225315">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0605</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Другие вопросы в области охраны окружающей среды</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2 447,2</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6 617,6</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6 617,5</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061098614"/>
                  </a:ext>
                </a:extLst>
              </a:tr>
              <a:tr h="182903">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0700</a:t>
                      </a:r>
                    </a:p>
                  </a:txBody>
                  <a:tcPr marL="9525" marR="9525" marT="9525" marB="0" anchor="ctr">
                    <a:solidFill>
                      <a:schemeClr val="accent1">
                        <a:lumMod val="40000"/>
                        <a:lumOff val="60000"/>
                      </a:schemeClr>
                    </a:solidFill>
                  </a:tcPr>
                </a:tc>
                <a:tc>
                  <a:txBody>
                    <a:bodyPr/>
                    <a:lstStyle/>
                    <a:p>
                      <a:pPr algn="l"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Образование</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10 202 826,0</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11 726 893,8</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11 639 996,4</a:t>
                      </a:r>
                    </a:p>
                  </a:txBody>
                  <a:tcPr marL="9525" marR="9525" marT="9525" marB="0" anchor="ctr">
                    <a:solidFill>
                      <a:schemeClr val="accent1">
                        <a:lumMod val="40000"/>
                        <a:lumOff val="60000"/>
                      </a:schemeClr>
                    </a:solidFill>
                  </a:tcPr>
                </a:tc>
                <a:tc>
                  <a:txBody>
                    <a:bodyPr/>
                    <a:lstStyle/>
                    <a:p>
                      <a:pPr algn="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99,26</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771156023"/>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0701</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Дошкольное образование</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3 150 645,6</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3 414 361,2</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3 407 117,2</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99,79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065547562"/>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0702</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Общее образование</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6 572 014,0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7 819 289,5</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7 751 903,6</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99,14</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009545775"/>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0703</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Дополнительное образование детей</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348 683,1</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354 224,5</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350 921,0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99,07</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346420384"/>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0707</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Молодежная политика</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34 479,1</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34 661,9</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34 531,4</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99,62</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031671861"/>
                  </a:ext>
                </a:extLst>
              </a:tr>
              <a:tr h="18290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0709</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Другие вопросы в области образования</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97 004,2</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104 356,7</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95 523,3</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91,54</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502036088"/>
                  </a:ext>
                </a:extLst>
              </a:tr>
            </a:tbl>
          </a:graphicData>
        </a:graphic>
      </p:graphicFrame>
    </p:spTree>
    <p:extLst>
      <p:ext uri="{BB962C8B-B14F-4D97-AF65-F5344CB8AC3E}">
        <p14:creationId xmlns:p14="http://schemas.microsoft.com/office/powerpoint/2010/main" val="276418320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66565"/>
            <a:ext cx="798341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Расходы бюджета Ленинского городского округа за 2023 год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по разделам и подразделам классификации расходов бюджета</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200" b="0" i="1" u="none" strike="noStrike" kern="0" cap="none" spc="0" normalizeH="0" baseline="0" noProof="0" dirty="0">
                <a:ln>
                  <a:noFill/>
                </a:ln>
                <a:solidFill>
                  <a:srgbClr val="16E7CF"/>
                </a:solidFill>
                <a:effectLst/>
                <a:uLnTx/>
                <a:uFillTx/>
                <a:latin typeface="Proxima Nova"/>
                <a:sym typeface="Proxima Nova"/>
              </a:rPr>
              <a:t>                                                                                                                                                 (тыс. рублей)</a:t>
            </a:r>
          </a:p>
        </p:txBody>
      </p:sp>
      <p:graphicFrame>
        <p:nvGraphicFramePr>
          <p:cNvPr id="4" name="Таблица 3"/>
          <p:cNvGraphicFramePr>
            <a:graphicFrameLocks noGrp="1"/>
          </p:cNvGraphicFramePr>
          <p:nvPr>
            <p:extLst>
              <p:ext uri="{D42A27DB-BD31-4B8C-83A1-F6EECF244321}">
                <p14:modId xmlns:p14="http://schemas.microsoft.com/office/powerpoint/2010/main" val="1857801373"/>
              </p:ext>
            </p:extLst>
          </p:nvPr>
        </p:nvGraphicFramePr>
        <p:xfrm>
          <a:off x="59590" y="987135"/>
          <a:ext cx="9024822" cy="4156367"/>
        </p:xfrm>
        <a:graphic>
          <a:graphicData uri="http://schemas.openxmlformats.org/drawingml/2006/table">
            <a:tbl>
              <a:tblPr firstRow="1" bandRow="1">
                <a:tableStyleId>{5C22544A-7EE6-4342-B048-85BDC9FD1C3A}</a:tableStyleId>
              </a:tblPr>
              <a:tblGrid>
                <a:gridCol w="657210">
                  <a:extLst>
                    <a:ext uri="{9D8B030D-6E8A-4147-A177-3AD203B41FA5}">
                      <a16:colId xmlns:a16="http://schemas.microsoft.com/office/drawing/2014/main" val="732356789"/>
                    </a:ext>
                  </a:extLst>
                </a:gridCol>
                <a:gridCol w="3453892">
                  <a:extLst>
                    <a:ext uri="{9D8B030D-6E8A-4147-A177-3AD203B41FA5}">
                      <a16:colId xmlns:a16="http://schemas.microsoft.com/office/drawing/2014/main" val="1615201752"/>
                    </a:ext>
                  </a:extLst>
                </a:gridCol>
                <a:gridCol w="1228430">
                  <a:extLst>
                    <a:ext uri="{9D8B030D-6E8A-4147-A177-3AD203B41FA5}">
                      <a16:colId xmlns:a16="http://schemas.microsoft.com/office/drawing/2014/main" val="3487743512"/>
                    </a:ext>
                  </a:extLst>
                </a:gridCol>
                <a:gridCol w="1228430">
                  <a:extLst>
                    <a:ext uri="{9D8B030D-6E8A-4147-A177-3AD203B41FA5}">
                      <a16:colId xmlns:a16="http://schemas.microsoft.com/office/drawing/2014/main" val="3215269142"/>
                    </a:ext>
                  </a:extLst>
                </a:gridCol>
                <a:gridCol w="1228430">
                  <a:extLst>
                    <a:ext uri="{9D8B030D-6E8A-4147-A177-3AD203B41FA5}">
                      <a16:colId xmlns:a16="http://schemas.microsoft.com/office/drawing/2014/main" val="3952834182"/>
                    </a:ext>
                  </a:extLst>
                </a:gridCol>
                <a:gridCol w="1228430">
                  <a:extLst>
                    <a:ext uri="{9D8B030D-6E8A-4147-A177-3AD203B41FA5}">
                      <a16:colId xmlns:a16="http://schemas.microsoft.com/office/drawing/2014/main" val="686100388"/>
                    </a:ext>
                  </a:extLst>
                </a:gridCol>
              </a:tblGrid>
              <a:tr h="636563">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Код</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Наименование разделов, подразделов</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2023 год первоначальный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План по решению о бюджете  на 2023 год уточненный</a:t>
                      </a:r>
                    </a:p>
                  </a:txBody>
                  <a:tcPr marL="9525" marR="9525" marT="9525" marB="0" anchor="ctr">
                    <a:solidFill>
                      <a:schemeClr val="accent2">
                        <a:lumMod val="75000"/>
                      </a:schemeClr>
                    </a:solidFill>
                  </a:tcPr>
                </a:tc>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Фактическое исполнение</a:t>
                      </a:r>
                    </a:p>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 за 2023 год</a:t>
                      </a:r>
                    </a:p>
                  </a:txBody>
                  <a:tcPr marL="9525" marR="9525" marT="9525" marB="0" anchor="ctr">
                    <a:solidFill>
                      <a:schemeClr val="accent2">
                        <a:lumMod val="75000"/>
                      </a:schemeClr>
                    </a:solidFill>
                  </a:tcPr>
                </a:tc>
                <a:tc>
                  <a:txBody>
                    <a:bodyPr/>
                    <a:lstStyle/>
                    <a:p>
                      <a:pPr algn="ct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 исполнения уточненного плана</a:t>
                      </a:r>
                    </a:p>
                  </a:txBody>
                  <a:tcPr marL="5715" marR="5715" marT="571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ct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0800</a:t>
                      </a:r>
                    </a:p>
                  </a:txBody>
                  <a:tcPr marL="9525" marR="9525" marT="9525" marB="0" anchor="ctr">
                    <a:solidFill>
                      <a:schemeClr val="accent1">
                        <a:lumMod val="40000"/>
                        <a:lumOff val="60000"/>
                      </a:schemeClr>
                    </a:solidFill>
                  </a:tcPr>
                </a:tc>
                <a:tc>
                  <a:txBody>
                    <a:bodyPr/>
                    <a:lstStyle/>
                    <a:p>
                      <a:pPr algn="l"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Культура, кинематография</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400 237,9</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451 367,9</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448 582,6</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1"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99,38</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364479886"/>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0801</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Культура</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348 056,1</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400 930,9</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399 723,0</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99,70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192024236"/>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0802</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Кинематография</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9 506,1</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9 834,2</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9 834,2</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0804</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Другие вопросы в области культуры, кинематографии</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42 675,7</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40 602,7</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39 025,4</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96,12</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855366920"/>
                  </a:ext>
                </a:extLst>
              </a:tr>
              <a:tr h="183478">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1000</a:t>
                      </a:r>
                    </a:p>
                  </a:txBody>
                  <a:tcPr marL="9525" marR="9525" marT="9525" marB="0" anchor="ctr">
                    <a:solidFill>
                      <a:schemeClr val="accent1">
                        <a:lumMod val="40000"/>
                        <a:lumOff val="60000"/>
                      </a:schemeClr>
                    </a:solidFill>
                  </a:tcPr>
                </a:tc>
                <a:tc>
                  <a:txBody>
                    <a:bodyPr/>
                    <a:lstStyle/>
                    <a:p>
                      <a:pPr algn="l"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Социальная политика</a:t>
                      </a:r>
                    </a:p>
                  </a:txBody>
                  <a:tcPr marL="9525" marR="9525" marT="9525" marB="0" anchor="ctr">
                    <a:solidFill>
                      <a:schemeClr val="accent1">
                        <a:lumMod val="40000"/>
                        <a:lumOff val="60000"/>
                      </a:schemeClr>
                    </a:solidFill>
                  </a:tcPr>
                </a:tc>
                <a:tc>
                  <a:txBody>
                    <a:bodyPr/>
                    <a:lstStyle/>
                    <a:p>
                      <a:pPr algn="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193 515,6</a:t>
                      </a:r>
                    </a:p>
                  </a:txBody>
                  <a:tcPr marL="9525" marR="9525" marT="9525" marB="0" anchor="ctr">
                    <a:solidFill>
                      <a:schemeClr val="accent1">
                        <a:lumMod val="40000"/>
                        <a:lumOff val="60000"/>
                      </a:schemeClr>
                    </a:solidFill>
                  </a:tcPr>
                </a:tc>
                <a:tc>
                  <a:txBody>
                    <a:bodyPr/>
                    <a:lstStyle/>
                    <a:p>
                      <a:pPr algn="r" fontAlgn="ctr"/>
                      <a:r>
                        <a:rPr lang="ru-RU" sz="800" b="1" i="0" u="none" strike="noStrike">
                          <a:solidFill>
                            <a:srgbClr val="000000"/>
                          </a:solidFill>
                          <a:effectLst/>
                          <a:latin typeface="Arial" panose="020B0604020202020204" pitchFamily="34" charset="0"/>
                        </a:rPr>
                        <a:t>191 119,3</a:t>
                      </a:r>
                    </a:p>
                  </a:txBody>
                  <a:tcPr marL="9525" marR="9525" marT="9525" marB="0" anchor="ctr">
                    <a:solidFill>
                      <a:schemeClr val="accent1">
                        <a:lumMod val="40000"/>
                        <a:lumOff val="60000"/>
                      </a:schemeClr>
                    </a:solidFill>
                  </a:tcPr>
                </a:tc>
                <a:tc>
                  <a:txBody>
                    <a:bodyPr/>
                    <a:lstStyle/>
                    <a:p>
                      <a:pPr algn="r" fontAlgn="ctr"/>
                      <a:r>
                        <a:rPr lang="ru-RU" sz="800" b="1" i="0" u="none" strike="noStrike">
                          <a:solidFill>
                            <a:srgbClr val="000000"/>
                          </a:solidFill>
                          <a:effectLst/>
                          <a:latin typeface="Arial" panose="020B0604020202020204" pitchFamily="34" charset="0"/>
                        </a:rPr>
                        <a:t>187 160,2</a:t>
                      </a:r>
                    </a:p>
                  </a:txBody>
                  <a:tcPr marL="9525" marR="9525" marT="9525" marB="0" anchor="ctr">
                    <a:solidFill>
                      <a:schemeClr val="accent1">
                        <a:lumMod val="40000"/>
                        <a:lumOff val="60000"/>
                      </a:schemeClr>
                    </a:solidFill>
                  </a:tcPr>
                </a:tc>
                <a:tc>
                  <a:txBody>
                    <a:bodyPr/>
                    <a:lstStyle/>
                    <a:p>
                      <a:pPr algn="r" fontAlgn="ctr"/>
                      <a:r>
                        <a:rPr lang="ru-RU" sz="800" b="1" i="0" u="none" strike="noStrike">
                          <a:solidFill>
                            <a:srgbClr val="000000"/>
                          </a:solidFill>
                          <a:effectLst/>
                          <a:latin typeface="Arial" panose="020B0604020202020204" pitchFamily="34" charset="0"/>
                        </a:rPr>
                        <a:t>97,93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1001</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Пенсионное обеспечение</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12 450,0</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Arial" panose="020B0604020202020204" pitchFamily="34" charset="0"/>
                        </a:rPr>
                        <a:t>12 450,0</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Arial" panose="020B0604020202020204" pitchFamily="34" charset="0"/>
                        </a:rPr>
                        <a:t>11 449,4</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Arial" panose="020B0604020202020204" pitchFamily="34" charset="0"/>
                        </a:rPr>
                        <a:t>91,96</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184992369"/>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1003</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Социальное обеспечение населения</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2 450,0</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Arial" panose="020B0604020202020204" pitchFamily="34" charset="0"/>
                        </a:rPr>
                        <a:t>2 450,0</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Arial" panose="020B0604020202020204" pitchFamily="34" charset="0"/>
                        </a:rPr>
                        <a:t>2 369,7</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Arial" panose="020B0604020202020204" pitchFamily="34" charset="0"/>
                        </a:rPr>
                        <a:t>96,72</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1004</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Охрана семьи и детства</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133 976,4</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Arial" panose="020B0604020202020204" pitchFamily="34" charset="0"/>
                        </a:rPr>
                        <a:t>141 543,1</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Arial" panose="020B0604020202020204" pitchFamily="34" charset="0"/>
                        </a:rPr>
                        <a:t>139 437,6</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Arial" panose="020B0604020202020204" pitchFamily="34" charset="0"/>
                        </a:rPr>
                        <a:t>98,51</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081179516"/>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1006</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Другие вопросы в области социальной политики</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44 639,2</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Arial" panose="020B0604020202020204" pitchFamily="34" charset="0"/>
                        </a:rPr>
                        <a:t>34 676,2</a:t>
                      </a:r>
                    </a:p>
                  </a:txBody>
                  <a:tcPr marL="9525" marR="9525" marT="9525" marB="0" anchor="ctr">
                    <a:solidFill>
                      <a:schemeClr val="accent1">
                        <a:lumMod val="40000"/>
                        <a:lumOff val="60000"/>
                      </a:schemeClr>
                    </a:solidFill>
                  </a:tcPr>
                </a:tc>
                <a:tc>
                  <a:txBody>
                    <a:bodyPr/>
                    <a:lstStyle/>
                    <a:p>
                      <a:pPr algn="r" fontAlgn="ctr"/>
                      <a:r>
                        <a:rPr lang="ru-RU" sz="800" b="0" i="0" u="none" strike="noStrike">
                          <a:solidFill>
                            <a:srgbClr val="000000"/>
                          </a:solidFill>
                          <a:effectLst/>
                          <a:latin typeface="Arial" panose="020B0604020202020204" pitchFamily="34" charset="0"/>
                        </a:rPr>
                        <a:t>33 903,4</a:t>
                      </a:r>
                    </a:p>
                  </a:txBody>
                  <a:tcPr marL="9525" marR="9525" marT="9525" marB="0" anchor="ctr">
                    <a:solidFill>
                      <a:schemeClr val="accent1">
                        <a:lumMod val="40000"/>
                        <a:lumOff val="60000"/>
                      </a:schemeClr>
                    </a:solidFill>
                  </a:tcPr>
                </a:tc>
                <a:tc>
                  <a:txBody>
                    <a:bodyPr/>
                    <a:lstStyle/>
                    <a:p>
                      <a:pPr algn="r" fontAlgn="ctr"/>
                      <a:r>
                        <a:rPr lang="ru-RU" sz="800" b="0" i="0" u="none" strike="noStrike" dirty="0">
                          <a:solidFill>
                            <a:srgbClr val="000000"/>
                          </a:solidFill>
                          <a:effectLst/>
                          <a:latin typeface="Arial" panose="020B0604020202020204" pitchFamily="34" charset="0"/>
                        </a:rPr>
                        <a:t>97,77</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211053292"/>
                  </a:ext>
                </a:extLst>
              </a:tr>
              <a:tr h="183478">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1100</a:t>
                      </a:r>
                    </a:p>
                  </a:txBody>
                  <a:tcPr marL="9525" marR="9525" marT="9525" marB="0" anchor="ctr">
                    <a:solidFill>
                      <a:schemeClr val="accent1">
                        <a:lumMod val="40000"/>
                        <a:lumOff val="60000"/>
                      </a:schemeClr>
                    </a:solidFill>
                  </a:tcPr>
                </a:tc>
                <a:tc>
                  <a:txBody>
                    <a:bodyPr/>
                    <a:lstStyle/>
                    <a:p>
                      <a:pPr algn="l"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Физическая культура и спорт</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344 001,3</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376 903,0</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1"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375 177,1</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1"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99,54</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14085315"/>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1101</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Физическая культура</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236 255,4</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259 585,2</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258 477,1</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99,57</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652400013"/>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1102</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Массовый спорт</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11 650,1</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15 470,0</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14 852,7</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96,01</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130295293"/>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1103</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Спорт высших достижений</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96 095,8</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101 847,8</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101 847,4</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061098614"/>
                  </a:ext>
                </a:extLst>
              </a:tr>
              <a:tr h="183478">
                <a:tc>
                  <a:txBody>
                    <a:bodyPr/>
                    <a:lstStyle/>
                    <a:p>
                      <a:pPr algn="ct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1200</a:t>
                      </a:r>
                    </a:p>
                  </a:txBody>
                  <a:tcPr marL="9525" marR="9525" marT="9525" marB="0" anchor="ctr">
                    <a:solidFill>
                      <a:schemeClr val="accent1">
                        <a:lumMod val="40000"/>
                        <a:lumOff val="60000"/>
                      </a:schemeClr>
                    </a:solidFill>
                  </a:tcPr>
                </a:tc>
                <a:tc>
                  <a:txBody>
                    <a:bodyPr/>
                    <a:lstStyle/>
                    <a:p>
                      <a:pPr algn="l"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Средства массовой информации</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54 262,9</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1"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53 069,7</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1"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52 720,1</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1"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99,34</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771156023"/>
                  </a:ext>
                </a:extLst>
              </a:tr>
              <a:tr h="18347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1201</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Телевидение и радиовещание</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22 728,0</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22 924,8</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22 922,4</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99,99</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065547562"/>
                  </a:ext>
                </a:extLst>
              </a:tr>
              <a:tr h="165055">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1202</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Периодическая печать и издательства</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27 054,9</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26 164,9</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26 164,7</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100,00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167247790"/>
                  </a:ext>
                </a:extLst>
              </a:tr>
              <a:tr h="165055">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1204</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Другие вопросы в области средств массовой информации</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4 480,0</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3 980,0</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a:solidFill>
                            <a:srgbClr val="000000"/>
                          </a:solidFill>
                          <a:effectLst/>
                          <a:uFillTx/>
                          <a:latin typeface="Times New Roman" panose="02020603050405020304" pitchFamily="18" charset="0"/>
                          <a:ea typeface="+mn-ea"/>
                          <a:cs typeface="Times New Roman" panose="02020603050405020304" pitchFamily="18" charset="0"/>
                          <a:sym typeface="Proxima Nova"/>
                        </a:rPr>
                        <a:t>3 633,0</a:t>
                      </a:r>
                    </a:p>
                  </a:txBody>
                  <a:tcPr marL="9525" marR="9525" marT="9525" marB="0" anchor="ctr">
                    <a:solidFill>
                      <a:schemeClr val="accent1">
                        <a:lumMod val="40000"/>
                        <a:lumOff val="60000"/>
                      </a:schemeClr>
                    </a:solidFill>
                  </a:tcPr>
                </a:tc>
                <a:tc>
                  <a:txBody>
                    <a:bodyPr/>
                    <a:lstStyle/>
                    <a:p>
                      <a:pPr marL="0" marR="0" indent="0" algn="r" defTabSz="158008" rtl="0" fontAlgn="ctr" latinLnBrk="0">
                        <a:lnSpc>
                          <a:spcPct val="100000"/>
                        </a:lnSpc>
                        <a:spcBef>
                          <a:spcPts val="0"/>
                        </a:spcBef>
                        <a:spcAft>
                          <a:spcPts val="0"/>
                        </a:spcAft>
                        <a:buClrTx/>
                        <a:buSzTx/>
                        <a:buFontTx/>
                        <a:buNone/>
                        <a:tabLst/>
                      </a:pPr>
                      <a:r>
                        <a:rPr lang="ru-RU" sz="900" b="0" i="0" u="none" strike="noStrike" cap="none" spc="0" baseline="0" dirty="0">
                          <a:solidFill>
                            <a:srgbClr val="000000"/>
                          </a:solidFill>
                          <a:effectLst/>
                          <a:uFillTx/>
                          <a:latin typeface="Times New Roman" panose="02020603050405020304" pitchFamily="18" charset="0"/>
                          <a:ea typeface="+mn-ea"/>
                          <a:cs typeface="Times New Roman" panose="02020603050405020304" pitchFamily="18" charset="0"/>
                          <a:sym typeface="Proxima Nova"/>
                        </a:rPr>
                        <a:t>91,28</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810106407"/>
                  </a:ext>
                </a:extLst>
              </a:tr>
              <a:tr h="149067">
                <a:tc>
                  <a:txBody>
                    <a:bodyPr/>
                    <a:lstStyle/>
                    <a:p>
                      <a:pPr algn="ct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1300</a:t>
                      </a:r>
                    </a:p>
                  </a:txBody>
                  <a:tcPr marL="9525" marR="9525" marT="9525" marB="0" anchor="ctr">
                    <a:solidFill>
                      <a:schemeClr val="accent1">
                        <a:lumMod val="40000"/>
                        <a:lumOff val="60000"/>
                      </a:schemeClr>
                    </a:solidFill>
                  </a:tcPr>
                </a:tc>
                <a:tc>
                  <a:txBody>
                    <a:bodyPr/>
                    <a:lstStyle/>
                    <a:p>
                      <a:pPr algn="l"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Обслуживание государственного (муниципального) долга</a:t>
                      </a:r>
                    </a:p>
                  </a:txBody>
                  <a:tcPr marL="9525" marR="9525" marT="9525" marB="0" anchor="ctr">
                    <a:solidFill>
                      <a:schemeClr val="accent1">
                        <a:lumMod val="40000"/>
                        <a:lumOff val="60000"/>
                      </a:schemeClr>
                    </a:solidFill>
                  </a:tcPr>
                </a:tc>
                <a:tc>
                  <a:txBody>
                    <a:bodyPr/>
                    <a:lstStyle/>
                    <a:p>
                      <a:pPr algn="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12 646,0</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92,3</a:t>
                      </a:r>
                    </a:p>
                  </a:txBody>
                  <a:tcPr marL="9525" marR="9525" marT="9525" marB="0" anchor="ctr">
                    <a:solidFill>
                      <a:schemeClr val="accent1">
                        <a:lumMod val="40000"/>
                        <a:lumOff val="60000"/>
                      </a:schemeClr>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0,73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249672894"/>
                  </a:ext>
                </a:extLst>
              </a:tr>
              <a:tr h="288457">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1301</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Обслуживание государственного (муниципального) внутреннего долга</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12 646,0</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92,3</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0,73</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64555552"/>
                  </a:ext>
                </a:extLst>
              </a:tr>
            </a:tbl>
          </a:graphicData>
        </a:graphic>
      </p:graphicFrame>
    </p:spTree>
    <p:extLst>
      <p:ext uri="{BB962C8B-B14F-4D97-AF65-F5344CB8AC3E}">
        <p14:creationId xmlns:p14="http://schemas.microsoft.com/office/powerpoint/2010/main" val="85584272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B1FDEA"/>
            </a:gs>
            <a:gs pos="72000">
              <a:schemeClr val="tx1"/>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Прямоугольник 1"/>
          <p:cNvSpPr/>
          <p:nvPr/>
        </p:nvSpPr>
        <p:spPr>
          <a:xfrm>
            <a:off x="1" y="-3297"/>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87782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endParaRPr>
          </a:p>
        </p:txBody>
      </p:sp>
      <p:sp>
        <p:nvSpPr>
          <p:cNvPr id="3" name="TextBox 2"/>
          <p:cNvSpPr txBox="1"/>
          <p:nvPr/>
        </p:nvSpPr>
        <p:spPr>
          <a:xfrm>
            <a:off x="489856" y="128120"/>
            <a:ext cx="8425543" cy="73089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r>
              <a:rPr lang="ru-RU" sz="2000" b="1" dirty="0">
                <a:solidFill>
                  <a:srgbClr val="16E7CF"/>
                </a:solidFill>
              </a:rPr>
              <a:t>Расходы бюджета Ленинского городского округа </a:t>
            </a:r>
          </a:p>
          <a:p>
            <a:pPr algn="ctr" defTabSz="2605410"/>
            <a:r>
              <a:rPr lang="ru-RU" sz="2000" b="1" dirty="0">
                <a:solidFill>
                  <a:srgbClr val="16E7CF"/>
                </a:solidFill>
              </a:rPr>
              <a:t>в 2023 году по разделам</a:t>
            </a:r>
            <a:endParaRPr kumimoji="0" lang="ru-RU" sz="2000" b="0" i="0" u="none" strike="noStrike" cap="none" spc="0" normalizeH="0" baseline="0" dirty="0">
              <a:ln>
                <a:noFill/>
              </a:ln>
              <a:solidFill>
                <a:srgbClr val="16E7CF"/>
              </a:solidFill>
              <a:effectLst/>
              <a:uFillTx/>
              <a:sym typeface="Proxima Nova"/>
            </a:endParaRPr>
          </a:p>
        </p:txBody>
      </p:sp>
      <p:graphicFrame>
        <p:nvGraphicFramePr>
          <p:cNvPr id="10" name="Диаграмма 9">
            <a:extLst>
              <a:ext uri="{FF2B5EF4-FFF2-40B4-BE49-F238E27FC236}">
                <a16:creationId xmlns:a16="http://schemas.microsoft.com/office/drawing/2014/main" id="{5326E3E1-F7B2-40FA-95D9-2CD98D7F3598}"/>
              </a:ext>
            </a:extLst>
          </p:cNvPr>
          <p:cNvGraphicFramePr/>
          <p:nvPr>
            <p:extLst>
              <p:ext uri="{D42A27DB-BD31-4B8C-83A1-F6EECF244321}">
                <p14:modId xmlns:p14="http://schemas.microsoft.com/office/powerpoint/2010/main" val="2421163380"/>
              </p:ext>
            </p:extLst>
          </p:nvPr>
        </p:nvGraphicFramePr>
        <p:xfrm>
          <a:off x="130925" y="1069465"/>
          <a:ext cx="2292234" cy="31737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Диаграмма 21">
            <a:extLst>
              <a:ext uri="{FF2B5EF4-FFF2-40B4-BE49-F238E27FC236}">
                <a16:creationId xmlns:a16="http://schemas.microsoft.com/office/drawing/2014/main" id="{3E302A60-5E15-4CA4-B1EF-D8B91FF1F3CC}"/>
              </a:ext>
            </a:extLst>
          </p:cNvPr>
          <p:cNvGraphicFramePr/>
          <p:nvPr>
            <p:extLst>
              <p:ext uri="{D42A27DB-BD31-4B8C-83A1-F6EECF244321}">
                <p14:modId xmlns:p14="http://schemas.microsoft.com/office/powerpoint/2010/main" val="543466174"/>
              </p:ext>
            </p:extLst>
          </p:nvPr>
        </p:nvGraphicFramePr>
        <p:xfrm>
          <a:off x="2529692" y="1085803"/>
          <a:ext cx="2068285" cy="3173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6">
            <a:extLst>
              <a:ext uri="{FF2B5EF4-FFF2-40B4-BE49-F238E27FC236}">
                <a16:creationId xmlns:a16="http://schemas.microsoft.com/office/drawing/2014/main" id="{7D46137E-42F6-42F8-B356-7AE54C76D3E5}"/>
              </a:ext>
            </a:extLst>
          </p:cNvPr>
          <p:cNvGraphicFramePr/>
          <p:nvPr>
            <p:extLst>
              <p:ext uri="{D42A27DB-BD31-4B8C-83A1-F6EECF244321}">
                <p14:modId xmlns:p14="http://schemas.microsoft.com/office/powerpoint/2010/main" val="1637394594"/>
              </p:ext>
            </p:extLst>
          </p:nvPr>
        </p:nvGraphicFramePr>
        <p:xfrm>
          <a:off x="4460024" y="1085803"/>
          <a:ext cx="2068284" cy="317377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Диаграмма 10">
            <a:extLst>
              <a:ext uri="{FF2B5EF4-FFF2-40B4-BE49-F238E27FC236}">
                <a16:creationId xmlns:a16="http://schemas.microsoft.com/office/drawing/2014/main" id="{9BA76699-B406-4166-ADC1-83F526DB81A2}"/>
              </a:ext>
            </a:extLst>
          </p:cNvPr>
          <p:cNvGraphicFramePr/>
          <p:nvPr>
            <p:extLst>
              <p:ext uri="{D42A27DB-BD31-4B8C-83A1-F6EECF244321}">
                <p14:modId xmlns:p14="http://schemas.microsoft.com/office/powerpoint/2010/main" val="2816565732"/>
              </p:ext>
            </p:extLst>
          </p:nvPr>
        </p:nvGraphicFramePr>
        <p:xfrm>
          <a:off x="6634842" y="1108663"/>
          <a:ext cx="2337163" cy="317377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57613696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86475">
              <a:srgbClr val="D5FEF4"/>
            </a:gs>
            <a:gs pos="100000">
              <a:schemeClr val="tx1"/>
            </a:gs>
            <a:gs pos="0">
              <a:srgbClr val="B1FDEA"/>
            </a:gs>
            <a:gs pos="73000">
              <a:schemeClr val="tx1"/>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87782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endParaRPr>
          </a:p>
        </p:txBody>
      </p:sp>
      <p:sp>
        <p:nvSpPr>
          <p:cNvPr id="3" name="TextBox 2"/>
          <p:cNvSpPr txBox="1"/>
          <p:nvPr/>
        </p:nvSpPr>
        <p:spPr>
          <a:xfrm>
            <a:off x="489856" y="128120"/>
            <a:ext cx="8425543" cy="73089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r>
              <a:rPr lang="ru-RU" sz="2000" b="1" dirty="0">
                <a:solidFill>
                  <a:srgbClr val="16E7CF"/>
                </a:solidFill>
              </a:rPr>
              <a:t>Расходы бюджета Ленинского городского округа </a:t>
            </a:r>
          </a:p>
          <a:p>
            <a:pPr algn="ctr" defTabSz="2605410"/>
            <a:r>
              <a:rPr lang="ru-RU" sz="2000" b="1" dirty="0">
                <a:solidFill>
                  <a:srgbClr val="16E7CF"/>
                </a:solidFill>
              </a:rPr>
              <a:t>в 2023 году по разделам</a:t>
            </a:r>
            <a:endParaRPr kumimoji="0" lang="ru-RU" sz="2000" b="0" i="0" u="none" strike="noStrike" cap="none" spc="0" normalizeH="0" baseline="0" dirty="0">
              <a:ln>
                <a:noFill/>
              </a:ln>
              <a:solidFill>
                <a:srgbClr val="16E7CF"/>
              </a:solidFill>
              <a:effectLst/>
              <a:uFillTx/>
              <a:sym typeface="Proxima Nova"/>
            </a:endParaRPr>
          </a:p>
        </p:txBody>
      </p:sp>
      <p:graphicFrame>
        <p:nvGraphicFramePr>
          <p:cNvPr id="10" name="Диаграмма 9">
            <a:extLst>
              <a:ext uri="{FF2B5EF4-FFF2-40B4-BE49-F238E27FC236}">
                <a16:creationId xmlns:a16="http://schemas.microsoft.com/office/drawing/2014/main" id="{5326E3E1-F7B2-40FA-95D9-2CD98D7F3598}"/>
              </a:ext>
            </a:extLst>
          </p:cNvPr>
          <p:cNvGraphicFramePr/>
          <p:nvPr>
            <p:extLst>
              <p:ext uri="{D42A27DB-BD31-4B8C-83A1-F6EECF244321}">
                <p14:modId xmlns:p14="http://schemas.microsoft.com/office/powerpoint/2010/main" val="1225770853"/>
              </p:ext>
            </p:extLst>
          </p:nvPr>
        </p:nvGraphicFramePr>
        <p:xfrm>
          <a:off x="130925" y="1069465"/>
          <a:ext cx="2292234" cy="31737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Диаграмма 21">
            <a:extLst>
              <a:ext uri="{FF2B5EF4-FFF2-40B4-BE49-F238E27FC236}">
                <a16:creationId xmlns:a16="http://schemas.microsoft.com/office/drawing/2014/main" id="{3E302A60-5E15-4CA4-B1EF-D8B91FF1F3CC}"/>
              </a:ext>
            </a:extLst>
          </p:cNvPr>
          <p:cNvGraphicFramePr/>
          <p:nvPr>
            <p:extLst>
              <p:ext uri="{D42A27DB-BD31-4B8C-83A1-F6EECF244321}">
                <p14:modId xmlns:p14="http://schemas.microsoft.com/office/powerpoint/2010/main" val="3059725577"/>
              </p:ext>
            </p:extLst>
          </p:nvPr>
        </p:nvGraphicFramePr>
        <p:xfrm>
          <a:off x="2529692" y="1085803"/>
          <a:ext cx="2068285" cy="31737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Диаграмма 6">
            <a:extLst>
              <a:ext uri="{FF2B5EF4-FFF2-40B4-BE49-F238E27FC236}">
                <a16:creationId xmlns:a16="http://schemas.microsoft.com/office/drawing/2014/main" id="{7D46137E-42F6-42F8-B356-7AE54C76D3E5}"/>
              </a:ext>
            </a:extLst>
          </p:cNvPr>
          <p:cNvGraphicFramePr/>
          <p:nvPr>
            <p:extLst>
              <p:ext uri="{D42A27DB-BD31-4B8C-83A1-F6EECF244321}">
                <p14:modId xmlns:p14="http://schemas.microsoft.com/office/powerpoint/2010/main" val="1112896926"/>
              </p:ext>
            </p:extLst>
          </p:nvPr>
        </p:nvGraphicFramePr>
        <p:xfrm>
          <a:off x="4663440" y="1108663"/>
          <a:ext cx="2068284" cy="31737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Диаграмма 10">
            <a:extLst>
              <a:ext uri="{FF2B5EF4-FFF2-40B4-BE49-F238E27FC236}">
                <a16:creationId xmlns:a16="http://schemas.microsoft.com/office/drawing/2014/main" id="{9BA76699-B406-4166-ADC1-83F526DB81A2}"/>
              </a:ext>
            </a:extLst>
          </p:cNvPr>
          <p:cNvGraphicFramePr/>
          <p:nvPr>
            <p:extLst>
              <p:ext uri="{D42A27DB-BD31-4B8C-83A1-F6EECF244321}">
                <p14:modId xmlns:p14="http://schemas.microsoft.com/office/powerpoint/2010/main" val="2759269582"/>
              </p:ext>
            </p:extLst>
          </p:nvPr>
        </p:nvGraphicFramePr>
        <p:xfrm>
          <a:off x="6634842" y="1108663"/>
          <a:ext cx="2337163" cy="317377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8556647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60000">
              <a:schemeClr val="accent2">
                <a:lumMod val="5000"/>
                <a:lumOff val="95000"/>
              </a:schemeClr>
            </a:gs>
            <a:gs pos="96622">
              <a:schemeClr val="tx1"/>
            </a:gs>
            <a:gs pos="81000">
              <a:srgbClr val="B1FDEA"/>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87782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endParaRPr>
          </a:p>
        </p:txBody>
      </p:sp>
      <p:sp>
        <p:nvSpPr>
          <p:cNvPr id="3" name="TextBox 2"/>
          <p:cNvSpPr txBox="1"/>
          <p:nvPr/>
        </p:nvSpPr>
        <p:spPr>
          <a:xfrm>
            <a:off x="489856" y="128120"/>
            <a:ext cx="8425543" cy="73089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defTabSz="2605410"/>
            <a:r>
              <a:rPr lang="ru-RU" sz="2000" b="1" dirty="0">
                <a:solidFill>
                  <a:srgbClr val="16E7CF"/>
                </a:solidFill>
              </a:rPr>
              <a:t>Расходы бюджета Ленинского городского округа </a:t>
            </a:r>
          </a:p>
          <a:p>
            <a:pPr algn="ctr" defTabSz="2605410"/>
            <a:r>
              <a:rPr lang="ru-RU" sz="2000" b="1" dirty="0">
                <a:solidFill>
                  <a:srgbClr val="16E7CF"/>
                </a:solidFill>
              </a:rPr>
              <a:t>в 2023 году по разделам</a:t>
            </a:r>
            <a:endParaRPr kumimoji="0" lang="ru-RU" sz="2000" b="0" i="0" u="none" strike="noStrike" cap="none" spc="0" normalizeH="0" baseline="0" dirty="0">
              <a:ln>
                <a:noFill/>
              </a:ln>
              <a:solidFill>
                <a:srgbClr val="16E7CF"/>
              </a:solidFill>
              <a:effectLst/>
              <a:uFillTx/>
              <a:sym typeface="Proxima Nova"/>
            </a:endParaRPr>
          </a:p>
        </p:txBody>
      </p:sp>
      <p:graphicFrame>
        <p:nvGraphicFramePr>
          <p:cNvPr id="10" name="Диаграмма 9">
            <a:extLst>
              <a:ext uri="{FF2B5EF4-FFF2-40B4-BE49-F238E27FC236}">
                <a16:creationId xmlns:a16="http://schemas.microsoft.com/office/drawing/2014/main" id="{5326E3E1-F7B2-40FA-95D9-2CD98D7F3598}"/>
              </a:ext>
            </a:extLst>
          </p:cNvPr>
          <p:cNvGraphicFramePr/>
          <p:nvPr>
            <p:extLst>
              <p:ext uri="{D42A27DB-BD31-4B8C-83A1-F6EECF244321}">
                <p14:modId xmlns:p14="http://schemas.microsoft.com/office/powerpoint/2010/main" val="458690631"/>
              </p:ext>
            </p:extLst>
          </p:nvPr>
        </p:nvGraphicFramePr>
        <p:xfrm>
          <a:off x="329045" y="1115256"/>
          <a:ext cx="2292234" cy="31737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2" name="Диаграмма 21">
            <a:extLst>
              <a:ext uri="{FF2B5EF4-FFF2-40B4-BE49-F238E27FC236}">
                <a16:creationId xmlns:a16="http://schemas.microsoft.com/office/drawing/2014/main" id="{3E302A60-5E15-4CA4-B1EF-D8B91FF1F3CC}"/>
              </a:ext>
            </a:extLst>
          </p:cNvPr>
          <p:cNvGraphicFramePr/>
          <p:nvPr>
            <p:extLst>
              <p:ext uri="{D42A27DB-BD31-4B8C-83A1-F6EECF244321}">
                <p14:modId xmlns:p14="http://schemas.microsoft.com/office/powerpoint/2010/main" val="593054533"/>
              </p:ext>
            </p:extLst>
          </p:nvPr>
        </p:nvGraphicFramePr>
        <p:xfrm>
          <a:off x="3210197" y="1173386"/>
          <a:ext cx="2068285" cy="31737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Диаграмма 6">
            <a:extLst>
              <a:ext uri="{FF2B5EF4-FFF2-40B4-BE49-F238E27FC236}">
                <a16:creationId xmlns:a16="http://schemas.microsoft.com/office/drawing/2014/main" id="{7D46137E-42F6-42F8-B356-7AE54C76D3E5}"/>
              </a:ext>
            </a:extLst>
          </p:cNvPr>
          <p:cNvGraphicFramePr/>
          <p:nvPr>
            <p:extLst>
              <p:ext uri="{D42A27DB-BD31-4B8C-83A1-F6EECF244321}">
                <p14:modId xmlns:p14="http://schemas.microsoft.com/office/powerpoint/2010/main" val="3154872353"/>
              </p:ext>
            </p:extLst>
          </p:nvPr>
        </p:nvGraphicFramePr>
        <p:xfrm>
          <a:off x="6065520" y="1177243"/>
          <a:ext cx="2068284" cy="317377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4428399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845" y="0"/>
            <a:ext cx="9072155" cy="718458"/>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49119"/>
            <a:ext cx="827893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a:r>
              <a:rPr lang="ru-RU" sz="1800" dirty="0">
                <a:solidFill>
                  <a:srgbClr val="16E7CF"/>
                </a:solidFill>
              </a:rPr>
              <a:t>Структура расходов бюджета Ленинского городского округа в 2023 году в разрезе муниципальных программ</a:t>
            </a:r>
          </a:p>
        </p:txBody>
      </p:sp>
      <p:graphicFrame>
        <p:nvGraphicFramePr>
          <p:cNvPr id="7" name="Диаграмма 6">
            <a:extLst>
              <a:ext uri="{FF2B5EF4-FFF2-40B4-BE49-F238E27FC236}">
                <a16:creationId xmlns:a16="http://schemas.microsoft.com/office/drawing/2014/main" id="{B6CF9A4D-0F05-45E0-9BD7-D441E9FF04DE}"/>
              </a:ext>
            </a:extLst>
          </p:cNvPr>
          <p:cNvGraphicFramePr/>
          <p:nvPr>
            <p:extLst>
              <p:ext uri="{D42A27DB-BD31-4B8C-83A1-F6EECF244321}">
                <p14:modId xmlns:p14="http://schemas.microsoft.com/office/powerpoint/2010/main" val="531485502"/>
              </p:ext>
            </p:extLst>
          </p:nvPr>
        </p:nvGraphicFramePr>
        <p:xfrm>
          <a:off x="71845" y="625798"/>
          <a:ext cx="9000309" cy="45177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3011437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343947"/>
            </a:gs>
            <a:gs pos="10000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158898"/>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Расходы бюджета Ленинского городского округа за 2023 год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16E7CF"/>
                </a:solidFill>
                <a:effectLst/>
                <a:uLnTx/>
                <a:uFillTx/>
                <a:latin typeface="Proxima Nova"/>
                <a:sym typeface="Proxima Nova"/>
              </a:rPr>
              <a:t>             </a:t>
            </a:r>
            <a:r>
              <a:rPr kumimoji="0" lang="ru-RU" sz="1800" b="0" i="0" u="none" strike="noStrike" kern="0" cap="none" spc="0" normalizeH="0" baseline="0" noProof="0" dirty="0" smtClean="0">
                <a:ln>
                  <a:noFill/>
                </a:ln>
                <a:solidFill>
                  <a:srgbClr val="16E7CF"/>
                </a:solidFill>
                <a:effectLst/>
                <a:uLnTx/>
                <a:uFillTx/>
                <a:latin typeface="Proxima Nova"/>
                <a:sym typeface="Proxima Nova"/>
              </a:rPr>
              <a:t>в </a:t>
            </a:r>
            <a:r>
              <a:rPr kumimoji="0" lang="ru-RU" sz="1800" b="0" i="0" u="none" strike="noStrike" kern="0" cap="none" spc="0" normalizeH="0" baseline="0" noProof="0" dirty="0">
                <a:ln>
                  <a:noFill/>
                </a:ln>
                <a:solidFill>
                  <a:srgbClr val="16E7CF"/>
                </a:solidFill>
                <a:effectLst/>
                <a:uLnTx/>
                <a:uFillTx/>
                <a:latin typeface="Proxima Nova"/>
                <a:sym typeface="Proxima Nova"/>
              </a:rPr>
              <a:t>разрезе муниципальных программ	(</a:t>
            </a:r>
            <a:r>
              <a:rPr kumimoji="0" lang="ru-RU" sz="1800" b="0" i="0" u="none" strike="noStrike" kern="0" cap="none" spc="0" normalizeH="0" baseline="0" noProof="0" dirty="0" err="1">
                <a:ln>
                  <a:noFill/>
                </a:ln>
                <a:solidFill>
                  <a:srgbClr val="16E7CF"/>
                </a:solidFill>
                <a:effectLst/>
                <a:uLnTx/>
                <a:uFillTx/>
                <a:latin typeface="Proxima Nova"/>
                <a:sym typeface="Proxima Nova"/>
              </a:rPr>
              <a:t>тыс.руб</a:t>
            </a:r>
            <a:r>
              <a:rPr kumimoji="0" lang="ru-RU" sz="1800" b="0" i="0" u="none" strike="noStrike" kern="0" cap="none" spc="0" normalizeH="0" baseline="0" noProof="0" dirty="0">
                <a:ln>
                  <a:noFill/>
                </a:ln>
                <a:solidFill>
                  <a:srgbClr val="16E7CF"/>
                </a:solidFill>
                <a:effectLst/>
                <a:uLnTx/>
                <a:uFillTx/>
                <a:latin typeface="Proxima Nova"/>
                <a:sym typeface="Proxima Nova"/>
              </a:rPr>
              <a:t>.)</a:t>
            </a:r>
          </a:p>
        </p:txBody>
      </p:sp>
      <p:graphicFrame>
        <p:nvGraphicFramePr>
          <p:cNvPr id="4" name="Таблица 3"/>
          <p:cNvGraphicFramePr>
            <a:graphicFrameLocks noGrp="1"/>
          </p:cNvGraphicFramePr>
          <p:nvPr>
            <p:extLst>
              <p:ext uri="{D42A27DB-BD31-4B8C-83A1-F6EECF244321}">
                <p14:modId xmlns:p14="http://schemas.microsoft.com/office/powerpoint/2010/main" val="2001418253"/>
              </p:ext>
            </p:extLst>
          </p:nvPr>
        </p:nvGraphicFramePr>
        <p:xfrm>
          <a:off x="42113" y="939762"/>
          <a:ext cx="9059775" cy="4170654"/>
        </p:xfrm>
        <a:graphic>
          <a:graphicData uri="http://schemas.openxmlformats.org/drawingml/2006/table">
            <a:tbl>
              <a:tblPr>
                <a:tableStyleId>{5C22544A-7EE6-4342-B048-85BDC9FD1C3A}</a:tableStyleId>
              </a:tblPr>
              <a:tblGrid>
                <a:gridCol w="834426">
                  <a:extLst>
                    <a:ext uri="{9D8B030D-6E8A-4147-A177-3AD203B41FA5}">
                      <a16:colId xmlns:a16="http://schemas.microsoft.com/office/drawing/2014/main" val="3324974806"/>
                    </a:ext>
                  </a:extLst>
                </a:gridCol>
                <a:gridCol w="2870594">
                  <a:extLst>
                    <a:ext uri="{9D8B030D-6E8A-4147-A177-3AD203B41FA5}">
                      <a16:colId xmlns:a16="http://schemas.microsoft.com/office/drawing/2014/main" val="1436082716"/>
                    </a:ext>
                  </a:extLst>
                </a:gridCol>
                <a:gridCol w="1507876">
                  <a:extLst>
                    <a:ext uri="{9D8B030D-6E8A-4147-A177-3AD203B41FA5}">
                      <a16:colId xmlns:a16="http://schemas.microsoft.com/office/drawing/2014/main" val="2820251906"/>
                    </a:ext>
                  </a:extLst>
                </a:gridCol>
                <a:gridCol w="1486178">
                  <a:extLst>
                    <a:ext uri="{9D8B030D-6E8A-4147-A177-3AD203B41FA5}">
                      <a16:colId xmlns:a16="http://schemas.microsoft.com/office/drawing/2014/main" val="1769459956"/>
                    </a:ext>
                  </a:extLst>
                </a:gridCol>
                <a:gridCol w="1281411">
                  <a:extLst>
                    <a:ext uri="{9D8B030D-6E8A-4147-A177-3AD203B41FA5}">
                      <a16:colId xmlns:a16="http://schemas.microsoft.com/office/drawing/2014/main" val="2922132950"/>
                    </a:ext>
                  </a:extLst>
                </a:gridCol>
                <a:gridCol w="1079290">
                  <a:extLst>
                    <a:ext uri="{9D8B030D-6E8A-4147-A177-3AD203B41FA5}">
                      <a16:colId xmlns:a16="http://schemas.microsoft.com/office/drawing/2014/main" val="3998988918"/>
                    </a:ext>
                  </a:extLst>
                </a:gridCol>
              </a:tblGrid>
              <a:tr h="735776">
                <a:tc>
                  <a:txBody>
                    <a:bodyPr/>
                    <a:lstStyle/>
                    <a:p>
                      <a:pPr algn="ctr" fontAlgn="ctr"/>
                      <a:r>
                        <a:rPr lang="ru-RU" sz="1000" b="1" i="0" u="none" strike="noStrike">
                          <a:solidFill>
                            <a:srgbClr val="000000"/>
                          </a:solidFill>
                          <a:effectLst/>
                          <a:latin typeface="Times New Roman" panose="02020603050405020304" pitchFamily="18" charset="0"/>
                        </a:rPr>
                        <a:t>Код целевой статьи</a:t>
                      </a:r>
                    </a:p>
                  </a:txBody>
                  <a:tcPr marL="9525" marR="9525" marT="9525" marB="0" anchor="ctr">
                    <a:solidFill>
                      <a:schemeClr val="accent2">
                        <a:lumMod val="75000"/>
                      </a:schemeClr>
                    </a:solidFill>
                  </a:tcPr>
                </a:tc>
                <a:tc>
                  <a:txBody>
                    <a:bodyPr/>
                    <a:lstStyle/>
                    <a:p>
                      <a:pPr algn="ctr" fontAlgn="ctr"/>
                      <a:r>
                        <a:rPr lang="ru-RU" sz="1000" b="1" i="0" u="none" strike="noStrike">
                          <a:solidFill>
                            <a:srgbClr val="000000"/>
                          </a:solidFill>
                          <a:effectLst/>
                          <a:latin typeface="Times New Roman" panose="02020603050405020304" pitchFamily="18" charset="0"/>
                        </a:rPr>
                        <a:t>Наименование программ</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План по решению о бюджете на 2023 год первоначальный</a:t>
                      </a:r>
                    </a:p>
                    <a:p>
                      <a:pPr algn="ctr" fontAlgn="ctr"/>
                      <a:r>
                        <a:rPr lang="ru-RU" sz="1000" b="1" i="0" u="none" strike="noStrike" dirty="0">
                          <a:solidFill>
                            <a:srgbClr val="000000"/>
                          </a:solidFill>
                          <a:effectLst/>
                          <a:latin typeface="Times New Roman" panose="02020603050405020304" pitchFamily="18" charset="0"/>
                        </a:rPr>
                        <a:t>(</a:t>
                      </a:r>
                      <a:r>
                        <a:rPr lang="ru-RU" sz="1000" b="1" i="0" u="none" strike="noStrike" dirty="0" err="1">
                          <a:solidFill>
                            <a:srgbClr val="000000"/>
                          </a:solidFill>
                          <a:effectLst/>
                          <a:latin typeface="Times New Roman" panose="02020603050405020304" pitchFamily="18" charset="0"/>
                        </a:rPr>
                        <a:t>тыс.руб</a:t>
                      </a:r>
                      <a:r>
                        <a:rPr lang="ru-RU" sz="1000" b="1" i="0" u="none" strike="noStrike" dirty="0">
                          <a:solidFill>
                            <a:srgbClr val="000000"/>
                          </a:solidFill>
                          <a:effectLst/>
                          <a:latin typeface="Times New Roman" panose="02020603050405020304" pitchFamily="18" charset="0"/>
                        </a:rPr>
                        <a:t>) </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План по решению о бюджете на 2023</a:t>
                      </a:r>
                      <a:r>
                        <a:rPr lang="ru-RU" sz="1000" b="1" i="0" u="none" strike="noStrike" baseline="0" dirty="0">
                          <a:solidFill>
                            <a:srgbClr val="000000"/>
                          </a:solidFill>
                          <a:effectLst/>
                          <a:latin typeface="Times New Roman" panose="02020603050405020304" pitchFamily="18" charset="0"/>
                        </a:rPr>
                        <a:t> год </a:t>
                      </a:r>
                      <a:r>
                        <a:rPr lang="ru-RU" sz="1000" b="1" i="0" u="none" strike="noStrike" dirty="0">
                          <a:solidFill>
                            <a:srgbClr val="000000"/>
                          </a:solidFill>
                          <a:effectLst/>
                          <a:latin typeface="Times New Roman" panose="02020603050405020304" pitchFamily="18" charset="0"/>
                        </a:rPr>
                        <a:t>уточненный</a:t>
                      </a:r>
                    </a:p>
                    <a:p>
                      <a:pPr marL="0" marR="0" indent="0" algn="ctr" defTabSz="158008" rtl="0" eaLnBrk="1" fontAlgn="ctr" latinLnBrk="0" hangingPunct="1">
                        <a:lnSpc>
                          <a:spcPct val="100000"/>
                        </a:lnSpc>
                        <a:spcBef>
                          <a:spcPts val="0"/>
                        </a:spcBef>
                        <a:spcAft>
                          <a:spcPts val="0"/>
                        </a:spcAft>
                        <a:buClrTx/>
                        <a:buSzTx/>
                        <a:buFontTx/>
                        <a:buNone/>
                        <a:tabLst/>
                        <a:defRPr/>
                      </a:pPr>
                      <a:r>
                        <a:rPr lang="ru-RU" sz="1000" b="1" i="0" u="none" strike="noStrike" dirty="0">
                          <a:solidFill>
                            <a:srgbClr val="000000"/>
                          </a:solidFill>
                          <a:effectLst/>
                          <a:latin typeface="Times New Roman" panose="02020603050405020304" pitchFamily="18" charset="0"/>
                        </a:rPr>
                        <a:t>(</a:t>
                      </a:r>
                      <a:r>
                        <a:rPr lang="ru-RU" sz="1000" b="1" i="0" u="none" strike="noStrike" dirty="0" err="1">
                          <a:solidFill>
                            <a:srgbClr val="000000"/>
                          </a:solidFill>
                          <a:effectLst/>
                          <a:latin typeface="Times New Roman" panose="02020603050405020304" pitchFamily="18" charset="0"/>
                        </a:rPr>
                        <a:t>тыс.руб</a:t>
                      </a:r>
                      <a:r>
                        <a:rPr lang="ru-RU" sz="1000" b="1" i="0" u="none" strike="noStrike" dirty="0">
                          <a:solidFill>
                            <a:srgbClr val="000000"/>
                          </a:solidFill>
                          <a:effectLst/>
                          <a:latin typeface="Times New Roman" panose="02020603050405020304" pitchFamily="18" charset="0"/>
                        </a:rPr>
                        <a:t>) </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Фактическое исполнение</a:t>
                      </a:r>
                    </a:p>
                    <a:p>
                      <a:pPr algn="ctr" fontAlgn="ctr"/>
                      <a:r>
                        <a:rPr lang="ru-RU" sz="1000" b="1" i="0" u="none" strike="noStrike" dirty="0">
                          <a:solidFill>
                            <a:srgbClr val="000000"/>
                          </a:solidFill>
                          <a:effectLst/>
                          <a:latin typeface="Times New Roman" panose="02020603050405020304" pitchFamily="18" charset="0"/>
                        </a:rPr>
                        <a:t>за 2023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 исполнения</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288000">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0100000000</a:t>
                      </a:r>
                    </a:p>
                  </a:txBody>
                  <a:tcPr marL="9525" marR="9525" marT="9525" marB="0" anchor="ctr">
                    <a:solidFill>
                      <a:schemeClr val="accent1">
                        <a:lumMod val="40000"/>
                        <a:lumOff val="60000"/>
                      </a:schemeClr>
                    </a:solidFill>
                  </a:tcPr>
                </a:tc>
                <a:tc>
                  <a:txBody>
                    <a:bodyPr/>
                    <a:lstStyle/>
                    <a:p>
                      <a:pPr algn="l"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Муниципальная программа "Здравоохранение"</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12 600,0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9 474,0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9 362,3</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98,82</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288000">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0200000000</a:t>
                      </a:r>
                    </a:p>
                  </a:txBody>
                  <a:tcPr marL="9525" marR="9525" marT="9525" marB="0" anchor="ct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"Культура и туризм"</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555 945,0</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601 980,7</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599 194,5</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99,54</a:t>
                      </a:r>
                    </a:p>
                  </a:txBody>
                  <a:tcPr marL="9525" marR="9525" marT="9525" marB="0" anchor="ctr"/>
                </a:tc>
                <a:extLst>
                  <a:ext uri="{0D108BD9-81ED-4DB2-BD59-A6C34878D82A}">
                    <a16:rowId xmlns:a16="http://schemas.microsoft.com/office/drawing/2014/main" val="790770980"/>
                  </a:ext>
                </a:extLst>
              </a:tr>
              <a:tr h="288000">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0300000000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"Образование"</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6 178 927,8</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6 224 975,3</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6 135 916,7</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98,57</a:t>
                      </a:r>
                    </a:p>
                  </a:txBody>
                  <a:tcPr marL="9525" marR="9525" marT="9525" marB="0" anchor="ctr">
                    <a:solidFill>
                      <a:schemeClr val="accent1">
                        <a:lumMod val="40000"/>
                        <a:lumOff val="60000"/>
                      </a:schemeClr>
                    </a:solidFill>
                  </a:tcPr>
                </a:tc>
                <a:extLst>
                  <a:ext uri="{0D108BD9-81ED-4DB2-BD59-A6C34878D82A}">
                    <a16:rowId xmlns:a16="http://schemas.microsoft.com/office/drawing/2014/main" val="935054030"/>
                  </a:ext>
                </a:extLst>
              </a:tr>
              <a:tr h="34913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0400000000</a:t>
                      </a:r>
                    </a:p>
                  </a:txBody>
                  <a:tcPr marL="9525" marR="9525" marT="9525" marB="0" anchor="ct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"Социальная защита населения"</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79 538,7</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79 330,3</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75 757,2</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95,50</a:t>
                      </a:r>
                    </a:p>
                  </a:txBody>
                  <a:tcPr marL="9525" marR="9525" marT="9525" marB="0" anchor="ctr"/>
                </a:tc>
                <a:extLst>
                  <a:ext uri="{0D108BD9-81ED-4DB2-BD59-A6C34878D82A}">
                    <a16:rowId xmlns:a16="http://schemas.microsoft.com/office/drawing/2014/main" val="835731138"/>
                  </a:ext>
                </a:extLst>
              </a:tr>
              <a:tr h="288000">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0500000000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"Спорт"</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344 001,3</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376 903,0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375 177,1</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99,54</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91188601"/>
                  </a:ext>
                </a:extLst>
              </a:tr>
              <a:tr h="375464">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0600000000</a:t>
                      </a:r>
                    </a:p>
                  </a:txBody>
                  <a:tcPr marL="9525" marR="9525" marT="9525" marB="0" anchor="ctr">
                    <a:solidFill>
                      <a:srgbClr val="E7F0FF"/>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сельского хозяйства"</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4 533,0</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6 277,9</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5 002,3</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79,68</a:t>
                      </a:r>
                    </a:p>
                  </a:txBody>
                  <a:tcPr marL="9525" marR="9525" marT="9525" marB="0" anchor="ctr">
                    <a:solidFill>
                      <a:srgbClr val="E7F0FF"/>
                    </a:solidFill>
                  </a:tcPr>
                </a:tc>
                <a:extLst>
                  <a:ext uri="{0D108BD9-81ED-4DB2-BD59-A6C34878D82A}">
                    <a16:rowId xmlns:a16="http://schemas.microsoft.com/office/drawing/2014/main" val="3096842172"/>
                  </a:ext>
                </a:extLst>
              </a:tr>
              <a:tr h="42463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0700000000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"Экология и окружающая среда"</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2 447,2</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6 617,6</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6 617,5</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643296312"/>
                  </a:ext>
                </a:extLst>
              </a:tr>
              <a:tr h="424638">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0800000000</a:t>
                      </a:r>
                    </a:p>
                  </a:txBody>
                  <a:tcPr marL="9525" marR="9525" marT="9525" marB="0" anchor="ctr">
                    <a:solidFill>
                      <a:srgbClr val="E7F0FF"/>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"Безопасность и обеспечение безопасности жизнедеятельности населения"</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172 451,5</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185 287,5</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177 568,5</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95,83</a:t>
                      </a:r>
                    </a:p>
                  </a:txBody>
                  <a:tcPr marL="9525" marR="9525" marT="9525" marB="0" anchor="ctr">
                    <a:solidFill>
                      <a:srgbClr val="E7F0FF"/>
                    </a:solidFill>
                  </a:tcPr>
                </a:tc>
                <a:extLst>
                  <a:ext uri="{0D108BD9-81ED-4DB2-BD59-A6C34878D82A}">
                    <a16:rowId xmlns:a16="http://schemas.microsoft.com/office/drawing/2014/main" val="2504783921"/>
                  </a:ext>
                </a:extLst>
              </a:tr>
              <a:tr h="288000">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0900000000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"Жилище"</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50 984,4</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57 896,7</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57 808,8</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99,85</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372357964"/>
                  </a:ext>
                </a:extLst>
              </a:tr>
              <a:tr h="288000">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1000000000</a:t>
                      </a:r>
                    </a:p>
                  </a:txBody>
                  <a:tcPr marL="9525" marR="9525" marT="9525" marB="0" anchor="ctr">
                    <a:solidFill>
                      <a:srgbClr val="E7F0FF"/>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инженерной инфраструктуры, энергоэффективности и отрасли обращения с отходами"</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452 055,3</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829 849,5</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278 933,4</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33,61</a:t>
                      </a:r>
                    </a:p>
                  </a:txBody>
                  <a:tcPr marL="9525" marR="9525" marT="9525" marB="0" anchor="ctr">
                    <a:solidFill>
                      <a:srgbClr val="E7F0FF"/>
                    </a:solidFill>
                  </a:tcPr>
                </a:tc>
                <a:extLst>
                  <a:ext uri="{0D108BD9-81ED-4DB2-BD59-A6C34878D82A}">
                    <a16:rowId xmlns:a16="http://schemas.microsoft.com/office/drawing/2014/main" val="2549251296"/>
                  </a:ext>
                </a:extLst>
              </a:tr>
            </a:tbl>
          </a:graphicData>
        </a:graphic>
      </p:graphicFrame>
    </p:spTree>
    <p:extLst>
      <p:ext uri="{BB962C8B-B14F-4D97-AF65-F5344CB8AC3E}">
        <p14:creationId xmlns:p14="http://schemas.microsoft.com/office/powerpoint/2010/main" val="260690912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43947"/>
        </a:soli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24214"/>
            <a:ext cx="7983415" cy="54622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16E7CF"/>
                </a:solidFill>
                <a:effectLst/>
                <a:uLnTx/>
                <a:uFillTx/>
                <a:latin typeface="Proxima Nova"/>
                <a:sym typeface="Proxima Nova"/>
              </a:rPr>
              <a:t>Расходы бюджета Ленинского городского округа за 2023 год </a:t>
            </a:r>
          </a:p>
          <a:p>
            <a:pPr marL="0" marR="0" lvl="0" indent="0" algn="ctr" defTabSz="2605410"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16E7CF"/>
                </a:solidFill>
                <a:effectLst/>
                <a:uLnTx/>
                <a:uFillTx/>
                <a:latin typeface="Proxima Nova"/>
                <a:sym typeface="Proxima Nova"/>
              </a:rPr>
              <a:t>                             </a:t>
            </a:r>
            <a:r>
              <a:rPr kumimoji="0" lang="ru-RU" sz="1400" b="0" i="0" u="none" strike="noStrike" kern="0" cap="none" spc="0" normalizeH="0" baseline="0" noProof="0" dirty="0" smtClean="0">
                <a:ln>
                  <a:noFill/>
                </a:ln>
                <a:solidFill>
                  <a:srgbClr val="16E7CF"/>
                </a:solidFill>
                <a:effectLst/>
                <a:uLnTx/>
                <a:uFillTx/>
                <a:latin typeface="Proxima Nova"/>
                <a:sym typeface="Proxima Nova"/>
              </a:rPr>
              <a:t>в </a:t>
            </a:r>
            <a:r>
              <a:rPr kumimoji="0" lang="ru-RU" sz="1400" b="0" i="0" u="none" strike="noStrike" kern="0" cap="none" spc="0" normalizeH="0" baseline="0" noProof="0" dirty="0">
                <a:ln>
                  <a:noFill/>
                </a:ln>
                <a:solidFill>
                  <a:srgbClr val="16E7CF"/>
                </a:solidFill>
                <a:effectLst/>
                <a:uLnTx/>
                <a:uFillTx/>
                <a:latin typeface="Proxima Nova"/>
                <a:sym typeface="Proxima Nova"/>
              </a:rPr>
              <a:t>разрезе муниципальных программ	(</a:t>
            </a:r>
            <a:r>
              <a:rPr kumimoji="0" lang="ru-RU" sz="1400" b="0" i="0" u="none" strike="noStrike" kern="0" cap="none" spc="0" normalizeH="0" baseline="0" noProof="0" dirty="0" err="1">
                <a:ln>
                  <a:noFill/>
                </a:ln>
                <a:solidFill>
                  <a:srgbClr val="16E7CF"/>
                </a:solidFill>
                <a:effectLst/>
                <a:uLnTx/>
                <a:uFillTx/>
                <a:latin typeface="Proxima Nova"/>
                <a:sym typeface="Proxima Nova"/>
              </a:rPr>
              <a:t>тыс.руб</a:t>
            </a:r>
            <a:r>
              <a:rPr kumimoji="0" lang="ru-RU" sz="1400" b="0" i="0" u="none" strike="noStrike" kern="0" cap="none" spc="0" normalizeH="0" baseline="0" noProof="0" dirty="0">
                <a:ln>
                  <a:noFill/>
                </a:ln>
                <a:solidFill>
                  <a:srgbClr val="16E7CF"/>
                </a:solidFill>
                <a:effectLst/>
                <a:uLnTx/>
                <a:uFillTx/>
                <a:latin typeface="Proxima Nova"/>
                <a:sym typeface="Proxima Nova"/>
              </a:rPr>
              <a:t>.)</a:t>
            </a:r>
          </a:p>
        </p:txBody>
      </p:sp>
      <p:graphicFrame>
        <p:nvGraphicFramePr>
          <p:cNvPr id="4" name="Таблица 3"/>
          <p:cNvGraphicFramePr>
            <a:graphicFrameLocks noGrp="1"/>
          </p:cNvGraphicFramePr>
          <p:nvPr>
            <p:extLst>
              <p:ext uri="{D42A27DB-BD31-4B8C-83A1-F6EECF244321}">
                <p14:modId xmlns:p14="http://schemas.microsoft.com/office/powerpoint/2010/main" val="278101125"/>
              </p:ext>
            </p:extLst>
          </p:nvPr>
        </p:nvGraphicFramePr>
        <p:xfrm>
          <a:off x="58249" y="570443"/>
          <a:ext cx="9027504" cy="4522799"/>
        </p:xfrm>
        <a:graphic>
          <a:graphicData uri="http://schemas.openxmlformats.org/drawingml/2006/table">
            <a:tbl>
              <a:tblPr>
                <a:tableStyleId>{5C22544A-7EE6-4342-B048-85BDC9FD1C3A}</a:tableStyleId>
              </a:tblPr>
              <a:tblGrid>
                <a:gridCol w="831454">
                  <a:extLst>
                    <a:ext uri="{9D8B030D-6E8A-4147-A177-3AD203B41FA5}">
                      <a16:colId xmlns:a16="http://schemas.microsoft.com/office/drawing/2014/main" val="3324974806"/>
                    </a:ext>
                  </a:extLst>
                </a:gridCol>
                <a:gridCol w="2860369">
                  <a:extLst>
                    <a:ext uri="{9D8B030D-6E8A-4147-A177-3AD203B41FA5}">
                      <a16:colId xmlns:a16="http://schemas.microsoft.com/office/drawing/2014/main" val="1436082716"/>
                    </a:ext>
                  </a:extLst>
                </a:gridCol>
                <a:gridCol w="1502505">
                  <a:extLst>
                    <a:ext uri="{9D8B030D-6E8A-4147-A177-3AD203B41FA5}">
                      <a16:colId xmlns:a16="http://schemas.microsoft.com/office/drawing/2014/main" val="2820251906"/>
                    </a:ext>
                  </a:extLst>
                </a:gridCol>
                <a:gridCol w="1480885">
                  <a:extLst>
                    <a:ext uri="{9D8B030D-6E8A-4147-A177-3AD203B41FA5}">
                      <a16:colId xmlns:a16="http://schemas.microsoft.com/office/drawing/2014/main" val="1769459956"/>
                    </a:ext>
                  </a:extLst>
                </a:gridCol>
                <a:gridCol w="1276846">
                  <a:extLst>
                    <a:ext uri="{9D8B030D-6E8A-4147-A177-3AD203B41FA5}">
                      <a16:colId xmlns:a16="http://schemas.microsoft.com/office/drawing/2014/main" val="2922132950"/>
                    </a:ext>
                  </a:extLst>
                </a:gridCol>
                <a:gridCol w="1075445">
                  <a:extLst>
                    <a:ext uri="{9D8B030D-6E8A-4147-A177-3AD203B41FA5}">
                      <a16:colId xmlns:a16="http://schemas.microsoft.com/office/drawing/2014/main" val="3998988918"/>
                    </a:ext>
                  </a:extLst>
                </a:gridCol>
              </a:tblGrid>
              <a:tr h="775908">
                <a:tc>
                  <a:txBody>
                    <a:bodyPr/>
                    <a:lstStyle/>
                    <a:p>
                      <a:pPr algn="ctr" fontAlgn="ctr"/>
                      <a:r>
                        <a:rPr lang="ru-RU" sz="1000" b="1" i="0" u="none" strike="noStrike">
                          <a:solidFill>
                            <a:srgbClr val="000000"/>
                          </a:solidFill>
                          <a:effectLst/>
                          <a:latin typeface="Times New Roman" panose="02020603050405020304" pitchFamily="18" charset="0"/>
                        </a:rPr>
                        <a:t>Код целевой статьи</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Наименование программ</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План по решению о бюджете на 2023 год первоначальный</a:t>
                      </a:r>
                    </a:p>
                    <a:p>
                      <a:pPr algn="ctr" fontAlgn="ctr"/>
                      <a:r>
                        <a:rPr lang="ru-RU" sz="1000" b="1" i="0" u="none" strike="noStrike" dirty="0">
                          <a:solidFill>
                            <a:srgbClr val="000000"/>
                          </a:solidFill>
                          <a:effectLst/>
                          <a:latin typeface="Times New Roman" panose="02020603050405020304" pitchFamily="18" charset="0"/>
                        </a:rPr>
                        <a:t>(</a:t>
                      </a:r>
                      <a:r>
                        <a:rPr lang="ru-RU" sz="1000" b="1" i="0" u="none" strike="noStrike" dirty="0" err="1">
                          <a:solidFill>
                            <a:srgbClr val="000000"/>
                          </a:solidFill>
                          <a:effectLst/>
                          <a:latin typeface="Times New Roman" panose="02020603050405020304" pitchFamily="18" charset="0"/>
                        </a:rPr>
                        <a:t>тыс.руб</a:t>
                      </a:r>
                      <a:r>
                        <a:rPr lang="ru-RU" sz="1000" b="1" i="0" u="none" strike="noStrike" dirty="0">
                          <a:solidFill>
                            <a:srgbClr val="000000"/>
                          </a:solidFill>
                          <a:effectLst/>
                          <a:latin typeface="Times New Roman" panose="02020603050405020304" pitchFamily="18" charset="0"/>
                        </a:rPr>
                        <a:t>) </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План по решению о бюджете на 2023</a:t>
                      </a:r>
                      <a:r>
                        <a:rPr lang="ru-RU" sz="1000" b="1" i="0" u="none" strike="noStrike" baseline="0" dirty="0">
                          <a:solidFill>
                            <a:srgbClr val="000000"/>
                          </a:solidFill>
                          <a:effectLst/>
                          <a:latin typeface="Times New Roman" panose="02020603050405020304" pitchFamily="18" charset="0"/>
                        </a:rPr>
                        <a:t> год </a:t>
                      </a:r>
                      <a:r>
                        <a:rPr lang="ru-RU" sz="1000" b="1" i="0" u="none" strike="noStrike" dirty="0">
                          <a:solidFill>
                            <a:srgbClr val="000000"/>
                          </a:solidFill>
                          <a:effectLst/>
                          <a:latin typeface="Times New Roman" panose="02020603050405020304" pitchFamily="18" charset="0"/>
                        </a:rPr>
                        <a:t>уточненный</a:t>
                      </a:r>
                    </a:p>
                    <a:p>
                      <a:pPr marL="0" marR="0" indent="0" algn="ctr" defTabSz="158008" rtl="0" eaLnBrk="1" fontAlgn="ctr" latinLnBrk="0" hangingPunct="1">
                        <a:lnSpc>
                          <a:spcPct val="100000"/>
                        </a:lnSpc>
                        <a:spcBef>
                          <a:spcPts val="0"/>
                        </a:spcBef>
                        <a:spcAft>
                          <a:spcPts val="0"/>
                        </a:spcAft>
                        <a:buClrTx/>
                        <a:buSzTx/>
                        <a:buFontTx/>
                        <a:buNone/>
                        <a:tabLst/>
                        <a:defRPr/>
                      </a:pPr>
                      <a:r>
                        <a:rPr lang="ru-RU" sz="1000" b="1" i="0" u="none" strike="noStrike" dirty="0">
                          <a:solidFill>
                            <a:srgbClr val="000000"/>
                          </a:solidFill>
                          <a:effectLst/>
                          <a:latin typeface="Times New Roman" panose="02020603050405020304" pitchFamily="18" charset="0"/>
                        </a:rPr>
                        <a:t>(</a:t>
                      </a:r>
                      <a:r>
                        <a:rPr lang="ru-RU" sz="1000" b="1" i="0" u="none" strike="noStrike" dirty="0" err="1">
                          <a:solidFill>
                            <a:srgbClr val="000000"/>
                          </a:solidFill>
                          <a:effectLst/>
                          <a:latin typeface="Times New Roman" panose="02020603050405020304" pitchFamily="18" charset="0"/>
                        </a:rPr>
                        <a:t>тыс.руб</a:t>
                      </a:r>
                      <a:r>
                        <a:rPr lang="ru-RU" sz="1000" b="1" i="0" u="none" strike="noStrike" dirty="0">
                          <a:solidFill>
                            <a:srgbClr val="000000"/>
                          </a:solidFill>
                          <a:effectLst/>
                          <a:latin typeface="Times New Roman" panose="02020603050405020304" pitchFamily="18" charset="0"/>
                        </a:rPr>
                        <a:t>) </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Фактическое исполнение</a:t>
                      </a:r>
                    </a:p>
                    <a:p>
                      <a:pPr algn="ctr" fontAlgn="ctr"/>
                      <a:r>
                        <a:rPr lang="ru-RU" sz="1000" b="1" i="0" u="none" strike="noStrike" dirty="0">
                          <a:solidFill>
                            <a:srgbClr val="000000"/>
                          </a:solidFill>
                          <a:effectLst/>
                          <a:latin typeface="Times New Roman" panose="02020603050405020304" pitchFamily="18" charset="0"/>
                        </a:rPr>
                        <a:t>за 2023 год</a:t>
                      </a:r>
                    </a:p>
                  </a:txBody>
                  <a:tcPr marL="9525" marR="9525" marT="9525" marB="0" anchor="ctr">
                    <a:solidFill>
                      <a:schemeClr val="accent2">
                        <a:lumMod val="75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rPr>
                        <a:t>% исполнения</a:t>
                      </a:r>
                    </a:p>
                  </a:txBody>
                  <a:tcPr marL="9525" marR="9525" marT="9525" marB="0" anchor="ctr">
                    <a:solidFill>
                      <a:schemeClr val="accent2">
                        <a:lumMod val="75000"/>
                      </a:schemeClr>
                    </a:solidFill>
                  </a:tcPr>
                </a:tc>
                <a:extLst>
                  <a:ext uri="{0D108BD9-81ED-4DB2-BD59-A6C34878D82A}">
                    <a16:rowId xmlns:a16="http://schemas.microsoft.com/office/drawing/2014/main" val="2034801270"/>
                  </a:ext>
                </a:extLst>
              </a:tr>
              <a:tr h="303709">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1100000000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"Предпринимательство"</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2 000,0</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1 089,2</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1 089,2</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extLst>
                  <a:ext uri="{0D108BD9-81ED-4DB2-BD59-A6C34878D82A}">
                    <a16:rowId xmlns:a16="http://schemas.microsoft.com/office/drawing/2014/main" val="557902470"/>
                  </a:ext>
                </a:extLst>
              </a:tr>
              <a:tr h="303709">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1200000000</a:t>
                      </a:r>
                    </a:p>
                  </a:txBody>
                  <a:tcPr marL="9525" marR="9525" marT="9525" marB="0" anchor="ct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"Управление имуществом и муниципальными финансами"</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982 289,1</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1 161 919,0</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1 113 688,5</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95,85</a:t>
                      </a:r>
                    </a:p>
                  </a:txBody>
                  <a:tcPr marL="9525" marR="9525" marT="9525" marB="0" anchor="ctr"/>
                </a:tc>
                <a:extLst>
                  <a:ext uri="{0D108BD9-81ED-4DB2-BD59-A6C34878D82A}">
                    <a16:rowId xmlns:a16="http://schemas.microsoft.com/office/drawing/2014/main" val="790770980"/>
                  </a:ext>
                </a:extLst>
              </a:tr>
              <a:tr h="548962">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1300000000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институтов гражданского общества, повышение эффективности местного самоуправления и реализации молодежной политики"</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100 573,8</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98 711,9</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97 039,5</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98,31</a:t>
                      </a:r>
                    </a:p>
                  </a:txBody>
                  <a:tcPr marL="9525" marR="9525" marT="9525" marB="0" anchor="ctr">
                    <a:solidFill>
                      <a:schemeClr val="accent1">
                        <a:lumMod val="40000"/>
                        <a:lumOff val="60000"/>
                      </a:schemeClr>
                    </a:solidFill>
                  </a:tcPr>
                </a:tc>
                <a:extLst>
                  <a:ext uri="{0D108BD9-81ED-4DB2-BD59-A6C34878D82A}">
                    <a16:rowId xmlns:a16="http://schemas.microsoft.com/office/drawing/2014/main" val="935054030"/>
                  </a:ext>
                </a:extLst>
              </a:tr>
              <a:tr h="405433">
                <a:tc>
                  <a:txBody>
                    <a:bodyPr/>
                    <a:lstStyle/>
                    <a:p>
                      <a:pPr algn="ct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1400000000</a:t>
                      </a:r>
                    </a:p>
                  </a:txBody>
                  <a:tcPr marL="9525" marR="9525" marT="9525" marB="0" anchor="ct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и функционирование дорожно-транспортного комплекса"</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1 057 783,6</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1 295 753,3</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1 158 097,8</a:t>
                      </a:r>
                    </a:p>
                  </a:txBody>
                  <a:tcPr marL="9525" marR="9525" marT="9525" marB="0" anchor="ct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89,38</a:t>
                      </a:r>
                    </a:p>
                  </a:txBody>
                  <a:tcPr marL="9525" marR="9525" marT="9525" marB="0" anchor="ctr"/>
                </a:tc>
                <a:extLst>
                  <a:ext uri="{0D108BD9-81ED-4DB2-BD59-A6C34878D82A}">
                    <a16:rowId xmlns:a16="http://schemas.microsoft.com/office/drawing/2014/main" val="835731138"/>
                  </a:ext>
                </a:extLst>
              </a:tr>
              <a:tr h="303709">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1500000000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"Цифровое муниципальное образование"</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212 459,4</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237 836,6</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236 523,2</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99,45</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91188601"/>
                  </a:ext>
                </a:extLst>
              </a:tr>
              <a:tr h="395944">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1600000000</a:t>
                      </a:r>
                    </a:p>
                  </a:txBody>
                  <a:tcPr marL="9525" marR="9525" marT="9525" marB="0" anchor="ctr">
                    <a:solidFill>
                      <a:srgbClr val="E7F0FF"/>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"Архитектура и градостроительство"</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3 881,4</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17 228,1</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8 742,0</a:t>
                      </a:r>
                    </a:p>
                  </a:txBody>
                  <a:tcPr marL="9525" marR="9525" marT="9525" marB="0" anchor="ctr">
                    <a:solidFill>
                      <a:srgbClr val="E7F0FF"/>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50,74</a:t>
                      </a:r>
                    </a:p>
                  </a:txBody>
                  <a:tcPr marL="9525" marR="9525" marT="9525" marB="0" anchor="ctr">
                    <a:solidFill>
                      <a:srgbClr val="E7F0FF"/>
                    </a:solidFill>
                  </a:tcPr>
                </a:tc>
                <a:extLst>
                  <a:ext uri="{0D108BD9-81ED-4DB2-BD59-A6C34878D82A}">
                    <a16:rowId xmlns:a16="http://schemas.microsoft.com/office/drawing/2014/main" val="3096842172"/>
                  </a:ext>
                </a:extLst>
              </a:tr>
              <a:tr h="447799">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1700000000</a:t>
                      </a: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"Формирование современной комфортной городской среды"</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1 656 506,6</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2 052 517,9</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2 019 336,9</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98,38</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643296312"/>
                  </a:ext>
                </a:extLst>
              </a:tr>
              <a:tr h="414064">
                <a:tc>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1800000000</a:t>
                      </a:r>
                    </a:p>
                  </a:txBody>
                  <a:tcPr marL="9525" marR="9525" marT="9525" marB="0" anchor="ctr">
                    <a:solidFill>
                      <a:srgbClr val="E7F0FF"/>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Муниципальная программа "Строительство и капитальный ремонт объектов социальной инфраструктуры"</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3 935 562,5</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5 410 190,9</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5 409 877,5</a:t>
                      </a:r>
                    </a:p>
                  </a:txBody>
                  <a:tcPr marL="9525" marR="9525" marT="9525" marB="0" anchor="ctr">
                    <a:solidFill>
                      <a:srgbClr val="E7F0FF"/>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99,99</a:t>
                      </a:r>
                    </a:p>
                  </a:txBody>
                  <a:tcPr marL="9525" marR="9525" marT="9525" marB="0" anchor="ctr">
                    <a:solidFill>
                      <a:srgbClr val="E7F0FF"/>
                    </a:solidFill>
                  </a:tcPr>
                </a:tc>
                <a:extLst>
                  <a:ext uri="{0D108BD9-81ED-4DB2-BD59-A6C34878D82A}">
                    <a16:rowId xmlns:a16="http://schemas.microsoft.com/office/drawing/2014/main" val="2504783921"/>
                  </a:ext>
                </a:extLst>
              </a:tr>
              <a:tr h="303709">
                <a:tc>
                  <a:txBody>
                    <a:bodyPr/>
                    <a:lstStyle/>
                    <a:p>
                      <a:pPr algn="ctr" fontAlgn="ct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Непрограммные расходы</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521 335,6</a:t>
                      </a:r>
                    </a:p>
                  </a:txBody>
                  <a:tcPr marL="9525" marR="9525" marT="9525" marB="0" anchor="ctr">
                    <a:solidFill>
                      <a:schemeClr val="accent1">
                        <a:lumMod val="40000"/>
                        <a:lumOff val="60000"/>
                      </a:schemeClr>
                    </a:solidFill>
                  </a:tcPr>
                </a:tc>
                <a:tc>
                  <a:txBody>
                    <a:bodyPr/>
                    <a:lstStyle/>
                    <a:p>
                      <a:pPr algn="r" fontAlgn="ctr"/>
                      <a:r>
                        <a:rPr lang="ru-RU" sz="900" b="0" i="0" u="none" strike="noStrike">
                          <a:solidFill>
                            <a:srgbClr val="000000"/>
                          </a:solidFill>
                          <a:effectLst/>
                          <a:latin typeface="Times New Roman" panose="02020603050405020304" pitchFamily="18" charset="0"/>
                          <a:cs typeface="Times New Roman" panose="02020603050405020304" pitchFamily="18" charset="0"/>
                        </a:rPr>
                        <a:t>162 115,8</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96 545,4</a:t>
                      </a:r>
                    </a:p>
                  </a:txBody>
                  <a:tcPr marL="9525" marR="9525" marT="9525" marB="0" anchor="ctr">
                    <a:solidFill>
                      <a:schemeClr val="accent1">
                        <a:lumMod val="40000"/>
                        <a:lumOff val="60000"/>
                      </a:schemeClr>
                    </a:solidFill>
                  </a:tcPr>
                </a:tc>
                <a:tc>
                  <a:txBody>
                    <a:bodyPr/>
                    <a:lstStyle/>
                    <a:p>
                      <a:pPr algn="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59,55</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372357964"/>
                  </a:ext>
                </a:extLst>
              </a:tr>
              <a:tr h="303709">
                <a:tc>
                  <a:txBody>
                    <a:bodyPr/>
                    <a:lstStyle/>
                    <a:p>
                      <a:pPr algn="ctr" fontAlgn="ct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rgbClr val="E7F0FF"/>
                    </a:solidFill>
                  </a:tcPr>
                </a:tc>
                <a:tc>
                  <a:txBody>
                    <a:bodyPr/>
                    <a:lstStyle/>
                    <a:p>
                      <a:pPr algn="l"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ВСЕГО РАСХОДОВ</a:t>
                      </a:r>
                    </a:p>
                  </a:txBody>
                  <a:tcPr marL="9525" marR="9525" marT="9525" marB="0" anchor="ctr">
                    <a:solidFill>
                      <a:srgbClr val="E7F0FF"/>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16 325 876,1</a:t>
                      </a:r>
                    </a:p>
                  </a:txBody>
                  <a:tcPr marL="9525" marR="9525" marT="9525" marB="0" anchor="ctr">
                    <a:solidFill>
                      <a:srgbClr val="E7F0FF"/>
                    </a:solidFill>
                  </a:tcPr>
                </a:tc>
                <a:tc>
                  <a:txBody>
                    <a:bodyPr/>
                    <a:lstStyle/>
                    <a:p>
                      <a:pPr algn="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18 815 955,3</a:t>
                      </a:r>
                    </a:p>
                  </a:txBody>
                  <a:tcPr marL="9525" marR="9525" marT="9525" marB="0" anchor="ctr">
                    <a:solidFill>
                      <a:srgbClr val="E7F0FF"/>
                    </a:solidFill>
                  </a:tcPr>
                </a:tc>
                <a:tc>
                  <a:txBody>
                    <a:bodyPr/>
                    <a:lstStyle/>
                    <a:p>
                      <a:pPr algn="r" fontAlgn="ctr"/>
                      <a:r>
                        <a:rPr lang="ru-RU" sz="900" b="1" i="0" u="none" strike="noStrike">
                          <a:solidFill>
                            <a:srgbClr val="000000"/>
                          </a:solidFill>
                          <a:effectLst/>
                          <a:latin typeface="Times New Roman" panose="02020603050405020304" pitchFamily="18" charset="0"/>
                          <a:cs typeface="Times New Roman" panose="02020603050405020304" pitchFamily="18" charset="0"/>
                        </a:rPr>
                        <a:t>17 862 278,3</a:t>
                      </a:r>
                    </a:p>
                  </a:txBody>
                  <a:tcPr marL="9525" marR="9525" marT="9525" marB="0" anchor="ctr">
                    <a:solidFill>
                      <a:srgbClr val="E7F0FF"/>
                    </a:solidFill>
                  </a:tcPr>
                </a:tc>
                <a:tc>
                  <a:txBody>
                    <a:bodyPr/>
                    <a:lstStyle/>
                    <a:p>
                      <a:pPr algn="r" fontAlgn="ctr"/>
                      <a:r>
                        <a:rPr lang="ru-RU" sz="900" b="1" i="0" u="none" strike="noStrike" dirty="0">
                          <a:solidFill>
                            <a:srgbClr val="000000"/>
                          </a:solidFill>
                          <a:effectLst/>
                          <a:latin typeface="Times New Roman" panose="02020603050405020304" pitchFamily="18" charset="0"/>
                          <a:cs typeface="Times New Roman" panose="02020603050405020304" pitchFamily="18" charset="0"/>
                        </a:rPr>
                        <a:t>94,93</a:t>
                      </a:r>
                    </a:p>
                  </a:txBody>
                  <a:tcPr marL="9525" marR="9525" marT="9525" marB="0" anchor="ctr">
                    <a:solidFill>
                      <a:srgbClr val="E7F0FF"/>
                    </a:solidFill>
                  </a:tcPr>
                </a:tc>
                <a:extLst>
                  <a:ext uri="{0D108BD9-81ED-4DB2-BD59-A6C34878D82A}">
                    <a16:rowId xmlns:a16="http://schemas.microsoft.com/office/drawing/2014/main" val="3690837233"/>
                  </a:ext>
                </a:extLst>
              </a:tr>
            </a:tbl>
          </a:graphicData>
        </a:graphic>
      </p:graphicFrame>
    </p:spTree>
    <p:extLst>
      <p:ext uri="{BB962C8B-B14F-4D97-AF65-F5344CB8AC3E}">
        <p14:creationId xmlns:p14="http://schemas.microsoft.com/office/powerpoint/2010/main" val="650965282"/>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80293" y="9483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748277842"/>
              </p:ext>
            </p:extLst>
          </p:nvPr>
        </p:nvGraphicFramePr>
        <p:xfrm>
          <a:off x="1" y="865305"/>
          <a:ext cx="9144002" cy="4278195"/>
        </p:xfrm>
        <a:graphic>
          <a:graphicData uri="http://schemas.openxmlformats.org/drawingml/2006/table">
            <a:tbl>
              <a:tblPr firstRow="1" bandRow="1">
                <a:tableStyleId>{5C22544A-7EE6-4342-B048-85BDC9FD1C3A}</a:tableStyleId>
              </a:tblPr>
              <a:tblGrid>
                <a:gridCol w="3082833">
                  <a:extLst>
                    <a:ext uri="{9D8B030D-6E8A-4147-A177-3AD203B41FA5}">
                      <a16:colId xmlns:a16="http://schemas.microsoft.com/office/drawing/2014/main" val="732356789"/>
                    </a:ext>
                  </a:extLst>
                </a:gridCol>
                <a:gridCol w="997133">
                  <a:extLst>
                    <a:ext uri="{9D8B030D-6E8A-4147-A177-3AD203B41FA5}">
                      <a16:colId xmlns:a16="http://schemas.microsoft.com/office/drawing/2014/main" val="66501309"/>
                    </a:ext>
                  </a:extLst>
                </a:gridCol>
                <a:gridCol w="988422">
                  <a:extLst>
                    <a:ext uri="{9D8B030D-6E8A-4147-A177-3AD203B41FA5}">
                      <a16:colId xmlns:a16="http://schemas.microsoft.com/office/drawing/2014/main" val="3487743512"/>
                    </a:ext>
                  </a:extLst>
                </a:gridCol>
                <a:gridCol w="1001485">
                  <a:extLst>
                    <a:ext uri="{9D8B030D-6E8A-4147-A177-3AD203B41FA5}">
                      <a16:colId xmlns:a16="http://schemas.microsoft.com/office/drawing/2014/main" val="2139065087"/>
                    </a:ext>
                  </a:extLst>
                </a:gridCol>
                <a:gridCol w="1123406">
                  <a:extLst>
                    <a:ext uri="{9D8B030D-6E8A-4147-A177-3AD203B41FA5}">
                      <a16:colId xmlns:a16="http://schemas.microsoft.com/office/drawing/2014/main" val="3770452872"/>
                    </a:ext>
                  </a:extLst>
                </a:gridCol>
                <a:gridCol w="1950723">
                  <a:extLst>
                    <a:ext uri="{9D8B030D-6E8A-4147-A177-3AD203B41FA5}">
                      <a16:colId xmlns:a16="http://schemas.microsoft.com/office/drawing/2014/main" val="1290668951"/>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216000">
                <a:tc gridSpan="6">
                  <a:txBody>
                    <a:bodyPr/>
                    <a:lstStyle/>
                    <a:p>
                      <a:pPr algn="ctr" fontAlgn="ct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a:t>
                      </a:r>
                      <a:r>
                        <a:rPr lang="ru-RU" sz="1200" b="1" i="1" u="none" strike="noStrike" baseline="0" dirty="0" smtClean="0">
                          <a:solidFill>
                            <a:srgbClr val="000000"/>
                          </a:solidFill>
                          <a:effectLst/>
                          <a:latin typeface="Times New Roman" panose="02020603050405020304" pitchFamily="18" charset="0"/>
                          <a:cs typeface="Times New Roman" panose="02020603050405020304" pitchFamily="18" charset="0"/>
                        </a:rPr>
                        <a:t> программа «Здравоохранение»</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pPr algn="r" fontAlgn="ct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36447988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Диспансеризация определенных групп взрослого населения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95,9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95,90</a:t>
                      </a:r>
                    </a:p>
                  </a:txBody>
                  <a:tcPr marL="9525" marR="9525" marT="9525" marB="0" anchor="ctr">
                    <a:solidFill>
                      <a:schemeClr val="accent1">
                        <a:lumMod val="40000"/>
                        <a:lumOff val="60000"/>
                      </a:schemeClr>
                    </a:solidFill>
                  </a:tcPr>
                </a:tc>
                <a:tc>
                  <a:txBody>
                    <a:bodyPr/>
                    <a:lstStyle/>
                    <a:p>
                      <a:endParaRPr lang="ru-RU" dirty="0"/>
                    </a:p>
                  </a:txBody>
                  <a:tcPr marL="9525" marR="9525" marT="9525" marB="0" anchor="ctr">
                    <a:solidFill>
                      <a:schemeClr val="accent1">
                        <a:lumMod val="40000"/>
                        <a:lumOff val="60000"/>
                      </a:schemeClr>
                    </a:solidFill>
                  </a:tcPr>
                </a:tc>
                <a:extLst>
                  <a:ext uri="{0D108BD9-81ED-4DB2-BD59-A6C34878D82A}">
                    <a16:rowId xmlns:a16="http://schemas.microsoft.com/office/drawing/2014/main" val="319202423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Жилье – медикам, нуждающихся в обеспечении жильем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endParaRPr lang="ru-RU"/>
                    </a:p>
                  </a:txBody>
                  <a:tcPr marL="9525" marR="9525" marT="9525" marB="0" anchor="ctr">
                    <a:solidFill>
                      <a:schemeClr val="accent1">
                        <a:lumMod val="40000"/>
                        <a:lumOff val="60000"/>
                      </a:schemeClr>
                    </a:solidFill>
                  </a:tcPr>
                </a:tc>
                <a:extLst>
                  <a:ext uri="{0D108BD9-81ED-4DB2-BD59-A6C34878D82A}">
                    <a16:rowId xmlns:a16="http://schemas.microsoft.com/office/drawing/2014/main" val="3292069277"/>
                  </a:ext>
                </a:extLst>
              </a:tr>
              <a:tr h="216000">
                <a:tc gridSpan="6">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a:t>
                      </a:r>
                      <a:r>
                        <a:rPr lang="ru-RU" sz="1200" b="1" i="1" u="none" strike="noStrike" baseline="0" dirty="0" smtClean="0">
                          <a:solidFill>
                            <a:srgbClr val="000000"/>
                          </a:solidFill>
                          <a:effectLst/>
                          <a:latin typeface="Times New Roman" panose="02020603050405020304" pitchFamily="18" charset="0"/>
                          <a:cs typeface="Times New Roman" panose="02020603050405020304" pitchFamily="18" charset="0"/>
                        </a:rPr>
                        <a:t> программа «Спорт»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pPr algn="ctr" fontAlgn="ct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85536692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граждан, систематически занимающихся физической культурой и спортом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55,59</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55,59</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жителей муниципального образования, выполнивших нормативы испытаний (тестов) Всероссийского комплекса «Готов к труду  и обороне» (ГТО), в общей численности населения, принявшего участие в испытаниях (тестах)</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31,3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31,3</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84992369"/>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лиц с ограниченными возможностями здоровья и инвалидов, систематически занимающихся физической культурой  и спортом, в общей численности указанной категории населения, проживающего  в муниципальном образовании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16,5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16,5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Сохранена сеть организаций, реализующих дополнительные образовательные программы спортивной подготовки, в ведении органов управления в сфере физической культуры  и спорта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081179516"/>
                  </a:ext>
                </a:extLst>
              </a:tr>
            </a:tbl>
          </a:graphicData>
        </a:graphic>
      </p:graphicFrame>
    </p:spTree>
    <p:extLst>
      <p:ext uri="{BB962C8B-B14F-4D97-AF65-F5344CB8AC3E}">
        <p14:creationId xmlns:p14="http://schemas.microsoft.com/office/powerpoint/2010/main" val="879228413"/>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436309292"/>
              </p:ext>
            </p:extLst>
          </p:nvPr>
        </p:nvGraphicFramePr>
        <p:xfrm>
          <a:off x="1" y="976604"/>
          <a:ext cx="9144002" cy="4166896"/>
        </p:xfrm>
        <a:graphic>
          <a:graphicData uri="http://schemas.openxmlformats.org/drawingml/2006/table">
            <a:tbl>
              <a:tblPr firstRow="1" bandRow="1">
                <a:tableStyleId>{5C22544A-7EE6-4342-B048-85BDC9FD1C3A}</a:tableStyleId>
              </a:tblPr>
              <a:tblGrid>
                <a:gridCol w="3065416">
                  <a:extLst>
                    <a:ext uri="{9D8B030D-6E8A-4147-A177-3AD203B41FA5}">
                      <a16:colId xmlns:a16="http://schemas.microsoft.com/office/drawing/2014/main" val="732356789"/>
                    </a:ext>
                  </a:extLst>
                </a:gridCol>
                <a:gridCol w="1014550">
                  <a:extLst>
                    <a:ext uri="{9D8B030D-6E8A-4147-A177-3AD203B41FA5}">
                      <a16:colId xmlns:a16="http://schemas.microsoft.com/office/drawing/2014/main" val="2720746910"/>
                    </a:ext>
                  </a:extLst>
                </a:gridCol>
                <a:gridCol w="997130">
                  <a:extLst>
                    <a:ext uri="{9D8B030D-6E8A-4147-A177-3AD203B41FA5}">
                      <a16:colId xmlns:a16="http://schemas.microsoft.com/office/drawing/2014/main" val="3487743512"/>
                    </a:ext>
                  </a:extLst>
                </a:gridCol>
                <a:gridCol w="1140823">
                  <a:extLst>
                    <a:ext uri="{9D8B030D-6E8A-4147-A177-3AD203B41FA5}">
                      <a16:colId xmlns:a16="http://schemas.microsoft.com/office/drawing/2014/main" val="3332921722"/>
                    </a:ext>
                  </a:extLst>
                </a:gridCol>
                <a:gridCol w="1053737">
                  <a:extLst>
                    <a:ext uri="{9D8B030D-6E8A-4147-A177-3AD203B41FA5}">
                      <a16:colId xmlns:a16="http://schemas.microsoft.com/office/drawing/2014/main" val="4111184139"/>
                    </a:ext>
                  </a:extLst>
                </a:gridCol>
                <a:gridCol w="1872346">
                  <a:extLst>
                    <a:ext uri="{9D8B030D-6E8A-4147-A177-3AD203B41FA5}">
                      <a16:colId xmlns:a16="http://schemas.microsoft.com/office/drawing/2014/main" val="3526430066"/>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Уровень обеспеченности граждан спортивными сооружениями исходя  из единовременной пропускной способности объектов спорта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31,6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31,6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Эффективность использования существующих объектов спорта (отношение фактической посещаемости к нормативной пропускной способности)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216000">
                <a:tc gridSpan="6">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a:t>
                      </a:r>
                      <a:r>
                        <a:rPr lang="ru-RU" sz="1200" b="1" i="1" u="none" strike="noStrike" baseline="0" dirty="0" smtClean="0">
                          <a:solidFill>
                            <a:srgbClr val="000000"/>
                          </a:solidFill>
                          <a:effectLst/>
                          <a:latin typeface="Times New Roman" panose="02020603050405020304" pitchFamily="18" charset="0"/>
                          <a:cs typeface="Times New Roman" panose="02020603050405020304" pitchFamily="18" charset="0"/>
                        </a:rPr>
                        <a:t> программа «Образование»</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pPr algn="ctr" fontAlgn="ct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85536692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В общеобразовательных организациях, расположенных в сельской местности и малых городах, обновлена материально- техническая база для занятий детей физической культурой и спортом (нарастающим итогом)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Х</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733351">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В общеобразовательных организациях, расположенных в сельской местности и малых городах, созданы и функционируют центры образования естественно-научной и технологической направленностей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8499236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выпускников текущего года, набравших 250 баллов и более по 3 предметам, к общему количеству выпускников текущего года, сдававших ЕГЭ по 3 и более предметам</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11,4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6,82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59,82</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Неосознанный выбор предметов для сдачи ОГЭ, низкая мотивация обучающихся к изучению сдаваемого предмета</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bl>
          </a:graphicData>
        </a:graphic>
      </p:graphicFrame>
    </p:spTree>
    <p:extLst>
      <p:ext uri="{BB962C8B-B14F-4D97-AF65-F5344CB8AC3E}">
        <p14:creationId xmlns:p14="http://schemas.microsoft.com/office/powerpoint/2010/main" val="4045428213"/>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514266813"/>
              </p:ext>
            </p:extLst>
          </p:nvPr>
        </p:nvGraphicFramePr>
        <p:xfrm>
          <a:off x="1" y="840105"/>
          <a:ext cx="9144002" cy="4303395"/>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детей в возрасте от 5 до 18 лет, охваченных дополнительным образованием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73,36</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89,46</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Дети которые являются иностранными гражданами не имеют необходимых документов для получения услуги. Дети 9-11 классов обучаются на курсах в средних профессиональных и высших учебных организациях г. Москвы</a:t>
                      </a: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обучающихся, получающих начальное общее образование в государственных и муниципальных образовательных организациях, получающих бесплатное горячее питание, к общему количеству обучающихся, получающих начальное общее образование в государственных и муниципальных образовательных организациях</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Доступность дошкольного образования для детей в возрасте до 3-х лет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Доступность дошкольного образования для детей в возрасте от трех до семи лет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Количество объектов, в которых в полном объеме выполнены мероприятия по капитальному ремонту общеобразовательных организаций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Количество отремонтированных дошкольных образовательных организаций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Х</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35464946"/>
                  </a:ext>
                </a:extLst>
              </a:tr>
            </a:tbl>
          </a:graphicData>
        </a:graphic>
      </p:graphicFrame>
    </p:spTree>
    <p:extLst>
      <p:ext uri="{BB962C8B-B14F-4D97-AF65-F5344CB8AC3E}">
        <p14:creationId xmlns:p14="http://schemas.microsoft.com/office/powerpoint/2010/main" val="195797267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498374668"/>
              </p:ext>
            </p:extLst>
          </p:nvPr>
        </p:nvGraphicFramePr>
        <p:xfrm>
          <a:off x="1" y="987136"/>
          <a:ext cx="9144002" cy="414147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Количество отремонтированных общеобразовательных организаций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Отношение средней заработной платы педагогических работников дошкольных образовательных организаций к средней заработной плате в общеобразовательных организациях в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118,2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110,3</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93,32</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В связи с приемом на работу новых педагогов без категории и молодых специалистов</a:t>
                      </a:r>
                    </a:p>
                  </a:txBody>
                  <a:tcPr marL="9525" marR="9525" marT="9525" marB="0">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Отношение средней заработной платы педагогических работников общеобразовательных организаций общего образования к среднемесячному доходу от трудовой деятельности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119,8</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133,3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111,27</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Отношение средней заработной платы педагогических работников организаций дополнительного образования детей к средней заработной плате учителей в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104,5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104,50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Поддержка образования для детей с ограниченными возможностями здоровья. Обновление материально - технической базы в организациях, осуществляющих образовательную деятельность исключительно по адаптированным основным общеобразовательным программам (нарастающим итогом)</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bl>
          </a:graphicData>
        </a:graphic>
      </p:graphicFrame>
    </p:spTree>
    <p:extLst>
      <p:ext uri="{BB962C8B-B14F-4D97-AF65-F5344CB8AC3E}">
        <p14:creationId xmlns:p14="http://schemas.microsoft.com/office/powerpoint/2010/main" val="353803199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189676"/>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a:t>
            </a:r>
            <a:r>
              <a:rPr kumimoji="0" lang="ru-RU" sz="1400" b="0" i="0" u="none" strike="noStrike" kern="0" cap="none" spc="0" normalizeH="0" baseline="0" noProof="0" dirty="0">
                <a:ln>
                  <a:noFill/>
                </a:ln>
                <a:solidFill>
                  <a:srgbClr val="16E7CF"/>
                </a:solidFill>
                <a:effectLst/>
                <a:uLnTx/>
                <a:uFillTx/>
                <a:latin typeface="Proxima Nova"/>
                <a:sym typeface="Proxima Nova"/>
              </a:rPr>
              <a:t>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663995414"/>
              </p:ext>
            </p:extLst>
          </p:nvPr>
        </p:nvGraphicFramePr>
        <p:xfrm>
          <a:off x="-2" y="987136"/>
          <a:ext cx="9144002" cy="4010025"/>
        </p:xfrm>
        <a:graphic>
          <a:graphicData uri="http://schemas.openxmlformats.org/drawingml/2006/table">
            <a:tbl>
              <a:tblPr firstRow="1" bandRow="1">
                <a:tableStyleId>{5C22544A-7EE6-4342-B048-85BDC9FD1C3A}</a:tableStyleId>
              </a:tblPr>
              <a:tblGrid>
                <a:gridCol w="3431176">
                  <a:extLst>
                    <a:ext uri="{9D8B030D-6E8A-4147-A177-3AD203B41FA5}">
                      <a16:colId xmlns:a16="http://schemas.microsoft.com/office/drawing/2014/main" val="732356789"/>
                    </a:ext>
                  </a:extLst>
                </a:gridCol>
                <a:gridCol w="783772">
                  <a:extLst>
                    <a:ext uri="{9D8B030D-6E8A-4147-A177-3AD203B41FA5}">
                      <a16:colId xmlns:a16="http://schemas.microsoft.com/office/drawing/2014/main" val="1615201752"/>
                    </a:ext>
                  </a:extLst>
                </a:gridCol>
                <a:gridCol w="949234">
                  <a:extLst>
                    <a:ext uri="{9D8B030D-6E8A-4147-A177-3AD203B41FA5}">
                      <a16:colId xmlns:a16="http://schemas.microsoft.com/office/drawing/2014/main" val="3487743512"/>
                    </a:ext>
                  </a:extLst>
                </a:gridCol>
                <a:gridCol w="975360">
                  <a:extLst>
                    <a:ext uri="{9D8B030D-6E8A-4147-A177-3AD203B41FA5}">
                      <a16:colId xmlns:a16="http://schemas.microsoft.com/office/drawing/2014/main" val="3215269142"/>
                    </a:ext>
                  </a:extLst>
                </a:gridCol>
                <a:gridCol w="957943">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Созданы дополнительные места в субъектах Российской Федерации для детей в возрасте от 1,5 до 3 лет любой направленности в организациях, осуществляющих образовательную деятельность (за исключением государственных и муниципальных), и у индивидуальных предпринимателей, осуществляющих образовательную деятельность по образовательным программам дошкольного образования, в том числе адаптированным, и присмотр и уход за детьми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Место</a:t>
                      </a:r>
                    </a:p>
                  </a:txBody>
                  <a:tcPr marL="9525" marR="9525" marT="9525" marB="0" anchor="ctr">
                    <a:solidFill>
                      <a:schemeClr val="accent1">
                        <a:lumMod val="40000"/>
                        <a:lumOff val="60000"/>
                      </a:schemeClr>
                    </a:solidFill>
                  </a:tcPr>
                </a:tc>
                <a:tc>
                  <a:txBody>
                    <a:bodyPr/>
                    <a:lstStyle/>
                    <a:p>
                      <a:pPr algn="ctr" fontAlgn="ctr"/>
                      <a:r>
                        <a:rPr lang="en-US" sz="1000" b="0" i="0" u="none" strike="noStrike" dirty="0">
                          <a:solidFill>
                            <a:srgbClr val="000000"/>
                          </a:solidFill>
                          <a:effectLst/>
                          <a:latin typeface="Times New Roman" panose="02020603050405020304" pitchFamily="18" charset="0"/>
                          <a:cs typeface="Times New Roman" panose="02020603050405020304" pitchFamily="18" charset="0"/>
                        </a:rPr>
                        <a:t>X</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Созданы центры цифрового образования детей «IT-куб» (нарастающим итогом)</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Финансирование создания дополнительного центра цифрового образования детей "IT-куб" на 2023 год не было предусмотрено в связи с отсутствием соглашения с Министерством образования Московской области</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детей-инвалидов в возрасте от 1,5 года до 7 лет, охваченных дошкольным образованием, в общей численности детей-инвалидов такого возраста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детей-инвалидов в возрасте от 5 до 18 лет, получающих дополнительное образование, в общей численности детей-инвалидов такого возраста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детей-инвалидов, которым созданы условия для получения качественного начального общего, основного общего, среднего общего образования, в общей численности детей- инвалидов школьного возраста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316494722"/>
                  </a:ext>
                </a:extLst>
              </a:tr>
            </a:tbl>
          </a:graphicData>
        </a:graphic>
      </p:graphicFrame>
    </p:spTree>
    <p:extLst>
      <p:ext uri="{BB962C8B-B14F-4D97-AF65-F5344CB8AC3E}">
        <p14:creationId xmlns:p14="http://schemas.microsoft.com/office/powerpoint/2010/main" val="1749502613"/>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100000">
              <a:srgbClr val="72FDEA"/>
            </a:gs>
          </a:gsLst>
          <a:lin ang="6810000" scaled="0"/>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1104630789"/>
              </p:ext>
            </p:extLst>
          </p:nvPr>
        </p:nvGraphicFramePr>
        <p:xfrm>
          <a:off x="1" y="1022250"/>
          <a:ext cx="9144002" cy="412125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818608">
                  <a:extLst>
                    <a:ext uri="{9D8B030D-6E8A-4147-A177-3AD203B41FA5}">
                      <a16:colId xmlns:a16="http://schemas.microsoft.com/office/drawing/2014/main" val="1615201752"/>
                    </a:ext>
                  </a:extLst>
                </a:gridCol>
                <a:gridCol w="1010195">
                  <a:extLst>
                    <a:ext uri="{9D8B030D-6E8A-4147-A177-3AD203B41FA5}">
                      <a16:colId xmlns:a16="http://schemas.microsoft.com/office/drawing/2014/main" val="1487137376"/>
                    </a:ext>
                  </a:extLst>
                </a:gridCol>
                <a:gridCol w="870857">
                  <a:extLst>
                    <a:ext uri="{9D8B030D-6E8A-4147-A177-3AD203B41FA5}">
                      <a16:colId xmlns:a16="http://schemas.microsoft.com/office/drawing/2014/main" val="1317473008"/>
                    </a:ext>
                  </a:extLst>
                </a:gridCol>
                <a:gridCol w="1001486">
                  <a:extLst>
                    <a:ext uri="{9D8B030D-6E8A-4147-A177-3AD203B41FA5}">
                      <a16:colId xmlns:a16="http://schemas.microsoft.com/office/drawing/2014/main" val="3867860261"/>
                    </a:ext>
                  </a:extLst>
                </a:gridCol>
                <a:gridCol w="2307771">
                  <a:extLst>
                    <a:ext uri="{9D8B030D-6E8A-4147-A177-3AD203B41FA5}">
                      <a16:colId xmlns:a16="http://schemas.microsoft.com/office/drawing/2014/main" val="2667471583"/>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216000">
                <a:tc gridSpan="6">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a:t>
                      </a:r>
                      <a:r>
                        <a:rPr lang="ru-RU" sz="1200" b="1" i="1" u="none" strike="noStrike" baseline="0" dirty="0" smtClean="0">
                          <a:solidFill>
                            <a:srgbClr val="000000"/>
                          </a:solidFill>
                          <a:effectLst/>
                          <a:latin typeface="Times New Roman" panose="02020603050405020304" pitchFamily="18" charset="0"/>
                          <a:cs typeface="Times New Roman" panose="02020603050405020304" pitchFamily="18" charset="0"/>
                        </a:rPr>
                        <a:t> программа «Культура и туризм»</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29206927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 в возрасте от 5 до 18 лет, охваченных дополнительным образованием сферы культуры </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4,13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49,76</a:t>
                      </a:r>
                    </a:p>
                  </a:txBody>
                  <a:tcPr marL="9525" marR="9525" marT="9525" marB="0" anchor="ctr">
                    <a:solidFill>
                      <a:schemeClr val="accent1">
                        <a:lumMod val="40000"/>
                        <a:lumOff val="60000"/>
                      </a:schemeClr>
                    </a:solidFill>
                  </a:tcPr>
                </a:tc>
                <a:tc>
                  <a:txBody>
                    <a:bodyPr/>
                    <a:lstStyle/>
                    <a:p>
                      <a:pPr algn="l" fontAlgn="t"/>
                      <a:r>
                        <a:rPr lang="ru-RU" sz="900" b="0" i="0" u="none" strike="noStrike" dirty="0">
                          <a:solidFill>
                            <a:srgbClr val="000000"/>
                          </a:solidFill>
                          <a:effectLst/>
                          <a:latin typeface="Times New Roman" panose="02020603050405020304" pitchFamily="18" charset="0"/>
                          <a:cs typeface="Times New Roman" panose="02020603050405020304" pitchFamily="18" charset="0"/>
                        </a:rPr>
                        <a:t>Невыполнение показателя можно объяснить тем, что в связи с увеличением роста числа населения округа необходим комплекс мер, направленных на увеличение охвата детей, таких как, увеличение бюджетных мест, выделение площадей или строительство новых детских школ искусств. По состоянию на 31.12.2023 на территории Ленинского городского округа Московской области ведут свою деятельность 2 детские школы искусств. Охват детей в возрасте от 5 до 18 лет, занимающихся в данных учреждениях, составляет 4,13% (2466 чел.) относительно общего числа детей указанного возраста (59692 чел.), проживающих в Ленинском городском округе. Количество бюджетных мест в детских школах искусств составляет 1177 ед.  Конкурс при приёме в ДШИ Ленинского городского округа составляет 3-4 человека на одно бюджетное место. Таким образом, охват детей дополнительным образованием сферы культуры остаётся низким. </a:t>
                      </a:r>
                    </a:p>
                  </a:txBody>
                  <a:tcPr marL="9525" marR="9525" marT="9525" marB="0">
                    <a:solidFill>
                      <a:schemeClr val="accent1">
                        <a:lumMod val="40000"/>
                        <a:lumOff val="60000"/>
                      </a:schemeClr>
                    </a:solidFill>
                  </a:tcPr>
                </a:tc>
                <a:extLst>
                  <a:ext uri="{0D108BD9-81ED-4DB2-BD59-A6C34878D82A}">
                    <a16:rowId xmlns:a16="http://schemas.microsoft.com/office/drawing/2014/main" val="2620764792"/>
                  </a:ext>
                </a:extLst>
              </a:tr>
            </a:tbl>
          </a:graphicData>
        </a:graphic>
      </p:graphicFrame>
    </p:spTree>
    <p:extLst>
      <p:ext uri="{BB962C8B-B14F-4D97-AF65-F5344CB8AC3E}">
        <p14:creationId xmlns:p14="http://schemas.microsoft.com/office/powerpoint/2010/main" val="4143861250"/>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688022267"/>
              </p:ext>
            </p:extLst>
          </p:nvPr>
        </p:nvGraphicFramePr>
        <p:xfrm>
          <a:off x="1" y="981495"/>
          <a:ext cx="9144002" cy="3572473"/>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детей, осваивающих дополнительные предпрофессиональные программы в области искусств за счет бюджетных средств от общего количества обучающихся в детских школах искусств за счет бюджетных средств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312,50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Достижение соотношения средней заработной платы работников учреждений культуры без учета внешних совместителей и среднемесячной </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101,31</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101,31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переоснащенных муниципальных библиотек по модельному стандарту</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посещений организаций культуры по отношению к уровню 2017 года (в части посещения библиотек)</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171,6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151,86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50845229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роста числа пользователей муниципальных библиотек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232,587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243,391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104,65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Сохранение достигнутого уровня заработной платы работников муниципальных учреждений культуры</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101,31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101,31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408023535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Число посещений культурных мероприятий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Тысяча 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610,279</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728,319</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119,34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1943236"/>
                  </a:ext>
                </a:extLst>
              </a:tr>
            </a:tbl>
          </a:graphicData>
        </a:graphic>
      </p:graphicFrame>
    </p:spTree>
    <p:extLst>
      <p:ext uri="{BB962C8B-B14F-4D97-AF65-F5344CB8AC3E}">
        <p14:creationId xmlns:p14="http://schemas.microsoft.com/office/powerpoint/2010/main" val="368866928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546859192"/>
              </p:ext>
            </p:extLst>
          </p:nvPr>
        </p:nvGraphicFramePr>
        <p:xfrm>
          <a:off x="1" y="952500"/>
          <a:ext cx="9144002" cy="419100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gridSpan="6">
                  <a:txBody>
                    <a:bodyPr/>
                    <a:lstStyle/>
                    <a:p>
                      <a:pPr algn="ctr" fontAlgn="ct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«Социальная защита населения»</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19202423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Доля детей, находящихся в трудной жизненной ситуации, охваченных отдыхом и оздоровлением, в общей численности детей в возрасте от 7 до 15 лет, находящихся в трудной жизненной ситуации, подлежащих оздоровлению</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56,5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65,42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115,79</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Доля детей, охваченных отдыхом и оздоровлением, в общей численности детей в возрасте от 7 до 15 лет, подлежащих оздоровлению</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62,5</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65,20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104,32</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Увеличение числа граждан старшего возраста, ведущих активный образ жизни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3508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113,16</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доступных для инвалидов и других маломобильных групп населения муниципальных объектов инфраструктуры в общем количестве муниципальных объектов</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81,8</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82,5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100,86</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расходов бюджета муниципального образования Московской области в сфере образования, направляемых на предоставление субсидий СОНКО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0,9</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0,9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расходов бюджета муниципального образования Московской области в сфере социальной защиты населения, направляемых на предоставление субсидий СОНКО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3,7</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62,16</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Уменьшение средств предоставляемой субсидии СОНКО по сравнению с 2022 г.</a:t>
                      </a:r>
                    </a:p>
                  </a:txBody>
                  <a:tcPr marL="9525" marR="9525" marT="9525" marB="0">
                    <a:solidFill>
                      <a:schemeClr val="accent1">
                        <a:lumMod val="40000"/>
                        <a:lumOff val="60000"/>
                      </a:schemeClr>
                    </a:solidFill>
                  </a:tcPr>
                </a:tc>
                <a:extLst>
                  <a:ext uri="{0D108BD9-81ED-4DB2-BD59-A6C34878D82A}">
                    <a16:rowId xmlns:a16="http://schemas.microsoft.com/office/drawing/2014/main" val="3768755780"/>
                  </a:ext>
                </a:extLst>
              </a:tr>
            </a:tbl>
          </a:graphicData>
        </a:graphic>
      </p:graphicFrame>
    </p:spTree>
    <p:extLst>
      <p:ext uri="{BB962C8B-B14F-4D97-AF65-F5344CB8AC3E}">
        <p14:creationId xmlns:p14="http://schemas.microsoft.com/office/powerpoint/2010/main" val="394660368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429849094"/>
              </p:ext>
            </p:extLst>
          </p:nvPr>
        </p:nvGraphicFramePr>
        <p:xfrm>
          <a:off x="1" y="952500"/>
          <a:ext cx="9144002" cy="417957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расходов бюджета муниципального образования Московской области на социальную сферу, направляемых на предоставление субсидий СОНКО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0,6</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СОНКО в сфере образования, которым оказана поддержка органами местного самоуправления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СОНКО в сфере социальной защиты населения, которым оказана поддержка органами местного самоуправления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8</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СОНКО, которым оказана поддержка органами местного самоуправления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Органами местного самоуправления оказана имущественная поддержка СОНКО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12</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Органами местного самоуправления оказана имущественная поддержка СОНКО в сфере социальной защиты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8</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Органами местного самоуправления оказана консультативная поддержка СО 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90269074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Органами местного самоуправления оказана финансовая поддержка СОНКО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15378699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Органами местного самоуправления предоставлены площади на льготных условиях или в безвозмездное пользование СО НКО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Квадратный метр</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765,67</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765,67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95789183"/>
                  </a:ext>
                </a:extLst>
              </a:tr>
            </a:tbl>
          </a:graphicData>
        </a:graphic>
      </p:graphicFrame>
    </p:spTree>
    <p:extLst>
      <p:ext uri="{BB962C8B-B14F-4D97-AF65-F5344CB8AC3E}">
        <p14:creationId xmlns:p14="http://schemas.microsoft.com/office/powerpoint/2010/main" val="1273262685"/>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73362253"/>
              </p:ext>
            </p:extLst>
          </p:nvPr>
        </p:nvGraphicFramePr>
        <p:xfrm>
          <a:off x="1" y="689732"/>
          <a:ext cx="9144002" cy="4231603"/>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Органами местного самоуправления предоставлены площади на льготных условиях или в безвозмездное пользование СО НКО в сфере социальной защиты населения      </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Квадратный метр</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513,77</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513,77</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Численность получателей пенсии за выслугу лет лицам, замещающим муниципальные должности и должности муниципальной службы, в связи с выходом на пенсию</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159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Численность пострадавших в результате несчастных случаев, связанных с производством со смертельным исходом (по кругу организаций муниципальной собственности)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gridSpan="6">
                  <a:txBody>
                    <a:bodyPr/>
                    <a:lstStyle/>
                    <a:p>
                      <a:pPr algn="ctr" fontAlgn="ct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сельского хозяйства»</a:t>
                      </a:r>
                      <a:r>
                        <a:rPr lang="ru-RU" sz="1200" b="1" i="1"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Индекс производства продукции сельского хозяйства в хозяйствах всех категорий (в сопоставимых ценах) к предыдущему году</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100,5</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сельского населения в общей численности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35,6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35,6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обустроенных сибиреязвенных скотомогильников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90269074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Площадь земель, обработанных от борщевика Сосновского</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Гектар</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67,34</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70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103,95</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153786997"/>
                  </a:ext>
                </a:extLst>
              </a:tr>
              <a:tr h="183478">
                <a:tc>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95789183"/>
                  </a:ext>
                </a:extLst>
              </a:tr>
            </a:tbl>
          </a:graphicData>
        </a:graphic>
      </p:graphicFrame>
    </p:spTree>
    <p:extLst>
      <p:ext uri="{BB962C8B-B14F-4D97-AF65-F5344CB8AC3E}">
        <p14:creationId xmlns:p14="http://schemas.microsoft.com/office/powerpoint/2010/main" val="2882863243"/>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17078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1892845350"/>
              </p:ext>
            </p:extLst>
          </p:nvPr>
        </p:nvGraphicFramePr>
        <p:xfrm>
          <a:off x="1" y="900492"/>
          <a:ext cx="9144002" cy="4153498"/>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Ввод мощностей животноводческих комплексов молочного направления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скотомест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На территории Ленинского городского округа единственным сельскохозяйственным предприятием - АО "Совхоз имени Ленина" в предыдущие  годы уже реализован </a:t>
                      </a:r>
                      <a:r>
                        <a:rPr lang="ru-RU" sz="1000" b="0" i="0" u="none" strike="noStrike" dirty="0" err="1">
                          <a:solidFill>
                            <a:srgbClr val="000000"/>
                          </a:solidFill>
                          <a:effectLst/>
                          <a:latin typeface="Times New Roman" panose="02020603050405020304" pitchFamily="18" charset="0"/>
                          <a:cs typeface="Times New Roman" panose="02020603050405020304" pitchFamily="18" charset="0"/>
                        </a:rPr>
                        <a:t>инвест</a:t>
                      </a: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-проект по вводу роботизированной фермы на 480 голов, в связи с чем плановое значение показателя не может быть достигнуто. </a:t>
                      </a: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Инвестиции в основной капитал по видам экономической деятельности: Растениеводство и животноводство, охота и предоставление соответствующих услуг в этих областях, производство пищевых продуктов, производство напитков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Миллион рублей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Агропромышленный комплекс округа представлен, в основном, малыми предприятиями, в связи с чем инвестировать в основной капитал объем запланированных денежных средств не представляется возможным.</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отловленных собак без владельцев</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Голова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229</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139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60,70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отловленных животных соответствует их фактическому выявлению на территории Ленинского городского округа.</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Производство молока в хозяйствах всех категорий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Тысяча тонн</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6,2</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bl>
          </a:graphicData>
        </a:graphic>
      </p:graphicFrame>
    </p:spTree>
    <p:extLst>
      <p:ext uri="{BB962C8B-B14F-4D97-AF65-F5344CB8AC3E}">
        <p14:creationId xmlns:p14="http://schemas.microsoft.com/office/powerpoint/2010/main" val="12198252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266330467"/>
              </p:ext>
            </p:extLst>
          </p:nvPr>
        </p:nvGraphicFramePr>
        <p:xfrm>
          <a:off x="1" y="1053422"/>
          <a:ext cx="9144002" cy="397764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gridSpan="6">
                  <a:txBody>
                    <a:bodyPr/>
                    <a:lstStyle/>
                    <a:p>
                      <a:pPr marL="0" marR="0" indent="0" algn="ctr" defTabSz="158008" rtl="0" eaLnBrk="1" fontAlgn="b"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«Экология и окружающая среда»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292069277"/>
                  </a:ext>
                </a:extLst>
              </a:tr>
              <a:tr h="183478">
                <a:tc>
                  <a:txBody>
                    <a:bodyPr/>
                    <a:lstStyle/>
                    <a:p>
                      <a:pPr algn="l"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Доля ликвидированных отходов, в том числе бытового мусора, на лесных участках, не предоставленных гражданам и юридическим лицам в общем объеме обнаруженных отходов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2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Количество высаженных саженцев зеленых насаждений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890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906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101,80</a:t>
                      </a:r>
                    </a:p>
                  </a:txBody>
                  <a:tcPr marL="9525" marR="9525" marT="9525" marB="0" anchor="ctr">
                    <a:solidFill>
                      <a:schemeClr val="accent1">
                        <a:lumMod val="40000"/>
                        <a:lumOff val="60000"/>
                      </a:schemeClr>
                    </a:solidFill>
                  </a:tcPr>
                </a:tc>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Количество обследованных гидротехнических сооружений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792549623"/>
                  </a:ext>
                </a:extLst>
              </a:tr>
              <a:tr h="183478">
                <a:tc>
                  <a:txBody>
                    <a:bodyPr/>
                    <a:lstStyle/>
                    <a:p>
                      <a:pPr algn="l"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Численность населения,  участвующего в  мероприятиях по  формированию  экологической культуры и  образования в сфере  защиты окружающей среды</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52250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52260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100,02</a:t>
                      </a:r>
                    </a:p>
                  </a:txBody>
                  <a:tcPr marL="9525" marR="9525" marT="9525" marB="0" anchor="ctr">
                    <a:solidFill>
                      <a:schemeClr val="accent1">
                        <a:lumMod val="40000"/>
                        <a:lumOff val="60000"/>
                      </a:schemeClr>
                    </a:solidFill>
                  </a:tcPr>
                </a:tc>
                <a:tc>
                  <a:txBody>
                    <a:bodyPr/>
                    <a:lstStyle/>
                    <a:p>
                      <a:pPr algn="l" fontAlgn="b"/>
                      <a:r>
                        <a:rPr lang="ru-RU" sz="12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7472487"/>
                  </a:ext>
                </a:extLst>
              </a:tr>
              <a:tr h="183478">
                <a:tc gridSpan="6">
                  <a:txBody>
                    <a:bodyPr/>
                    <a:lstStyle/>
                    <a:p>
                      <a:pPr algn="ctr" fontAlgn="ct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«Безопасность и обеспечение безопасности жизнедеятельности населения»</a:t>
                      </a:r>
                      <a:r>
                        <a:rPr lang="ru-RU" sz="1200" b="1" i="1"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508452299"/>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Доля кладбищ, соответствующих требованиям Регионального стандарта</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72,22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66,67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92,32</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Приемка в муниципальную собственность Островского кладбища перенесена с 2023 г. на 2024 г.</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bl>
          </a:graphicData>
        </a:graphic>
      </p:graphicFrame>
    </p:spTree>
    <p:extLst>
      <p:ext uri="{BB962C8B-B14F-4D97-AF65-F5344CB8AC3E}">
        <p14:creationId xmlns:p14="http://schemas.microsoft.com/office/powerpoint/2010/main" val="181418668"/>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532612522"/>
              </p:ext>
            </p:extLst>
          </p:nvPr>
        </p:nvGraphicFramePr>
        <p:xfrm>
          <a:off x="1" y="782143"/>
          <a:ext cx="9144002" cy="431292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Снижение общего количества преступлений, совершенных на территории муниципального образования, не менее чем на 3% ежегодно</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1552</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1640</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105,67</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Увеличение общего количества видеокамер, введенных в эксплуатацию в систему технологического обеспечения региональной общественной безопасности и оперативного управления "Безопасный регион", не менее чем на 5% ежегодно</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5563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6671</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119,92</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населения, проживающего или осуществляющего хозяйственную деятельность в границах зоны действия технических средств оповещения (электрических, электронных сирен и мощных акустических систем) муниципальной автоматизированной системы централизованного повещения </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79254962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Обеспеченность населения защитными сооружениями гражданской обороны</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16</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747248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Обеспеченность населения средствами индивидуальной зашиты, медицинскими средствами индивидуальной защиты</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80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80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Снижение уровня вовлеченности населения в незаконный оборот наркотиков на 100 тыс. человек</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56</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52,2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93,21</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Снижение уровня криминогенности наркомании на 100 тыс. человек</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14,96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74,80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433144043"/>
                  </a:ext>
                </a:extLst>
              </a:tr>
            </a:tbl>
          </a:graphicData>
        </a:graphic>
      </p:graphicFrame>
    </p:spTree>
    <p:extLst>
      <p:ext uri="{BB962C8B-B14F-4D97-AF65-F5344CB8AC3E}">
        <p14:creationId xmlns:p14="http://schemas.microsoft.com/office/powerpoint/2010/main" val="396244082"/>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142913465"/>
              </p:ext>
            </p:extLst>
          </p:nvPr>
        </p:nvGraphicFramePr>
        <p:xfrm>
          <a:off x="1" y="782143"/>
          <a:ext cx="9144002" cy="4364953"/>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Снижение числа погибших при пожаре</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b">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92,5</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108,11</a:t>
                      </a:r>
                    </a:p>
                  </a:txBody>
                  <a:tcPr marL="9525" marR="9525" marT="9525" marB="0" anchor="b">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Сокращение среднего времени совместного реагирования нескольких экстренных оперативных служб на обращения населения по единому номеру «112» на территории муниципального образования Московской области</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минут</a:t>
                      </a:r>
                    </a:p>
                  </a:txBody>
                  <a:tcPr marL="9525" marR="9525" marT="9525" marB="0" anchor="b">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42</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42</a:t>
                      </a:r>
                    </a:p>
                  </a:txBody>
                  <a:tcPr marL="9525" marR="9525" marT="9525" marB="0" anchor="ctr">
                    <a:solidFill>
                      <a:schemeClr val="accent1">
                        <a:lumMod val="40000"/>
                        <a:lumOff val="60000"/>
                      </a:schemeClr>
                    </a:solidFill>
                  </a:tcPr>
                </a:tc>
                <a:tc>
                  <a:txBody>
                    <a:bodyPr/>
                    <a:lstStyle/>
                    <a:p>
                      <a:pPr algn="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b">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Укомплектованность резервного фонда материальных ресурсов для ликвидации чрезвычайных ситуаций муниципального характера</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b">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61</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61</a:t>
                      </a:r>
                    </a:p>
                  </a:txBody>
                  <a:tcPr marL="9525" marR="9525" marT="9525" marB="0" anchor="ctr">
                    <a:solidFill>
                      <a:schemeClr val="accent1">
                        <a:lumMod val="40000"/>
                        <a:lumOff val="60000"/>
                      </a:schemeClr>
                    </a:solidFill>
                  </a:tcPr>
                </a:tc>
                <a:tc>
                  <a:txBody>
                    <a:bodyPr/>
                    <a:lstStyle/>
                    <a:p>
                      <a:pPr algn="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b">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792549623"/>
                  </a:ext>
                </a:extLst>
              </a:tr>
              <a:tr h="183478">
                <a:tc gridSpan="6">
                  <a:txBody>
                    <a:bodyPr/>
                    <a:lstStyle/>
                    <a:p>
                      <a:pPr algn="ctr" fontAlgn="ct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«Жилище»</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76747248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инвалидов и ветеранов боевых действий, членов семей погибших (умерших) инвалидов и ветеранов боевых действий, получивших государственную поддержку по обеспечению жилыми помещениями за счет средств федерального бюджета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семей, улучшивших жилищные условия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Семья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40,00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Предоставление жилых помещений гражданам, состоящим на учете в качестве нуждающихся в жилых помещениях планируется в 1 квартале 2024 года</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Объем жилищного строительства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Тысяча квадратных метров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670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903,75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134,89</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433144043"/>
                  </a:ext>
                </a:extLst>
              </a:tr>
            </a:tbl>
          </a:graphicData>
        </a:graphic>
      </p:graphicFrame>
    </p:spTree>
    <p:extLst>
      <p:ext uri="{BB962C8B-B14F-4D97-AF65-F5344CB8AC3E}">
        <p14:creationId xmlns:p14="http://schemas.microsoft.com/office/powerpoint/2010/main" val="3667244941"/>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662622652"/>
              </p:ext>
            </p:extLst>
          </p:nvPr>
        </p:nvGraphicFramePr>
        <p:xfrm>
          <a:off x="1" y="935087"/>
          <a:ext cx="9144002" cy="417195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уведомлений о соответствии (несоответствии) указанных в уведомлении о планируемом строительстве параметров объекта индивидуального жилищного строительства (далее – ИЖС) или садового дома установленным параметрам и допустимости размещения объекта ИЖС или садового дома на земельном участке, уведомлений о соответствии (несоответствии) построенных или реконструированных объектов ИЖС или садового дома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950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950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Численность детей-сирот и детей, оставшихся без попечения родителей, лиц из числа детей-сирот и детей, оставшихся без попечения родителей, обеспеченных благоустроенными жилыми помещениями в отчетном финансовом году</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gridSpan="6">
                  <a:txBody>
                    <a:bodyPr/>
                    <a:lstStyle/>
                    <a:p>
                      <a:pPr algn="ctr" fontAlgn="ct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инженерной инфраструктуры, </a:t>
                      </a:r>
                      <a:r>
                        <a:rPr lang="ru-RU" sz="1200" b="1" i="1" u="none" strike="noStrike" dirty="0" err="1" smtClean="0">
                          <a:solidFill>
                            <a:srgbClr val="000000"/>
                          </a:solidFill>
                          <a:effectLst/>
                          <a:latin typeface="Times New Roman" panose="02020603050405020304" pitchFamily="18" charset="0"/>
                          <a:cs typeface="Times New Roman" panose="02020603050405020304" pitchFamily="18" charset="0"/>
                        </a:rPr>
                        <a:t>энергоэффективности</a:t>
                      </a: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 и отрасли обращения с отходами"</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tc hMerge="1">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179254962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Бережливый учет - оснащенность многоквартирных домов общедомовыми приборами учета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62,99</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62,99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Доля актуальных схем теплоснабжения, водоснабжения и водоотведения, программ комплексного развития систем коммунальной инфраструктуры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bl>
          </a:graphicData>
        </a:graphic>
      </p:graphicFrame>
    </p:spTree>
    <p:extLst>
      <p:ext uri="{BB962C8B-B14F-4D97-AF65-F5344CB8AC3E}">
        <p14:creationId xmlns:p14="http://schemas.microsoft.com/office/powerpoint/2010/main" val="1461895827"/>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681294484"/>
              </p:ext>
            </p:extLst>
          </p:nvPr>
        </p:nvGraphicFramePr>
        <p:xfrm>
          <a:off x="1" y="987136"/>
          <a:ext cx="9144002" cy="403860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Доля зданий, строений, сооружений муниципальной собственности, соответствующих нормальному уровню энергетической эффективности и выше (А, B, C, D).</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Доля зданий, строений, сооружений органов местного самоуправления и муниципальных учреждений, оснащенных приборами учета потребляемых энергетических ресурсов</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95,39</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95,39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Доля многоквартирных домов с присвоенными классами </a:t>
                      </a:r>
                      <a:r>
                        <a:rPr lang="ru-RU" sz="1000" b="0" i="0" u="none" strike="noStrike" dirty="0" err="1">
                          <a:solidFill>
                            <a:srgbClr val="000000"/>
                          </a:solidFill>
                          <a:effectLst/>
                          <a:latin typeface="Times New Roman" panose="02020603050405020304" pitchFamily="18" charset="0"/>
                          <a:cs typeface="Times New Roman" panose="02020603050405020304" pitchFamily="18" charset="0"/>
                        </a:rPr>
                        <a:t>энергоэффективности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35,57</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35,57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созданных и восстановленных ВЗУ,ВНС, станций водоподготовки, сетей (участков сетей)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183478">
                <a:tc gridSpan="6">
                  <a:txBody>
                    <a:bodyPr/>
                    <a:lstStyle/>
                    <a:p>
                      <a:pPr algn="ctr" fontAlgn="ct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«Предпринимательство»</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1722286461"/>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Доля обращений по вопросу защиты прав потребителей от общего количества поступивших обращений</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7,2</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7,2</a:t>
                      </a:r>
                    </a:p>
                  </a:txBody>
                  <a:tcPr marL="9525" marR="9525" marT="9525" marB="0" anchor="ctr">
                    <a:solidFill>
                      <a:schemeClr val="accent1">
                        <a:lumMod val="40000"/>
                        <a:lumOff val="60000"/>
                      </a:schemeClr>
                    </a:solidFill>
                  </a:tcPr>
                </a:tc>
                <a:tc>
                  <a:txBody>
                    <a:bodyPr/>
                    <a:lstStyle/>
                    <a:p>
                      <a:pPr algn="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b">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Доля среднесписочной численности работников (без внешних совместителей) малых и средних предприятий в среднесписочной численности работников (без внешних совместителей) всех предприятий и организаций</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36,6</a:t>
                      </a:r>
                    </a:p>
                  </a:txBody>
                  <a:tcPr marL="9525" marR="9525" marT="9525" marB="0" anchor="ctr">
                    <a:solidFill>
                      <a:schemeClr val="accent1">
                        <a:lumMod val="40000"/>
                        <a:lumOff val="60000"/>
                      </a:schemeClr>
                    </a:solidFill>
                  </a:tcPr>
                </a:tc>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39,0</a:t>
                      </a:r>
                    </a:p>
                  </a:txBody>
                  <a:tcPr marL="9525" marR="9525" marT="9525" marB="0" anchor="ctr">
                    <a:solidFill>
                      <a:schemeClr val="accent1">
                        <a:lumMod val="40000"/>
                        <a:lumOff val="60000"/>
                      </a:schemeClr>
                    </a:solidFill>
                  </a:tcPr>
                </a:tc>
                <a:tc>
                  <a:txBody>
                    <a:bodyPr/>
                    <a:lstStyle/>
                    <a:p>
                      <a:pPr algn="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106,56</a:t>
                      </a:r>
                    </a:p>
                  </a:txBody>
                  <a:tcPr marL="9525" marR="9525" marT="9525" marB="0" anchor="b">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bl>
          </a:graphicData>
        </a:graphic>
      </p:graphicFrame>
    </p:spTree>
    <p:extLst>
      <p:ext uri="{BB962C8B-B14F-4D97-AF65-F5344CB8AC3E}">
        <p14:creationId xmlns:p14="http://schemas.microsoft.com/office/powerpoint/2010/main" val="577164562"/>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1325602315"/>
              </p:ext>
            </p:extLst>
          </p:nvPr>
        </p:nvGraphicFramePr>
        <p:xfrm>
          <a:off x="1" y="771680"/>
          <a:ext cx="9144002" cy="4343998"/>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Индекс совокупной результативности реализации мероприятий, направленных на развитие конкуренции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1,6</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160,00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Количество вновь созданных субъектов малого и среднего бизнеса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1500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3928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261,87</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Количество объектов недвижимого имущества, предоставленных субъектам  малого и среднего предпринимательства и физическим лицам, не являющимся индивидуальными предпринимателями и применяющим специальный налоговый режим «налог на профессиональный доход» в рамках оказания имущественной поддержи и (или) предоставления муниципальной преференции для поддержки субъектов малого и среднего предпринимательства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Количество созданных рабочих мест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3217</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3556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110,54</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Обеспеченность населения площадью торговых объектов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Кв. м. /на 1000 жителей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2300,5</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2340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101,72</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Обеспеченность населения предприятиями бытового обслуживания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раб. мест /на 1000 жителей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6,04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6,15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101,82</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Обеспеченность населения предприятиями общественного питания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Пос. мест /на 1000 жите­лей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22,74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23,14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101,76</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43197003"/>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Объем инвестиций, привлеченных в основной капитал (без учета бюджетных инвестиций), на душу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Тысяча рублей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176,7</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180,1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101,92</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780507276"/>
                  </a:ext>
                </a:extLst>
              </a:tr>
            </a:tbl>
          </a:graphicData>
        </a:graphic>
      </p:graphicFrame>
    </p:spTree>
    <p:extLst>
      <p:ext uri="{BB962C8B-B14F-4D97-AF65-F5344CB8AC3E}">
        <p14:creationId xmlns:p14="http://schemas.microsoft.com/office/powerpoint/2010/main" val="1320431693"/>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581341780"/>
              </p:ext>
            </p:extLst>
          </p:nvPr>
        </p:nvGraphicFramePr>
        <p:xfrm>
          <a:off x="1" y="771680"/>
          <a:ext cx="9144002" cy="4262681"/>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Увеличение среднемесячной заработной платы работников организаций, не относящихся к субъектам малого предпринимательства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105,9</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103,87</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Число субъектов МСП в расчете на 10 тыс. человек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510,2</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565,16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110,77</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деятельности органов местного самоуправления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gridSpan="6">
                  <a:txBody>
                    <a:bodyPr/>
                    <a:lstStyle/>
                    <a:p>
                      <a:pPr algn="ctr" fontAlgn="b"/>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«Управление муниципальным имуществом и муниципальными финансами»</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76875578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Доля незарегистрированных объектов недвижимого имущества, вовлеченных в налоговый оборот по результатам МЗК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76</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84,44</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Поступления доходов в бюджет муниципального образования от распоряжения земельными участками, государственная собственность на которые не разграничена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105,2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105,20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Поступления доходов в бюджет муниципального образования от распоряжения муниципальным имуществом и землей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117,42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117,42</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4319700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Предоставление земельных участков многодетным семьям</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42,9</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42,90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78050727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Прирост земельного налога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106,6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106,60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77007257"/>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Проверка использования земель</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80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80,00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209569085"/>
                  </a:ext>
                </a:extLst>
              </a:tr>
            </a:tbl>
          </a:graphicData>
        </a:graphic>
      </p:graphicFrame>
    </p:spTree>
    <p:extLst>
      <p:ext uri="{BB962C8B-B14F-4D97-AF65-F5344CB8AC3E}">
        <p14:creationId xmlns:p14="http://schemas.microsoft.com/office/powerpoint/2010/main" val="4242071483"/>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918149505"/>
              </p:ext>
            </p:extLst>
          </p:nvPr>
        </p:nvGraphicFramePr>
        <p:xfrm>
          <a:off x="1" y="771680"/>
          <a:ext cx="9144002" cy="4150995"/>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Эффективность работы по взысканию задолженности по арендной плате за земельные участки, государственная собственность на которые не разграничена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82,2</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82,20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Эффективность работы по взысканию задолженности по арендной плате за муниципальное имущество и землю</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-187,84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-187,84</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Эффективность работы по расторжению договоров аренды земельных участков и размещению на Инвестиционном портале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55,00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Обеспечение деятельности муниципальных бюджетных и казенных учреждений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99,53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99,53</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Обеспечение деятельности  муниципальных учреждений - централизованная бухгалтерия муниципального образования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99,40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99,40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отношения объема расходов на обслуживание муниципального долга Ленинского городского округа к объему расходов бюджета Ленинского городского округа (за исключением объёма расходов, которые осуществляются за счет субвенций, предоставляемых из бюджетов бюджетной системы Российской Федерации)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43197003"/>
                  </a:ext>
                </a:extLst>
              </a:tr>
            </a:tbl>
          </a:graphicData>
        </a:graphic>
      </p:graphicFrame>
    </p:spTree>
    <p:extLst>
      <p:ext uri="{BB962C8B-B14F-4D97-AF65-F5344CB8AC3E}">
        <p14:creationId xmlns:p14="http://schemas.microsoft.com/office/powerpoint/2010/main" val="1345087012"/>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30214"/>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2919568983"/>
              </p:ext>
            </p:extLst>
          </p:nvPr>
        </p:nvGraphicFramePr>
        <p:xfrm>
          <a:off x="2" y="668212"/>
          <a:ext cx="9143999" cy="4454488"/>
        </p:xfrm>
        <a:graphic>
          <a:graphicData uri="http://schemas.openxmlformats.org/drawingml/2006/table">
            <a:tbl>
              <a:tblPr firstRow="1" bandRow="1">
                <a:tableStyleId>{5C22544A-7EE6-4342-B048-85BDC9FD1C3A}</a:tableStyleId>
              </a:tblPr>
              <a:tblGrid>
                <a:gridCol w="3204891">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1023303">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71334">
                  <a:extLst>
                    <a:ext uri="{9D8B030D-6E8A-4147-A177-3AD203B41FA5}">
                      <a16:colId xmlns:a16="http://schemas.microsoft.com/office/drawing/2014/main" val="3952834182"/>
                    </a:ext>
                  </a:extLst>
                </a:gridCol>
                <a:gridCol w="1906813">
                  <a:extLst>
                    <a:ext uri="{9D8B030D-6E8A-4147-A177-3AD203B41FA5}">
                      <a16:colId xmlns:a16="http://schemas.microsoft.com/office/drawing/2014/main" val="686100388"/>
                    </a:ext>
                  </a:extLst>
                </a:gridCol>
              </a:tblGrid>
              <a:tr h="183478">
                <a:tc>
                  <a:txBody>
                    <a:bodyPr/>
                    <a:lstStyle/>
                    <a:p>
                      <a:pPr algn="l" fontAlgn="ctr"/>
                      <a:r>
                        <a:rPr lang="ru-RU" sz="1000" b="0" i="0" u="none" strike="noStrike" dirty="0">
                          <a:solidFill>
                            <a:schemeClr val="bg2">
                              <a:lumMod val="50000"/>
                            </a:schemeClr>
                          </a:solidFill>
                          <a:effectLst/>
                          <a:latin typeface="Times New Roman" panose="02020603050405020304" pitchFamily="18" charset="0"/>
                          <a:cs typeface="Times New Roman" panose="02020603050405020304" pitchFamily="18" charset="0"/>
                        </a:rPr>
                        <a:t>Обеспечение поступлений налоговых и неналоговых доходов в бюджет Ленинского городского округа на уровне утвержденных плановых назначений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bg2">
                              <a:lumMod val="50000"/>
                            </a:schemeClr>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bg2">
                              <a:lumMod val="50000"/>
                            </a:schemeClr>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chemeClr val="bg2">
                              <a:lumMod val="50000"/>
                            </a:schemeClr>
                          </a:solidFill>
                          <a:effectLst/>
                          <a:latin typeface="Times New Roman" panose="02020603050405020304" pitchFamily="18" charset="0"/>
                          <a:cs typeface="Times New Roman" panose="02020603050405020304" pitchFamily="18" charset="0"/>
                        </a:rPr>
                        <a:t>105,1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chemeClr val="bg2">
                              <a:lumMod val="50000"/>
                            </a:schemeClr>
                          </a:solidFill>
                          <a:effectLst/>
                          <a:latin typeface="Times New Roman" panose="02020603050405020304" pitchFamily="18" charset="0"/>
                          <a:cs typeface="Times New Roman" panose="02020603050405020304" pitchFamily="18" charset="0"/>
                        </a:rPr>
                        <a:t>105,10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FF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текущей деятельности органов местного самоуправления Ленинского городского округа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95,46</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95,46</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Оплата взносов на капитальный ремонт имущества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4035</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4035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Отношение объема муниципального долга Ленинского городского округа к общему годовому объему доходов (без учета объема безвозмездных поступлений) бюджета Ленинского городского округа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Проведение мероприятий по кадастровым работам, утверждение карты-планов территорий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74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Проведение мероприятий по оценке рыночной/арендной стоимости имущества, технической инвентаризации и постановке на кадастровый учет, его содержание и ремонт </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Штука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79</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37,97</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43197003"/>
                  </a:ext>
                </a:extLst>
              </a:tr>
              <a:tr h="183478">
                <a:tc gridSpan="6">
                  <a:txBody>
                    <a:bodyPr/>
                    <a:lstStyle/>
                    <a:p>
                      <a:pPr algn="ctr" fontAlgn="ct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a:t>
                      </a:r>
                      <a:r>
                        <a:rPr lang="ru-RU" sz="1200" b="1" i="1" u="none" strike="noStrike" baseline="0" dirty="0" smtClean="0">
                          <a:solidFill>
                            <a:srgbClr val="000000"/>
                          </a:solidFill>
                          <a:effectLst/>
                          <a:latin typeface="Times New Roman" panose="02020603050405020304" pitchFamily="18" charset="0"/>
                          <a:cs typeface="Times New Roman" panose="02020603050405020304" pitchFamily="18" charset="0"/>
                        </a:rPr>
                        <a:t> «</a:t>
                      </a: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Развитие институтов гражданского общества, повышение эффективности </a:t>
                      </a:r>
                    </a:p>
                    <a:p>
                      <a:pPr algn="ctr" fontAlgn="ct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местного самоуправления и реализации молодежной политики»</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775458720"/>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Доля молодежи, задействованной в мероприятиях по вовлечению в творческую деятельность</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425311484"/>
                  </a:ext>
                </a:extLst>
              </a:tr>
              <a:tr h="64135">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Информирование населения в средствах массовой информации и социальных сетях</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911956257"/>
                  </a:ext>
                </a:extLst>
              </a:tr>
              <a:tr h="128270">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Доля молодежи, задействованной в мероприятиях по вовлечению в творческую деятельность</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742270935"/>
                  </a:ext>
                </a:extLst>
              </a:tr>
              <a:tr h="0">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конфликтных ситуаций на межнациональной и межконфессиональной почве, связанных с проявлением экстремизма в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316718412"/>
                  </a:ext>
                </a:extLst>
              </a:tr>
            </a:tbl>
          </a:graphicData>
        </a:graphic>
      </p:graphicFrame>
    </p:spTree>
    <p:extLst>
      <p:ext uri="{BB962C8B-B14F-4D97-AF65-F5344CB8AC3E}">
        <p14:creationId xmlns:p14="http://schemas.microsoft.com/office/powerpoint/2010/main" val="1061707512"/>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16060246"/>
              </p:ext>
            </p:extLst>
          </p:nvPr>
        </p:nvGraphicFramePr>
        <p:xfrm>
          <a:off x="1" y="884891"/>
          <a:ext cx="9144002" cy="4171950"/>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Общая численность граждан Российской Федерации, вовлеченных центрами (сообществами, объединениями) поддержки добровольчества (</a:t>
                      </a:r>
                      <a:r>
                        <a:rPr lang="ru-RU" sz="1000" b="0" i="0" u="none" strike="noStrike" dirty="0" err="1">
                          <a:solidFill>
                            <a:srgbClr val="000000"/>
                          </a:solidFill>
                          <a:effectLst/>
                          <a:latin typeface="Times New Roman" panose="02020603050405020304" pitchFamily="18" charset="0"/>
                          <a:cs typeface="Times New Roman" panose="02020603050405020304" pitchFamily="18" charset="0"/>
                        </a:rPr>
                        <a:t>волонтерства</a:t>
                      </a: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на базе образовательных организаций, некоммерческих организаций, государственных и муниципальных учреждений, в добровольческую (волонтерскую) деятельность</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Миллион 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0,026064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0,026064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участников мероприятий, направленных на укрепление общероссийского гражданского единства и этнокультурное развитие народов России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63996170"/>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участников мероприятий по развитию государственно-общественного партнерства в сфере государственной национальной политики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участников мероприятий по сохранению и поддержке русского языка как государственного языка Российской Федерации»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участников мероприятий по социально-культурной адаптации и интеграции иностранных граждан в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Общая численность граждан Российской Федерации, вовлеченных центрами (сообществами, объединениями) поддержки добровольчества (</a:t>
                      </a:r>
                      <a:r>
                        <a:rPr lang="ru-RU" sz="1000" b="0" i="0" u="none" strike="noStrike" dirty="0" err="1">
                          <a:solidFill>
                            <a:srgbClr val="000000"/>
                          </a:solidFill>
                          <a:effectLst/>
                          <a:latin typeface="Times New Roman" panose="02020603050405020304" pitchFamily="18" charset="0"/>
                          <a:cs typeface="Times New Roman" panose="02020603050405020304" pitchFamily="18" charset="0"/>
                        </a:rPr>
                        <a:t>волонтерства</a:t>
                      </a:r>
                      <a:r>
                        <a:rPr lang="ru-RU" sz="1000" b="0" i="0" u="none" strike="noStrike" dirty="0">
                          <a:solidFill>
                            <a:srgbClr val="000000"/>
                          </a:solidFill>
                          <a:effectLst/>
                          <a:latin typeface="Times New Roman" panose="02020603050405020304" pitchFamily="18" charset="0"/>
                          <a:cs typeface="Times New Roman" panose="02020603050405020304" pitchFamily="18" charset="0"/>
                        </a:rPr>
                        <a:t>) на базе образовательных организаций, некоммерческих организаций, государственных и муниципальных учреждений, в добровольческую (волонтерскую) деятельность.</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Миллион человек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0,026064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0,026064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43197003"/>
                  </a:ext>
                </a:extLst>
              </a:tr>
            </a:tbl>
          </a:graphicData>
        </a:graphic>
      </p:graphicFrame>
    </p:spTree>
    <p:extLst>
      <p:ext uri="{BB962C8B-B14F-4D97-AF65-F5344CB8AC3E}">
        <p14:creationId xmlns:p14="http://schemas.microsoft.com/office/powerpoint/2010/main" val="1004394447"/>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1493392392"/>
              </p:ext>
            </p:extLst>
          </p:nvPr>
        </p:nvGraphicFramePr>
        <p:xfrm>
          <a:off x="1" y="760095"/>
          <a:ext cx="9144002" cy="4383405"/>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gridSpan="6">
                  <a:txBody>
                    <a:bodyPr/>
                    <a:lstStyle/>
                    <a:p>
                      <a:pPr algn="ctr" fontAlgn="b"/>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«Развитие и функционирование дорожно-транспортного комплекса»</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Доля автомобильных дорог местного значения, соответствующих нормативным требованиям</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погибших в дорожно-транспортных происшествиях, человек на 100 тысяч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человек на 100 тыс. населения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5,2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104,00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42676">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Обеспечение выполнения транспортной работы в соответствии с заключенными контрактами </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183478">
                <a:tc gridSpan="6">
                  <a:txBody>
                    <a:bodyPr/>
                    <a:lstStyle/>
                    <a:p>
                      <a:pPr algn="ctr" fontAlgn="b"/>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«Цифровое муниципальное образование»</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3443197003"/>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Быстро/качественно решаем - Доля сообщений, отправленных на портал «Добродел» пользователями с подтвержденной учётной записью ЕСИА, которые имеют признак повторной отправки, повторного переноса сроков решения, нарушения срока предоставления ответа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326550215"/>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Доля архивных документов, переведенных в электронно-цифровую форму, от общего количества документов, находящихся на хранении в муниципальном архиве муниципального образования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1,7</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1,7</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10195604"/>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Доля архивных документов, хранящихся в муниципальном архиве в нормативных условиях, обеспечивающих их постоянное (вечное) и долговременное хранение, в общем количестве документов в муниципальном архиве</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14690736"/>
                  </a:ext>
                </a:extLst>
              </a:tr>
            </a:tbl>
          </a:graphicData>
        </a:graphic>
      </p:graphicFrame>
    </p:spTree>
    <p:extLst>
      <p:ext uri="{BB962C8B-B14F-4D97-AF65-F5344CB8AC3E}">
        <p14:creationId xmlns:p14="http://schemas.microsoft.com/office/powerpoint/2010/main" val="2463015199"/>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498384709"/>
              </p:ext>
            </p:extLst>
          </p:nvPr>
        </p:nvGraphicFramePr>
        <p:xfrm>
          <a:off x="1" y="760095"/>
          <a:ext cx="9144002" cy="4333875"/>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Доля архивных фондов муниципального архива, внесенных в общеотраслевую базу данных «Архивный фонд», от общего количества архивных фондов, хранящихся в муниципальном архиве</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Доля муниципальных (государственных) услуг, предоставленных без нарушения регламентного срока при оказании услуг в электронном виде на региональном портале государственных услуг</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98</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99,76</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101,80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42676">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Доля обращений за получением муниципальных (государственных) услуг в электронном виде с использованием РПГУ без необходимости личного посещения органов местного самоуправления и МФЦ от общего количества таких услуг</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95,6</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104,60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Доля работников ОМСУ муниципального образования Московской области, обеспеченных средствами электронной подписи в соответствии с установленными требованиями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326550215"/>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Доля рабочих мест, обеспеченных необходимым компьютерным оборудованием и услугами связи в соответствии с требованиями нормативных правовых актов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10195604"/>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Доля электронного юридически значимого документооборота в органах местного самоуправления и подведомственных им учреждениях в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1469073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Образовательные организации обеспечены материально-технической базой для внедрения цифровой образовательной среды</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028201614"/>
                  </a:ext>
                </a:extLst>
              </a:tr>
            </a:tbl>
          </a:graphicData>
        </a:graphic>
      </p:graphicFrame>
    </p:spTree>
    <p:extLst>
      <p:ext uri="{BB962C8B-B14F-4D97-AF65-F5344CB8AC3E}">
        <p14:creationId xmlns:p14="http://schemas.microsoft.com/office/powerpoint/2010/main" val="1480152437"/>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478220631"/>
              </p:ext>
            </p:extLst>
          </p:nvPr>
        </p:nvGraphicFramePr>
        <p:xfrm>
          <a:off x="1" y="733099"/>
          <a:ext cx="9144002" cy="4395433"/>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Стоимостная доля закупаемого и (или) арендуемого ОМСУ муниципального образования Московской области отечественного программного обеспечения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75</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133,33</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Увеличение доли защищенных по требованиям безопасности информации информационных систем, используемых ОМСУ муниципального образования Московской области, в соответствии с категорией обрабатываемой информации, а также персональных компьютеров, используемых на рабочих местах работников, обеспеченных антивирусным программным обеспечением с регулярным обновлением соответствующих баз</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42676">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Уровень удовлетворенности граждан качеством предоставления государственных и муниципальных услуг</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98,37</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97,65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99,27</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выплат стимулирующего характера </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326550215"/>
                  </a:ext>
                </a:extLst>
              </a:tr>
              <a:tr h="183478">
                <a:tc gridSpan="6">
                  <a:txBody>
                    <a:bodyPr/>
                    <a:lstStyle/>
                    <a:p>
                      <a:pPr algn="ctr" fontAlgn="b"/>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a:t>
                      </a:r>
                      <a:r>
                        <a:rPr lang="ru-RU" sz="1200" b="1" i="1" u="none" strike="noStrike" baseline="0" dirty="0" smtClean="0">
                          <a:solidFill>
                            <a:srgbClr val="000000"/>
                          </a:solidFill>
                          <a:effectLst/>
                          <a:latin typeface="Times New Roman" panose="02020603050405020304" pitchFamily="18" charset="0"/>
                          <a:cs typeface="Times New Roman" panose="02020603050405020304" pitchFamily="18" charset="0"/>
                        </a:rPr>
                        <a:t> «</a:t>
                      </a:r>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Архитектура и градостроительство»</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610195604"/>
                  </a:ext>
                </a:extLst>
              </a:tr>
              <a:tr h="15936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Количество ликвидированных самовольных, недостроенных и аварийных объектов на территории муниципального образования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1469073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решений по вопросам присвоения (аннулирования) адресов, согласования переустройства и (или) перепланировки помещений в многоквартирном доме, 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3350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3350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028201614"/>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Обеспеченность актуальными документами территориального планирования и градостроительного зонирования городского округа Московской области </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Процент</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034283359"/>
                  </a:ext>
                </a:extLst>
              </a:tr>
            </a:tbl>
          </a:graphicData>
        </a:graphic>
      </p:graphicFrame>
    </p:spTree>
    <p:extLst>
      <p:ext uri="{BB962C8B-B14F-4D97-AF65-F5344CB8AC3E}">
        <p14:creationId xmlns:p14="http://schemas.microsoft.com/office/powerpoint/2010/main" val="2174485387"/>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726699559"/>
              </p:ext>
            </p:extLst>
          </p:nvPr>
        </p:nvGraphicFramePr>
        <p:xfrm>
          <a:off x="1" y="852507"/>
          <a:ext cx="9144002" cy="4079203"/>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636563">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chemeClr val="accent2">
                        <a:lumMod val="75000"/>
                      </a:schemeClr>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chemeClr val="accent2">
                        <a:lumMod val="75000"/>
                      </a:schemeClr>
                    </a:solidFill>
                  </a:tcPr>
                </a:tc>
                <a:extLst>
                  <a:ext uri="{0D108BD9-81ED-4DB2-BD59-A6C34878D82A}">
                    <a16:rowId xmlns:a16="http://schemas.microsoft.com/office/drawing/2014/main" val="579439203"/>
                  </a:ext>
                </a:extLst>
              </a:tr>
              <a:tr h="183478">
                <a:tc gridSpan="6">
                  <a:txBody>
                    <a:bodyPr/>
                    <a:lstStyle/>
                    <a:p>
                      <a:pPr algn="ctr" fontAlgn="b"/>
                      <a:r>
                        <a:rPr lang="ru-RU" sz="1200" b="1" i="1" u="none" strike="noStrike" dirty="0" smtClean="0">
                          <a:solidFill>
                            <a:srgbClr val="000000"/>
                          </a:solidFill>
                          <a:effectLst/>
                          <a:latin typeface="Times New Roman" panose="02020603050405020304" pitchFamily="18" charset="0"/>
                          <a:cs typeface="Times New Roman" panose="02020603050405020304" pitchFamily="18" charset="0"/>
                        </a:rPr>
                        <a:t>Муниципальная программа «Формирование современной комфортной городской среды»</a:t>
                      </a:r>
                      <a:endParaRPr lang="ru-RU" sz="12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ct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ctr"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40000"/>
                        <a:lumOff val="60000"/>
                      </a:schemeClr>
                    </a:solidFill>
                  </a:tcPr>
                </a:tc>
                <a:tc hMerge="1">
                  <a:txBody>
                    <a:bodyPr/>
                    <a:lstStyle/>
                    <a:p>
                      <a:pPr algn="l" fontAlgn="b"/>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1">
                        <a:lumMod val="40000"/>
                        <a:lumOff val="60000"/>
                      </a:schemeClr>
                    </a:solidFill>
                  </a:tcPr>
                </a:tc>
                <a:extLst>
                  <a:ext uri="{0D108BD9-81ED-4DB2-BD59-A6C34878D82A}">
                    <a16:rowId xmlns:a16="http://schemas.microsoft.com/office/drawing/2014/main" val="2620764792"/>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Замена детских игровых площадок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14</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Количество благоустроенных дворовых территорий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42676">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Количество благоустроенных общественных территорий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a:solidFill>
                            <a:srgbClr val="000000"/>
                          </a:solidFill>
                          <a:effectLst/>
                          <a:latin typeface="Times New Roman" panose="02020603050405020304" pitchFamily="18" charset="0"/>
                          <a:cs typeface="Times New Roman" panose="02020603050405020304" pitchFamily="18" charset="0"/>
                        </a:rPr>
                        <a:t>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177903374"/>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Количество замененных неэнергоэффективных светильников наружного освещения</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105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326550215"/>
                  </a:ext>
                </a:extLst>
              </a:tr>
              <a:tr h="183478">
                <a:tc>
                  <a:txBody>
                    <a:bodyPr/>
                    <a:lstStyle/>
                    <a:p>
                      <a:pPr algn="l"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2023 Количество созданных и отремонтированных пешеходных коммуникаций</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610195604"/>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2023 Площадь устраненных дефектов асфальтового покрытия дворовых территорий, в том числе проездов на дворовые территории, в том числе внутриквартальных проездов, в рамках проведения ямочного ремонта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Квадратный метр</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4234,10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4234,10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341469073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адресов на территории городского округа в рамках реализации проекта "Светлый город"</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solidFill>
                      <a:schemeClr val="accent1">
                        <a:lumMod val="40000"/>
                        <a:lumOff val="60000"/>
                      </a:schemeClr>
                    </a:solidFill>
                  </a:tcPr>
                </a:tc>
                <a:tc>
                  <a:txBody>
                    <a:bodyPr/>
                    <a:lstStyle/>
                    <a:p>
                      <a:pPr algn="ctr" fontAlgn="ctr"/>
                      <a:r>
                        <a:rPr lang="ru-RU" sz="1000" b="0" i="0" u="none" strike="noStrike">
                          <a:solidFill>
                            <a:srgbClr val="000000"/>
                          </a:solidFill>
                          <a:effectLst/>
                          <a:latin typeface="Times New Roman" panose="02020603050405020304" pitchFamily="18" charset="0"/>
                          <a:cs typeface="Times New Roman" panose="02020603050405020304" pitchFamily="18" charset="0"/>
                        </a:rPr>
                        <a:t>8</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80,00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в рамках Государственной программы предусмотрены 8 адресов</a:t>
                      </a:r>
                    </a:p>
                  </a:txBody>
                  <a:tcPr marL="9525" marR="9525" marT="9525" marB="0" anchor="b">
                    <a:solidFill>
                      <a:schemeClr val="accent1">
                        <a:lumMod val="40000"/>
                        <a:lumOff val="60000"/>
                      </a:schemeClr>
                    </a:solidFill>
                  </a:tcPr>
                </a:tc>
                <a:extLst>
                  <a:ext uri="{0D108BD9-81ED-4DB2-BD59-A6C34878D82A}">
                    <a16:rowId xmlns:a16="http://schemas.microsoft.com/office/drawing/2014/main" val="1890139431"/>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благоустроенных дворовых территорий за счет средств муниципального образования Московской области</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1660922402"/>
                  </a:ext>
                </a:extLst>
              </a:tr>
            </a:tbl>
          </a:graphicData>
        </a:graphic>
      </p:graphicFrame>
    </p:spTree>
    <p:extLst>
      <p:ext uri="{BB962C8B-B14F-4D97-AF65-F5344CB8AC3E}">
        <p14:creationId xmlns:p14="http://schemas.microsoft.com/office/powerpoint/2010/main" val="3420136141"/>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7" name="TextBox 6"/>
          <p:cNvSpPr txBox="1"/>
          <p:nvPr/>
        </p:nvSpPr>
        <p:spPr>
          <a:xfrm>
            <a:off x="553915" y="81948"/>
            <a:ext cx="7983415" cy="60778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6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в разрезе муниципальных программ с указанием достигнутых и плановых целевых показателей программ</a:t>
            </a:r>
          </a:p>
        </p:txBody>
      </p:sp>
      <p:graphicFrame>
        <p:nvGraphicFramePr>
          <p:cNvPr id="6" name="Таблица 5"/>
          <p:cNvGraphicFramePr>
            <a:graphicFrameLocks noGrp="1"/>
          </p:cNvGraphicFramePr>
          <p:nvPr>
            <p:extLst>
              <p:ext uri="{D42A27DB-BD31-4B8C-83A1-F6EECF244321}">
                <p14:modId xmlns:p14="http://schemas.microsoft.com/office/powerpoint/2010/main" val="36806848"/>
              </p:ext>
            </p:extLst>
          </p:nvPr>
        </p:nvGraphicFramePr>
        <p:xfrm>
          <a:off x="1" y="907270"/>
          <a:ext cx="9144002" cy="2324698"/>
        </p:xfrm>
        <a:graphic>
          <a:graphicData uri="http://schemas.openxmlformats.org/drawingml/2006/table">
            <a:tbl>
              <a:tblPr firstRow="1" bandRow="1">
                <a:tableStyleId>{5C22544A-7EE6-4342-B048-85BDC9FD1C3A}</a:tableStyleId>
              </a:tblPr>
              <a:tblGrid>
                <a:gridCol w="3135085">
                  <a:extLst>
                    <a:ext uri="{9D8B030D-6E8A-4147-A177-3AD203B41FA5}">
                      <a16:colId xmlns:a16="http://schemas.microsoft.com/office/drawing/2014/main" val="732356789"/>
                    </a:ext>
                  </a:extLst>
                </a:gridCol>
                <a:gridCol w="944881">
                  <a:extLst>
                    <a:ext uri="{9D8B030D-6E8A-4147-A177-3AD203B41FA5}">
                      <a16:colId xmlns:a16="http://schemas.microsoft.com/office/drawing/2014/main" val="1615201752"/>
                    </a:ext>
                  </a:extLst>
                </a:gridCol>
                <a:gridCol w="988422">
                  <a:extLst>
                    <a:ext uri="{9D8B030D-6E8A-4147-A177-3AD203B41FA5}">
                      <a16:colId xmlns:a16="http://schemas.microsoft.com/office/drawing/2014/main" val="3487743512"/>
                    </a:ext>
                  </a:extLst>
                </a:gridCol>
                <a:gridCol w="992777">
                  <a:extLst>
                    <a:ext uri="{9D8B030D-6E8A-4147-A177-3AD203B41FA5}">
                      <a16:colId xmlns:a16="http://schemas.microsoft.com/office/drawing/2014/main" val="3215269142"/>
                    </a:ext>
                  </a:extLst>
                </a:gridCol>
                <a:gridCol w="1036320">
                  <a:extLst>
                    <a:ext uri="{9D8B030D-6E8A-4147-A177-3AD203B41FA5}">
                      <a16:colId xmlns:a16="http://schemas.microsoft.com/office/drawing/2014/main" val="3952834182"/>
                    </a:ext>
                  </a:extLst>
                </a:gridCol>
                <a:gridCol w="2046517">
                  <a:extLst>
                    <a:ext uri="{9D8B030D-6E8A-4147-A177-3AD203B41FA5}">
                      <a16:colId xmlns:a16="http://schemas.microsoft.com/office/drawing/2014/main" val="686100388"/>
                    </a:ext>
                  </a:extLst>
                </a:gridCol>
              </a:tblGrid>
              <a:tr h="183478">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Количественные или качественные приоритетные показатели, характеризующие достижение целей муниципальных программ</a:t>
                      </a:r>
                    </a:p>
                  </a:txBody>
                  <a:tcPr marL="9525" marR="9525" marT="9525" marB="0" anchor="ctr">
                    <a:solidFill>
                      <a:srgbClr val="10AD9B"/>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solidFill>
                      <a:srgbClr val="10AD9B"/>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Плановое значение показателей в 2023 году</a:t>
                      </a:r>
                    </a:p>
                  </a:txBody>
                  <a:tcPr marL="9525" marR="9525" marT="9525" marB="0" anchor="ctr">
                    <a:solidFill>
                      <a:srgbClr val="10AD9B"/>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Достигнутое значение показателей за 2023 год</a:t>
                      </a:r>
                    </a:p>
                  </a:txBody>
                  <a:tcPr marL="9525" marR="9525" marT="9525" marB="0" anchor="ctr">
                    <a:solidFill>
                      <a:srgbClr val="10AD9B"/>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 исполнения планируемого значения</a:t>
                      </a:r>
                    </a:p>
                  </a:txBody>
                  <a:tcPr marL="9525" marR="9525" marT="9525" marB="0" anchor="ctr">
                    <a:solidFill>
                      <a:srgbClr val="10AD9B"/>
                    </a:solidFill>
                  </a:tcPr>
                </a:tc>
                <a:tc>
                  <a:txBody>
                    <a:bodyPr/>
                    <a:lstStyle/>
                    <a:p>
                      <a:pPr algn="ctr" fontAlgn="ctr"/>
                      <a:r>
                        <a:rPr lang="ru-RU" sz="1200" b="0" i="0" u="none" strike="noStrike" dirty="0">
                          <a:solidFill>
                            <a:srgbClr val="000000"/>
                          </a:solidFill>
                          <a:effectLst/>
                          <a:latin typeface="Times New Roman" panose="02020603050405020304" pitchFamily="18" charset="0"/>
                          <a:cs typeface="Times New Roman" panose="02020603050405020304" pitchFamily="18" charset="0"/>
                        </a:rPr>
                        <a:t>Пояснение причин невыполнения плановых значений</a:t>
                      </a:r>
                    </a:p>
                  </a:txBody>
                  <a:tcPr marL="9525" marR="9525" marT="9525" marB="0" anchor="ctr">
                    <a:solidFill>
                      <a:srgbClr val="10AD9B"/>
                    </a:solidFill>
                  </a:tcPr>
                </a:tc>
                <a:extLst>
                  <a:ext uri="{0D108BD9-81ED-4DB2-BD59-A6C34878D82A}">
                    <a16:rowId xmlns:a16="http://schemas.microsoft.com/office/drawing/2014/main" val="2665004016"/>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подъездов в многоквартирных домах приведенных в надлежащее состояние</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32</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32</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4143211129"/>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Количество созданных административных комиссий</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Единица</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b">
                    <a:solidFill>
                      <a:schemeClr val="accent1">
                        <a:lumMod val="40000"/>
                        <a:lumOff val="60000"/>
                      </a:schemeClr>
                    </a:solidFill>
                  </a:tcPr>
                </a:tc>
                <a:extLst>
                  <a:ext uri="{0D108BD9-81ED-4DB2-BD59-A6C34878D82A}">
                    <a16:rowId xmlns:a16="http://schemas.microsoft.com/office/drawing/2014/main" val="234064931"/>
                  </a:ext>
                </a:extLst>
              </a:tr>
              <a:tr h="142676">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Объем ликвидированных несанкционированных навалов мусора, свалок</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Кубический метр</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27272,00</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27272,00</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Объем ликвидированных несанкционированных навалов мусора, свалок</a:t>
                      </a:r>
                    </a:p>
                  </a:txBody>
                  <a:tcPr marL="9525" marR="9525" marT="9525" marB="0" anchor="ctr">
                    <a:solidFill>
                      <a:schemeClr val="accent1">
                        <a:lumMod val="40000"/>
                        <a:lumOff val="60000"/>
                      </a:schemeClr>
                    </a:solidFill>
                  </a:tcPr>
                </a:tc>
                <a:extLst>
                  <a:ext uri="{0D108BD9-81ED-4DB2-BD59-A6C34878D82A}">
                    <a16:rowId xmlns:a16="http://schemas.microsoft.com/office/drawing/2014/main" val="1177903374"/>
                  </a:ext>
                </a:extLst>
              </a:tr>
              <a:tr h="183478">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Площадь дворовых территорий и общественных пространств, содержанных за счет бюджетных средств</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Квадратный метр</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982147,55</a:t>
                      </a:r>
                    </a:p>
                  </a:txBody>
                  <a:tcPr marL="9525" marR="9525" marT="9525" marB="0" anchor="ctr">
                    <a:solidFill>
                      <a:schemeClr val="accent1">
                        <a:lumMod val="40000"/>
                        <a:lumOff val="60000"/>
                      </a:schemeClr>
                    </a:solidFill>
                  </a:tcPr>
                </a:tc>
                <a:tc>
                  <a:txBody>
                    <a:bodyPr/>
                    <a:lstStyle/>
                    <a:p>
                      <a:pPr algn="ctr"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982147,55</a:t>
                      </a:r>
                    </a:p>
                  </a:txBody>
                  <a:tcPr marL="9525" marR="9525" marT="9525" marB="0" anchor="ctr">
                    <a:solidFill>
                      <a:schemeClr val="accent1">
                        <a:lumMod val="40000"/>
                        <a:lumOff val="60000"/>
                      </a:schemeClr>
                    </a:solidFill>
                  </a:tcPr>
                </a:tc>
                <a:tc>
                  <a:txBody>
                    <a:bodyPr/>
                    <a:lstStyle/>
                    <a:p>
                      <a:pPr algn="ctr"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100,00</a:t>
                      </a:r>
                    </a:p>
                  </a:txBody>
                  <a:tcPr marL="9525" marR="9525" marT="9525" marB="0" anchor="ctr">
                    <a:solidFill>
                      <a:schemeClr val="accent1">
                        <a:lumMod val="40000"/>
                        <a:lumOff val="60000"/>
                      </a:schemeClr>
                    </a:solidFill>
                  </a:tcPr>
                </a:tc>
                <a:tc>
                  <a:txBody>
                    <a:bodyPr/>
                    <a:lstStyle/>
                    <a:p>
                      <a:pPr algn="l" fontAlgn="ctr"/>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Площадь дворовых территорий и общественных пространств, содержанных за счет бюджетных средств</a:t>
                      </a:r>
                    </a:p>
                  </a:txBody>
                  <a:tcPr marL="9525" marR="9525" marT="9525" marB="0" anchor="ctr">
                    <a:solidFill>
                      <a:schemeClr val="accent1">
                        <a:lumMod val="40000"/>
                        <a:lumOff val="60000"/>
                      </a:schemeClr>
                    </a:solidFill>
                  </a:tcPr>
                </a:tc>
                <a:extLst>
                  <a:ext uri="{0D108BD9-81ED-4DB2-BD59-A6C34878D82A}">
                    <a16:rowId xmlns:a16="http://schemas.microsoft.com/office/drawing/2014/main" val="3289328550"/>
                  </a:ext>
                </a:extLst>
              </a:tr>
            </a:tbl>
          </a:graphicData>
        </a:graphic>
      </p:graphicFrame>
    </p:spTree>
    <p:extLst>
      <p:ext uri="{BB962C8B-B14F-4D97-AF65-F5344CB8AC3E}">
        <p14:creationId xmlns:p14="http://schemas.microsoft.com/office/powerpoint/2010/main" val="1624785237"/>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48278" y="184666"/>
            <a:ext cx="8830964"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Ленинского городского округа с учетом интересов целевых групп пользователей за 2023 год</a:t>
            </a:r>
          </a:p>
        </p:txBody>
      </p:sp>
      <p:graphicFrame>
        <p:nvGraphicFramePr>
          <p:cNvPr id="6" name="Таблица 5">
            <a:extLst>
              <a:ext uri="{FF2B5EF4-FFF2-40B4-BE49-F238E27FC236}">
                <a16:creationId xmlns:a16="http://schemas.microsoft.com/office/drawing/2014/main" id="{C4C34C00-E591-4873-A38A-5A4BDB19D6E8}"/>
              </a:ext>
            </a:extLst>
          </p:cNvPr>
          <p:cNvGraphicFramePr>
            <a:graphicFrameLocks noGrp="1"/>
          </p:cNvGraphicFramePr>
          <p:nvPr>
            <p:extLst>
              <p:ext uri="{D42A27DB-BD31-4B8C-83A1-F6EECF244321}">
                <p14:modId xmlns:p14="http://schemas.microsoft.com/office/powerpoint/2010/main" val="2363550771"/>
              </p:ext>
            </p:extLst>
          </p:nvPr>
        </p:nvGraphicFramePr>
        <p:xfrm>
          <a:off x="148278" y="1054443"/>
          <a:ext cx="8830964" cy="3682314"/>
        </p:xfrm>
        <a:graphic>
          <a:graphicData uri="http://schemas.openxmlformats.org/drawingml/2006/table">
            <a:tbl>
              <a:tblPr firstRow="1" bandRow="1">
                <a:tableStyleId>{284E427A-3D55-4303-BF80-6455036E1DE7}</a:tableStyleId>
              </a:tblPr>
              <a:tblGrid>
                <a:gridCol w="420133">
                  <a:extLst>
                    <a:ext uri="{9D8B030D-6E8A-4147-A177-3AD203B41FA5}">
                      <a16:colId xmlns:a16="http://schemas.microsoft.com/office/drawing/2014/main" val="1896745567"/>
                    </a:ext>
                  </a:extLst>
                </a:gridCol>
                <a:gridCol w="996778">
                  <a:extLst>
                    <a:ext uri="{9D8B030D-6E8A-4147-A177-3AD203B41FA5}">
                      <a16:colId xmlns:a16="http://schemas.microsoft.com/office/drawing/2014/main" val="1700334431"/>
                    </a:ext>
                  </a:extLst>
                </a:gridCol>
                <a:gridCol w="1276865">
                  <a:extLst>
                    <a:ext uri="{9D8B030D-6E8A-4147-A177-3AD203B41FA5}">
                      <a16:colId xmlns:a16="http://schemas.microsoft.com/office/drawing/2014/main" val="3668459220"/>
                    </a:ext>
                  </a:extLst>
                </a:gridCol>
                <a:gridCol w="1021492">
                  <a:extLst>
                    <a:ext uri="{9D8B030D-6E8A-4147-A177-3AD203B41FA5}">
                      <a16:colId xmlns:a16="http://schemas.microsoft.com/office/drawing/2014/main" val="3536513871"/>
                    </a:ext>
                  </a:extLst>
                </a:gridCol>
                <a:gridCol w="1515762">
                  <a:extLst>
                    <a:ext uri="{9D8B030D-6E8A-4147-A177-3AD203B41FA5}">
                      <a16:colId xmlns:a16="http://schemas.microsoft.com/office/drawing/2014/main" val="695297001"/>
                    </a:ext>
                  </a:extLst>
                </a:gridCol>
                <a:gridCol w="1293343">
                  <a:extLst>
                    <a:ext uri="{9D8B030D-6E8A-4147-A177-3AD203B41FA5}">
                      <a16:colId xmlns:a16="http://schemas.microsoft.com/office/drawing/2014/main" val="3226530757"/>
                    </a:ext>
                  </a:extLst>
                </a:gridCol>
                <a:gridCol w="840259">
                  <a:extLst>
                    <a:ext uri="{9D8B030D-6E8A-4147-A177-3AD203B41FA5}">
                      <a16:colId xmlns:a16="http://schemas.microsoft.com/office/drawing/2014/main" val="2725757417"/>
                    </a:ext>
                  </a:extLst>
                </a:gridCol>
                <a:gridCol w="782595">
                  <a:extLst>
                    <a:ext uri="{9D8B030D-6E8A-4147-A177-3AD203B41FA5}">
                      <a16:colId xmlns:a16="http://schemas.microsoft.com/office/drawing/2014/main" val="4147236604"/>
                    </a:ext>
                  </a:extLst>
                </a:gridCol>
                <a:gridCol w="683737">
                  <a:extLst>
                    <a:ext uri="{9D8B030D-6E8A-4147-A177-3AD203B41FA5}">
                      <a16:colId xmlns:a16="http://schemas.microsoft.com/office/drawing/2014/main" val="3452393916"/>
                    </a:ext>
                  </a:extLst>
                </a:gridCol>
              </a:tblGrid>
              <a:tr h="710780">
                <a:tc>
                  <a:txBody>
                    <a:bodyPr/>
                    <a:lstStyle/>
                    <a:p>
                      <a:pPr algn="ctr" fontAlgn="ctr"/>
                      <a:r>
                        <a:rPr lang="ru-RU" sz="800" b="1" i="0" u="none" strike="noStrike" dirty="0">
                          <a:solidFill>
                            <a:srgbClr val="000000"/>
                          </a:solidFill>
                          <a:effectLst/>
                          <a:latin typeface="Times New Roman" panose="02020603050405020304" pitchFamily="18" charset="0"/>
                        </a:rPr>
                        <a:t>№</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муниципальной 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подпрограммы</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Целевая группа</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НПА, которым установлены меры социальной поддержки</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Наименование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Размер поддержки </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Количество льготников </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Исполнено за</a:t>
                      </a:r>
                      <a:br>
                        <a:rPr lang="ru-RU" sz="800" b="1" i="0" u="none" strike="noStrike" dirty="0">
                          <a:solidFill>
                            <a:srgbClr val="000000"/>
                          </a:solidFill>
                          <a:effectLst/>
                          <a:latin typeface="Times New Roman" panose="02020603050405020304" pitchFamily="18" charset="0"/>
                        </a:rPr>
                      </a:br>
                      <a:r>
                        <a:rPr lang="ru-RU" sz="800" b="1" i="0" u="none" strike="noStrike" dirty="0">
                          <a:solidFill>
                            <a:srgbClr val="000000"/>
                          </a:solidFill>
                          <a:effectLst/>
                          <a:latin typeface="Times New Roman" panose="02020603050405020304" pitchFamily="18" charset="0"/>
                        </a:rPr>
                        <a:t>2023 год (тыс. рублей) </a:t>
                      </a:r>
                    </a:p>
                  </a:txBody>
                  <a:tcPr marL="9525" marR="9525" marT="9525" marB="0" anchor="ctr"/>
                </a:tc>
                <a:extLst>
                  <a:ext uri="{0D108BD9-81ED-4DB2-BD59-A6C34878D82A}">
                    <a16:rowId xmlns:a16="http://schemas.microsoft.com/office/drawing/2014/main" val="526769728"/>
                  </a:ext>
                </a:extLst>
              </a:tr>
              <a:tr h="1479409">
                <a:tc>
                  <a:txBody>
                    <a:bodyPr/>
                    <a:lstStyle/>
                    <a:p>
                      <a:pPr algn="ctr" fontAlgn="ctr"/>
                      <a:r>
                        <a:rPr lang="ru-RU" sz="800" b="0" i="0" u="none" strike="noStrike" dirty="0">
                          <a:solidFill>
                            <a:srgbClr val="000000"/>
                          </a:solidFill>
                          <a:effectLst/>
                          <a:latin typeface="Times New Roman" panose="02020603050405020304" pitchFamily="18" charset="0"/>
                        </a:rPr>
                        <a:t>1</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"Жилище"</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 на 2021-2024 годы</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Обеспечение жильем детей-сирот и детей, оставшихся без попечения родителей, лиц из числа детей-сирот и детей, оставшихся без попечения родителей</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Дети-сироты и дети, оставшиеся без попечения родителей</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Постановление администрации городского округа "от 14.10.2020 № 2356 "Об утверждении муниципальной программы Ленинского городского округа "Жилище" на 2021-2024 годы.</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Предоставление жилых помещений детям-сиротам и детям, оставшимся без попечения родителей, лицам из их числа, по договорам найма специализированных жилых помещений</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54 720,7</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тыс. рублей</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9 человек</a:t>
                      </a:r>
                    </a:p>
                  </a:txBody>
                  <a:tcPr marL="9525" marR="9525" marT="9525" marB="0" anchor="ctr"/>
                </a:tc>
                <a:tc>
                  <a:txBody>
                    <a:bodyPr/>
                    <a:lstStyle/>
                    <a:p>
                      <a:pPr algn="r" fontAlgn="ctr"/>
                      <a:r>
                        <a:rPr lang="ru-RU" sz="800" b="0" i="0" u="none" strike="noStrike" dirty="0">
                          <a:solidFill>
                            <a:srgbClr val="000000"/>
                          </a:solidFill>
                          <a:effectLst/>
                          <a:latin typeface="Times New Roman" panose="02020603050405020304" pitchFamily="18" charset="0"/>
                        </a:rPr>
                        <a:t>54 719,7 </a:t>
                      </a:r>
                    </a:p>
                  </a:txBody>
                  <a:tcPr marL="9525" marR="9525" marT="9525" marB="0" anchor="ctr"/>
                </a:tc>
                <a:extLst>
                  <a:ext uri="{0D108BD9-81ED-4DB2-BD59-A6C34878D82A}">
                    <a16:rowId xmlns:a16="http://schemas.microsoft.com/office/drawing/2014/main" val="434914729"/>
                  </a:ext>
                </a:extLst>
              </a:tr>
              <a:tr h="1492125">
                <a:tc>
                  <a:txBody>
                    <a:bodyPr/>
                    <a:lstStyle/>
                    <a:p>
                      <a:pPr algn="ctr" fontAlgn="ctr"/>
                      <a:r>
                        <a:rPr lang="ru-RU" sz="800" b="0" i="0" u="none" strike="noStrike" dirty="0">
                          <a:solidFill>
                            <a:srgbClr val="000000"/>
                          </a:solidFill>
                          <a:effectLst/>
                          <a:latin typeface="Times New Roman" panose="02020603050405020304" pitchFamily="18" charset="0"/>
                        </a:rPr>
                        <a:t>2</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"Жилище"</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 на 2021-2024 годы</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Обеспечение жильем отдельных категорий граждан за счет средств федерального бюджета</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Ветераны и инвалиды боевых действий и члены их семей</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Постановление администрации городского округа "от 14.10.2020 № 2356 "Об утверждении муниципальной программы Ленинского городского округа "Жилище" на 2021-2024 годы.</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Предоставление жилых помещений отдельным категориям граждан из числа ветеранов и инвалидов боевых действий и членов их семей</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2 450,0</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 тыс. рублей</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1 ветеран</a:t>
                      </a:r>
                    </a:p>
                  </a:txBody>
                  <a:tcPr marL="9525" marR="9525" marT="9525" marB="0" anchor="ctr"/>
                </a:tc>
                <a:tc>
                  <a:txBody>
                    <a:bodyPr/>
                    <a:lstStyle/>
                    <a:p>
                      <a:pPr algn="r" fontAlgn="ctr"/>
                      <a:r>
                        <a:rPr lang="ru-RU" sz="800" b="0" i="0" u="none" strike="noStrike" dirty="0">
                          <a:solidFill>
                            <a:srgbClr val="000000"/>
                          </a:solidFill>
                          <a:effectLst/>
                          <a:latin typeface="Times New Roman" panose="02020603050405020304" pitchFamily="18" charset="0"/>
                        </a:rPr>
                        <a:t>2 369,7 </a:t>
                      </a:r>
                    </a:p>
                  </a:txBody>
                  <a:tcPr marL="9525" marR="9525" marT="9525" marB="0" anchor="ctr"/>
                </a:tc>
                <a:extLst>
                  <a:ext uri="{0D108BD9-81ED-4DB2-BD59-A6C34878D82A}">
                    <a16:rowId xmlns:a16="http://schemas.microsoft.com/office/drawing/2014/main" val="4155190715"/>
                  </a:ext>
                </a:extLst>
              </a:tr>
            </a:tbl>
          </a:graphicData>
        </a:graphic>
      </p:graphicFrame>
    </p:spTree>
    <p:extLst>
      <p:ext uri="{BB962C8B-B14F-4D97-AF65-F5344CB8AC3E}">
        <p14:creationId xmlns:p14="http://schemas.microsoft.com/office/powerpoint/2010/main" val="1692357273"/>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48278" y="184666"/>
            <a:ext cx="8830964"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Ленинского городского округа с учетом интересов целевых групп пользователей за 2023 год</a:t>
            </a:r>
          </a:p>
        </p:txBody>
      </p:sp>
      <p:graphicFrame>
        <p:nvGraphicFramePr>
          <p:cNvPr id="6" name="Таблица 5">
            <a:extLst>
              <a:ext uri="{FF2B5EF4-FFF2-40B4-BE49-F238E27FC236}">
                <a16:creationId xmlns:a16="http://schemas.microsoft.com/office/drawing/2014/main" id="{C4C34C00-E591-4873-A38A-5A4BDB19D6E8}"/>
              </a:ext>
            </a:extLst>
          </p:cNvPr>
          <p:cNvGraphicFramePr>
            <a:graphicFrameLocks noGrp="1"/>
          </p:cNvGraphicFramePr>
          <p:nvPr>
            <p:extLst>
              <p:ext uri="{D42A27DB-BD31-4B8C-83A1-F6EECF244321}">
                <p14:modId xmlns:p14="http://schemas.microsoft.com/office/powerpoint/2010/main" val="3028159571"/>
              </p:ext>
            </p:extLst>
          </p:nvPr>
        </p:nvGraphicFramePr>
        <p:xfrm>
          <a:off x="148278" y="1054443"/>
          <a:ext cx="8830964" cy="3814119"/>
        </p:xfrm>
        <a:graphic>
          <a:graphicData uri="http://schemas.openxmlformats.org/drawingml/2006/table">
            <a:tbl>
              <a:tblPr firstRow="1" bandRow="1">
                <a:tableStyleId>{284E427A-3D55-4303-BF80-6455036E1DE7}</a:tableStyleId>
              </a:tblPr>
              <a:tblGrid>
                <a:gridCol w="420133">
                  <a:extLst>
                    <a:ext uri="{9D8B030D-6E8A-4147-A177-3AD203B41FA5}">
                      <a16:colId xmlns:a16="http://schemas.microsoft.com/office/drawing/2014/main" val="1896745567"/>
                    </a:ext>
                  </a:extLst>
                </a:gridCol>
                <a:gridCol w="1220848">
                  <a:extLst>
                    <a:ext uri="{9D8B030D-6E8A-4147-A177-3AD203B41FA5}">
                      <a16:colId xmlns:a16="http://schemas.microsoft.com/office/drawing/2014/main" val="1700334431"/>
                    </a:ext>
                  </a:extLst>
                </a:gridCol>
                <a:gridCol w="1126936">
                  <a:extLst>
                    <a:ext uri="{9D8B030D-6E8A-4147-A177-3AD203B41FA5}">
                      <a16:colId xmlns:a16="http://schemas.microsoft.com/office/drawing/2014/main" val="3668459220"/>
                    </a:ext>
                  </a:extLst>
                </a:gridCol>
                <a:gridCol w="1314760">
                  <a:extLst>
                    <a:ext uri="{9D8B030D-6E8A-4147-A177-3AD203B41FA5}">
                      <a16:colId xmlns:a16="http://schemas.microsoft.com/office/drawing/2014/main" val="3536513871"/>
                    </a:ext>
                  </a:extLst>
                </a:gridCol>
                <a:gridCol w="1220848">
                  <a:extLst>
                    <a:ext uri="{9D8B030D-6E8A-4147-A177-3AD203B41FA5}">
                      <a16:colId xmlns:a16="http://schemas.microsoft.com/office/drawing/2014/main" val="695297001"/>
                    </a:ext>
                  </a:extLst>
                </a:gridCol>
                <a:gridCol w="1220848">
                  <a:extLst>
                    <a:ext uri="{9D8B030D-6E8A-4147-A177-3AD203B41FA5}">
                      <a16:colId xmlns:a16="http://schemas.microsoft.com/office/drawing/2014/main" val="3226530757"/>
                    </a:ext>
                  </a:extLst>
                </a:gridCol>
                <a:gridCol w="840259">
                  <a:extLst>
                    <a:ext uri="{9D8B030D-6E8A-4147-A177-3AD203B41FA5}">
                      <a16:colId xmlns:a16="http://schemas.microsoft.com/office/drawing/2014/main" val="2725757417"/>
                    </a:ext>
                  </a:extLst>
                </a:gridCol>
                <a:gridCol w="782595">
                  <a:extLst>
                    <a:ext uri="{9D8B030D-6E8A-4147-A177-3AD203B41FA5}">
                      <a16:colId xmlns:a16="http://schemas.microsoft.com/office/drawing/2014/main" val="4147236604"/>
                    </a:ext>
                  </a:extLst>
                </a:gridCol>
                <a:gridCol w="683737">
                  <a:extLst>
                    <a:ext uri="{9D8B030D-6E8A-4147-A177-3AD203B41FA5}">
                      <a16:colId xmlns:a16="http://schemas.microsoft.com/office/drawing/2014/main" val="3452393916"/>
                    </a:ext>
                  </a:extLst>
                </a:gridCol>
              </a:tblGrid>
              <a:tr h="710780">
                <a:tc>
                  <a:txBody>
                    <a:bodyPr/>
                    <a:lstStyle/>
                    <a:p>
                      <a:pPr algn="ctr" fontAlgn="ctr"/>
                      <a:r>
                        <a:rPr lang="ru-RU" sz="800" b="1" i="0" u="none" strike="noStrike" dirty="0">
                          <a:solidFill>
                            <a:srgbClr val="000000"/>
                          </a:solidFill>
                          <a:effectLst/>
                          <a:latin typeface="Times New Roman" panose="02020603050405020304" pitchFamily="18" charset="0"/>
                        </a:rPr>
                        <a:t>№</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муниципальной 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подпрограммы</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Целевая группа</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НПА, которым установлены меры социальной поддержки</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Наименование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Размер поддержки </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Количество льготников </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Исполнено за</a:t>
                      </a:r>
                      <a:br>
                        <a:rPr lang="ru-RU" sz="800" b="1" i="0" u="none" strike="noStrike" dirty="0">
                          <a:solidFill>
                            <a:srgbClr val="000000"/>
                          </a:solidFill>
                          <a:effectLst/>
                          <a:latin typeface="Times New Roman" panose="02020603050405020304" pitchFamily="18" charset="0"/>
                        </a:rPr>
                      </a:br>
                      <a:r>
                        <a:rPr lang="ru-RU" sz="800" b="1" i="0" u="none" strike="noStrike" dirty="0">
                          <a:solidFill>
                            <a:srgbClr val="000000"/>
                          </a:solidFill>
                          <a:effectLst/>
                          <a:latin typeface="Times New Roman" panose="02020603050405020304" pitchFamily="18" charset="0"/>
                        </a:rPr>
                        <a:t>2023 год (тыс. рублей) </a:t>
                      </a:r>
                    </a:p>
                  </a:txBody>
                  <a:tcPr marL="9525" marR="9525" marT="9525" marB="0" anchor="ctr"/>
                </a:tc>
                <a:extLst>
                  <a:ext uri="{0D108BD9-81ED-4DB2-BD59-A6C34878D82A}">
                    <a16:rowId xmlns:a16="http://schemas.microsoft.com/office/drawing/2014/main" val="526769728"/>
                  </a:ext>
                </a:extLst>
              </a:tr>
              <a:tr h="3103339">
                <a:tc>
                  <a:txBody>
                    <a:bodyPr/>
                    <a:lstStyle/>
                    <a:p>
                      <a:pPr algn="ctr" fontAlgn="ctr"/>
                      <a:r>
                        <a:rPr lang="ru-RU" sz="800" b="0" i="0" u="none" strike="noStrike" dirty="0">
                          <a:solidFill>
                            <a:srgbClr val="000000"/>
                          </a:solidFill>
                          <a:effectLst/>
                          <a:latin typeface="Times New Roman" panose="02020603050405020304" pitchFamily="18" charset="0"/>
                        </a:rPr>
                        <a:t>3</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"Образование"</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 на 2021 -2024 годы</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Дошкольное образование</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Один из родителей (законных представителей ) ребенка, посещающего дошкольную</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образовательную организацию Московской области,</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реализующую образовательную программу  дошкольного образования, внесшему родительскую плату за присмотр и уход за ребенком.</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Постановлением  администрации  Ленинского городского округа Московской  области  от 15.03.2023  № 905   «Об утверждении Порядка обращения за компенсацией родительской платы</a:t>
                      </a:r>
                    </a:p>
                    <a:p>
                      <a:pPr algn="ctr" fontAlgn="ctr"/>
                      <a:r>
                        <a:rPr lang="ru-RU" sz="800" b="0" i="0" u="none" strike="noStrike" dirty="0">
                          <a:solidFill>
                            <a:srgbClr val="000000"/>
                          </a:solidFill>
                          <a:effectLst/>
                          <a:latin typeface="Times New Roman" panose="02020603050405020304" pitchFamily="18" charset="0"/>
                        </a:rPr>
                        <a:t>за присмотр и уход за детьми, осваивающими образовательные программы дошкольного образования в организациях Ленинского городского округа</a:t>
                      </a:r>
                    </a:p>
                    <a:p>
                      <a:pPr algn="ctr" fontAlgn="ctr"/>
                      <a:r>
                        <a:rPr lang="ru-RU" sz="800" b="0" i="0" u="none" strike="noStrike" dirty="0">
                          <a:solidFill>
                            <a:srgbClr val="000000"/>
                          </a:solidFill>
                          <a:effectLst/>
                          <a:latin typeface="Times New Roman" panose="02020603050405020304" pitchFamily="18" charset="0"/>
                        </a:rPr>
                        <a:t>Московской области, осуществляющих образовательную деятельность,</a:t>
                      </a:r>
                    </a:p>
                    <a:p>
                      <a:pPr algn="ctr" fontAlgn="ctr"/>
                      <a:r>
                        <a:rPr lang="ru-RU" sz="800" b="0" i="0" u="none" strike="noStrike" dirty="0">
                          <a:solidFill>
                            <a:srgbClr val="000000"/>
                          </a:solidFill>
                          <a:effectLst/>
                          <a:latin typeface="Times New Roman" panose="02020603050405020304" pitchFamily="18" charset="0"/>
                        </a:rPr>
                        <a:t>и порядка ее выплаты». </a:t>
                      </a:r>
                    </a:p>
                  </a:txBody>
                  <a:tcPr marL="9525" marR="9525" marT="9525" marB="0" anchor="ctr"/>
                </a:tc>
                <a:tc>
                  <a:txBody>
                    <a:bodyPr/>
                    <a:lstStyle/>
                    <a:p>
                      <a:pPr algn="l" fontAlgn="ctr"/>
                      <a:r>
                        <a:rPr lang="ru-RU" sz="800" b="0" i="0" u="none" strike="noStrike" dirty="0">
                          <a:solidFill>
                            <a:srgbClr val="000000"/>
                          </a:solidFill>
                          <a:effectLst/>
                          <a:latin typeface="Times New Roman" panose="02020603050405020304" pitchFamily="18" charset="0"/>
                        </a:rPr>
                        <a:t>Выплата компенсации родительской платы за</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присмотр и уход за детьми, осваивающими</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образовательные программы дошкольного образования в организациях Московской</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области, осуществляющих образовательную деятельность</a:t>
                      </a:r>
                    </a:p>
                  </a:txBody>
                  <a:tcPr marL="9525" marR="9525" marT="9525" marB="0" anchor="ctr"/>
                </a:tc>
                <a:tc>
                  <a:txBody>
                    <a:bodyPr/>
                    <a:lstStyle/>
                    <a:p>
                      <a:pPr algn="ctr" fontAlgn="ctr"/>
                      <a:r>
                        <a:rPr lang="ru-RU" sz="800" b="0" i="0" u="none" strike="noStrike" dirty="0">
                          <a:solidFill>
                            <a:srgbClr val="000000"/>
                          </a:solidFill>
                          <a:effectLst/>
                          <a:latin typeface="Times New Roman" panose="02020603050405020304" pitchFamily="18" charset="0"/>
                        </a:rPr>
                        <a:t>20% на первого ребенка,</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50% на второго ребенка,</a:t>
                      </a:r>
                      <a:br>
                        <a:rPr lang="ru-RU" sz="800" b="0" i="0" u="none" strike="noStrike" dirty="0">
                          <a:solidFill>
                            <a:srgbClr val="000000"/>
                          </a:solidFill>
                          <a:effectLst/>
                          <a:latin typeface="Times New Roman" panose="02020603050405020304" pitchFamily="18" charset="0"/>
                        </a:rPr>
                      </a:br>
                      <a:r>
                        <a:rPr lang="ru-RU" sz="800" b="0" i="0" u="none" strike="noStrike" dirty="0">
                          <a:solidFill>
                            <a:srgbClr val="000000"/>
                          </a:solidFill>
                          <a:effectLst/>
                          <a:latin typeface="Times New Roman" panose="02020603050405020304" pitchFamily="18" charset="0"/>
                        </a:rPr>
                        <a:t>70% на третьего и последующих детей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15 190 </a:t>
                      </a:r>
                      <a:r>
                        <a:rPr lang="ru-RU" sz="800" b="0" i="0" u="none" strike="noStrike" dirty="0">
                          <a:solidFill>
                            <a:srgbClr val="000000"/>
                          </a:solidFill>
                          <a:effectLst/>
                          <a:latin typeface="Times New Roman" panose="02020603050405020304" pitchFamily="18" charset="0"/>
                        </a:rPr>
                        <a:t>человек</a:t>
                      </a:r>
                    </a:p>
                  </a:txBody>
                  <a:tcPr marL="9525" marR="9525" marT="9525" marB="0" anchor="ctr"/>
                </a:tc>
                <a:tc>
                  <a:txBody>
                    <a:bodyPr/>
                    <a:lstStyle/>
                    <a:p>
                      <a:pPr algn="r" fontAlgn="ctr"/>
                      <a:r>
                        <a:rPr lang="ru-RU" sz="800" b="0" i="0" u="none" strike="noStrike" dirty="0">
                          <a:solidFill>
                            <a:srgbClr val="000000"/>
                          </a:solidFill>
                          <a:effectLst/>
                          <a:latin typeface="Times New Roman" panose="02020603050405020304" pitchFamily="18" charset="0"/>
                        </a:rPr>
                        <a:t>79 745,8</a:t>
                      </a:r>
                    </a:p>
                  </a:txBody>
                  <a:tcPr marL="9525" marR="9525" marT="9525" marB="0" anchor="ctr"/>
                </a:tc>
                <a:extLst>
                  <a:ext uri="{0D108BD9-81ED-4DB2-BD59-A6C34878D82A}">
                    <a16:rowId xmlns:a16="http://schemas.microsoft.com/office/drawing/2014/main" val="2580760989"/>
                  </a:ext>
                </a:extLst>
              </a:tr>
            </a:tbl>
          </a:graphicData>
        </a:graphic>
      </p:graphicFrame>
    </p:spTree>
    <p:extLst>
      <p:ext uri="{BB962C8B-B14F-4D97-AF65-F5344CB8AC3E}">
        <p14:creationId xmlns:p14="http://schemas.microsoft.com/office/powerpoint/2010/main" val="3692743872"/>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100000">
              <a:srgbClr val="14152B"/>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48278" y="184666"/>
            <a:ext cx="8830964"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Ленинского городского округа с учетом интересов целевых групп пользователей за 2023 год</a:t>
            </a:r>
          </a:p>
        </p:txBody>
      </p:sp>
      <p:graphicFrame>
        <p:nvGraphicFramePr>
          <p:cNvPr id="6" name="Таблица 5">
            <a:extLst>
              <a:ext uri="{FF2B5EF4-FFF2-40B4-BE49-F238E27FC236}">
                <a16:creationId xmlns:a16="http://schemas.microsoft.com/office/drawing/2014/main" id="{C4C34C00-E591-4873-A38A-5A4BDB19D6E8}"/>
              </a:ext>
            </a:extLst>
          </p:cNvPr>
          <p:cNvGraphicFramePr>
            <a:graphicFrameLocks noGrp="1"/>
          </p:cNvGraphicFramePr>
          <p:nvPr>
            <p:extLst>
              <p:ext uri="{D42A27DB-BD31-4B8C-83A1-F6EECF244321}">
                <p14:modId xmlns:p14="http://schemas.microsoft.com/office/powerpoint/2010/main" val="576470043"/>
              </p:ext>
            </p:extLst>
          </p:nvPr>
        </p:nvGraphicFramePr>
        <p:xfrm>
          <a:off x="-2" y="987136"/>
          <a:ext cx="9144000" cy="4156364"/>
        </p:xfrm>
        <a:graphic>
          <a:graphicData uri="http://schemas.openxmlformats.org/drawingml/2006/table">
            <a:tbl>
              <a:tblPr firstRow="1" bandRow="1">
                <a:tableStyleId>{284E427A-3D55-4303-BF80-6455036E1DE7}</a:tableStyleId>
              </a:tblPr>
              <a:tblGrid>
                <a:gridCol w="435025">
                  <a:extLst>
                    <a:ext uri="{9D8B030D-6E8A-4147-A177-3AD203B41FA5}">
                      <a16:colId xmlns:a16="http://schemas.microsoft.com/office/drawing/2014/main" val="1896745567"/>
                    </a:ext>
                  </a:extLst>
                </a:gridCol>
                <a:gridCol w="1015052">
                  <a:extLst>
                    <a:ext uri="{9D8B030D-6E8A-4147-A177-3AD203B41FA5}">
                      <a16:colId xmlns:a16="http://schemas.microsoft.com/office/drawing/2014/main" val="1700334431"/>
                    </a:ext>
                  </a:extLst>
                </a:gridCol>
                <a:gridCol w="989463">
                  <a:extLst>
                    <a:ext uri="{9D8B030D-6E8A-4147-A177-3AD203B41FA5}">
                      <a16:colId xmlns:a16="http://schemas.microsoft.com/office/drawing/2014/main" val="3668459220"/>
                    </a:ext>
                  </a:extLst>
                </a:gridCol>
                <a:gridCol w="1142999">
                  <a:extLst>
                    <a:ext uri="{9D8B030D-6E8A-4147-A177-3AD203B41FA5}">
                      <a16:colId xmlns:a16="http://schemas.microsoft.com/office/drawing/2014/main" val="3536513871"/>
                    </a:ext>
                  </a:extLst>
                </a:gridCol>
                <a:gridCol w="1740089">
                  <a:extLst>
                    <a:ext uri="{9D8B030D-6E8A-4147-A177-3AD203B41FA5}">
                      <a16:colId xmlns:a16="http://schemas.microsoft.com/office/drawing/2014/main" val="695297001"/>
                    </a:ext>
                  </a:extLst>
                </a:gridCol>
                <a:gridCol w="1117411">
                  <a:extLst>
                    <a:ext uri="{9D8B030D-6E8A-4147-A177-3AD203B41FA5}">
                      <a16:colId xmlns:a16="http://schemas.microsoft.com/office/drawing/2014/main" val="3226530757"/>
                    </a:ext>
                  </a:extLst>
                </a:gridCol>
                <a:gridCol w="1185651">
                  <a:extLst>
                    <a:ext uri="{9D8B030D-6E8A-4147-A177-3AD203B41FA5}">
                      <a16:colId xmlns:a16="http://schemas.microsoft.com/office/drawing/2014/main" val="2725757417"/>
                    </a:ext>
                  </a:extLst>
                </a:gridCol>
                <a:gridCol w="810336">
                  <a:extLst>
                    <a:ext uri="{9D8B030D-6E8A-4147-A177-3AD203B41FA5}">
                      <a16:colId xmlns:a16="http://schemas.microsoft.com/office/drawing/2014/main" val="4147236604"/>
                    </a:ext>
                  </a:extLst>
                </a:gridCol>
                <a:gridCol w="707974">
                  <a:extLst>
                    <a:ext uri="{9D8B030D-6E8A-4147-A177-3AD203B41FA5}">
                      <a16:colId xmlns:a16="http://schemas.microsoft.com/office/drawing/2014/main" val="3452393916"/>
                    </a:ext>
                  </a:extLst>
                </a:gridCol>
              </a:tblGrid>
              <a:tr h="667618">
                <a:tc>
                  <a:txBody>
                    <a:bodyPr/>
                    <a:lstStyle/>
                    <a:p>
                      <a:pPr algn="ctr" fontAlgn="ctr"/>
                      <a:r>
                        <a:rPr lang="ru-RU" sz="800" b="1" i="0" u="none" strike="noStrike" dirty="0">
                          <a:solidFill>
                            <a:srgbClr val="000000"/>
                          </a:solidFill>
                          <a:effectLst/>
                          <a:latin typeface="Times New Roman" panose="02020603050405020304" pitchFamily="18" charset="0"/>
                        </a:rPr>
                        <a:t>№</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муниципальной 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подпрограммы</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Целевая группа</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НПА, которым установлены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Размер поддержки </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Количество льготников </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Исполнено за</a:t>
                      </a:r>
                      <a:br>
                        <a:rPr lang="ru-RU" sz="800" b="1" i="0" u="none" strike="noStrike" dirty="0">
                          <a:solidFill>
                            <a:srgbClr val="000000"/>
                          </a:solidFill>
                          <a:effectLst/>
                          <a:latin typeface="Times New Roman" panose="02020603050405020304" pitchFamily="18" charset="0"/>
                        </a:rPr>
                      </a:br>
                      <a:r>
                        <a:rPr lang="ru-RU" sz="800" b="1" i="0" u="none" strike="noStrike" dirty="0">
                          <a:solidFill>
                            <a:srgbClr val="000000"/>
                          </a:solidFill>
                          <a:effectLst/>
                          <a:latin typeface="Times New Roman" panose="02020603050405020304" pitchFamily="18" charset="0"/>
                        </a:rPr>
                        <a:t>2023 год (тыс. рублей) </a:t>
                      </a:r>
                    </a:p>
                  </a:txBody>
                  <a:tcPr marL="9525" marR="9525" marT="9525" marB="0" anchor="ctr"/>
                </a:tc>
                <a:extLst>
                  <a:ext uri="{0D108BD9-81ED-4DB2-BD59-A6C34878D82A}">
                    <a16:rowId xmlns:a16="http://schemas.microsoft.com/office/drawing/2014/main" val="526769728"/>
                  </a:ext>
                </a:extLst>
              </a:tr>
              <a:tr h="1744373">
                <a:tc>
                  <a:txBody>
                    <a:bodyPr/>
                    <a:lstStyle/>
                    <a:p>
                      <a:pPr algn="ctr" fontAlgn="ctr"/>
                      <a:r>
                        <a:rPr lang="ru-RU" sz="800" b="0" i="0" u="none" strike="noStrike" dirty="0">
                          <a:solidFill>
                            <a:srgbClr val="000000"/>
                          </a:solidFill>
                          <a:effectLst/>
                          <a:latin typeface="Times New Roman" panose="02020603050405020304" pitchFamily="18" charset="0"/>
                        </a:rPr>
                        <a:t>4</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"Социальная защита населения" </a:t>
                      </a:r>
                      <a:br>
                        <a:rPr lang="ru-RU" sz="800" b="0" i="0" u="none" strike="noStrike" dirty="0">
                          <a:solidFill>
                            <a:schemeClr val="tx2">
                              <a:lumMod val="10000"/>
                            </a:schemeClr>
                          </a:solidFill>
                          <a:effectLst/>
                          <a:latin typeface="Times New Roman" panose="02020603050405020304" pitchFamily="18" charset="0"/>
                        </a:rPr>
                      </a:br>
                      <a:endParaRPr lang="ru-RU" sz="800" b="0" i="0" u="none" strike="noStrike" dirty="0">
                        <a:solidFill>
                          <a:schemeClr val="tx2">
                            <a:lumMod val="10000"/>
                          </a:schemeClr>
                        </a:solidFill>
                        <a:effectLst/>
                        <a:latin typeface="Times New Roman" panose="02020603050405020304" pitchFamily="18" charset="0"/>
                      </a:endParaRP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Социальная поддержка граждан</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Малообеспеченные многодетные и неполные семьи, малообеспеченные граждане, оказавшиеся в трудной жизненной ситуации</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 </a:t>
                      </a:r>
                    </a:p>
                  </a:txBody>
                  <a:tcPr marL="9525" marR="9525" marT="9525" marB="0" anchor="ctr"/>
                </a:tc>
                <a:tc>
                  <a:txBody>
                    <a:bodyPr/>
                    <a:lstStyle/>
                    <a:p>
                      <a:pPr algn="ctr" fontAlgn="ctr"/>
                      <a:r>
                        <a:rPr lang="ru-RU" sz="750" b="0" i="0" u="none" strike="noStrike" dirty="0">
                          <a:solidFill>
                            <a:schemeClr val="tx2">
                              <a:lumMod val="10000"/>
                            </a:schemeClr>
                          </a:solidFill>
                          <a:effectLst/>
                          <a:latin typeface="Times New Roman" panose="02020603050405020304" pitchFamily="18" charset="0"/>
                        </a:rPr>
                        <a:t>Постановление Администрации Ленинского городского округа № 4739 от 01.11.2022 "Об утверждении муниципальной программы Ленинского городского округа</a:t>
                      </a:r>
                      <a:r>
                        <a:rPr lang="en-US" sz="750" b="0" i="0" u="none" strike="noStrike" dirty="0">
                          <a:solidFill>
                            <a:schemeClr val="tx2">
                              <a:lumMod val="10000"/>
                            </a:schemeClr>
                          </a:solidFill>
                          <a:effectLst/>
                          <a:latin typeface="Times New Roman" panose="02020603050405020304" pitchFamily="18" charset="0"/>
                        </a:rPr>
                        <a:t> </a:t>
                      </a:r>
                      <a:r>
                        <a:rPr lang="ru-RU" sz="750" b="0" i="0" u="none" strike="noStrike" dirty="0">
                          <a:solidFill>
                            <a:schemeClr val="tx2">
                              <a:lumMod val="10000"/>
                            </a:schemeClr>
                          </a:solidFill>
                          <a:effectLst/>
                          <a:latin typeface="Times New Roman" panose="02020603050405020304" pitchFamily="18" charset="0"/>
                        </a:rPr>
                        <a:t>"Социальная защита населения"</a:t>
                      </a:r>
                      <a:br>
                        <a:rPr lang="ru-RU" sz="750" b="0" i="0" u="none" strike="noStrike" dirty="0">
                          <a:solidFill>
                            <a:schemeClr val="tx2">
                              <a:lumMod val="10000"/>
                            </a:schemeClr>
                          </a:solidFill>
                          <a:effectLst/>
                          <a:latin typeface="Times New Roman" panose="02020603050405020304" pitchFamily="18" charset="0"/>
                        </a:rPr>
                      </a:br>
                      <a:r>
                        <a:rPr lang="ru-RU" sz="750" b="0" i="0" u="none" strike="noStrike" dirty="0">
                          <a:solidFill>
                            <a:schemeClr val="tx2">
                              <a:lumMod val="10000"/>
                            </a:schemeClr>
                          </a:solidFill>
                          <a:effectLst/>
                          <a:latin typeface="Times New Roman" panose="02020603050405020304" pitchFamily="18" charset="0"/>
                        </a:rPr>
                        <a:t>Решение Совета депутатов Ленинского городского округа от 01.12.2021 № 39/3 "Об утверждении Положения о дополнительных мерах социальной поддержки отдельным категориям граждан, зарегистрированных по месту жительства в Ленинском городском округе Московской области"</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Ежеквартальная доплата до прожиточного минимума малообеспеченным гражданам, материальная помощь отдельным категориям граждан, малообеспеченным семьям, оказавшимся в трудной жизненной ситуации </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от 1 000,0 до</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 10 000,0 рублей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824 человек</a:t>
                      </a:r>
                    </a:p>
                  </a:txBody>
                  <a:tcPr marL="9525" marR="9525" marT="9525" marB="0" anchor="ctr"/>
                </a:tc>
                <a:tc>
                  <a:txBody>
                    <a:bodyPr/>
                    <a:lstStyle/>
                    <a:p>
                      <a:pPr algn="r" fontAlgn="ctr"/>
                      <a:r>
                        <a:rPr lang="ru-RU" sz="800" b="0" i="0" u="none" strike="noStrike" dirty="0">
                          <a:solidFill>
                            <a:schemeClr val="tx2">
                              <a:lumMod val="10000"/>
                            </a:schemeClr>
                          </a:solidFill>
                          <a:effectLst/>
                          <a:latin typeface="Times New Roman" panose="02020603050405020304" pitchFamily="18" charset="0"/>
                        </a:rPr>
                        <a:t>3 060,6</a:t>
                      </a:r>
                    </a:p>
                  </a:txBody>
                  <a:tcPr marL="9525" marR="9525" marT="9525" marB="0" anchor="ctr"/>
                </a:tc>
                <a:extLst>
                  <a:ext uri="{0D108BD9-81ED-4DB2-BD59-A6C34878D82A}">
                    <a16:rowId xmlns:a16="http://schemas.microsoft.com/office/drawing/2014/main" val="434914729"/>
                  </a:ext>
                </a:extLst>
              </a:tr>
              <a:tr h="1744373">
                <a:tc>
                  <a:txBody>
                    <a:bodyPr/>
                    <a:lstStyle/>
                    <a:p>
                      <a:pPr algn="ctr" fontAlgn="ctr"/>
                      <a:r>
                        <a:rPr lang="ru-RU" sz="800" b="0" i="0" u="none" strike="noStrike" dirty="0">
                          <a:solidFill>
                            <a:srgbClr val="000000"/>
                          </a:solidFill>
                          <a:effectLst/>
                          <a:latin typeface="Times New Roman" panose="02020603050405020304" pitchFamily="18" charset="0"/>
                        </a:rPr>
                        <a:t>5</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"Социальная защита населения" </a:t>
                      </a:r>
                      <a:br>
                        <a:rPr lang="ru-RU" sz="800" b="0" i="0" u="none" strike="noStrike" dirty="0">
                          <a:solidFill>
                            <a:schemeClr val="tx2">
                              <a:lumMod val="10000"/>
                            </a:schemeClr>
                          </a:solidFill>
                          <a:effectLst/>
                          <a:latin typeface="Times New Roman" panose="02020603050405020304" pitchFamily="18" charset="0"/>
                        </a:rPr>
                      </a:br>
                      <a:endParaRPr lang="ru-RU" sz="800" b="0" i="0" u="none" strike="noStrike" dirty="0">
                        <a:solidFill>
                          <a:schemeClr val="tx2">
                            <a:lumMod val="10000"/>
                          </a:schemeClr>
                        </a:solidFill>
                        <a:effectLst/>
                        <a:latin typeface="Times New Roman" panose="02020603050405020304" pitchFamily="18" charset="0"/>
                      </a:endParaRP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Социальная поддержка граждан</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Малообеспеченные многодетные и неполные семьи, малообеспеченные граждане, оказавшиеся в трудной жизненной ситуации</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 </a:t>
                      </a:r>
                    </a:p>
                  </a:txBody>
                  <a:tcPr marL="9525" marR="9525" marT="9525" marB="0" anchor="ctr"/>
                </a:tc>
                <a:tc>
                  <a:txBody>
                    <a:bodyPr/>
                    <a:lstStyle/>
                    <a:p>
                      <a:pPr algn="ctr" fontAlgn="ctr"/>
                      <a:r>
                        <a:rPr lang="ru-RU" sz="750" b="0" i="0" u="none" strike="noStrike" dirty="0">
                          <a:solidFill>
                            <a:schemeClr val="tx2">
                              <a:lumMod val="10000"/>
                            </a:schemeClr>
                          </a:solidFill>
                          <a:effectLst/>
                          <a:latin typeface="Times New Roman" panose="02020603050405020304" pitchFamily="18" charset="0"/>
                        </a:rPr>
                        <a:t>Постановление Администрации Ленинского городского округа № 4739 от 01.11.2022 "Об утверждении муниципальной программы Ленинского городского округа</a:t>
                      </a:r>
                      <a:r>
                        <a:rPr lang="en-US" sz="750" b="0" i="0" u="none" strike="noStrike" dirty="0">
                          <a:solidFill>
                            <a:schemeClr val="tx2">
                              <a:lumMod val="10000"/>
                            </a:schemeClr>
                          </a:solidFill>
                          <a:effectLst/>
                          <a:latin typeface="Times New Roman" panose="02020603050405020304" pitchFamily="18" charset="0"/>
                        </a:rPr>
                        <a:t> </a:t>
                      </a:r>
                      <a:r>
                        <a:rPr lang="ru-RU" sz="750" b="0" i="0" u="none" strike="noStrike" dirty="0">
                          <a:solidFill>
                            <a:schemeClr val="tx2">
                              <a:lumMod val="10000"/>
                            </a:schemeClr>
                          </a:solidFill>
                          <a:effectLst/>
                          <a:latin typeface="Times New Roman" panose="02020603050405020304" pitchFamily="18" charset="0"/>
                        </a:rPr>
                        <a:t>"Социальная защита населения"</a:t>
                      </a:r>
                      <a:br>
                        <a:rPr lang="ru-RU" sz="750" b="0" i="0" u="none" strike="noStrike" dirty="0">
                          <a:solidFill>
                            <a:schemeClr val="tx2">
                              <a:lumMod val="10000"/>
                            </a:schemeClr>
                          </a:solidFill>
                          <a:effectLst/>
                          <a:latin typeface="Times New Roman" panose="02020603050405020304" pitchFamily="18" charset="0"/>
                        </a:rPr>
                      </a:br>
                      <a:r>
                        <a:rPr lang="ru-RU" sz="750" b="0" i="0" u="none" strike="noStrike" dirty="0">
                          <a:solidFill>
                            <a:schemeClr val="tx2">
                              <a:lumMod val="10000"/>
                            </a:schemeClr>
                          </a:solidFill>
                          <a:effectLst/>
                          <a:latin typeface="Times New Roman" panose="02020603050405020304" pitchFamily="18" charset="0"/>
                        </a:rPr>
                        <a:t>Решение Совета депутатов Ленинского городского округа от 01.12.2021 № 39/3 "Об утверждении Положения о дополнительных мерах социальной поддержки отдельным категориям граждан, зарегистрированных по месту жительства в Ленинском городском округе Московской области"</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Единовременная материальная помощь в связи с памятными датами </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от 3 000,0 до</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 20 000,0 рублей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4067 человек</a:t>
                      </a:r>
                    </a:p>
                  </a:txBody>
                  <a:tcPr marL="9525" marR="9525" marT="9525" marB="0" anchor="ctr"/>
                </a:tc>
                <a:tc>
                  <a:txBody>
                    <a:bodyPr/>
                    <a:lstStyle/>
                    <a:p>
                      <a:pPr algn="r" fontAlgn="ctr"/>
                      <a:r>
                        <a:rPr lang="ru-RU" sz="800" b="0" i="0" u="none" strike="noStrike" dirty="0">
                          <a:solidFill>
                            <a:schemeClr val="tx2">
                              <a:lumMod val="10000"/>
                            </a:schemeClr>
                          </a:solidFill>
                          <a:effectLst/>
                          <a:latin typeface="Times New Roman" panose="02020603050405020304" pitchFamily="18" charset="0"/>
                        </a:rPr>
                        <a:t>13 527,3</a:t>
                      </a:r>
                    </a:p>
                  </a:txBody>
                  <a:tcPr marL="9525" marR="9525" marT="9525" marB="0" anchor="ctr"/>
                </a:tc>
                <a:extLst>
                  <a:ext uri="{0D108BD9-81ED-4DB2-BD59-A6C34878D82A}">
                    <a16:rowId xmlns:a16="http://schemas.microsoft.com/office/drawing/2014/main" val="66578270"/>
                  </a:ext>
                </a:extLst>
              </a:tr>
            </a:tbl>
          </a:graphicData>
        </a:graphic>
      </p:graphicFrame>
    </p:spTree>
    <p:extLst>
      <p:ext uri="{BB962C8B-B14F-4D97-AF65-F5344CB8AC3E}">
        <p14:creationId xmlns:p14="http://schemas.microsoft.com/office/powerpoint/2010/main" val="2850225086"/>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48278" y="184666"/>
            <a:ext cx="8830964"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Ленинского городского округа с учетом интересов целевых групп пользователей за 2023 год</a:t>
            </a:r>
          </a:p>
        </p:txBody>
      </p:sp>
      <p:graphicFrame>
        <p:nvGraphicFramePr>
          <p:cNvPr id="6" name="Таблица 5">
            <a:extLst>
              <a:ext uri="{FF2B5EF4-FFF2-40B4-BE49-F238E27FC236}">
                <a16:creationId xmlns:a16="http://schemas.microsoft.com/office/drawing/2014/main" id="{C4C34C00-E591-4873-A38A-5A4BDB19D6E8}"/>
              </a:ext>
            </a:extLst>
          </p:cNvPr>
          <p:cNvGraphicFramePr>
            <a:graphicFrameLocks noGrp="1"/>
          </p:cNvGraphicFramePr>
          <p:nvPr>
            <p:extLst>
              <p:ext uri="{D42A27DB-BD31-4B8C-83A1-F6EECF244321}">
                <p14:modId xmlns:p14="http://schemas.microsoft.com/office/powerpoint/2010/main" val="3694792100"/>
              </p:ext>
            </p:extLst>
          </p:nvPr>
        </p:nvGraphicFramePr>
        <p:xfrm>
          <a:off x="148278" y="1243647"/>
          <a:ext cx="8830964" cy="2914865"/>
        </p:xfrm>
        <a:graphic>
          <a:graphicData uri="http://schemas.openxmlformats.org/drawingml/2006/table">
            <a:tbl>
              <a:tblPr firstRow="1" bandRow="1">
                <a:tableStyleId>{284E427A-3D55-4303-BF80-6455036E1DE7}</a:tableStyleId>
              </a:tblPr>
              <a:tblGrid>
                <a:gridCol w="420133">
                  <a:extLst>
                    <a:ext uri="{9D8B030D-6E8A-4147-A177-3AD203B41FA5}">
                      <a16:colId xmlns:a16="http://schemas.microsoft.com/office/drawing/2014/main" val="1896745567"/>
                    </a:ext>
                  </a:extLst>
                </a:gridCol>
                <a:gridCol w="1046205">
                  <a:extLst>
                    <a:ext uri="{9D8B030D-6E8A-4147-A177-3AD203B41FA5}">
                      <a16:colId xmlns:a16="http://schemas.microsoft.com/office/drawing/2014/main" val="1700334431"/>
                    </a:ext>
                  </a:extLst>
                </a:gridCol>
                <a:gridCol w="1095633">
                  <a:extLst>
                    <a:ext uri="{9D8B030D-6E8A-4147-A177-3AD203B41FA5}">
                      <a16:colId xmlns:a16="http://schemas.microsoft.com/office/drawing/2014/main" val="3668459220"/>
                    </a:ext>
                  </a:extLst>
                </a:gridCol>
                <a:gridCol w="1153297">
                  <a:extLst>
                    <a:ext uri="{9D8B030D-6E8A-4147-A177-3AD203B41FA5}">
                      <a16:colId xmlns:a16="http://schemas.microsoft.com/office/drawing/2014/main" val="3536513871"/>
                    </a:ext>
                  </a:extLst>
                </a:gridCol>
                <a:gridCol w="1588257">
                  <a:extLst>
                    <a:ext uri="{9D8B030D-6E8A-4147-A177-3AD203B41FA5}">
                      <a16:colId xmlns:a16="http://schemas.microsoft.com/office/drawing/2014/main" val="695297001"/>
                    </a:ext>
                  </a:extLst>
                </a:gridCol>
                <a:gridCol w="1220848">
                  <a:extLst>
                    <a:ext uri="{9D8B030D-6E8A-4147-A177-3AD203B41FA5}">
                      <a16:colId xmlns:a16="http://schemas.microsoft.com/office/drawing/2014/main" val="3226530757"/>
                    </a:ext>
                  </a:extLst>
                </a:gridCol>
                <a:gridCol w="840259">
                  <a:extLst>
                    <a:ext uri="{9D8B030D-6E8A-4147-A177-3AD203B41FA5}">
                      <a16:colId xmlns:a16="http://schemas.microsoft.com/office/drawing/2014/main" val="2725757417"/>
                    </a:ext>
                  </a:extLst>
                </a:gridCol>
                <a:gridCol w="782595">
                  <a:extLst>
                    <a:ext uri="{9D8B030D-6E8A-4147-A177-3AD203B41FA5}">
                      <a16:colId xmlns:a16="http://schemas.microsoft.com/office/drawing/2014/main" val="4147236604"/>
                    </a:ext>
                  </a:extLst>
                </a:gridCol>
                <a:gridCol w="683737">
                  <a:extLst>
                    <a:ext uri="{9D8B030D-6E8A-4147-A177-3AD203B41FA5}">
                      <a16:colId xmlns:a16="http://schemas.microsoft.com/office/drawing/2014/main" val="3452393916"/>
                    </a:ext>
                  </a:extLst>
                </a:gridCol>
              </a:tblGrid>
              <a:tr h="710780">
                <a:tc>
                  <a:txBody>
                    <a:bodyPr/>
                    <a:lstStyle/>
                    <a:p>
                      <a:pPr algn="ctr" fontAlgn="ctr"/>
                      <a:r>
                        <a:rPr lang="ru-RU" sz="800" b="1" i="0" u="none" strike="noStrike" dirty="0">
                          <a:solidFill>
                            <a:srgbClr val="000000"/>
                          </a:solidFill>
                          <a:effectLst/>
                          <a:latin typeface="Times New Roman" panose="02020603050405020304" pitchFamily="18" charset="0"/>
                        </a:rPr>
                        <a:t>№</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муниципальной 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подпрограммы</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Целевая группа</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НПА, которым установлены меры социальной поддержки</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Наименование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Размер поддержки </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Количество льготников </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Исполнено за</a:t>
                      </a:r>
                      <a:br>
                        <a:rPr lang="ru-RU" sz="800" b="1" i="0" u="none" strike="noStrike" dirty="0">
                          <a:solidFill>
                            <a:srgbClr val="000000"/>
                          </a:solidFill>
                          <a:effectLst/>
                          <a:latin typeface="Times New Roman" panose="02020603050405020304" pitchFamily="18" charset="0"/>
                        </a:rPr>
                      </a:br>
                      <a:r>
                        <a:rPr lang="ru-RU" sz="800" b="1" i="0" u="none" strike="noStrike" dirty="0">
                          <a:solidFill>
                            <a:srgbClr val="000000"/>
                          </a:solidFill>
                          <a:effectLst/>
                          <a:latin typeface="Times New Roman" panose="02020603050405020304" pitchFamily="18" charset="0"/>
                        </a:rPr>
                        <a:t>2023 год (тыс. рублей) </a:t>
                      </a:r>
                    </a:p>
                  </a:txBody>
                  <a:tcPr marL="9525" marR="9525" marT="9525" marB="0" anchor="ctr"/>
                </a:tc>
                <a:extLst>
                  <a:ext uri="{0D108BD9-81ED-4DB2-BD59-A6C34878D82A}">
                    <a16:rowId xmlns:a16="http://schemas.microsoft.com/office/drawing/2014/main" val="526769728"/>
                  </a:ext>
                </a:extLst>
              </a:tr>
              <a:tr h="1492125">
                <a:tc>
                  <a:txBody>
                    <a:bodyPr/>
                    <a:lstStyle/>
                    <a:p>
                      <a:pPr algn="ctr" fontAlgn="ctr"/>
                      <a:r>
                        <a:rPr lang="ru-RU" sz="800" b="0" i="0" u="none" strike="noStrike" dirty="0">
                          <a:solidFill>
                            <a:srgbClr val="000000"/>
                          </a:solidFill>
                          <a:effectLst/>
                          <a:latin typeface="Times New Roman" panose="02020603050405020304" pitchFamily="18" charset="0"/>
                        </a:rPr>
                        <a:t>5</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"Социальная защита" </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на 2021-2024 годы</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Социальная поддержка граждан</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Семьи при рождении третьего и последующих детей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Постановление Администрации Ленинского городского округа № 2320 от 14.10.2020 "Об утверждении муниципальной программы Ленинского городского округа« Социальная защита населения" на 2021-2024 годы</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Решение Совета депутатов Ленинского городского округа от 23.11.2023 № 70/3 "Об утверждении Положения о дополнительных мерах социальной поддержки отдельным категориям граждан, зарегистрированных по месту жительства в Ленинском городском округе Московской области"</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Материальная помощь, в связи с рождением третьего и последующих детей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10 000,0 </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рублей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78 семей</a:t>
                      </a:r>
                    </a:p>
                  </a:txBody>
                  <a:tcPr marL="9525" marR="9525" marT="9525" marB="0" anchor="ctr"/>
                </a:tc>
                <a:tc>
                  <a:txBody>
                    <a:bodyPr/>
                    <a:lstStyle/>
                    <a:p>
                      <a:pPr algn="r" fontAlgn="ctr"/>
                      <a:r>
                        <a:rPr lang="ru-RU" sz="800" b="0" i="0" u="none" strike="noStrike" dirty="0">
                          <a:solidFill>
                            <a:schemeClr val="tx2">
                              <a:lumMod val="10000"/>
                            </a:schemeClr>
                          </a:solidFill>
                          <a:effectLst/>
                          <a:latin typeface="Times New Roman" panose="02020603050405020304" pitchFamily="18" charset="0"/>
                        </a:rPr>
                        <a:t>784,0</a:t>
                      </a:r>
                    </a:p>
                  </a:txBody>
                  <a:tcPr marL="9525" marR="9525" marT="9525" marB="0" anchor="ctr"/>
                </a:tc>
                <a:extLst>
                  <a:ext uri="{0D108BD9-81ED-4DB2-BD59-A6C34878D82A}">
                    <a16:rowId xmlns:a16="http://schemas.microsoft.com/office/drawing/2014/main" val="4155190715"/>
                  </a:ext>
                </a:extLst>
              </a:tr>
            </a:tbl>
          </a:graphicData>
        </a:graphic>
      </p:graphicFrame>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130" y="3669409"/>
            <a:ext cx="2133600" cy="1420368"/>
          </a:xfrm>
          <a:prstGeom prst="rect">
            <a:avLst/>
          </a:prstGeom>
        </p:spPr>
      </p:pic>
    </p:spTree>
    <p:extLst>
      <p:ext uri="{BB962C8B-B14F-4D97-AF65-F5344CB8AC3E}">
        <p14:creationId xmlns:p14="http://schemas.microsoft.com/office/powerpoint/2010/main" val="4117128677"/>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148278" y="184666"/>
            <a:ext cx="8830964"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2605410" rtl="0" eaLnBrk="1" fontAlgn="auto"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 расходах бюджета Ленинского городского округа с учетом интересов целевых групп пользователей за 2023 год</a:t>
            </a:r>
          </a:p>
        </p:txBody>
      </p:sp>
      <p:graphicFrame>
        <p:nvGraphicFramePr>
          <p:cNvPr id="6" name="Таблица 5">
            <a:extLst>
              <a:ext uri="{FF2B5EF4-FFF2-40B4-BE49-F238E27FC236}">
                <a16:creationId xmlns:a16="http://schemas.microsoft.com/office/drawing/2014/main" id="{C4C34C00-E591-4873-A38A-5A4BDB19D6E8}"/>
              </a:ext>
            </a:extLst>
          </p:cNvPr>
          <p:cNvGraphicFramePr>
            <a:graphicFrameLocks noGrp="1"/>
          </p:cNvGraphicFramePr>
          <p:nvPr>
            <p:extLst>
              <p:ext uri="{D42A27DB-BD31-4B8C-83A1-F6EECF244321}">
                <p14:modId xmlns:p14="http://schemas.microsoft.com/office/powerpoint/2010/main" val="2231604433"/>
              </p:ext>
            </p:extLst>
          </p:nvPr>
        </p:nvGraphicFramePr>
        <p:xfrm>
          <a:off x="156519" y="1178635"/>
          <a:ext cx="8830964" cy="3759146"/>
        </p:xfrm>
        <a:graphic>
          <a:graphicData uri="http://schemas.openxmlformats.org/drawingml/2006/table">
            <a:tbl>
              <a:tblPr firstRow="1" bandRow="1">
                <a:tableStyleId>{284E427A-3D55-4303-BF80-6455036E1DE7}</a:tableStyleId>
              </a:tblPr>
              <a:tblGrid>
                <a:gridCol w="420133">
                  <a:extLst>
                    <a:ext uri="{9D8B030D-6E8A-4147-A177-3AD203B41FA5}">
                      <a16:colId xmlns:a16="http://schemas.microsoft.com/office/drawing/2014/main" val="1896745567"/>
                    </a:ext>
                  </a:extLst>
                </a:gridCol>
                <a:gridCol w="1220848">
                  <a:extLst>
                    <a:ext uri="{9D8B030D-6E8A-4147-A177-3AD203B41FA5}">
                      <a16:colId xmlns:a16="http://schemas.microsoft.com/office/drawing/2014/main" val="1700334431"/>
                    </a:ext>
                  </a:extLst>
                </a:gridCol>
                <a:gridCol w="1220848">
                  <a:extLst>
                    <a:ext uri="{9D8B030D-6E8A-4147-A177-3AD203B41FA5}">
                      <a16:colId xmlns:a16="http://schemas.microsoft.com/office/drawing/2014/main" val="3668459220"/>
                    </a:ext>
                  </a:extLst>
                </a:gridCol>
                <a:gridCol w="878152">
                  <a:extLst>
                    <a:ext uri="{9D8B030D-6E8A-4147-A177-3AD203B41FA5}">
                      <a16:colId xmlns:a16="http://schemas.microsoft.com/office/drawing/2014/main" val="3536513871"/>
                    </a:ext>
                  </a:extLst>
                </a:gridCol>
                <a:gridCol w="1812325">
                  <a:extLst>
                    <a:ext uri="{9D8B030D-6E8A-4147-A177-3AD203B41FA5}">
                      <a16:colId xmlns:a16="http://schemas.microsoft.com/office/drawing/2014/main" val="695297001"/>
                    </a:ext>
                  </a:extLst>
                </a:gridCol>
                <a:gridCol w="972067">
                  <a:extLst>
                    <a:ext uri="{9D8B030D-6E8A-4147-A177-3AD203B41FA5}">
                      <a16:colId xmlns:a16="http://schemas.microsoft.com/office/drawing/2014/main" val="3226530757"/>
                    </a:ext>
                  </a:extLst>
                </a:gridCol>
                <a:gridCol w="840259">
                  <a:extLst>
                    <a:ext uri="{9D8B030D-6E8A-4147-A177-3AD203B41FA5}">
                      <a16:colId xmlns:a16="http://schemas.microsoft.com/office/drawing/2014/main" val="2725757417"/>
                    </a:ext>
                  </a:extLst>
                </a:gridCol>
                <a:gridCol w="782595">
                  <a:extLst>
                    <a:ext uri="{9D8B030D-6E8A-4147-A177-3AD203B41FA5}">
                      <a16:colId xmlns:a16="http://schemas.microsoft.com/office/drawing/2014/main" val="4147236604"/>
                    </a:ext>
                  </a:extLst>
                </a:gridCol>
                <a:gridCol w="683737">
                  <a:extLst>
                    <a:ext uri="{9D8B030D-6E8A-4147-A177-3AD203B41FA5}">
                      <a16:colId xmlns:a16="http://schemas.microsoft.com/office/drawing/2014/main" val="3452393916"/>
                    </a:ext>
                  </a:extLst>
                </a:gridCol>
              </a:tblGrid>
              <a:tr h="611005">
                <a:tc>
                  <a:txBody>
                    <a:bodyPr/>
                    <a:lstStyle/>
                    <a:p>
                      <a:pPr algn="ctr" fontAlgn="ctr"/>
                      <a:r>
                        <a:rPr lang="ru-RU" sz="800" b="1" i="0" u="none" strike="noStrike" dirty="0">
                          <a:solidFill>
                            <a:srgbClr val="000000"/>
                          </a:solidFill>
                          <a:effectLst/>
                          <a:latin typeface="Times New Roman" panose="02020603050405020304" pitchFamily="18" charset="0"/>
                        </a:rPr>
                        <a:t>№</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муниципальной программы</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Наименование подпрограммы</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Целевая группа</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НПА, которым установлены меры социальной поддержки</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Наименование меры социальной поддержки</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Размер поддержки </a:t>
                      </a:r>
                    </a:p>
                  </a:txBody>
                  <a:tcPr marL="9525" marR="9525" marT="9525" marB="0" anchor="ctr"/>
                </a:tc>
                <a:tc>
                  <a:txBody>
                    <a:bodyPr/>
                    <a:lstStyle/>
                    <a:p>
                      <a:pPr algn="ctr" fontAlgn="ctr"/>
                      <a:r>
                        <a:rPr lang="ru-RU" sz="800" b="1" i="0" u="none" strike="noStrike">
                          <a:solidFill>
                            <a:srgbClr val="000000"/>
                          </a:solidFill>
                          <a:effectLst/>
                          <a:latin typeface="Times New Roman" panose="02020603050405020304" pitchFamily="18" charset="0"/>
                        </a:rPr>
                        <a:t>Количество льготников </a:t>
                      </a:r>
                    </a:p>
                  </a:txBody>
                  <a:tcPr marL="9525" marR="9525" marT="9525" marB="0" anchor="ctr"/>
                </a:tc>
                <a:tc>
                  <a:txBody>
                    <a:bodyPr/>
                    <a:lstStyle/>
                    <a:p>
                      <a:pPr algn="ctr" fontAlgn="ctr"/>
                      <a:r>
                        <a:rPr lang="ru-RU" sz="800" b="1" i="0" u="none" strike="noStrike" dirty="0">
                          <a:solidFill>
                            <a:srgbClr val="000000"/>
                          </a:solidFill>
                          <a:effectLst/>
                          <a:latin typeface="Times New Roman" panose="02020603050405020304" pitchFamily="18" charset="0"/>
                        </a:rPr>
                        <a:t>Исполнено за</a:t>
                      </a:r>
                      <a:br>
                        <a:rPr lang="ru-RU" sz="800" b="1" i="0" u="none" strike="noStrike" dirty="0">
                          <a:solidFill>
                            <a:srgbClr val="000000"/>
                          </a:solidFill>
                          <a:effectLst/>
                          <a:latin typeface="Times New Roman" panose="02020603050405020304" pitchFamily="18" charset="0"/>
                        </a:rPr>
                      </a:br>
                      <a:r>
                        <a:rPr lang="ru-RU" sz="800" b="1" i="0" u="none" strike="noStrike" dirty="0">
                          <a:solidFill>
                            <a:srgbClr val="000000"/>
                          </a:solidFill>
                          <a:effectLst/>
                          <a:latin typeface="Times New Roman" panose="02020603050405020304" pitchFamily="18" charset="0"/>
                        </a:rPr>
                        <a:t>2023 год (тыс. рублей) </a:t>
                      </a:r>
                    </a:p>
                  </a:txBody>
                  <a:tcPr marL="9525" marR="9525" marT="9525" marB="0" anchor="ctr"/>
                </a:tc>
                <a:extLst>
                  <a:ext uri="{0D108BD9-81ED-4DB2-BD59-A6C34878D82A}">
                    <a16:rowId xmlns:a16="http://schemas.microsoft.com/office/drawing/2014/main" val="526769728"/>
                  </a:ext>
                </a:extLst>
              </a:tr>
              <a:tr h="1309816">
                <a:tc>
                  <a:txBody>
                    <a:bodyPr/>
                    <a:lstStyle/>
                    <a:p>
                      <a:pPr algn="ctr" fontAlgn="ctr"/>
                      <a:r>
                        <a:rPr lang="ru-RU" sz="800" b="0" i="0" u="none" strike="noStrike" dirty="0">
                          <a:solidFill>
                            <a:srgbClr val="000000"/>
                          </a:solidFill>
                          <a:effectLst/>
                          <a:latin typeface="Times New Roman" panose="02020603050405020304" pitchFamily="18" charset="0"/>
                        </a:rPr>
                        <a:t>6</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"Здравоохранение" на 2021-2024 годы</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Профилактика заболеваний и формирование здорового образа жизни. Развитие первичной медико-санитарной помощи</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Граждане, имеющие социально-значимые заболевания, не обеспеченные льготными лекарственными препаратами</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Постановление Администрации Ленинского городского округа № 2321 от 14.10.2020 "Об утверждении муниципальной программы Ленинского городского округа "Здравоохранение" на 2021-2024 годы</a:t>
                      </a:r>
                      <a:br>
                        <a:rPr lang="ru-RU" sz="800" b="0" i="0" u="none" strike="noStrike" dirty="0">
                          <a:solidFill>
                            <a:schemeClr val="tx2">
                              <a:lumMod val="10000"/>
                            </a:schemeClr>
                          </a:solidFill>
                          <a:effectLst/>
                          <a:latin typeface="Times New Roman" panose="02020603050405020304" pitchFamily="18" charset="0"/>
                        </a:rPr>
                      </a:br>
                      <a:endParaRPr lang="ru-RU" sz="800" b="0" i="0" u="none" strike="noStrike" dirty="0">
                        <a:solidFill>
                          <a:schemeClr val="tx2">
                            <a:lumMod val="10000"/>
                          </a:schemeClr>
                        </a:solidFill>
                        <a:effectLst/>
                        <a:latin typeface="Times New Roman" panose="02020603050405020304" pitchFamily="18" charset="0"/>
                      </a:endParaRP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Материальная помощь гражданам, имеющим социально-значимые заболевания</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Единовременная материальная помощь в размере фактически понесенных расходов за приобретенные лекарственные препараты</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140 человек</a:t>
                      </a:r>
                    </a:p>
                  </a:txBody>
                  <a:tcPr marL="9525" marR="9525" marT="9525" marB="0" anchor="ctr"/>
                </a:tc>
                <a:tc>
                  <a:txBody>
                    <a:bodyPr/>
                    <a:lstStyle/>
                    <a:p>
                      <a:pPr algn="r" fontAlgn="ctr"/>
                      <a:r>
                        <a:rPr lang="ru-RU" sz="800" b="0" i="0" u="none" strike="noStrike" dirty="0">
                          <a:solidFill>
                            <a:schemeClr val="tx2">
                              <a:lumMod val="10000"/>
                            </a:schemeClr>
                          </a:solidFill>
                          <a:effectLst/>
                          <a:latin typeface="Times New Roman" panose="02020603050405020304" pitchFamily="18" charset="0"/>
                        </a:rPr>
                        <a:t>4 149,6 </a:t>
                      </a:r>
                    </a:p>
                  </a:txBody>
                  <a:tcPr marL="9525" marR="9525" marT="9525" marB="0" anchor="ctr"/>
                </a:tc>
                <a:extLst>
                  <a:ext uri="{0D108BD9-81ED-4DB2-BD59-A6C34878D82A}">
                    <a16:rowId xmlns:a16="http://schemas.microsoft.com/office/drawing/2014/main" val="434914729"/>
                  </a:ext>
                </a:extLst>
              </a:tr>
              <a:tr h="1404000">
                <a:tc>
                  <a:txBody>
                    <a:bodyPr/>
                    <a:lstStyle/>
                    <a:p>
                      <a:pPr algn="ctr" fontAlgn="ctr"/>
                      <a:r>
                        <a:rPr lang="ru-RU" sz="800" b="0" i="0" u="none" strike="noStrike" dirty="0">
                          <a:solidFill>
                            <a:srgbClr val="000000"/>
                          </a:solidFill>
                          <a:effectLst/>
                          <a:latin typeface="Times New Roman" panose="02020603050405020304" pitchFamily="18" charset="0"/>
                        </a:rPr>
                        <a:t>7</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"Здравоохранение" на 2021-2024 годы</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Финансовое обеспечение системы организации медицинской помощи</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Молодые специалистам государственных учреждений здравоохранения,  </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Постановление Администрации Ленинского городского округа № 2321 от 14.10.2020 "Об утверждении муниципальной программы Ленинского городского округа "Здравоохранение" на 2021-2024 годы</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Решение Совета депутатов Ленинского городского округа от 01.12.2021 № 39/4 "Об утверждении Положения о мерах социальной поддержки отдельных категорий государственных учреждений здравоохранения, расположенных на территории Ленинского городского округа Московской области"</a:t>
                      </a:r>
                    </a:p>
                  </a:txBody>
                  <a:tcPr marL="9525" marR="9525" marT="9525" marB="0" anchor="ctr"/>
                </a:tc>
                <a:tc>
                  <a:txBody>
                    <a:bodyPr/>
                    <a:lstStyle/>
                    <a:p>
                      <a:pPr algn="l" fontAlgn="ctr"/>
                      <a:r>
                        <a:rPr lang="ru-RU" sz="800" b="0" i="0" u="none" strike="noStrike" dirty="0">
                          <a:solidFill>
                            <a:schemeClr val="tx2">
                              <a:lumMod val="10000"/>
                            </a:schemeClr>
                          </a:solidFill>
                          <a:effectLst/>
                          <a:latin typeface="Times New Roman" panose="02020603050405020304" pitchFamily="18" charset="0"/>
                        </a:rPr>
                        <a:t>Выплата молодым специалистам</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врачам- 5 000,0 рублей,</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среднему </a:t>
                      </a:r>
                      <a:r>
                        <a:rPr lang="ru-RU" sz="800" b="0" i="0" u="none" strike="noStrike" dirty="0" err="1">
                          <a:solidFill>
                            <a:schemeClr val="tx2">
                              <a:lumMod val="10000"/>
                            </a:schemeClr>
                          </a:solidFill>
                          <a:effectLst/>
                          <a:latin typeface="Times New Roman" panose="02020603050405020304" pitchFamily="18" charset="0"/>
                        </a:rPr>
                        <a:t>мед.персоналу</a:t>
                      </a:r>
                      <a:r>
                        <a:rPr lang="ru-RU" sz="800" b="0" i="0" u="none" strike="noStrike" dirty="0">
                          <a:solidFill>
                            <a:schemeClr val="tx2">
                              <a:lumMod val="10000"/>
                            </a:schemeClr>
                          </a:solidFill>
                          <a:effectLst/>
                          <a:latin typeface="Times New Roman" panose="02020603050405020304" pitchFamily="18" charset="0"/>
                        </a:rPr>
                        <a:t> -</a:t>
                      </a:r>
                      <a:br>
                        <a:rPr lang="ru-RU" sz="800" b="0" i="0" u="none" strike="noStrike" dirty="0">
                          <a:solidFill>
                            <a:schemeClr val="tx2">
                              <a:lumMod val="10000"/>
                            </a:schemeClr>
                          </a:solidFill>
                          <a:effectLst/>
                          <a:latin typeface="Times New Roman" panose="02020603050405020304" pitchFamily="18" charset="0"/>
                        </a:rPr>
                      </a:br>
                      <a:r>
                        <a:rPr lang="ru-RU" sz="800" b="0" i="0" u="none" strike="noStrike" dirty="0">
                          <a:solidFill>
                            <a:schemeClr val="tx2">
                              <a:lumMod val="10000"/>
                            </a:schemeClr>
                          </a:solidFill>
                          <a:effectLst/>
                          <a:latin typeface="Times New Roman" panose="02020603050405020304" pitchFamily="18" charset="0"/>
                        </a:rPr>
                        <a:t> 3 000,0 рублей</a:t>
                      </a:r>
                    </a:p>
                  </a:txBody>
                  <a:tcPr marL="9525" marR="9525" marT="9525" marB="0" anchor="ctr"/>
                </a:tc>
                <a:tc>
                  <a:txBody>
                    <a:bodyPr/>
                    <a:lstStyle/>
                    <a:p>
                      <a:pPr algn="ctr" fontAlgn="ctr"/>
                      <a:r>
                        <a:rPr lang="ru-RU" sz="800" b="0" i="0" u="none" strike="noStrike" dirty="0">
                          <a:solidFill>
                            <a:schemeClr val="tx2">
                              <a:lumMod val="10000"/>
                            </a:schemeClr>
                          </a:solidFill>
                          <a:effectLst/>
                          <a:latin typeface="Times New Roman" panose="02020603050405020304" pitchFamily="18" charset="0"/>
                        </a:rPr>
                        <a:t>90 человек</a:t>
                      </a:r>
                    </a:p>
                  </a:txBody>
                  <a:tcPr marL="9525" marR="9525" marT="9525" marB="0" anchor="ctr"/>
                </a:tc>
                <a:tc>
                  <a:txBody>
                    <a:bodyPr/>
                    <a:lstStyle/>
                    <a:p>
                      <a:pPr algn="r" fontAlgn="ctr"/>
                      <a:r>
                        <a:rPr lang="ru-RU" sz="800" b="0" i="0" u="none" strike="noStrike" dirty="0">
                          <a:solidFill>
                            <a:schemeClr val="tx2">
                              <a:lumMod val="10000"/>
                            </a:schemeClr>
                          </a:solidFill>
                          <a:effectLst/>
                          <a:latin typeface="Times New Roman" panose="02020603050405020304" pitchFamily="18" charset="0"/>
                        </a:rPr>
                        <a:t>2 249,0</a:t>
                      </a:r>
                    </a:p>
                  </a:txBody>
                  <a:tcPr marL="9525" marR="9525" marT="9525" marB="0" anchor="ctr"/>
                </a:tc>
                <a:extLst>
                  <a:ext uri="{0D108BD9-81ED-4DB2-BD59-A6C34878D82A}">
                    <a16:rowId xmlns:a16="http://schemas.microsoft.com/office/drawing/2014/main" val="3935713098"/>
                  </a:ext>
                </a:extLst>
              </a:tr>
            </a:tbl>
          </a:graphicData>
        </a:graphic>
      </p:graphicFrame>
    </p:spTree>
    <p:extLst>
      <p:ext uri="{BB962C8B-B14F-4D97-AF65-F5344CB8AC3E}">
        <p14:creationId xmlns:p14="http://schemas.microsoft.com/office/powerpoint/2010/main" val="2283735010"/>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Lst>
          <a:lin ang="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87782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endParaRPr>
          </a:p>
        </p:txBody>
      </p:sp>
      <p:sp>
        <p:nvSpPr>
          <p:cNvPr id="3" name="Rounded Rectangle">
            <a:extLst>
              <a:ext uri="{FF2B5EF4-FFF2-40B4-BE49-F238E27FC236}">
                <a16:creationId xmlns:a16="http://schemas.microsoft.com/office/drawing/2014/main" id="{8A1179DD-6EBD-6F4E-B2DA-A09AFF33B6E0}"/>
              </a:ext>
            </a:extLst>
          </p:cNvPr>
          <p:cNvSpPr/>
          <p:nvPr/>
        </p:nvSpPr>
        <p:spPr>
          <a:xfrm>
            <a:off x="609981" y="37054"/>
            <a:ext cx="7931346" cy="913028"/>
          </a:xfrm>
          <a:prstGeom prst="roundRect">
            <a:avLst>
              <a:gd name="adj" fmla="val 18511"/>
            </a:avLst>
          </a:prstGeom>
          <a:solidFill>
            <a:srgbClr val="009393"/>
          </a:solidFill>
          <a:ln w="3175">
            <a:miter lim="400000"/>
          </a:ln>
        </p:spPr>
        <p:txBody>
          <a:bodyPr lIns="10280" tIns="10280" rIns="10280" bIns="10280" anchor="ctr"/>
          <a:lstStyle/>
          <a:p>
            <a:pPr algn="ctr" defTabSz="158008">
              <a:defRPr sz="3200">
                <a:latin typeface="Helvetica Neue Medium"/>
                <a:ea typeface="Helvetica Neue Medium"/>
                <a:cs typeface="Helvetica Neue Medium"/>
                <a:sym typeface="Helvetica Neue Medium"/>
              </a:defRPr>
            </a:pPr>
            <a:endParaRPr sz="2000" dirty="0">
              <a:latin typeface="+mj-lt"/>
            </a:endParaRPr>
          </a:p>
        </p:txBody>
      </p:sp>
      <p:sp>
        <p:nvSpPr>
          <p:cNvPr id="6" name="TextBox 5"/>
          <p:cNvSpPr txBox="1"/>
          <p:nvPr/>
        </p:nvSpPr>
        <p:spPr>
          <a:xfrm>
            <a:off x="693420" y="282009"/>
            <a:ext cx="7627620" cy="42311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2605410" rtl="0" fontAlgn="auto" latinLnBrk="0" hangingPunct="0">
              <a:lnSpc>
                <a:spcPct val="100000"/>
              </a:lnSpc>
              <a:spcBef>
                <a:spcPts val="0"/>
              </a:spcBef>
              <a:spcAft>
                <a:spcPts val="0"/>
              </a:spcAft>
              <a:buClrTx/>
              <a:buSzTx/>
              <a:buFontTx/>
              <a:buNone/>
              <a:tabLst/>
            </a:pPr>
            <a:r>
              <a:rPr lang="ru-RU" sz="2000" dirty="0">
                <a:solidFill>
                  <a:schemeClr val="tx1"/>
                </a:solidFill>
              </a:rPr>
              <a:t>Расходы на реализацию национальных проектов в 2023 году</a:t>
            </a:r>
            <a:endParaRPr kumimoji="0" lang="ru-RU" sz="2000" b="0" i="0" u="none" strike="noStrike" cap="none" spc="0" normalizeH="0" baseline="0" dirty="0">
              <a:ln>
                <a:noFill/>
              </a:ln>
              <a:solidFill>
                <a:schemeClr val="tx1"/>
              </a:solidFill>
              <a:effectLst/>
              <a:uFillTx/>
              <a:sym typeface="Proxima Nova"/>
            </a:endParaRPr>
          </a:p>
        </p:txBody>
      </p:sp>
      <p:graphicFrame>
        <p:nvGraphicFramePr>
          <p:cNvPr id="8" name="Таблица 7">
            <a:extLst>
              <a:ext uri="{FF2B5EF4-FFF2-40B4-BE49-F238E27FC236}">
                <a16:creationId xmlns:a16="http://schemas.microsoft.com/office/drawing/2014/main" id="{6CE9B11F-B332-4C4F-A266-E5B749EA08AD}"/>
              </a:ext>
            </a:extLst>
          </p:cNvPr>
          <p:cNvGraphicFramePr>
            <a:graphicFrameLocks noGrp="1"/>
          </p:cNvGraphicFramePr>
          <p:nvPr>
            <p:extLst>
              <p:ext uri="{D42A27DB-BD31-4B8C-83A1-F6EECF244321}">
                <p14:modId xmlns:p14="http://schemas.microsoft.com/office/powerpoint/2010/main" val="2866855572"/>
              </p:ext>
            </p:extLst>
          </p:nvPr>
        </p:nvGraphicFramePr>
        <p:xfrm>
          <a:off x="281940" y="1362710"/>
          <a:ext cx="3901440" cy="2599955"/>
        </p:xfrm>
        <a:graphic>
          <a:graphicData uri="http://schemas.openxmlformats.org/drawingml/2006/table">
            <a:tbl>
              <a:tblPr firstRow="1" bandRow="1">
                <a:tableStyleId>{284E427A-3D55-4303-BF80-6455036E1DE7}</a:tableStyleId>
              </a:tblPr>
              <a:tblGrid>
                <a:gridCol w="2720340">
                  <a:extLst>
                    <a:ext uri="{9D8B030D-6E8A-4147-A177-3AD203B41FA5}">
                      <a16:colId xmlns:a16="http://schemas.microsoft.com/office/drawing/2014/main" val="3964998014"/>
                    </a:ext>
                  </a:extLst>
                </a:gridCol>
                <a:gridCol w="1181100">
                  <a:extLst>
                    <a:ext uri="{9D8B030D-6E8A-4147-A177-3AD203B41FA5}">
                      <a16:colId xmlns:a16="http://schemas.microsoft.com/office/drawing/2014/main" val="2352237612"/>
                    </a:ext>
                  </a:extLst>
                </a:gridCol>
              </a:tblGrid>
              <a:tr h="519991">
                <a:tc>
                  <a:txBody>
                    <a:bodyPr/>
                    <a:lstStyle/>
                    <a:p>
                      <a:r>
                        <a:rPr lang="ru-RU" sz="1000" dirty="0"/>
                        <a:t>НАЦИОНАЛЬНЫЙ ПРОЕКТ</a:t>
                      </a:r>
                    </a:p>
                  </a:txBody>
                  <a:tcPr>
                    <a:solidFill>
                      <a:srgbClr val="009393"/>
                    </a:solidFill>
                  </a:tcPr>
                </a:tc>
                <a:tc>
                  <a:txBody>
                    <a:bodyPr/>
                    <a:lstStyle/>
                    <a:p>
                      <a:r>
                        <a:rPr lang="ru-RU" sz="1000" dirty="0" err="1"/>
                        <a:t>тыс.рублей</a:t>
                      </a:r>
                      <a:endParaRPr lang="ru-RU" sz="1000" dirty="0"/>
                    </a:p>
                  </a:txBody>
                  <a:tcPr>
                    <a:solidFill>
                      <a:srgbClr val="009393"/>
                    </a:solidFill>
                  </a:tcPr>
                </a:tc>
                <a:extLst>
                  <a:ext uri="{0D108BD9-81ED-4DB2-BD59-A6C34878D82A}">
                    <a16:rowId xmlns:a16="http://schemas.microsoft.com/office/drawing/2014/main" val="3287377477"/>
                  </a:ext>
                </a:extLst>
              </a:tr>
              <a:tr h="519991">
                <a:tc>
                  <a:txBody>
                    <a:bodyPr/>
                    <a:lstStyle/>
                    <a:p>
                      <a:pPr algn="l"/>
                      <a:r>
                        <a:rPr lang="ru-RU" sz="1200" b="1" dirty="0">
                          <a:solidFill>
                            <a:srgbClr val="343947"/>
                          </a:solidFill>
                        </a:rPr>
                        <a:t>КУЛЬТУРА</a:t>
                      </a:r>
                    </a:p>
                  </a:txBody>
                  <a:tcPr/>
                </a:tc>
                <a:tc>
                  <a:txBody>
                    <a:bodyPr/>
                    <a:lstStyle/>
                    <a:p>
                      <a:r>
                        <a:rPr lang="ru-RU" sz="1200" b="1" dirty="0">
                          <a:solidFill>
                            <a:schemeClr val="tx1"/>
                          </a:solidFill>
                        </a:rPr>
                        <a:t>10 266,7</a:t>
                      </a:r>
                    </a:p>
                  </a:txBody>
                  <a:tcPr>
                    <a:solidFill>
                      <a:srgbClr val="009393"/>
                    </a:solidFill>
                  </a:tcPr>
                </a:tc>
                <a:extLst>
                  <a:ext uri="{0D108BD9-81ED-4DB2-BD59-A6C34878D82A}">
                    <a16:rowId xmlns:a16="http://schemas.microsoft.com/office/drawing/2014/main" val="3234170760"/>
                  </a:ext>
                </a:extLst>
              </a:tr>
              <a:tr h="519991">
                <a:tc>
                  <a:txBody>
                    <a:bodyPr/>
                    <a:lstStyle/>
                    <a:p>
                      <a:pPr algn="l"/>
                      <a:r>
                        <a:rPr lang="ru-RU" sz="1200" b="1" dirty="0">
                          <a:solidFill>
                            <a:srgbClr val="343947"/>
                          </a:solidFill>
                        </a:rPr>
                        <a:t>ЖИЛЬЕ И ГОРОДСКАЯ СРЕДА </a:t>
                      </a:r>
                    </a:p>
                  </a:txBody>
                  <a:tcPr/>
                </a:tc>
                <a:tc>
                  <a:txBody>
                    <a:bodyPr/>
                    <a:lstStyle/>
                    <a:p>
                      <a:pPr marL="0" marR="0" lvl="0" indent="0" algn="ctr" defTabSz="158008" rtl="0" eaLnBrk="1" fontAlgn="auto" latinLnBrk="0" hangingPunct="1">
                        <a:lnSpc>
                          <a:spcPct val="100000"/>
                        </a:lnSpc>
                        <a:spcBef>
                          <a:spcPts val="0"/>
                        </a:spcBef>
                        <a:spcAft>
                          <a:spcPts val="0"/>
                        </a:spcAft>
                        <a:buClrTx/>
                        <a:buSzTx/>
                        <a:buFontTx/>
                        <a:buNone/>
                        <a:tabLst/>
                        <a:defRPr/>
                      </a:pPr>
                      <a:r>
                        <a:rPr lang="ru-RU" sz="1200" b="1" dirty="0">
                          <a:solidFill>
                            <a:schemeClr val="tx1"/>
                          </a:solidFill>
                        </a:rPr>
                        <a:t>153 674,8</a:t>
                      </a:r>
                    </a:p>
                  </a:txBody>
                  <a:tcPr>
                    <a:solidFill>
                      <a:srgbClr val="009393"/>
                    </a:solidFill>
                  </a:tcPr>
                </a:tc>
                <a:extLst>
                  <a:ext uri="{0D108BD9-81ED-4DB2-BD59-A6C34878D82A}">
                    <a16:rowId xmlns:a16="http://schemas.microsoft.com/office/drawing/2014/main" val="2481220210"/>
                  </a:ext>
                </a:extLst>
              </a:tr>
              <a:tr h="519991">
                <a:tc>
                  <a:txBody>
                    <a:bodyPr/>
                    <a:lstStyle/>
                    <a:p>
                      <a:pPr algn="l"/>
                      <a:r>
                        <a:rPr lang="ru-RU" sz="1200" b="1" dirty="0">
                          <a:solidFill>
                            <a:srgbClr val="343947"/>
                          </a:solidFill>
                        </a:rPr>
                        <a:t>ОБРАЗОВАНИЕ</a:t>
                      </a:r>
                    </a:p>
                  </a:txBody>
                  <a:tcPr/>
                </a:tc>
                <a:tc>
                  <a:txBody>
                    <a:bodyPr/>
                    <a:lstStyle/>
                    <a:p>
                      <a:r>
                        <a:rPr lang="ru-RU" sz="1200" b="1" dirty="0">
                          <a:solidFill>
                            <a:schemeClr val="tx1"/>
                          </a:solidFill>
                        </a:rPr>
                        <a:t>2 461 013,2</a:t>
                      </a:r>
                    </a:p>
                  </a:txBody>
                  <a:tcPr>
                    <a:solidFill>
                      <a:srgbClr val="009393"/>
                    </a:solidFill>
                  </a:tcPr>
                </a:tc>
                <a:extLst>
                  <a:ext uri="{0D108BD9-81ED-4DB2-BD59-A6C34878D82A}">
                    <a16:rowId xmlns:a16="http://schemas.microsoft.com/office/drawing/2014/main" val="563171643"/>
                  </a:ext>
                </a:extLst>
              </a:tr>
              <a:tr h="519991">
                <a:tc>
                  <a:txBody>
                    <a:bodyPr/>
                    <a:lstStyle/>
                    <a:p>
                      <a:pPr algn="l"/>
                      <a:r>
                        <a:rPr lang="ru-RU" sz="1200" b="1" dirty="0">
                          <a:solidFill>
                            <a:srgbClr val="343947"/>
                          </a:solidFill>
                        </a:rPr>
                        <a:t>ДЕМОГРАФИЯ</a:t>
                      </a:r>
                    </a:p>
                  </a:txBody>
                  <a:tcPr/>
                </a:tc>
                <a:tc>
                  <a:txBody>
                    <a:bodyPr/>
                    <a:lstStyle/>
                    <a:p>
                      <a:r>
                        <a:rPr lang="ru-RU" sz="1200" b="1" dirty="0">
                          <a:solidFill>
                            <a:schemeClr val="tx1"/>
                          </a:solidFill>
                        </a:rPr>
                        <a:t>54 532,0</a:t>
                      </a:r>
                    </a:p>
                  </a:txBody>
                  <a:tcPr>
                    <a:solidFill>
                      <a:srgbClr val="009393"/>
                    </a:solidFill>
                  </a:tcPr>
                </a:tc>
                <a:extLst>
                  <a:ext uri="{0D108BD9-81ED-4DB2-BD59-A6C34878D82A}">
                    <a16:rowId xmlns:a16="http://schemas.microsoft.com/office/drawing/2014/main" val="39533170"/>
                  </a:ext>
                </a:extLst>
              </a:tr>
            </a:tbl>
          </a:graphicData>
        </a:graphic>
      </p:graphicFrame>
      <p:graphicFrame>
        <p:nvGraphicFramePr>
          <p:cNvPr id="12" name="Диаграмма 11">
            <a:extLst>
              <a:ext uri="{FF2B5EF4-FFF2-40B4-BE49-F238E27FC236}">
                <a16:creationId xmlns:a16="http://schemas.microsoft.com/office/drawing/2014/main" id="{6056A882-2EA2-4C2C-B8A4-35179C82F828}"/>
              </a:ext>
            </a:extLst>
          </p:cNvPr>
          <p:cNvGraphicFramePr/>
          <p:nvPr>
            <p:extLst>
              <p:ext uri="{D42A27DB-BD31-4B8C-83A1-F6EECF244321}">
                <p14:modId xmlns:p14="http://schemas.microsoft.com/office/powerpoint/2010/main" val="3080135931"/>
              </p:ext>
            </p:extLst>
          </p:nvPr>
        </p:nvGraphicFramePr>
        <p:xfrm>
          <a:off x="4507230" y="1280160"/>
          <a:ext cx="4453890" cy="3467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5067172"/>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100000">
              <a:srgbClr val="72FDEA"/>
            </a:gs>
          </a:gsLst>
          <a:lin ang="681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87782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endParaRPr>
          </a:p>
        </p:txBody>
      </p:sp>
      <p:sp>
        <p:nvSpPr>
          <p:cNvPr id="3" name="Rounded Rectangle">
            <a:extLst>
              <a:ext uri="{FF2B5EF4-FFF2-40B4-BE49-F238E27FC236}">
                <a16:creationId xmlns:a16="http://schemas.microsoft.com/office/drawing/2014/main" id="{8A1179DD-6EBD-6F4E-B2DA-A09AFF33B6E0}"/>
              </a:ext>
            </a:extLst>
          </p:cNvPr>
          <p:cNvSpPr/>
          <p:nvPr/>
        </p:nvSpPr>
        <p:spPr>
          <a:xfrm>
            <a:off x="609981" y="-2402"/>
            <a:ext cx="7931346" cy="913028"/>
          </a:xfrm>
          <a:prstGeom prst="roundRect">
            <a:avLst>
              <a:gd name="adj" fmla="val 18511"/>
            </a:avLst>
          </a:prstGeom>
          <a:solidFill>
            <a:srgbClr val="009393"/>
          </a:solidFill>
          <a:ln w="3175">
            <a:miter lim="400000"/>
          </a:ln>
        </p:spPr>
        <p:txBody>
          <a:bodyPr lIns="10280" tIns="10280" rIns="10280" bIns="10280" anchor="ctr"/>
          <a:lstStyle/>
          <a:p>
            <a:pPr algn="ctr" defTabSz="158008">
              <a:defRPr sz="3200">
                <a:latin typeface="Helvetica Neue Medium"/>
                <a:ea typeface="Helvetica Neue Medium"/>
                <a:cs typeface="Helvetica Neue Medium"/>
                <a:sym typeface="Helvetica Neue Medium"/>
              </a:defRPr>
            </a:pPr>
            <a:endParaRPr sz="2000" dirty="0">
              <a:latin typeface="+mj-lt"/>
            </a:endParaRPr>
          </a:p>
        </p:txBody>
      </p:sp>
      <p:sp>
        <p:nvSpPr>
          <p:cNvPr id="6" name="TextBox 5"/>
          <p:cNvSpPr txBox="1"/>
          <p:nvPr/>
        </p:nvSpPr>
        <p:spPr>
          <a:xfrm>
            <a:off x="693420" y="282009"/>
            <a:ext cx="7627620" cy="42311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2605410" rtl="0" fontAlgn="auto" latinLnBrk="0" hangingPunct="0">
              <a:lnSpc>
                <a:spcPct val="100000"/>
              </a:lnSpc>
              <a:spcBef>
                <a:spcPts val="0"/>
              </a:spcBef>
              <a:spcAft>
                <a:spcPts val="0"/>
              </a:spcAft>
              <a:buClrTx/>
              <a:buSzTx/>
              <a:buFontTx/>
              <a:buNone/>
              <a:tabLst/>
            </a:pPr>
            <a:r>
              <a:rPr lang="ru-RU" sz="2000" dirty="0">
                <a:solidFill>
                  <a:schemeClr val="tx1"/>
                </a:solidFill>
              </a:rPr>
              <a:t>Расходы на реализацию национальных проектов в 2023 году</a:t>
            </a:r>
            <a:endParaRPr kumimoji="0" lang="ru-RU" sz="2000" b="0" i="0" u="none" strike="noStrike" cap="none" spc="0" normalizeH="0" baseline="0" dirty="0">
              <a:ln>
                <a:noFill/>
              </a:ln>
              <a:solidFill>
                <a:schemeClr val="tx1"/>
              </a:solidFill>
              <a:effectLst/>
              <a:uFillTx/>
              <a:sym typeface="Proxima Nova"/>
            </a:endParaRPr>
          </a:p>
        </p:txBody>
      </p:sp>
      <p:graphicFrame>
        <p:nvGraphicFramePr>
          <p:cNvPr id="9" name="Таблица 8">
            <a:extLst>
              <a:ext uri="{FF2B5EF4-FFF2-40B4-BE49-F238E27FC236}">
                <a16:creationId xmlns:a16="http://schemas.microsoft.com/office/drawing/2014/main" id="{0516050C-A3E3-472C-95CB-3F69E90498D3}"/>
              </a:ext>
            </a:extLst>
          </p:cNvPr>
          <p:cNvGraphicFramePr>
            <a:graphicFrameLocks noGrp="1"/>
          </p:cNvGraphicFramePr>
          <p:nvPr>
            <p:extLst>
              <p:ext uri="{D42A27DB-BD31-4B8C-83A1-F6EECF244321}">
                <p14:modId xmlns:p14="http://schemas.microsoft.com/office/powerpoint/2010/main" val="923360563"/>
              </p:ext>
            </p:extLst>
          </p:nvPr>
        </p:nvGraphicFramePr>
        <p:xfrm>
          <a:off x="248194" y="990203"/>
          <a:ext cx="8730344" cy="4069080"/>
        </p:xfrm>
        <a:graphic>
          <a:graphicData uri="http://schemas.openxmlformats.org/drawingml/2006/table">
            <a:tbl>
              <a:tblPr firstRow="1" bandRow="1">
                <a:tableStyleId>{5940675A-B579-460E-94D1-54222C63F5DA}</a:tableStyleId>
              </a:tblPr>
              <a:tblGrid>
                <a:gridCol w="8730344">
                  <a:extLst>
                    <a:ext uri="{9D8B030D-6E8A-4147-A177-3AD203B41FA5}">
                      <a16:colId xmlns:a16="http://schemas.microsoft.com/office/drawing/2014/main" val="3767522125"/>
                    </a:ext>
                  </a:extLst>
                </a:gridCol>
              </a:tblGrid>
              <a:tr h="3889664">
                <a:tc>
                  <a:txBody>
                    <a:bodyPr/>
                    <a:lstStyle/>
                    <a:p>
                      <a:pPr algn="l"/>
                      <a:r>
                        <a:rPr lang="ru-RU" sz="1050" b="1" i="0" u="none" strike="noStrike" cap="none" spc="0" baseline="0" dirty="0">
                          <a:solidFill>
                            <a:srgbClr val="343947"/>
                          </a:solidFill>
                          <a:effectLst/>
                          <a:uFillTx/>
                          <a:latin typeface="+mn-lt"/>
                          <a:ea typeface="+mn-ea"/>
                          <a:cs typeface="+mn-cs"/>
                          <a:sym typeface="Proxima Nova"/>
                        </a:rPr>
                        <a:t>НАЦИОНАЛЬНЫЙ ПРОЕКТ «ОБРАЗОВАНИЕ» - 2 461 013,2 тыс. рублей</a:t>
                      </a:r>
                    </a:p>
                    <a:p>
                      <a:pPr algn="l"/>
                      <a:endParaRPr lang="ru-RU" sz="1050" b="1" i="0" u="none" strike="noStrike" cap="none" spc="0" baseline="0" dirty="0">
                        <a:solidFill>
                          <a:srgbClr val="343947"/>
                        </a:solidFill>
                        <a:effectLst/>
                        <a:uFillTx/>
                        <a:latin typeface="+mn-lt"/>
                        <a:ea typeface="+mn-ea"/>
                        <a:cs typeface="+mn-cs"/>
                        <a:sym typeface="Proxima Nova"/>
                      </a:endParaRPr>
                    </a:p>
                    <a:p>
                      <a:pPr marL="228600" marR="0" lvl="0" indent="-228600" algn="l" defTabSz="158008" rtl="0" eaLnBrk="1" fontAlgn="auto" latinLnBrk="0" hangingPunct="1">
                        <a:lnSpc>
                          <a:spcPct val="100000"/>
                        </a:lnSpc>
                        <a:spcBef>
                          <a:spcPts val="0"/>
                        </a:spcBef>
                        <a:spcAft>
                          <a:spcPts val="0"/>
                        </a:spcAft>
                        <a:buClrTx/>
                        <a:buSzTx/>
                        <a:buFontTx/>
                        <a:buAutoNum type="arabicPeriod"/>
                        <a:tabLst/>
                        <a:defRPr/>
                      </a:pPr>
                      <a:r>
                        <a:rPr lang="ru-RU" sz="1050" b="1" i="1" dirty="0">
                          <a:solidFill>
                            <a:schemeClr val="bg2">
                              <a:lumMod val="50000"/>
                            </a:schemeClr>
                          </a:solidFill>
                        </a:rPr>
                        <a:t>Федеральный проект «Современная школа»</a:t>
                      </a:r>
                    </a:p>
                    <a:p>
                      <a:pPr marL="0" marR="0" lvl="0" indent="0" algn="l" defTabSz="158008" rtl="0" eaLnBrk="1" fontAlgn="auto" latinLnBrk="0" hangingPunct="1">
                        <a:lnSpc>
                          <a:spcPct val="100000"/>
                        </a:lnSpc>
                        <a:spcBef>
                          <a:spcPts val="0"/>
                        </a:spcBef>
                        <a:spcAft>
                          <a:spcPts val="0"/>
                        </a:spcAft>
                        <a:buClrTx/>
                        <a:buSzTx/>
                        <a:buFontTx/>
                        <a:buNone/>
                        <a:tabLst/>
                        <a:defRPr/>
                      </a:pPr>
                      <a:r>
                        <a:rPr lang="ru-RU" sz="1050" b="0" i="0" u="none" strike="noStrike" cap="none" spc="0" baseline="0" dirty="0">
                          <a:solidFill>
                            <a:srgbClr val="343947"/>
                          </a:solidFill>
                          <a:effectLst/>
                          <a:uFillTx/>
                          <a:latin typeface="+mn-lt"/>
                          <a:ea typeface="+mn-ea"/>
                          <a:cs typeface="+mn-cs"/>
                          <a:sym typeface="Proxima Nova"/>
                        </a:rPr>
                        <a:t>Созданы центры образования естественно-научной и технологической направленностей «Точка Роста» на базе МАОУ «ВСОШ № 11» в здании № 1 по адресу деревня </a:t>
                      </a:r>
                      <a:r>
                        <a:rPr lang="ru-RU" sz="1050" b="0" i="0" u="none" strike="noStrike" cap="none" spc="0" baseline="0" dirty="0" err="1">
                          <a:solidFill>
                            <a:srgbClr val="343947"/>
                          </a:solidFill>
                          <a:effectLst/>
                          <a:uFillTx/>
                          <a:latin typeface="+mn-lt"/>
                          <a:ea typeface="+mn-ea"/>
                          <a:cs typeface="+mn-cs"/>
                          <a:sym typeface="Proxima Nova"/>
                        </a:rPr>
                        <a:t>Сапроново</a:t>
                      </a:r>
                      <a:r>
                        <a:rPr lang="ru-RU" sz="1050" b="0" i="0" u="none" strike="noStrike" cap="none" spc="0" baseline="0" dirty="0">
                          <a:solidFill>
                            <a:srgbClr val="343947"/>
                          </a:solidFill>
                          <a:effectLst/>
                          <a:uFillTx/>
                          <a:latin typeface="+mn-lt"/>
                          <a:ea typeface="+mn-ea"/>
                          <a:cs typeface="+mn-cs"/>
                          <a:sym typeface="Proxima Nova"/>
                        </a:rPr>
                        <a:t>, микрорайон </a:t>
                      </a:r>
                      <a:r>
                        <a:rPr lang="ru-RU" sz="1050" b="0" i="0" u="none" strike="noStrike" cap="none" spc="0" baseline="0" dirty="0" err="1">
                          <a:solidFill>
                            <a:srgbClr val="343947"/>
                          </a:solidFill>
                          <a:effectLst/>
                          <a:uFillTx/>
                          <a:latin typeface="+mn-lt"/>
                          <a:ea typeface="+mn-ea"/>
                          <a:cs typeface="+mn-cs"/>
                          <a:sym typeface="Proxima Nova"/>
                        </a:rPr>
                        <a:t>Купелинка</a:t>
                      </a:r>
                      <a:r>
                        <a:rPr lang="ru-RU" sz="1050" b="0" i="0" u="none" strike="noStrike" cap="none" spc="0" baseline="0" dirty="0">
                          <a:solidFill>
                            <a:srgbClr val="343947"/>
                          </a:solidFill>
                          <a:effectLst/>
                          <a:uFillTx/>
                          <a:latin typeface="+mn-lt"/>
                          <a:ea typeface="+mn-ea"/>
                          <a:cs typeface="+mn-cs"/>
                          <a:sym typeface="Proxima Nova"/>
                        </a:rPr>
                        <a:t>, квартал Северный, 26 и в здании № 2 по адресу Ленинский городской округ, деревня Калиновка, 89</a:t>
                      </a:r>
                      <a:r>
                        <a:rPr lang="ru-RU" sz="1050" dirty="0">
                          <a:solidFill>
                            <a:srgbClr val="343947"/>
                          </a:solidFill>
                        </a:rPr>
                        <a:t> (проведены ремонты помещений, приобретено оборудование, средства обучения и воспитания, мебель)</a:t>
                      </a:r>
                      <a:r>
                        <a:rPr lang="ru-RU" sz="1050" b="0" i="0" u="none" strike="noStrike" cap="none" spc="0" baseline="0" dirty="0">
                          <a:solidFill>
                            <a:srgbClr val="343947"/>
                          </a:solidFill>
                          <a:effectLst/>
                          <a:uFillTx/>
                          <a:latin typeface="+mn-lt"/>
                          <a:ea typeface="+mn-ea"/>
                          <a:cs typeface="+mn-cs"/>
                          <a:sym typeface="Proxima Nova"/>
                        </a:rPr>
                        <a:t>;</a:t>
                      </a:r>
                      <a:endParaRPr lang="en-US" sz="1050" b="0" i="0" u="none" strike="noStrike" cap="none" spc="0" baseline="0" dirty="0">
                        <a:solidFill>
                          <a:srgbClr val="343947"/>
                        </a:solidFill>
                        <a:effectLst/>
                        <a:uFillTx/>
                        <a:latin typeface="+mn-lt"/>
                        <a:ea typeface="+mn-ea"/>
                        <a:cs typeface="+mn-cs"/>
                        <a:sym typeface="Proxima Nova"/>
                      </a:endParaRP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50" b="0" i="0" u="none" strike="noStrike" cap="none" spc="0" baseline="0" dirty="0">
                        <a:solidFill>
                          <a:srgbClr val="FF0000"/>
                        </a:solidFill>
                        <a:effectLst/>
                        <a:uFillTx/>
                        <a:latin typeface="+mn-lt"/>
                        <a:ea typeface="+mn-ea"/>
                        <a:cs typeface="+mn-cs"/>
                        <a:sym typeface="Proxima Nova"/>
                      </a:endParaRPr>
                    </a:p>
                    <a:p>
                      <a:pPr algn="l"/>
                      <a:r>
                        <a:rPr lang="ru-RU" sz="1050" b="0" i="0" u="none" strike="noStrike" cap="none" spc="0" baseline="0" dirty="0">
                          <a:solidFill>
                            <a:srgbClr val="343947"/>
                          </a:solidFill>
                          <a:effectLst/>
                          <a:uFillTx/>
                          <a:latin typeface="+mn-lt"/>
                          <a:ea typeface="+mn-ea"/>
                          <a:cs typeface="+mn-cs"/>
                          <a:sym typeface="Proxima Nova"/>
                        </a:rPr>
                        <a:t>продолжается строительство Средней образовательной школы на 825 мест, Ленинский городской округ, р. п. Дрожжино, ЖК «Дрожжино - 2» и Средней общеобразовательной школы на 1550 мест, Ленинский городской округ, п. Битца. </a:t>
                      </a: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50" b="1" i="1" dirty="0">
                        <a:solidFill>
                          <a:schemeClr val="bg2">
                            <a:lumMod val="50000"/>
                          </a:schemeClr>
                        </a:solidFill>
                      </a:endParaRPr>
                    </a:p>
                    <a:p>
                      <a:pPr marL="0" marR="0" lvl="0" indent="0" algn="l" defTabSz="158008" rtl="0" eaLnBrk="1" fontAlgn="auto" latinLnBrk="0" hangingPunct="1">
                        <a:lnSpc>
                          <a:spcPct val="100000"/>
                        </a:lnSpc>
                        <a:spcBef>
                          <a:spcPts val="0"/>
                        </a:spcBef>
                        <a:spcAft>
                          <a:spcPts val="0"/>
                        </a:spcAft>
                        <a:buClrTx/>
                        <a:buSzTx/>
                        <a:buFontTx/>
                        <a:buNone/>
                        <a:tabLst/>
                        <a:defRPr/>
                      </a:pPr>
                      <a:r>
                        <a:rPr lang="ru-RU" sz="1050" b="1" i="1" dirty="0">
                          <a:solidFill>
                            <a:schemeClr val="bg2">
                              <a:lumMod val="50000"/>
                            </a:schemeClr>
                          </a:solidFill>
                        </a:rPr>
                        <a:t>2. Федеральный </a:t>
                      </a:r>
                      <a:r>
                        <a:rPr lang="ru-RU" sz="1050" b="1" i="1" dirty="0">
                          <a:solidFill>
                            <a:srgbClr val="343947"/>
                          </a:solidFill>
                        </a:rPr>
                        <a:t>проект «</a:t>
                      </a:r>
                      <a:r>
                        <a:rPr lang="ru-RU" sz="1050" b="1" i="1" u="none" strike="noStrike" cap="none" spc="0" baseline="0" dirty="0">
                          <a:solidFill>
                            <a:srgbClr val="343947"/>
                          </a:solidFill>
                          <a:effectLst/>
                          <a:uFillTx/>
                          <a:latin typeface="+mn-lt"/>
                          <a:ea typeface="+mn-ea"/>
                          <a:cs typeface="+mn-cs"/>
                          <a:sym typeface="Proxima Nova"/>
                        </a:rPr>
                        <a:t>Патриотическое воспитание граждан Российской Федерации</a:t>
                      </a:r>
                      <a:r>
                        <a:rPr lang="ru-RU" sz="1050" b="1" i="1" dirty="0">
                          <a:solidFill>
                            <a:srgbClr val="343947"/>
                          </a:solidFill>
                        </a:rPr>
                        <a:t>»</a:t>
                      </a:r>
                    </a:p>
                    <a:p>
                      <a:pPr marL="0" marR="0" lvl="0" indent="0" algn="l" defTabSz="158008" rtl="0" eaLnBrk="1" fontAlgn="auto" latinLnBrk="0" hangingPunct="1">
                        <a:lnSpc>
                          <a:spcPct val="100000"/>
                        </a:lnSpc>
                        <a:spcBef>
                          <a:spcPts val="0"/>
                        </a:spcBef>
                        <a:spcAft>
                          <a:spcPts val="0"/>
                        </a:spcAft>
                        <a:buClrTx/>
                        <a:buSzTx/>
                        <a:buFontTx/>
                        <a:buNone/>
                        <a:tabLst/>
                        <a:defRPr/>
                      </a:pPr>
                      <a:r>
                        <a:rPr lang="ru-RU" sz="1050" b="0" i="0" u="none" strike="noStrike" cap="none" spc="0" baseline="0" dirty="0">
                          <a:solidFill>
                            <a:srgbClr val="343947"/>
                          </a:solidFill>
                          <a:effectLst/>
                          <a:uFillTx/>
                          <a:latin typeface="+mn-lt"/>
                          <a:ea typeface="+mn-ea"/>
                          <a:cs typeface="+mn-cs"/>
                          <a:sym typeface="Proxima Nova"/>
                        </a:rPr>
                        <a:t>Учащиеся школ вовлечены в мероприятия патриотической направленности (обеспечивалась деятельность советников во всех муниципальных общеобразовательных организациях городского округа, приобретена символика Российской Федерации).  </a:t>
                      </a:r>
                      <a:endParaRPr lang="ru-RU" sz="1050" b="1" i="1" dirty="0">
                        <a:solidFill>
                          <a:srgbClr val="343947"/>
                        </a:solidFill>
                      </a:endParaRPr>
                    </a:p>
                    <a:p>
                      <a:pPr algn="l"/>
                      <a:endParaRPr lang="ru-RU" sz="1050" b="1" i="0" u="none" strike="noStrike" cap="none" spc="0" baseline="0" dirty="0">
                        <a:solidFill>
                          <a:srgbClr val="343947"/>
                        </a:solidFill>
                        <a:effectLst/>
                        <a:uFillTx/>
                        <a:latin typeface="+mn-lt"/>
                        <a:ea typeface="+mn-ea"/>
                        <a:cs typeface="+mn-cs"/>
                        <a:sym typeface="Proxima Nova"/>
                      </a:endParaRPr>
                    </a:p>
                    <a:p>
                      <a:pPr algn="l"/>
                      <a:endParaRPr lang="ru-RU" sz="1050" b="1" i="0" u="none" strike="noStrike" cap="none" spc="0" baseline="0" dirty="0">
                        <a:solidFill>
                          <a:srgbClr val="343947"/>
                        </a:solidFill>
                        <a:effectLst/>
                        <a:uFillTx/>
                        <a:latin typeface="+mn-lt"/>
                        <a:ea typeface="+mn-ea"/>
                        <a:cs typeface="+mn-cs"/>
                        <a:sym typeface="Proxima Nova"/>
                      </a:endParaRPr>
                    </a:p>
                    <a:p>
                      <a:pPr algn="l"/>
                      <a:r>
                        <a:rPr lang="ru-RU" sz="1050" b="1" i="0" u="none" strike="noStrike" cap="none" spc="0" baseline="0" dirty="0">
                          <a:solidFill>
                            <a:srgbClr val="343947"/>
                          </a:solidFill>
                          <a:effectLst/>
                          <a:uFillTx/>
                          <a:latin typeface="+mn-lt"/>
                          <a:ea typeface="+mn-ea"/>
                          <a:cs typeface="+mn-cs"/>
                          <a:sym typeface="Proxima Nova"/>
                        </a:rPr>
                        <a:t>НАЦИОНАЛЬНЫЙ ПРОЕКТ «ДЕМОГРАФИЯ» - 54 532,0 тыс. рублей</a:t>
                      </a:r>
                    </a:p>
                    <a:p>
                      <a:pPr algn="l"/>
                      <a:endParaRPr lang="en-US" sz="1050" b="1" i="0" u="none" strike="noStrike" cap="none" spc="0" baseline="0" dirty="0">
                        <a:solidFill>
                          <a:srgbClr val="343947"/>
                        </a:solidFill>
                        <a:effectLst/>
                        <a:uFillTx/>
                        <a:latin typeface="+mn-lt"/>
                        <a:ea typeface="+mn-ea"/>
                        <a:cs typeface="+mn-cs"/>
                        <a:sym typeface="Proxima Nova"/>
                      </a:endParaRPr>
                    </a:p>
                    <a:p>
                      <a:pPr marL="228600" marR="0" lvl="0" indent="-228600" algn="l" defTabSz="158008" rtl="0" eaLnBrk="1" fontAlgn="auto" latinLnBrk="0" hangingPunct="1">
                        <a:lnSpc>
                          <a:spcPct val="100000"/>
                        </a:lnSpc>
                        <a:spcBef>
                          <a:spcPts val="0"/>
                        </a:spcBef>
                        <a:spcAft>
                          <a:spcPts val="0"/>
                        </a:spcAft>
                        <a:buClrTx/>
                        <a:buSzTx/>
                        <a:buFontTx/>
                        <a:buAutoNum type="arabicPeriod"/>
                        <a:tabLst/>
                        <a:defRPr/>
                      </a:pPr>
                      <a:r>
                        <a:rPr lang="ru-RU" sz="1050" b="1" i="1" dirty="0">
                          <a:solidFill>
                            <a:schemeClr val="bg2">
                              <a:lumMod val="50000"/>
                            </a:schemeClr>
                          </a:solidFill>
                        </a:rPr>
                        <a:t>Федеральный </a:t>
                      </a:r>
                      <a:r>
                        <a:rPr lang="ru-RU" sz="1050" b="1" i="1" dirty="0">
                          <a:solidFill>
                            <a:srgbClr val="343947"/>
                          </a:solidFill>
                        </a:rPr>
                        <a:t>проект «Содействие занятости»</a:t>
                      </a:r>
                    </a:p>
                    <a:p>
                      <a:pPr marL="0" marR="0" lvl="0" indent="0" algn="l" defTabSz="158008" rtl="0" eaLnBrk="1" fontAlgn="auto" latinLnBrk="0" hangingPunct="1">
                        <a:lnSpc>
                          <a:spcPct val="100000"/>
                        </a:lnSpc>
                        <a:spcBef>
                          <a:spcPts val="0"/>
                        </a:spcBef>
                        <a:spcAft>
                          <a:spcPts val="0"/>
                        </a:spcAft>
                        <a:buClrTx/>
                        <a:buSzTx/>
                        <a:buFontTx/>
                        <a:buNone/>
                        <a:tabLst/>
                        <a:defRPr/>
                      </a:pPr>
                      <a:r>
                        <a:rPr lang="ru-RU" sz="1050" b="0" i="0" dirty="0">
                          <a:solidFill>
                            <a:srgbClr val="343947"/>
                          </a:solidFill>
                        </a:rPr>
                        <a:t>Осуществлена государственная поддержка </a:t>
                      </a:r>
                      <a:r>
                        <a:rPr lang="ru-RU" sz="1050" b="0" i="0" u="none" strike="noStrike" cap="none" spc="0" baseline="0" dirty="0">
                          <a:solidFill>
                            <a:srgbClr val="343947"/>
                          </a:solidFill>
                          <a:effectLst/>
                          <a:uFillTx/>
                          <a:latin typeface="+mn-lt"/>
                          <a:ea typeface="+mn-ea"/>
                          <a:cs typeface="+mn-cs"/>
                          <a:sym typeface="Proxima Nova"/>
                        </a:rPr>
                        <a:t>частных организациях дошкольного образования Детский сад «Гулливер - </a:t>
                      </a:r>
                      <a:r>
                        <a:rPr lang="ru-RU" sz="1050" b="0" i="0" u="none" strike="noStrike" cap="none" spc="0" baseline="0" dirty="0" err="1">
                          <a:solidFill>
                            <a:srgbClr val="343947"/>
                          </a:solidFill>
                          <a:effectLst/>
                          <a:uFillTx/>
                          <a:latin typeface="+mn-lt"/>
                          <a:ea typeface="+mn-ea"/>
                          <a:cs typeface="+mn-cs"/>
                          <a:sym typeface="Proxima Nova"/>
                        </a:rPr>
                        <a:t>Суханово</a:t>
                      </a:r>
                      <a:r>
                        <a:rPr lang="ru-RU" sz="1050" b="0" i="0" u="none" strike="noStrike" cap="none" spc="0" baseline="0" dirty="0">
                          <a:solidFill>
                            <a:srgbClr val="343947"/>
                          </a:solidFill>
                          <a:effectLst/>
                          <a:uFillTx/>
                          <a:latin typeface="+mn-lt"/>
                          <a:ea typeface="+mn-ea"/>
                          <a:cs typeface="+mn-cs"/>
                          <a:sym typeface="Proxima Nova"/>
                        </a:rPr>
                        <a:t>», «Детский сад «Замок Детства», «Мозаика на Березовой», «Счастливые дети Молоково» осуществляющих присмотр и уход за детьми (осуществлено возмещение расходов на присмотр и уход, содержание имущества и арендную плату за использование помещений).</a:t>
                      </a: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00" dirty="0">
                        <a:solidFill>
                          <a:srgbClr val="343947"/>
                        </a:solidFill>
                      </a:endParaRP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00" dirty="0">
                        <a:solidFill>
                          <a:srgbClr val="343947"/>
                        </a:solidFill>
                      </a:endParaRP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00" dirty="0">
                        <a:solidFill>
                          <a:srgbClr val="343947"/>
                        </a:solidFill>
                      </a:endParaRPr>
                    </a:p>
                  </a:txBody>
                  <a:tcPr/>
                </a:tc>
                <a:extLst>
                  <a:ext uri="{0D108BD9-81ED-4DB2-BD59-A6C34878D82A}">
                    <a16:rowId xmlns:a16="http://schemas.microsoft.com/office/drawing/2014/main" val="188645332"/>
                  </a:ext>
                </a:extLst>
              </a:tr>
            </a:tbl>
          </a:graphicData>
        </a:graphic>
      </p:graphicFrame>
    </p:spTree>
    <p:extLst>
      <p:ext uri="{BB962C8B-B14F-4D97-AF65-F5344CB8AC3E}">
        <p14:creationId xmlns:p14="http://schemas.microsoft.com/office/powerpoint/2010/main" val="1534680449"/>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100000">
              <a:srgbClr val="72FDEA"/>
            </a:gs>
          </a:gsLst>
          <a:lin ang="681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877821" rtl="0" fontAlgn="auto" latinLnBrk="0" hangingPunct="0">
              <a:lnSpc>
                <a:spcPct val="100000"/>
              </a:lnSpc>
              <a:spcBef>
                <a:spcPts val="0"/>
              </a:spcBef>
              <a:spcAft>
                <a:spcPts val="0"/>
              </a:spcAft>
              <a:buClrTx/>
              <a:buSzTx/>
              <a:buFontTx/>
              <a:buNone/>
              <a:tabLst/>
            </a:pPr>
            <a:endParaRPr kumimoji="0" lang="ru-RU"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endParaRPr>
          </a:p>
        </p:txBody>
      </p:sp>
      <p:sp>
        <p:nvSpPr>
          <p:cNvPr id="3" name="Rounded Rectangle">
            <a:extLst>
              <a:ext uri="{FF2B5EF4-FFF2-40B4-BE49-F238E27FC236}">
                <a16:creationId xmlns:a16="http://schemas.microsoft.com/office/drawing/2014/main" id="{8A1179DD-6EBD-6F4E-B2DA-A09AFF33B6E0}"/>
              </a:ext>
            </a:extLst>
          </p:cNvPr>
          <p:cNvSpPr/>
          <p:nvPr/>
        </p:nvSpPr>
        <p:spPr>
          <a:xfrm>
            <a:off x="609981" y="37054"/>
            <a:ext cx="7931346" cy="913028"/>
          </a:xfrm>
          <a:prstGeom prst="roundRect">
            <a:avLst>
              <a:gd name="adj" fmla="val 18511"/>
            </a:avLst>
          </a:prstGeom>
          <a:solidFill>
            <a:srgbClr val="009393"/>
          </a:solidFill>
          <a:ln w="3175">
            <a:miter lim="400000"/>
          </a:ln>
        </p:spPr>
        <p:txBody>
          <a:bodyPr lIns="10280" tIns="10280" rIns="10280" bIns="10280" anchor="ctr"/>
          <a:lstStyle/>
          <a:p>
            <a:pPr algn="ctr" defTabSz="158008">
              <a:defRPr sz="3200">
                <a:latin typeface="Helvetica Neue Medium"/>
                <a:ea typeface="Helvetica Neue Medium"/>
                <a:cs typeface="Helvetica Neue Medium"/>
                <a:sym typeface="Helvetica Neue Medium"/>
              </a:defRPr>
            </a:pPr>
            <a:endParaRPr sz="2000" dirty="0">
              <a:latin typeface="+mj-lt"/>
            </a:endParaRPr>
          </a:p>
        </p:txBody>
      </p:sp>
      <p:sp>
        <p:nvSpPr>
          <p:cNvPr id="6" name="TextBox 5"/>
          <p:cNvSpPr txBox="1"/>
          <p:nvPr/>
        </p:nvSpPr>
        <p:spPr>
          <a:xfrm>
            <a:off x="693420" y="282009"/>
            <a:ext cx="7627620" cy="42311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indent="0" algn="ctr" defTabSz="2605410" rtl="0" fontAlgn="auto" latinLnBrk="0" hangingPunct="0">
              <a:lnSpc>
                <a:spcPct val="100000"/>
              </a:lnSpc>
              <a:spcBef>
                <a:spcPts val="0"/>
              </a:spcBef>
              <a:spcAft>
                <a:spcPts val="0"/>
              </a:spcAft>
              <a:buClrTx/>
              <a:buSzTx/>
              <a:buFontTx/>
              <a:buNone/>
              <a:tabLst/>
            </a:pPr>
            <a:r>
              <a:rPr lang="ru-RU" sz="2000" dirty="0">
                <a:solidFill>
                  <a:schemeClr val="tx1"/>
                </a:solidFill>
              </a:rPr>
              <a:t>Расходы на реализацию национальных проектов в 2023 году</a:t>
            </a:r>
            <a:endParaRPr kumimoji="0" lang="ru-RU" sz="2000" b="0" i="0" u="none" strike="noStrike" cap="none" spc="0" normalizeH="0" baseline="0" dirty="0">
              <a:ln>
                <a:noFill/>
              </a:ln>
              <a:solidFill>
                <a:schemeClr val="tx1"/>
              </a:solidFill>
              <a:effectLst/>
              <a:uFillTx/>
              <a:sym typeface="Proxima Nova"/>
            </a:endParaRPr>
          </a:p>
        </p:txBody>
      </p:sp>
      <p:graphicFrame>
        <p:nvGraphicFramePr>
          <p:cNvPr id="9" name="Таблица 8">
            <a:extLst>
              <a:ext uri="{FF2B5EF4-FFF2-40B4-BE49-F238E27FC236}">
                <a16:creationId xmlns:a16="http://schemas.microsoft.com/office/drawing/2014/main" id="{0516050C-A3E3-472C-95CB-3F69E90498D3}"/>
              </a:ext>
            </a:extLst>
          </p:cNvPr>
          <p:cNvGraphicFramePr>
            <a:graphicFrameLocks noGrp="1"/>
          </p:cNvGraphicFramePr>
          <p:nvPr>
            <p:extLst>
              <p:ext uri="{D42A27DB-BD31-4B8C-83A1-F6EECF244321}">
                <p14:modId xmlns:p14="http://schemas.microsoft.com/office/powerpoint/2010/main" val="3566574951"/>
              </p:ext>
            </p:extLst>
          </p:nvPr>
        </p:nvGraphicFramePr>
        <p:xfrm>
          <a:off x="163286" y="1103810"/>
          <a:ext cx="8823960" cy="3814355"/>
        </p:xfrm>
        <a:graphic>
          <a:graphicData uri="http://schemas.openxmlformats.org/drawingml/2006/table">
            <a:tbl>
              <a:tblPr firstRow="1" bandRow="1">
                <a:tableStyleId>{5940675A-B579-460E-94D1-54222C63F5DA}</a:tableStyleId>
              </a:tblPr>
              <a:tblGrid>
                <a:gridCol w="8823960">
                  <a:extLst>
                    <a:ext uri="{9D8B030D-6E8A-4147-A177-3AD203B41FA5}">
                      <a16:colId xmlns:a16="http://schemas.microsoft.com/office/drawing/2014/main" val="3767522125"/>
                    </a:ext>
                  </a:extLst>
                </a:gridCol>
              </a:tblGrid>
              <a:tr h="3814355">
                <a:tc>
                  <a:txBody>
                    <a:bodyPr/>
                    <a:lstStyle/>
                    <a:p>
                      <a:pPr algn="l"/>
                      <a:endParaRPr lang="en-US" sz="800" b="1" i="0" u="none" strike="noStrike" cap="none" spc="0" baseline="0" dirty="0">
                        <a:solidFill>
                          <a:srgbClr val="343947"/>
                        </a:solidFill>
                        <a:effectLst/>
                        <a:uFillTx/>
                        <a:latin typeface="+mn-lt"/>
                        <a:ea typeface="+mn-ea"/>
                        <a:cs typeface="+mn-cs"/>
                        <a:sym typeface="Proxima Nova"/>
                      </a:endParaRPr>
                    </a:p>
                    <a:p>
                      <a:pPr marL="0" marR="0" lvl="0" indent="0" algn="l" defTabSz="158008" rtl="0" eaLnBrk="1" fontAlgn="auto" latinLnBrk="0" hangingPunct="1">
                        <a:lnSpc>
                          <a:spcPct val="100000"/>
                        </a:lnSpc>
                        <a:spcBef>
                          <a:spcPts val="0"/>
                        </a:spcBef>
                        <a:spcAft>
                          <a:spcPts val="0"/>
                        </a:spcAft>
                        <a:buClrTx/>
                        <a:buSzTx/>
                        <a:buFontTx/>
                        <a:buNone/>
                        <a:tabLst/>
                        <a:defRPr/>
                      </a:pPr>
                      <a:r>
                        <a:rPr lang="ru-RU" sz="1000" b="1" i="0" u="none" strike="noStrike" cap="none" spc="0" baseline="0" dirty="0">
                          <a:solidFill>
                            <a:schemeClr val="bg2">
                              <a:lumMod val="50000"/>
                            </a:schemeClr>
                          </a:solidFill>
                          <a:effectLst/>
                          <a:uFillTx/>
                          <a:latin typeface="+mn-lt"/>
                          <a:ea typeface="+mn-ea"/>
                          <a:cs typeface="+mn-cs"/>
                          <a:sym typeface="Proxima Nova"/>
                        </a:rPr>
                        <a:t>НАЦИОНАЛЬНЫЙ ПРОЕКТ «КУЛЬТУРА» - 10 266,7 тыс. рублей</a:t>
                      </a:r>
                      <a:endParaRPr lang="en-US" sz="1000" b="1" i="0" u="none" strike="noStrike" cap="none" spc="0" baseline="0" dirty="0">
                        <a:solidFill>
                          <a:schemeClr val="bg2">
                            <a:lumMod val="50000"/>
                          </a:schemeClr>
                        </a:solidFill>
                        <a:effectLst/>
                        <a:uFillTx/>
                        <a:latin typeface="+mn-lt"/>
                        <a:ea typeface="+mn-ea"/>
                        <a:cs typeface="+mn-cs"/>
                        <a:sym typeface="Proxima Nova"/>
                      </a:endParaRPr>
                    </a:p>
                    <a:p>
                      <a:pPr marL="0" marR="0" lvl="0" indent="0" algn="l" defTabSz="158008" rtl="0" eaLnBrk="1" fontAlgn="auto" latinLnBrk="0" hangingPunct="1">
                        <a:lnSpc>
                          <a:spcPct val="100000"/>
                        </a:lnSpc>
                        <a:spcBef>
                          <a:spcPts val="0"/>
                        </a:spcBef>
                        <a:spcAft>
                          <a:spcPts val="0"/>
                        </a:spcAft>
                        <a:buClrTx/>
                        <a:buSzTx/>
                        <a:buFontTx/>
                        <a:buNone/>
                        <a:tabLst/>
                        <a:defRPr/>
                      </a:pPr>
                      <a:endParaRPr lang="ru-RU" sz="1000" b="1" i="0" u="none" strike="noStrike" cap="none" spc="0" baseline="0" dirty="0">
                        <a:solidFill>
                          <a:schemeClr val="bg2">
                            <a:lumMod val="50000"/>
                          </a:schemeClr>
                        </a:solidFill>
                        <a:effectLst/>
                        <a:uFillTx/>
                        <a:latin typeface="+mn-lt"/>
                        <a:ea typeface="+mn-ea"/>
                        <a:cs typeface="+mn-cs"/>
                        <a:sym typeface="Proxima Nova"/>
                      </a:endParaRPr>
                    </a:p>
                    <a:p>
                      <a:pPr marL="228600" indent="-228600" algn="just">
                        <a:buAutoNum type="arabicPeriod"/>
                      </a:pPr>
                      <a:r>
                        <a:rPr lang="ru-RU" sz="1000" b="1" i="1" dirty="0">
                          <a:solidFill>
                            <a:schemeClr val="bg2">
                              <a:lumMod val="50000"/>
                            </a:schemeClr>
                          </a:solidFill>
                        </a:rPr>
                        <a:t>Федеральный проект «Культурная среда»</a:t>
                      </a:r>
                    </a:p>
                    <a:p>
                      <a:pPr marL="0" indent="0" algn="just">
                        <a:buNone/>
                      </a:pPr>
                      <a:r>
                        <a:rPr lang="ru-RU" sz="1000" dirty="0">
                          <a:solidFill>
                            <a:schemeClr val="bg2">
                              <a:lumMod val="50000"/>
                            </a:schemeClr>
                          </a:solidFill>
                        </a:rPr>
                        <a:t>Центральная библиотека приняла участие в федеральном конкурсе и выиграла грант в рамках проекта «Библиотеки нового поколения» для переоснащения по модельному стандарту. В течение 2023 года были проведены ремонтные работы, приобретено новое оборудование и мебель. </a:t>
                      </a:r>
                      <a:r>
                        <a:rPr lang="ru-RU" sz="1000" b="0" dirty="0">
                          <a:solidFill>
                            <a:schemeClr val="bg2">
                              <a:lumMod val="50000"/>
                            </a:schemeClr>
                          </a:solidFill>
                        </a:rPr>
                        <a:t>26.10.2023 состоялась торжественная церемония открытия модельной библиотеки.</a:t>
                      </a:r>
                    </a:p>
                    <a:p>
                      <a:pPr marL="0" indent="0" algn="just">
                        <a:buNone/>
                      </a:pPr>
                      <a:endParaRPr lang="ru-RU" sz="1000" b="0" dirty="0">
                        <a:solidFill>
                          <a:schemeClr val="bg2">
                            <a:lumMod val="50000"/>
                          </a:schemeClr>
                        </a:solidFill>
                      </a:endParaRPr>
                    </a:p>
                    <a:p>
                      <a:pPr marL="0" indent="0" algn="just">
                        <a:buNone/>
                      </a:pPr>
                      <a:r>
                        <a:rPr lang="ru-RU" sz="1000" b="1" i="1" u="none" strike="noStrike" cap="none" spc="0" baseline="0" dirty="0">
                          <a:solidFill>
                            <a:schemeClr val="bg2">
                              <a:lumMod val="50000"/>
                            </a:schemeClr>
                          </a:solidFill>
                          <a:effectLst/>
                          <a:uFillTx/>
                          <a:latin typeface="+mn-lt"/>
                          <a:ea typeface="+mn-ea"/>
                          <a:cs typeface="+mn-cs"/>
                          <a:sym typeface="Proxima Nova"/>
                        </a:rPr>
                        <a:t>2. Федеральный проект «Творческие люди»</a:t>
                      </a:r>
                    </a:p>
                    <a:p>
                      <a:pPr marL="0" indent="0" algn="just">
                        <a:buNone/>
                      </a:pPr>
                      <a:r>
                        <a:rPr lang="ru-RU" sz="1000" b="0" i="0" u="none" strike="noStrike" cap="none" spc="0" baseline="0" dirty="0">
                          <a:solidFill>
                            <a:schemeClr val="bg2">
                              <a:lumMod val="50000"/>
                            </a:schemeClr>
                          </a:solidFill>
                          <a:effectLst/>
                          <a:uFillTx/>
                          <a:latin typeface="+mn-lt"/>
                          <a:ea typeface="+mn-ea"/>
                          <a:cs typeface="+mn-cs"/>
                          <a:sym typeface="Proxima Nova"/>
                        </a:rPr>
                        <a:t>Победителями областного конкурса среди лучших сельских учреждений культуры стали библиотека с. Молоково и ДК Буревестник. Приобретено новое оборудование.</a:t>
                      </a:r>
                      <a:endParaRPr lang="en-US" sz="1000" b="0" i="0" u="none" strike="noStrike" cap="none" spc="0" baseline="0" dirty="0">
                        <a:solidFill>
                          <a:schemeClr val="bg2">
                            <a:lumMod val="50000"/>
                          </a:schemeClr>
                        </a:solidFill>
                        <a:effectLst/>
                        <a:uFillTx/>
                        <a:latin typeface="+mn-lt"/>
                        <a:ea typeface="+mn-ea"/>
                        <a:cs typeface="+mn-cs"/>
                        <a:sym typeface="Proxima Nova"/>
                      </a:endParaRPr>
                    </a:p>
                    <a:p>
                      <a:pPr algn="l"/>
                      <a:endParaRPr lang="en-US" sz="1000" b="1" i="0" u="none" strike="noStrike" cap="none" spc="0" baseline="0" dirty="0">
                        <a:solidFill>
                          <a:schemeClr val="bg2">
                            <a:lumMod val="50000"/>
                          </a:schemeClr>
                        </a:solidFill>
                        <a:effectLst/>
                        <a:uFillTx/>
                        <a:latin typeface="+mn-lt"/>
                        <a:ea typeface="+mn-ea"/>
                        <a:cs typeface="+mn-cs"/>
                        <a:sym typeface="Proxima Nova"/>
                      </a:endParaRPr>
                    </a:p>
                    <a:p>
                      <a:pPr algn="l"/>
                      <a:r>
                        <a:rPr lang="ru-RU" sz="1000" b="1" i="0" u="none" strike="noStrike" cap="none" spc="0" baseline="0" dirty="0">
                          <a:solidFill>
                            <a:schemeClr val="bg2">
                              <a:lumMod val="50000"/>
                            </a:schemeClr>
                          </a:solidFill>
                          <a:effectLst/>
                          <a:uFillTx/>
                          <a:latin typeface="+mn-lt"/>
                          <a:ea typeface="+mn-ea"/>
                          <a:cs typeface="+mn-cs"/>
                          <a:sym typeface="Proxima Nova"/>
                        </a:rPr>
                        <a:t>НАЦИОНАЛЬНЫЙ ПРОЕКТ «ЖИЛЬЕ И ГОРОДСКАЯ СРЕДА» - 153 674,8 тыс. рублей</a:t>
                      </a:r>
                    </a:p>
                    <a:p>
                      <a:pPr algn="l"/>
                      <a:endParaRPr lang="ru-RU" sz="1000" b="1" i="0" u="none" strike="noStrike" cap="none" spc="0" baseline="0" dirty="0">
                        <a:solidFill>
                          <a:schemeClr val="bg2">
                            <a:lumMod val="50000"/>
                          </a:schemeClr>
                        </a:solidFill>
                        <a:effectLst/>
                        <a:uFillTx/>
                        <a:latin typeface="+mn-lt"/>
                        <a:ea typeface="+mn-ea"/>
                        <a:cs typeface="+mn-cs"/>
                        <a:sym typeface="Proxima Nova"/>
                      </a:endParaRPr>
                    </a:p>
                    <a:p>
                      <a:pPr marL="0" marR="0" lvl="0" indent="0" algn="l" defTabSz="158008" rtl="0" eaLnBrk="1" fontAlgn="auto" latinLnBrk="0" hangingPunct="1">
                        <a:lnSpc>
                          <a:spcPct val="100000"/>
                        </a:lnSpc>
                        <a:spcBef>
                          <a:spcPts val="0"/>
                        </a:spcBef>
                        <a:spcAft>
                          <a:spcPts val="0"/>
                        </a:spcAft>
                        <a:buClrTx/>
                        <a:buSzTx/>
                        <a:buFontTx/>
                        <a:buNone/>
                        <a:tabLst/>
                        <a:defRPr/>
                      </a:pPr>
                      <a:r>
                        <a:rPr lang="ru-RU" sz="1000" b="1" i="0" u="none" strike="noStrike" cap="none" spc="0" baseline="0" dirty="0">
                          <a:solidFill>
                            <a:schemeClr val="bg2">
                              <a:lumMod val="50000"/>
                            </a:schemeClr>
                          </a:solidFill>
                          <a:effectLst/>
                          <a:uFillTx/>
                          <a:latin typeface="+mn-lt"/>
                          <a:ea typeface="+mn-ea"/>
                          <a:cs typeface="+mn-cs"/>
                          <a:sym typeface="Proxima Nova"/>
                        </a:rPr>
                        <a:t>1. </a:t>
                      </a:r>
                      <a:r>
                        <a:rPr lang="ru-RU" sz="1000" b="1" i="1" dirty="0">
                          <a:solidFill>
                            <a:srgbClr val="343947"/>
                          </a:solidFill>
                        </a:rPr>
                        <a:t>Федеральный проект «</a:t>
                      </a:r>
                      <a:r>
                        <a:rPr lang="ru-RU" sz="1000" b="1" i="1" u="none" strike="noStrike" cap="none" spc="0" baseline="0" dirty="0">
                          <a:solidFill>
                            <a:srgbClr val="343947"/>
                          </a:solidFill>
                          <a:effectLst/>
                          <a:uFillTx/>
                          <a:latin typeface="+mn-lt"/>
                          <a:ea typeface="+mn-ea"/>
                          <a:cs typeface="+mn-cs"/>
                          <a:sym typeface="Proxima Nova"/>
                        </a:rPr>
                        <a:t>Формирование комфортной городской среды</a:t>
                      </a:r>
                      <a:r>
                        <a:rPr lang="ru-RU" sz="1000" b="1" i="1" dirty="0">
                          <a:solidFill>
                            <a:srgbClr val="343947"/>
                          </a:solidFill>
                        </a:rPr>
                        <a:t>»</a:t>
                      </a:r>
                    </a:p>
                    <a:p>
                      <a:pPr algn="l"/>
                      <a:r>
                        <a:rPr lang="ru-RU" sz="1000" dirty="0">
                          <a:solidFill>
                            <a:schemeClr val="bg2">
                              <a:lumMod val="50000"/>
                            </a:schemeClr>
                          </a:solidFill>
                          <a:latin typeface="+mn-lt"/>
                        </a:rPr>
                        <a:t>Проведены работы по ремонту дворовых территорий:  </a:t>
                      </a:r>
                    </a:p>
                    <a:p>
                      <a:pPr marL="171450" indent="-171450" algn="l">
                        <a:buFontTx/>
                        <a:buChar char="-"/>
                      </a:pPr>
                      <a:r>
                        <a:rPr lang="ru-RU" sz="1000" dirty="0">
                          <a:solidFill>
                            <a:schemeClr val="bg2">
                              <a:lumMod val="50000"/>
                            </a:schemeClr>
                          </a:solidFill>
                          <a:latin typeface="+mn-lt"/>
                        </a:rPr>
                        <a:t>г. Видное, ул. Березовая, д. 5, ул. Ольховая, д. 6,8;</a:t>
                      </a:r>
                    </a:p>
                    <a:p>
                      <a:pPr marL="171450" indent="-171450" algn="l">
                        <a:buFontTx/>
                        <a:buChar char="-"/>
                      </a:pPr>
                      <a:r>
                        <a:rPr lang="ru-RU" sz="1000" dirty="0">
                          <a:solidFill>
                            <a:schemeClr val="bg2">
                              <a:lumMod val="50000"/>
                            </a:schemeClr>
                          </a:solidFill>
                          <a:latin typeface="+mn-lt"/>
                        </a:rPr>
                        <a:t>г. Видное, ул. Советская, д. 2Б, ул. Школьная, д. 55А;</a:t>
                      </a:r>
                    </a:p>
                    <a:p>
                      <a:pPr marL="171450" indent="-171450" algn="l">
                        <a:buFontTx/>
                        <a:buChar char="-"/>
                      </a:pPr>
                      <a:r>
                        <a:rPr lang="ru-RU" sz="1000" dirty="0">
                          <a:solidFill>
                            <a:schemeClr val="bg2">
                              <a:lumMod val="50000"/>
                            </a:schemeClr>
                          </a:solidFill>
                          <a:latin typeface="+mn-lt"/>
                        </a:rPr>
                        <a:t>г. Видное, р-н Измайлово, д. 2,3,4,7. </a:t>
                      </a:r>
                    </a:p>
                    <a:p>
                      <a:pPr marL="171450" indent="-171450" algn="l">
                        <a:buFontTx/>
                        <a:buChar char="-"/>
                      </a:pPr>
                      <a:endParaRPr lang="ru-RU" sz="1000" dirty="0">
                        <a:solidFill>
                          <a:schemeClr val="bg2">
                            <a:lumMod val="50000"/>
                          </a:schemeClr>
                        </a:solidFill>
                        <a:latin typeface="+mn-lt"/>
                      </a:endParaRPr>
                    </a:p>
                    <a:p>
                      <a:pPr marL="0" marR="0" lvl="0" indent="0" algn="l" defTabSz="158008" rtl="0" eaLnBrk="1" fontAlgn="auto" latinLnBrk="0" hangingPunct="1">
                        <a:lnSpc>
                          <a:spcPct val="100000"/>
                        </a:lnSpc>
                        <a:spcBef>
                          <a:spcPts val="0"/>
                        </a:spcBef>
                        <a:spcAft>
                          <a:spcPts val="0"/>
                        </a:spcAft>
                        <a:buClrTx/>
                        <a:buSzTx/>
                        <a:buFontTx/>
                        <a:buNone/>
                        <a:tabLst/>
                        <a:defRPr/>
                      </a:pPr>
                      <a:r>
                        <a:rPr lang="ru-RU" sz="1000" b="1" i="0" u="none" strike="noStrike" cap="none" spc="0" baseline="0" dirty="0">
                          <a:solidFill>
                            <a:schemeClr val="bg2">
                              <a:lumMod val="50000"/>
                            </a:schemeClr>
                          </a:solidFill>
                          <a:effectLst/>
                          <a:uFillTx/>
                          <a:latin typeface="+mn-lt"/>
                          <a:ea typeface="+mn-ea"/>
                          <a:cs typeface="+mn-cs"/>
                          <a:sym typeface="Proxima Nova"/>
                        </a:rPr>
                        <a:t>2. </a:t>
                      </a:r>
                      <a:r>
                        <a:rPr lang="ru-RU" sz="1000" b="1" i="1" dirty="0">
                          <a:solidFill>
                            <a:srgbClr val="343947"/>
                          </a:solidFill>
                        </a:rPr>
                        <a:t>Федеральный проект «</a:t>
                      </a:r>
                      <a:r>
                        <a:rPr lang="ru-RU" sz="1000" b="1" i="1" u="none" strike="noStrike" cap="none" spc="0" baseline="0" dirty="0">
                          <a:solidFill>
                            <a:srgbClr val="343947"/>
                          </a:solidFill>
                          <a:effectLst/>
                          <a:uFillTx/>
                          <a:latin typeface="+mn-lt"/>
                          <a:ea typeface="+mn-ea"/>
                          <a:cs typeface="+mn-cs"/>
                          <a:sym typeface="Proxima Nova"/>
                        </a:rPr>
                        <a:t>Чистая вода</a:t>
                      </a:r>
                      <a:r>
                        <a:rPr lang="ru-RU" sz="1000" b="1" i="1" dirty="0">
                          <a:solidFill>
                            <a:srgbClr val="343947"/>
                          </a:solidFill>
                        </a:rPr>
                        <a:t>»</a:t>
                      </a:r>
                    </a:p>
                    <a:p>
                      <a:pPr algn="just">
                        <a:lnSpc>
                          <a:spcPct val="115000"/>
                        </a:lnSpc>
                        <a:spcAft>
                          <a:spcPts val="0"/>
                        </a:spcAft>
                      </a:pPr>
                      <a:r>
                        <a:rPr lang="ru-RU" sz="1000" b="0" i="0" u="none" strike="noStrike" cap="none" spc="0" baseline="0" dirty="0">
                          <a:solidFill>
                            <a:srgbClr val="343947"/>
                          </a:solidFill>
                          <a:effectLst/>
                          <a:uFillTx/>
                          <a:latin typeface="+mn-lt"/>
                          <a:ea typeface="+mn-ea"/>
                          <a:cs typeface="+mn-cs"/>
                          <a:sym typeface="Proxima Nova"/>
                        </a:rPr>
                        <a:t>Закончено строительство водозаборного узла в д. </a:t>
                      </a:r>
                      <a:r>
                        <a:rPr lang="ru-RU" sz="1000" b="0" i="0" u="none" strike="noStrike" cap="none" spc="0" baseline="0" dirty="0" err="1">
                          <a:solidFill>
                            <a:srgbClr val="343947"/>
                          </a:solidFill>
                          <a:effectLst/>
                          <a:uFillTx/>
                          <a:latin typeface="+mn-lt"/>
                          <a:ea typeface="+mn-ea"/>
                          <a:cs typeface="+mn-cs"/>
                          <a:sym typeface="Proxima Nova"/>
                        </a:rPr>
                        <a:t>Дроздово</a:t>
                      </a:r>
                      <a:r>
                        <a:rPr lang="ru-RU" sz="1000" b="0" i="0" u="none" strike="noStrike" cap="none" spc="0" baseline="0" dirty="0">
                          <a:solidFill>
                            <a:srgbClr val="343947"/>
                          </a:solidFill>
                          <a:effectLst/>
                          <a:uFillTx/>
                          <a:latin typeface="+mn-lt"/>
                          <a:ea typeface="+mn-ea"/>
                          <a:cs typeface="+mn-cs"/>
                          <a:sym typeface="Proxima Nova"/>
                        </a:rPr>
                        <a:t>, с/п </a:t>
                      </a:r>
                      <a:r>
                        <a:rPr lang="ru-RU" sz="1000" b="0" i="0" u="none" strike="noStrike" cap="none" spc="0" baseline="0" dirty="0" err="1">
                          <a:solidFill>
                            <a:srgbClr val="343947"/>
                          </a:solidFill>
                          <a:effectLst/>
                          <a:uFillTx/>
                          <a:latin typeface="+mn-lt"/>
                          <a:ea typeface="+mn-ea"/>
                          <a:cs typeface="+mn-cs"/>
                          <a:sym typeface="Proxima Nova"/>
                        </a:rPr>
                        <a:t>Развилковское</a:t>
                      </a:r>
                      <a:r>
                        <a:rPr lang="ru-RU" sz="1000" b="0" i="0" u="none" strike="noStrike" cap="none" spc="0" baseline="0" dirty="0">
                          <a:solidFill>
                            <a:srgbClr val="343947"/>
                          </a:solidFill>
                          <a:effectLst/>
                          <a:uFillTx/>
                          <a:latin typeface="+mn-lt"/>
                          <a:ea typeface="+mn-ea"/>
                          <a:cs typeface="+mn-cs"/>
                          <a:sym typeface="Proxima Nova"/>
                        </a:rPr>
                        <a:t>;</a:t>
                      </a:r>
                    </a:p>
                    <a:p>
                      <a:pPr algn="just">
                        <a:lnSpc>
                          <a:spcPct val="115000"/>
                        </a:lnSpc>
                        <a:spcAft>
                          <a:spcPts val="0"/>
                        </a:spcAft>
                      </a:pPr>
                      <a:r>
                        <a:rPr lang="ru-RU" sz="1000" b="0" i="0" u="none" strike="noStrike" cap="none" spc="0" baseline="0" dirty="0">
                          <a:solidFill>
                            <a:srgbClr val="343947"/>
                          </a:solidFill>
                          <a:effectLst/>
                          <a:uFillTx/>
                          <a:latin typeface="+mn-lt"/>
                          <a:ea typeface="+mn-ea"/>
                          <a:cs typeface="+mn-cs"/>
                          <a:sym typeface="Proxima Nova"/>
                        </a:rPr>
                        <a:t>Продолжается реконструкция водозаборного узла № 8 в п. Горки Ленинские. Срок окончания работ 2024 год.</a:t>
                      </a:r>
                      <a:endParaRPr lang="ru-RU" sz="800" b="0" i="0" u="none" strike="noStrike" cap="none" spc="0" baseline="0" dirty="0">
                        <a:solidFill>
                          <a:srgbClr val="343947"/>
                        </a:solidFill>
                        <a:effectLst/>
                        <a:uFillTx/>
                        <a:latin typeface="+mn-lt"/>
                        <a:ea typeface="+mn-ea"/>
                        <a:cs typeface="+mn-cs"/>
                        <a:sym typeface="Proxima Nova"/>
                      </a:endParaRPr>
                    </a:p>
                  </a:txBody>
                  <a:tcPr/>
                </a:tc>
                <a:extLst>
                  <a:ext uri="{0D108BD9-81ED-4DB2-BD59-A6C34878D82A}">
                    <a16:rowId xmlns:a16="http://schemas.microsoft.com/office/drawing/2014/main" val="188645332"/>
                  </a:ext>
                </a:extLst>
              </a:tr>
            </a:tbl>
          </a:graphicData>
        </a:graphic>
      </p:graphicFrame>
    </p:spTree>
    <p:extLst>
      <p:ext uri="{BB962C8B-B14F-4D97-AF65-F5344CB8AC3E}">
        <p14:creationId xmlns:p14="http://schemas.microsoft.com/office/powerpoint/2010/main" val="2052145125"/>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143649"/>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fontAlgn="b"/>
            <a:r>
              <a:rPr lang="ru-RU" sz="1800" dirty="0">
                <a:solidFill>
                  <a:srgbClr val="16E7CF"/>
                </a:solidFill>
              </a:rPr>
              <a:t>Информация об общественно значимых проектах, реализуемых на территории Ленинского городского округа</a:t>
            </a:r>
            <a:r>
              <a:rPr lang="en-US" sz="1800" dirty="0">
                <a:solidFill>
                  <a:srgbClr val="16E7CF"/>
                </a:solidFill>
              </a:rPr>
              <a:t> </a:t>
            </a:r>
            <a:r>
              <a:rPr lang="ru-RU" sz="1800" dirty="0">
                <a:solidFill>
                  <a:srgbClr val="16E7CF"/>
                </a:solidFill>
              </a:rPr>
              <a:t>в 2023 году</a:t>
            </a:r>
            <a:endParaRPr lang="ru-RU" sz="1800" b="1" dirty="0">
              <a:solidFill>
                <a:srgbClr val="16E7CF"/>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91870896"/>
              </p:ext>
            </p:extLst>
          </p:nvPr>
        </p:nvGraphicFramePr>
        <p:xfrm>
          <a:off x="2" y="1125736"/>
          <a:ext cx="9143999" cy="3884142"/>
        </p:xfrm>
        <a:graphic>
          <a:graphicData uri="http://schemas.openxmlformats.org/drawingml/2006/table">
            <a:tbl>
              <a:tblPr>
                <a:tableStyleId>{5C22544A-7EE6-4342-B048-85BDC9FD1C3A}</a:tableStyleId>
              </a:tblPr>
              <a:tblGrid>
                <a:gridCol w="510363">
                  <a:extLst>
                    <a:ext uri="{9D8B030D-6E8A-4147-A177-3AD203B41FA5}">
                      <a16:colId xmlns:a16="http://schemas.microsoft.com/office/drawing/2014/main" val="3324974806"/>
                    </a:ext>
                  </a:extLst>
                </a:gridCol>
                <a:gridCol w="4145912">
                  <a:extLst>
                    <a:ext uri="{9D8B030D-6E8A-4147-A177-3AD203B41FA5}">
                      <a16:colId xmlns:a16="http://schemas.microsoft.com/office/drawing/2014/main" val="1436082716"/>
                    </a:ext>
                  </a:extLst>
                </a:gridCol>
                <a:gridCol w="1337890">
                  <a:extLst>
                    <a:ext uri="{9D8B030D-6E8A-4147-A177-3AD203B41FA5}">
                      <a16:colId xmlns:a16="http://schemas.microsoft.com/office/drawing/2014/main" val="2820251906"/>
                    </a:ext>
                  </a:extLst>
                </a:gridCol>
                <a:gridCol w="1016233">
                  <a:extLst>
                    <a:ext uri="{9D8B030D-6E8A-4147-A177-3AD203B41FA5}">
                      <a16:colId xmlns:a16="http://schemas.microsoft.com/office/drawing/2014/main" val="2922132950"/>
                    </a:ext>
                  </a:extLst>
                </a:gridCol>
                <a:gridCol w="2133601">
                  <a:extLst>
                    <a:ext uri="{9D8B030D-6E8A-4147-A177-3AD203B41FA5}">
                      <a16:colId xmlns:a16="http://schemas.microsoft.com/office/drawing/2014/main" val="3998988918"/>
                    </a:ext>
                  </a:extLst>
                </a:gridCol>
              </a:tblGrid>
              <a:tr h="663040">
                <a:tc>
                  <a:txBody>
                    <a:bodyPr/>
                    <a:lstStyle/>
                    <a:p>
                      <a:pPr algn="ctr" fontAlgn="ctr"/>
                      <a:r>
                        <a:rPr lang="ru-RU" sz="1100" b="1" i="0" u="none" strike="noStrike">
                          <a:solidFill>
                            <a:srgbClr val="000000"/>
                          </a:solidFill>
                          <a:effectLst/>
                          <a:latin typeface="Times New Roman" panose="02020603050405020304" pitchFamily="18" charset="0"/>
                        </a:rPr>
                        <a:t>№ п/п</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Наименование проекта, место реализации проекта (адрес)</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Профинансировано в 2023 году </a:t>
                      </a:r>
                    </a:p>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(тыс. рублей)</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1" i="0" u="none" strike="noStrike">
                          <a:solidFill>
                            <a:srgbClr val="000000"/>
                          </a:solidFill>
                          <a:effectLst/>
                          <a:latin typeface="Times New Roman" panose="02020603050405020304" pitchFamily="18" charset="0"/>
                        </a:rPr>
                        <a:t>Срок ввода</a:t>
                      </a:r>
                      <a:br>
                        <a:rPr lang="ru-RU" sz="1100" b="1" i="0" u="none" strike="noStrike">
                          <a:solidFill>
                            <a:srgbClr val="000000"/>
                          </a:solidFill>
                          <a:effectLst/>
                          <a:latin typeface="Times New Roman" panose="02020603050405020304" pitchFamily="18" charset="0"/>
                        </a:rPr>
                      </a:br>
                      <a:r>
                        <a:rPr lang="ru-RU" sz="1100" b="1" i="0" u="none" strike="noStrike">
                          <a:solidFill>
                            <a:srgbClr val="000000"/>
                          </a:solidFill>
                          <a:effectLst/>
                          <a:latin typeface="Times New Roman" panose="02020603050405020304" pitchFamily="18" charset="0"/>
                        </a:rPr>
                        <a:t>объекта</a:t>
                      </a:r>
                      <a:br>
                        <a:rPr lang="ru-RU" sz="1100" b="1" i="0" u="none" strike="noStrike">
                          <a:solidFill>
                            <a:srgbClr val="000000"/>
                          </a:solidFill>
                          <a:effectLst/>
                          <a:latin typeface="Times New Roman" panose="02020603050405020304" pitchFamily="18" charset="0"/>
                        </a:rPr>
                      </a:br>
                      <a:r>
                        <a:rPr lang="ru-RU" sz="1100" b="1" i="0" u="none" strike="noStrike">
                          <a:solidFill>
                            <a:srgbClr val="000000"/>
                          </a:solidFill>
                          <a:effectLst/>
                          <a:latin typeface="Times New Roman" panose="02020603050405020304" pitchFamily="18" charset="0"/>
                        </a:rPr>
                        <a:t>(год)</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Результаты от реализации проекта</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extLst>
                  <a:ext uri="{0D108BD9-81ED-4DB2-BD59-A6C34878D82A}">
                    <a16:rowId xmlns:a16="http://schemas.microsoft.com/office/drawing/2014/main" val="2034801270"/>
                  </a:ext>
                </a:extLst>
              </a:tr>
              <a:tr h="632207">
                <a:tc>
                  <a:txBody>
                    <a:bodyPr/>
                    <a:lstStyle/>
                    <a:p>
                      <a:pPr algn="ctr" fontAlgn="ctr"/>
                      <a:r>
                        <a:rPr lang="ru-RU" sz="1000" b="0" i="0" u="none" strike="noStrike" dirty="0">
                          <a:solidFill>
                            <a:srgbClr val="000000"/>
                          </a:solidFill>
                          <a:effectLst/>
                          <a:latin typeface="Times New Roman" panose="02020603050405020304" pitchFamily="18" charset="0"/>
                        </a:rPr>
                        <a:t>1</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200" b="0" i="0" u="none" strike="noStrike" dirty="0">
                          <a:solidFill>
                            <a:srgbClr val="000000"/>
                          </a:solidFill>
                          <a:effectLst/>
                          <a:latin typeface="Times New Roman" panose="02020603050405020304" pitchFamily="18" charset="0"/>
                        </a:rPr>
                        <a:t>Строительство разноуровневого пешеходного перехода у ст. Расторгуево в Ленинском городском округе Московской области</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334 453,19</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2024</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200" b="0" i="0" u="none" strike="noStrike" dirty="0">
                          <a:solidFill>
                            <a:srgbClr val="000000"/>
                          </a:solidFill>
                          <a:effectLst/>
                          <a:latin typeface="Times New Roman" panose="02020603050405020304" pitchFamily="18" charset="0"/>
                        </a:rPr>
                        <a:t>Количество введенных</a:t>
                      </a:r>
                      <a:r>
                        <a:rPr lang="ru-RU" sz="1200" b="0" i="0" u="none" strike="noStrike" baseline="0" dirty="0">
                          <a:solidFill>
                            <a:srgbClr val="000000"/>
                          </a:solidFill>
                          <a:effectLst/>
                          <a:latin typeface="Times New Roman" panose="02020603050405020304" pitchFamily="18" charset="0"/>
                        </a:rPr>
                        <a:t> в эксплуатацию объектов за счет бюджетных средств -1 объект.</a:t>
                      </a:r>
                      <a:endParaRPr lang="ru-RU" sz="12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extLst>
                  <a:ext uri="{0D108BD9-81ED-4DB2-BD59-A6C34878D82A}">
                    <a16:rowId xmlns:a16="http://schemas.microsoft.com/office/drawing/2014/main" val="557902470"/>
                  </a:ext>
                </a:extLst>
              </a:tr>
              <a:tr h="434707">
                <a:tc>
                  <a:txBody>
                    <a:bodyPr/>
                    <a:lstStyle/>
                    <a:p>
                      <a:pPr algn="ctr" fontAlgn="ctr"/>
                      <a:r>
                        <a:rPr lang="ru-RU" sz="1100" b="0" i="0" u="none" strike="noStrike" dirty="0">
                          <a:solidFill>
                            <a:srgbClr val="000000"/>
                          </a:solidFill>
                          <a:effectLst/>
                          <a:latin typeface="Times New Roman" panose="02020603050405020304" pitchFamily="18" charset="0"/>
                        </a:rPr>
                        <a:t>2</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200" b="0" i="0" u="none" strike="noStrike" dirty="0">
                          <a:solidFill>
                            <a:srgbClr val="000000"/>
                          </a:solidFill>
                          <a:effectLst/>
                          <a:latin typeface="Times New Roman" panose="02020603050405020304" pitchFamily="18" charset="0"/>
                        </a:rPr>
                        <a:t>Строительство водозаборного узла в д. </a:t>
                      </a:r>
                      <a:r>
                        <a:rPr lang="ru-RU" sz="1200" b="0" i="0" u="none" strike="noStrike" dirty="0" err="1">
                          <a:solidFill>
                            <a:srgbClr val="000000"/>
                          </a:solidFill>
                          <a:effectLst/>
                          <a:latin typeface="Times New Roman" panose="02020603050405020304" pitchFamily="18" charset="0"/>
                        </a:rPr>
                        <a:t>Дроздово</a:t>
                      </a:r>
                      <a:r>
                        <a:rPr lang="ru-RU" sz="1200" b="0" i="0" u="none" strike="noStrike" dirty="0">
                          <a:solidFill>
                            <a:srgbClr val="000000"/>
                          </a:solidFill>
                          <a:effectLst/>
                          <a:latin typeface="Times New Roman" panose="02020603050405020304" pitchFamily="18" charset="0"/>
                        </a:rPr>
                        <a:t> сельского поселения </a:t>
                      </a:r>
                      <a:r>
                        <a:rPr lang="ru-RU" sz="1200" b="0" i="0" u="none" strike="noStrike" dirty="0" err="1">
                          <a:solidFill>
                            <a:srgbClr val="000000"/>
                          </a:solidFill>
                          <a:effectLst/>
                          <a:latin typeface="Times New Roman" panose="02020603050405020304" pitchFamily="18" charset="0"/>
                        </a:rPr>
                        <a:t>Развилковское</a:t>
                      </a:r>
                      <a:r>
                        <a:rPr lang="ru-RU" sz="1200" b="0" i="0" u="none" strike="noStrike" dirty="0">
                          <a:solidFill>
                            <a:srgbClr val="000000"/>
                          </a:solidFill>
                          <a:effectLst/>
                          <a:latin typeface="Times New Roman" panose="02020603050405020304" pitchFamily="18" charset="0"/>
                        </a:rPr>
                        <a:t> Ленинского муниципального района Московской области по адресу:</a:t>
                      </a:r>
                      <a:br>
                        <a:rPr lang="ru-RU" sz="1200" b="0" i="0" u="none" strike="noStrike" dirty="0">
                          <a:solidFill>
                            <a:srgbClr val="000000"/>
                          </a:solidFill>
                          <a:effectLst/>
                          <a:latin typeface="Times New Roman" panose="02020603050405020304" pitchFamily="18" charset="0"/>
                        </a:rPr>
                      </a:br>
                      <a:r>
                        <a:rPr lang="ru-RU" sz="1200" b="0" i="0" u="none" strike="noStrike" dirty="0">
                          <a:solidFill>
                            <a:srgbClr val="000000"/>
                          </a:solidFill>
                          <a:effectLst/>
                          <a:latin typeface="Times New Roman" panose="02020603050405020304" pitchFamily="18" charset="0"/>
                        </a:rPr>
                        <a:t> Московская область, Ленинский городской округ, д. </a:t>
                      </a:r>
                      <a:r>
                        <a:rPr lang="ru-RU" sz="1200" b="0" i="0" u="none" strike="noStrike" dirty="0" err="1">
                          <a:solidFill>
                            <a:srgbClr val="000000"/>
                          </a:solidFill>
                          <a:effectLst/>
                          <a:latin typeface="Times New Roman" panose="02020603050405020304" pitchFamily="18" charset="0"/>
                        </a:rPr>
                        <a:t>Дроздово</a:t>
                      </a:r>
                      <a:endParaRPr lang="ru-RU" sz="12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70 747,84</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2023</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Ввод</a:t>
                      </a:r>
                      <a:r>
                        <a:rPr lang="ru-RU" sz="1100" b="0" i="0" u="none" strike="noStrike" baseline="0" dirty="0">
                          <a:solidFill>
                            <a:srgbClr val="000000"/>
                          </a:solidFill>
                          <a:effectLst/>
                          <a:latin typeface="Times New Roman" panose="02020603050405020304" pitchFamily="18" charset="0"/>
                        </a:rPr>
                        <a:t> в строй объектов водоснабжения – 1 объект. </a:t>
                      </a:r>
                      <a:r>
                        <a:rPr lang="ru-RU" sz="1100" b="0" i="0" u="none" strike="noStrike" dirty="0">
                          <a:solidFill>
                            <a:srgbClr val="000000"/>
                          </a:solidFill>
                          <a:effectLst/>
                          <a:latin typeface="Times New Roman" panose="02020603050405020304" pitchFamily="18" charset="0"/>
                        </a:rPr>
                        <a:t>Обеспечение населения водой после реализации проекта составит 4000 человек.</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extLst>
                  <a:ext uri="{0D108BD9-81ED-4DB2-BD59-A6C34878D82A}">
                    <a16:rowId xmlns:a16="http://schemas.microsoft.com/office/drawing/2014/main" val="1462752707"/>
                  </a:ext>
                </a:extLst>
              </a:tr>
              <a:tr h="424638">
                <a:tc>
                  <a:txBody>
                    <a:bodyPr/>
                    <a:lstStyle/>
                    <a:p>
                      <a:pPr algn="ctr" fontAlgn="ctr"/>
                      <a:r>
                        <a:rPr lang="ru-RU" sz="1100" b="0" i="0" u="none" strike="noStrike" dirty="0">
                          <a:solidFill>
                            <a:srgbClr val="000000"/>
                          </a:solidFill>
                          <a:effectLst/>
                          <a:latin typeface="Times New Roman" panose="02020603050405020304" pitchFamily="18" charset="0"/>
                        </a:rPr>
                        <a:t>3</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200" b="0" i="0" u="none" strike="noStrike" dirty="0">
                          <a:solidFill>
                            <a:srgbClr val="000000"/>
                          </a:solidFill>
                          <a:effectLst/>
                          <a:latin typeface="Times New Roman" panose="02020603050405020304" pitchFamily="18" charset="0"/>
                        </a:rPr>
                        <a:t>Строительство инженерных сетей и КНС в мкр. Завидное производительностью 3000 м3/сут. По адресу: Московская область, Ленинский муниципальный район, городское поселение Горки Ленинские, восточнее д. Ермолино</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50 818,45</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2023</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Ввод</a:t>
                      </a:r>
                      <a:r>
                        <a:rPr lang="ru-RU" sz="1100" b="0" i="0" u="none" strike="noStrike" baseline="0" dirty="0">
                          <a:solidFill>
                            <a:srgbClr val="000000"/>
                          </a:solidFill>
                          <a:effectLst/>
                          <a:latin typeface="Times New Roman" panose="02020603050405020304" pitchFamily="18" charset="0"/>
                        </a:rPr>
                        <a:t> в строй объектов </a:t>
                      </a:r>
                      <a:r>
                        <a:rPr lang="ru-RU" sz="1100" b="0" i="0" u="none" strike="noStrike" dirty="0">
                          <a:solidFill>
                            <a:srgbClr val="000000"/>
                          </a:solidFill>
                          <a:effectLst/>
                          <a:latin typeface="Times New Roman" panose="02020603050405020304" pitchFamily="18" charset="0"/>
                        </a:rPr>
                        <a:t>водоотведения</a:t>
                      </a:r>
                      <a:r>
                        <a:rPr lang="ru-RU" sz="1100" b="0" i="0" u="none" strike="noStrike" baseline="0" dirty="0">
                          <a:solidFill>
                            <a:srgbClr val="000000"/>
                          </a:solidFill>
                          <a:effectLst/>
                          <a:latin typeface="Times New Roman" panose="02020603050405020304" pitchFamily="18" charset="0"/>
                        </a:rPr>
                        <a:t> – 1 объект. </a:t>
                      </a:r>
                      <a:r>
                        <a:rPr lang="ru-RU" sz="1100" b="0" i="0" u="none" strike="noStrike" dirty="0">
                          <a:solidFill>
                            <a:srgbClr val="000000"/>
                          </a:solidFill>
                          <a:effectLst/>
                          <a:latin typeface="Times New Roman" panose="02020603050405020304" pitchFamily="18" charset="0"/>
                        </a:rPr>
                        <a:t>Обеспечение централизованного водоотведения и бесперебойного водоотведения стоков ХБК КНС в мкр. Завидное производительностью 3000 м3/сут. </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extLst>
                  <a:ext uri="{0D108BD9-81ED-4DB2-BD59-A6C34878D82A}">
                    <a16:rowId xmlns:a16="http://schemas.microsoft.com/office/drawing/2014/main" val="1931399684"/>
                  </a:ext>
                </a:extLst>
              </a:tr>
              <a:tr h="424638">
                <a:tc>
                  <a:txBody>
                    <a:bodyPr/>
                    <a:lstStyle/>
                    <a:p>
                      <a:pPr algn="ctr" fontAlgn="ctr"/>
                      <a:r>
                        <a:rPr lang="en-US" sz="1100" b="0" i="0" u="none" strike="noStrike" dirty="0">
                          <a:solidFill>
                            <a:srgbClr val="000000"/>
                          </a:solidFill>
                          <a:effectLst/>
                          <a:latin typeface="Times New Roman" panose="02020603050405020304" pitchFamily="18" charset="0"/>
                        </a:rPr>
                        <a:t>4</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200" b="0" i="0" u="none" strike="noStrike" dirty="0">
                          <a:solidFill>
                            <a:srgbClr val="000000"/>
                          </a:solidFill>
                          <a:effectLst/>
                          <a:latin typeface="Times New Roman" panose="02020603050405020304" pitchFamily="18" charset="0"/>
                        </a:rPr>
                        <a:t>Реконструкция водозаборного узла № 8 в </a:t>
                      </a:r>
                      <a:r>
                        <a:rPr lang="ru-RU" sz="1200" b="0" i="0" u="none" strike="noStrike" dirty="0" err="1">
                          <a:solidFill>
                            <a:srgbClr val="000000"/>
                          </a:solidFill>
                          <a:effectLst/>
                          <a:latin typeface="Times New Roman" panose="02020603050405020304" pitchFamily="18" charset="0"/>
                        </a:rPr>
                        <a:t>п.Горки</a:t>
                      </a:r>
                      <a:r>
                        <a:rPr lang="ru-RU" sz="1200" b="0" i="0" u="none" strike="noStrike" dirty="0">
                          <a:solidFill>
                            <a:srgbClr val="000000"/>
                          </a:solidFill>
                          <a:effectLst/>
                          <a:latin typeface="Times New Roman" panose="02020603050405020304" pitchFamily="18" charset="0"/>
                        </a:rPr>
                        <a:t> Ленинские городского поселения Горки Ленинские Ленинского городского округа Московской области</a:t>
                      </a: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en-US" sz="1100" b="0" i="0" u="none" strike="noStrike" dirty="0">
                          <a:solidFill>
                            <a:srgbClr val="000000"/>
                          </a:solidFill>
                          <a:effectLst/>
                          <a:latin typeface="Times New Roman" panose="02020603050405020304" pitchFamily="18" charset="0"/>
                        </a:rPr>
                        <a:t>49 964,08</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ctr" fontAlgn="ctr"/>
                      <a:r>
                        <a:rPr lang="en-US" sz="1100" b="0" i="0" u="none" strike="noStrike" dirty="0">
                          <a:solidFill>
                            <a:srgbClr val="000000"/>
                          </a:solidFill>
                          <a:effectLst/>
                          <a:latin typeface="Times New Roman" panose="02020603050405020304" pitchFamily="18" charset="0"/>
                        </a:rPr>
                        <a:t>2024</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Ввод</a:t>
                      </a:r>
                      <a:r>
                        <a:rPr lang="ru-RU" sz="1100" b="0" i="0" u="none" strike="noStrike" baseline="0" dirty="0">
                          <a:solidFill>
                            <a:srgbClr val="000000"/>
                          </a:solidFill>
                          <a:effectLst/>
                          <a:latin typeface="Times New Roman" panose="02020603050405020304" pitchFamily="18" charset="0"/>
                        </a:rPr>
                        <a:t> в строй объектов водоснабжения – 1 объект. </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26000">
                          <a:schemeClr val="accent2">
                            <a:lumMod val="40000"/>
                            <a:lumOff val="60000"/>
                          </a:schemeClr>
                        </a:gs>
                      </a:gsLst>
                      <a:lin ang="5400000" scaled="1"/>
                      <a:tileRect/>
                    </a:gradFill>
                  </a:tcPr>
                </a:tc>
                <a:extLst>
                  <a:ext uri="{0D108BD9-81ED-4DB2-BD59-A6C34878D82A}">
                    <a16:rowId xmlns:a16="http://schemas.microsoft.com/office/drawing/2014/main" val="2430534693"/>
                  </a:ext>
                </a:extLst>
              </a:tr>
            </a:tbl>
          </a:graphicData>
        </a:graphic>
      </p:graphicFrame>
    </p:spTree>
    <p:extLst>
      <p:ext uri="{BB962C8B-B14F-4D97-AF65-F5344CB8AC3E}">
        <p14:creationId xmlns:p14="http://schemas.microsoft.com/office/powerpoint/2010/main" val="2324266519"/>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57711"/>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fontAlgn="b"/>
            <a:r>
              <a:rPr lang="ru-RU" sz="1800" dirty="0">
                <a:solidFill>
                  <a:srgbClr val="16E7CF"/>
                </a:solidFill>
              </a:rPr>
              <a:t>Информация об общественно значимых проектах, реализуемых на территории Ленинского городского округа</a:t>
            </a:r>
            <a:r>
              <a:rPr lang="en-US" sz="1800" dirty="0">
                <a:solidFill>
                  <a:srgbClr val="16E7CF"/>
                </a:solidFill>
              </a:rPr>
              <a:t> </a:t>
            </a:r>
            <a:r>
              <a:rPr lang="ru-RU" sz="1800" dirty="0">
                <a:solidFill>
                  <a:srgbClr val="16E7CF"/>
                </a:solidFill>
              </a:rPr>
              <a:t>в 2023 году</a:t>
            </a:r>
            <a:endParaRPr lang="ru-RU" sz="1800" b="1" dirty="0">
              <a:solidFill>
                <a:srgbClr val="16E7CF"/>
              </a:solidFill>
            </a:endParaRPr>
          </a:p>
        </p:txBody>
      </p:sp>
      <p:graphicFrame>
        <p:nvGraphicFramePr>
          <p:cNvPr id="4" name="Таблица 3"/>
          <p:cNvGraphicFramePr>
            <a:graphicFrameLocks noGrp="1"/>
          </p:cNvGraphicFramePr>
          <p:nvPr>
            <p:extLst/>
          </p:nvPr>
        </p:nvGraphicFramePr>
        <p:xfrm>
          <a:off x="2" y="887284"/>
          <a:ext cx="9143999" cy="3282415"/>
        </p:xfrm>
        <a:graphic>
          <a:graphicData uri="http://schemas.openxmlformats.org/drawingml/2006/table">
            <a:tbl>
              <a:tblPr>
                <a:tableStyleId>{5C22544A-7EE6-4342-B048-85BDC9FD1C3A}</a:tableStyleId>
              </a:tblPr>
              <a:tblGrid>
                <a:gridCol w="510363">
                  <a:extLst>
                    <a:ext uri="{9D8B030D-6E8A-4147-A177-3AD203B41FA5}">
                      <a16:colId xmlns:a16="http://schemas.microsoft.com/office/drawing/2014/main" val="3324974806"/>
                    </a:ext>
                  </a:extLst>
                </a:gridCol>
                <a:gridCol w="4145912">
                  <a:extLst>
                    <a:ext uri="{9D8B030D-6E8A-4147-A177-3AD203B41FA5}">
                      <a16:colId xmlns:a16="http://schemas.microsoft.com/office/drawing/2014/main" val="1436082716"/>
                    </a:ext>
                  </a:extLst>
                </a:gridCol>
                <a:gridCol w="1337890">
                  <a:extLst>
                    <a:ext uri="{9D8B030D-6E8A-4147-A177-3AD203B41FA5}">
                      <a16:colId xmlns:a16="http://schemas.microsoft.com/office/drawing/2014/main" val="2820251906"/>
                    </a:ext>
                  </a:extLst>
                </a:gridCol>
                <a:gridCol w="1314633">
                  <a:extLst>
                    <a:ext uri="{9D8B030D-6E8A-4147-A177-3AD203B41FA5}">
                      <a16:colId xmlns:a16="http://schemas.microsoft.com/office/drawing/2014/main" val="2922132950"/>
                    </a:ext>
                  </a:extLst>
                </a:gridCol>
                <a:gridCol w="1835201">
                  <a:extLst>
                    <a:ext uri="{9D8B030D-6E8A-4147-A177-3AD203B41FA5}">
                      <a16:colId xmlns:a16="http://schemas.microsoft.com/office/drawing/2014/main" val="3998988918"/>
                    </a:ext>
                  </a:extLst>
                </a:gridCol>
              </a:tblGrid>
              <a:tr h="663040">
                <a:tc>
                  <a:txBody>
                    <a:bodyPr/>
                    <a:lstStyle/>
                    <a:p>
                      <a:pPr algn="ctr" fontAlgn="ctr"/>
                      <a:r>
                        <a:rPr lang="ru-RU" sz="1100" b="1" i="0" u="none" strike="noStrike">
                          <a:solidFill>
                            <a:srgbClr val="000000"/>
                          </a:solidFill>
                          <a:effectLst/>
                          <a:latin typeface="Times New Roman" panose="02020603050405020304" pitchFamily="18" charset="0"/>
                        </a:rPr>
                        <a:t>№ п/п</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Наименование проекта, место реализации проекта (адрес)</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Профинансировано в 2023 году </a:t>
                      </a:r>
                    </a:p>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(тыс. рублей)</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Срок ввода</a:t>
                      </a:r>
                      <a:br>
                        <a:rPr lang="ru-RU" sz="1100" b="1" i="0" u="none" strike="noStrike" dirty="0">
                          <a:solidFill>
                            <a:srgbClr val="000000"/>
                          </a:solidFill>
                          <a:effectLst/>
                          <a:latin typeface="Times New Roman" panose="02020603050405020304" pitchFamily="18" charset="0"/>
                        </a:rPr>
                      </a:br>
                      <a:r>
                        <a:rPr lang="ru-RU" sz="1100" b="1" i="0" u="none" strike="noStrike" dirty="0">
                          <a:solidFill>
                            <a:srgbClr val="000000"/>
                          </a:solidFill>
                          <a:effectLst/>
                          <a:latin typeface="Times New Roman" panose="02020603050405020304" pitchFamily="18" charset="0"/>
                        </a:rPr>
                        <a:t>объекта</a:t>
                      </a:r>
                      <a:br>
                        <a:rPr lang="ru-RU" sz="1100" b="1" i="0" u="none" strike="noStrike" dirty="0">
                          <a:solidFill>
                            <a:srgbClr val="000000"/>
                          </a:solidFill>
                          <a:effectLst/>
                          <a:latin typeface="Times New Roman" panose="02020603050405020304" pitchFamily="18" charset="0"/>
                        </a:rPr>
                      </a:br>
                      <a:r>
                        <a:rPr lang="ru-RU" sz="1100" b="1" i="0" u="none" strike="noStrike" dirty="0">
                          <a:solidFill>
                            <a:srgbClr val="000000"/>
                          </a:solidFill>
                          <a:effectLst/>
                          <a:latin typeface="Times New Roman" panose="02020603050405020304" pitchFamily="18" charset="0"/>
                        </a:rPr>
                        <a:t>(год)</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Результаты от реализации проекта</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2034801270"/>
                  </a:ext>
                </a:extLst>
              </a:tr>
              <a:tr h="424638">
                <a:tc>
                  <a:txBody>
                    <a:bodyPr/>
                    <a:lstStyle/>
                    <a:p>
                      <a:pPr algn="ctr" fontAlgn="ctr"/>
                      <a:r>
                        <a:rPr lang="en-US" sz="1100" b="0" i="0" u="none" strike="noStrike" dirty="0">
                          <a:solidFill>
                            <a:srgbClr val="000000"/>
                          </a:solidFill>
                          <a:effectLst/>
                          <a:latin typeface="Times New Roman" panose="02020603050405020304" pitchFamily="18" charset="0"/>
                        </a:rPr>
                        <a:t>5</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marL="0" marR="0" indent="0" algn="l" defTabSz="158008" rtl="0" eaLnBrk="1" fontAlgn="ctr" latinLnBrk="0" hangingPunct="1">
                        <a:lnSpc>
                          <a:spcPct val="100000"/>
                        </a:lnSpc>
                        <a:spcBef>
                          <a:spcPts val="0"/>
                        </a:spcBef>
                        <a:spcAft>
                          <a:spcPts val="0"/>
                        </a:spcAft>
                        <a:buClrTx/>
                        <a:buSzTx/>
                        <a:buFontTx/>
                        <a:buNone/>
                        <a:tabLst/>
                        <a:defRPr/>
                      </a:pPr>
                      <a:r>
                        <a:rPr lang="ru-RU" sz="1200" b="0" i="0" u="none" strike="noStrike" dirty="0">
                          <a:solidFill>
                            <a:srgbClr val="000000"/>
                          </a:solidFill>
                          <a:effectLst/>
                          <a:latin typeface="Times New Roman" panose="02020603050405020304" pitchFamily="18" charset="0"/>
                        </a:rPr>
                        <a:t>Детский сад на 340 мест по адресу: Московская область, Ленинский городской округ, п. Развилка (ПИР и строительство) </a:t>
                      </a:r>
                    </a:p>
                    <a:p>
                      <a:pPr algn="l" fontAlgn="ctr"/>
                      <a:endParaRPr lang="ru-RU" sz="12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100" b="0" i="0" u="none" strike="noStrike" dirty="0">
                          <a:solidFill>
                            <a:srgbClr val="000000"/>
                          </a:solidFill>
                          <a:effectLst/>
                          <a:latin typeface="Times New Roman" panose="02020603050405020304" pitchFamily="18" charset="0"/>
                        </a:rPr>
                        <a:t>640 666,38</a:t>
                      </a:r>
                    </a:p>
                    <a:p>
                      <a:pPr algn="ctr" fontAlgn="ct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marL="0" marR="0" indent="0" algn="ctr" defTabSz="158008" rtl="0" eaLnBrk="1" fontAlgn="ctr" latinLnBrk="0" hangingPunct="1">
                        <a:lnSpc>
                          <a:spcPct val="100000"/>
                        </a:lnSpc>
                        <a:spcBef>
                          <a:spcPts val="0"/>
                        </a:spcBef>
                        <a:spcAft>
                          <a:spcPts val="0"/>
                        </a:spcAft>
                        <a:buClrTx/>
                        <a:buSzTx/>
                        <a:buFontTx/>
                        <a:buNone/>
                        <a:tabLst/>
                        <a:defRPr/>
                      </a:pPr>
                      <a:r>
                        <a:rPr lang="ru-RU" sz="1100" b="0" i="0" u="none" strike="noStrike" dirty="0">
                          <a:solidFill>
                            <a:srgbClr val="000000"/>
                          </a:solidFill>
                          <a:effectLst/>
                          <a:latin typeface="Times New Roman" panose="02020603050405020304" pitchFamily="18" charset="0"/>
                        </a:rPr>
                        <a:t>2023</a:t>
                      </a:r>
                    </a:p>
                    <a:p>
                      <a:pPr algn="ctr" fontAlgn="ct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marL="0" marR="0" indent="0" algn="l" defTabSz="158008" rtl="0" eaLnBrk="1" fontAlgn="ctr" latinLnBrk="0" hangingPunct="1">
                        <a:lnSpc>
                          <a:spcPct val="100000"/>
                        </a:lnSpc>
                        <a:spcBef>
                          <a:spcPts val="0"/>
                        </a:spcBef>
                        <a:spcAft>
                          <a:spcPts val="0"/>
                        </a:spcAft>
                        <a:buClrTx/>
                        <a:buSzTx/>
                        <a:buFontTx/>
                        <a:buNone/>
                        <a:tabLst/>
                        <a:defRPr/>
                      </a:pPr>
                      <a:r>
                        <a:rPr lang="ru-RU" sz="1200" b="0" i="0" u="none" strike="noStrike" dirty="0">
                          <a:solidFill>
                            <a:srgbClr val="000000"/>
                          </a:solidFill>
                          <a:effectLst/>
                          <a:latin typeface="Times New Roman" panose="02020603050405020304" pitchFamily="18" charset="0"/>
                        </a:rPr>
                        <a:t>Количество</a:t>
                      </a:r>
                      <a:r>
                        <a:rPr lang="ru-RU" sz="1200" b="0" i="0" u="none" strike="noStrike" baseline="0" dirty="0">
                          <a:solidFill>
                            <a:srgbClr val="000000"/>
                          </a:solidFill>
                          <a:effectLst/>
                          <a:latin typeface="Times New Roman" panose="02020603050405020304" pitchFamily="18" charset="0"/>
                        </a:rPr>
                        <a:t> введенных в эксплуатацию объектов общего образования за счет бюджетных средств – 1 объект.</a:t>
                      </a:r>
                      <a:endParaRPr lang="ru-RU" sz="12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3595998790"/>
                  </a:ext>
                </a:extLst>
              </a:tr>
              <a:tr h="424638">
                <a:tc>
                  <a:txBody>
                    <a:bodyPr/>
                    <a:lstStyle/>
                    <a:p>
                      <a:pPr algn="ctr" fontAlgn="ctr"/>
                      <a:r>
                        <a:rPr lang="en-US" sz="1100" b="0" i="0" u="none" strike="noStrike" dirty="0">
                          <a:solidFill>
                            <a:srgbClr val="000000"/>
                          </a:solidFill>
                          <a:effectLst/>
                          <a:latin typeface="Times New Roman" panose="02020603050405020304" pitchFamily="18" charset="0"/>
                        </a:rPr>
                        <a:t>6</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200" b="0" i="0" u="none" strike="noStrike" dirty="0">
                          <a:solidFill>
                            <a:srgbClr val="000000"/>
                          </a:solidFill>
                          <a:effectLst/>
                          <a:latin typeface="Times New Roman" panose="02020603050405020304" pitchFamily="18" charset="0"/>
                        </a:rPr>
                        <a:t>Дошкольная образовательная организация на 225 мест корп. Д4 по адресу: Московская обл., Ленинский район, с/п Булатниковское, д. Боброво, мкр. «Боброво» (Восточное Бутово)</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343 973,94</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2023</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Количество</a:t>
                      </a:r>
                      <a:r>
                        <a:rPr lang="ru-RU" sz="1100" b="0" i="0" u="none" strike="noStrike" baseline="0" dirty="0">
                          <a:solidFill>
                            <a:srgbClr val="000000"/>
                          </a:solidFill>
                          <a:effectLst/>
                          <a:latin typeface="Times New Roman" panose="02020603050405020304" pitchFamily="18" charset="0"/>
                        </a:rPr>
                        <a:t> введенных в эксплуатацию объектов общего образования за счет бюджетных средств – 1 объект.</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1617235269"/>
                  </a:ext>
                </a:extLst>
              </a:tr>
              <a:tr h="424638">
                <a:tc>
                  <a:txBody>
                    <a:bodyPr/>
                    <a:lstStyle/>
                    <a:p>
                      <a:pPr algn="ctr" fontAlgn="ctr"/>
                      <a:r>
                        <a:rPr lang="en-US" sz="1100" b="0" i="0" u="none" strike="noStrike" dirty="0">
                          <a:solidFill>
                            <a:srgbClr val="000000"/>
                          </a:solidFill>
                          <a:effectLst/>
                          <a:latin typeface="Times New Roman" panose="02020603050405020304" pitchFamily="18" charset="0"/>
                        </a:rPr>
                        <a:t>7</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just" fontAlgn="ctr"/>
                      <a:r>
                        <a:rPr lang="ru-RU" sz="1200" b="0" i="0" u="none" strike="noStrike" dirty="0">
                          <a:solidFill>
                            <a:srgbClr val="000000"/>
                          </a:solidFill>
                          <a:effectLst/>
                          <a:latin typeface="Times New Roman" panose="02020603050405020304" pitchFamily="18" charset="0"/>
                        </a:rPr>
                        <a:t>Дошкольная образовательная организация на 325 мест корп. Д1 по адресу: Московская обл., Ленинский район, с/п Булатниковское, д. Боброво, мкр. «Боброво» (Восточное Бутово)</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417 307,90</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2023</a:t>
                      </a: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Количество</a:t>
                      </a:r>
                      <a:r>
                        <a:rPr lang="ru-RU" sz="1100" b="0" i="0" u="none" strike="noStrike" baseline="0" dirty="0">
                          <a:solidFill>
                            <a:srgbClr val="000000"/>
                          </a:solidFill>
                          <a:effectLst/>
                          <a:latin typeface="Times New Roman" panose="02020603050405020304" pitchFamily="18" charset="0"/>
                        </a:rPr>
                        <a:t> введенных в эксплуатацию объектов общего образования за счет бюджетных средств – 1 объект.</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37000">
                          <a:schemeClr val="accent2">
                            <a:lumMod val="40000"/>
                            <a:lumOff val="60000"/>
                          </a:schemeClr>
                        </a:gs>
                      </a:gsLst>
                      <a:lin ang="5400000" scaled="1"/>
                      <a:tileRect/>
                    </a:gradFill>
                  </a:tcPr>
                </a:tc>
                <a:extLst>
                  <a:ext uri="{0D108BD9-81ED-4DB2-BD59-A6C34878D82A}">
                    <a16:rowId xmlns:a16="http://schemas.microsoft.com/office/drawing/2014/main" val="2194094474"/>
                  </a:ext>
                </a:extLst>
              </a:tr>
            </a:tbl>
          </a:graphicData>
        </a:graphic>
      </p:graphicFrame>
      <p:graphicFrame>
        <p:nvGraphicFramePr>
          <p:cNvPr id="5" name="Таблица 4">
            <a:extLst>
              <a:ext uri="{FF2B5EF4-FFF2-40B4-BE49-F238E27FC236}">
                <a16:creationId xmlns:a16="http://schemas.microsoft.com/office/drawing/2014/main" id="{15FB2A6D-B85D-45F0-A03E-8FDB4162DE91}"/>
              </a:ext>
            </a:extLst>
          </p:cNvPr>
          <p:cNvGraphicFramePr>
            <a:graphicFrameLocks noGrp="1"/>
          </p:cNvGraphicFramePr>
          <p:nvPr/>
        </p:nvGraphicFramePr>
        <p:xfrm>
          <a:off x="2" y="4179115"/>
          <a:ext cx="9143999" cy="1015365"/>
        </p:xfrm>
        <a:graphic>
          <a:graphicData uri="http://schemas.openxmlformats.org/drawingml/2006/table">
            <a:tbl>
              <a:tblPr>
                <a:tableStyleId>{5C22544A-7EE6-4342-B048-85BDC9FD1C3A}</a:tableStyleId>
              </a:tblPr>
              <a:tblGrid>
                <a:gridCol w="510363">
                  <a:extLst>
                    <a:ext uri="{9D8B030D-6E8A-4147-A177-3AD203B41FA5}">
                      <a16:colId xmlns:a16="http://schemas.microsoft.com/office/drawing/2014/main" val="2194801207"/>
                    </a:ext>
                  </a:extLst>
                </a:gridCol>
                <a:gridCol w="4145912">
                  <a:extLst>
                    <a:ext uri="{9D8B030D-6E8A-4147-A177-3AD203B41FA5}">
                      <a16:colId xmlns:a16="http://schemas.microsoft.com/office/drawing/2014/main" val="4178902638"/>
                    </a:ext>
                  </a:extLst>
                </a:gridCol>
                <a:gridCol w="1337890">
                  <a:extLst>
                    <a:ext uri="{9D8B030D-6E8A-4147-A177-3AD203B41FA5}">
                      <a16:colId xmlns:a16="http://schemas.microsoft.com/office/drawing/2014/main" val="2726715718"/>
                    </a:ext>
                  </a:extLst>
                </a:gridCol>
                <a:gridCol w="1321033">
                  <a:extLst>
                    <a:ext uri="{9D8B030D-6E8A-4147-A177-3AD203B41FA5}">
                      <a16:colId xmlns:a16="http://schemas.microsoft.com/office/drawing/2014/main" val="2914312796"/>
                    </a:ext>
                  </a:extLst>
                </a:gridCol>
                <a:gridCol w="1828801">
                  <a:extLst>
                    <a:ext uri="{9D8B030D-6E8A-4147-A177-3AD203B41FA5}">
                      <a16:colId xmlns:a16="http://schemas.microsoft.com/office/drawing/2014/main" val="1366394589"/>
                    </a:ext>
                  </a:extLst>
                </a:gridCol>
              </a:tblGrid>
              <a:tr h="877868">
                <a:tc>
                  <a:txBody>
                    <a:bodyPr/>
                    <a:lstStyle/>
                    <a:p>
                      <a:pPr algn="ctr" fontAlgn="ctr"/>
                      <a:r>
                        <a:rPr lang="ru-RU" sz="1100" b="0" i="0" u="none" strike="noStrike" dirty="0">
                          <a:solidFill>
                            <a:srgbClr val="000000"/>
                          </a:solidFill>
                          <a:effectLst/>
                          <a:latin typeface="Times New Roman" panose="02020603050405020304" pitchFamily="18" charset="0"/>
                        </a:rPr>
                        <a:t>8</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just" fontAlgn="ctr"/>
                      <a:r>
                        <a:rPr lang="ru-RU" sz="1200" b="0" i="0" u="none" strike="noStrike" dirty="0">
                          <a:solidFill>
                            <a:srgbClr val="000000"/>
                          </a:solidFill>
                          <a:effectLst/>
                          <a:latin typeface="Times New Roman" panose="02020603050405020304" pitchFamily="18" charset="0"/>
                        </a:rPr>
                        <a:t>Средняя общеобразовательная школа на 1100 мест по адресу: Московская область, Ленинский городской округ, восточнее с. Ермолино</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788 031,14</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2025</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marL="0" marR="0" lvl="0" indent="0" algn="l" defTabSz="158008" rtl="0" eaLnBrk="1" fontAlgn="ctr" latinLnBrk="0" hangingPunct="1">
                        <a:lnSpc>
                          <a:spcPct val="100000"/>
                        </a:lnSpc>
                        <a:spcBef>
                          <a:spcPts val="0"/>
                        </a:spcBef>
                        <a:spcAft>
                          <a:spcPts val="0"/>
                        </a:spcAft>
                        <a:buClrTx/>
                        <a:buSzTx/>
                        <a:buFontTx/>
                        <a:buNone/>
                        <a:tabLst/>
                        <a:defRPr/>
                      </a:pPr>
                      <a:r>
                        <a:rPr kumimoji="0" lang="ru-RU" sz="1100" b="0" i="0" u="none" strike="noStrike" kern="0" cap="none" spc="0" normalizeH="0" baseline="0" noProof="0" dirty="0">
                          <a:ln>
                            <a:noFill/>
                          </a:ln>
                          <a:solidFill>
                            <a:srgbClr val="000000"/>
                          </a:solidFill>
                          <a:effectLst/>
                          <a:uLnTx/>
                          <a:uFillTx/>
                          <a:latin typeface="Times New Roman" panose="02020603050405020304" pitchFamily="18" charset="0"/>
                          <a:sym typeface="Proxima Nova"/>
                        </a:rPr>
                        <a:t>Количество введенных в эксплуатацию объектов общего образования за счет бюджетных средств – 1 объект.</a:t>
                      </a:r>
                    </a:p>
                    <a:p>
                      <a:pPr algn="l" fontAlgn="ct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extLst>
                  <a:ext uri="{0D108BD9-81ED-4DB2-BD59-A6C34878D82A}">
                    <a16:rowId xmlns:a16="http://schemas.microsoft.com/office/drawing/2014/main" val="72179776"/>
                  </a:ext>
                </a:extLst>
              </a:tr>
            </a:tbl>
          </a:graphicData>
        </a:graphic>
      </p:graphicFrame>
    </p:spTree>
    <p:extLst>
      <p:ext uri="{BB962C8B-B14F-4D97-AF65-F5344CB8AC3E}">
        <p14:creationId xmlns:p14="http://schemas.microsoft.com/office/powerpoint/2010/main" val="872561039"/>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0"/>
            <a:ext cx="9144000" cy="987136"/>
          </a:xfrm>
          <a:prstGeom prst="rect">
            <a:avLst/>
          </a:prstGeom>
          <a:solidFill>
            <a:srgbClr val="343947"/>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877821"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A2FF">
                  <a:hueOff val="-5577341"/>
                  <a:lumOff val="49962"/>
                </a:srgbClr>
              </a:solidFill>
              <a:effectLst/>
              <a:uLnTx/>
              <a:uFillTx/>
              <a:latin typeface="Helvetica Neue Medium"/>
              <a:ea typeface="Helvetica Neue Medium"/>
              <a:cs typeface="Helvetica Neue Medium"/>
              <a:sym typeface="Helvetica Neue Medium"/>
            </a:endParaRPr>
          </a:p>
        </p:txBody>
      </p:sp>
      <p:sp>
        <p:nvSpPr>
          <p:cNvPr id="3" name="TextBox 2"/>
          <p:cNvSpPr txBox="1"/>
          <p:nvPr/>
        </p:nvSpPr>
        <p:spPr>
          <a:xfrm>
            <a:off x="553915" y="57711"/>
            <a:ext cx="7983415" cy="669339"/>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marL="0" marR="0" lvl="0" indent="0" algn="ctr" defTabSz="568500" rtl="0" eaLnBrk="1" fontAlgn="b" latinLnBrk="0" hangingPunct="0">
              <a:lnSpc>
                <a:spcPct val="100000"/>
              </a:lnSpc>
              <a:spcBef>
                <a:spcPts val="0"/>
              </a:spcBef>
              <a:spcAft>
                <a:spcPts val="0"/>
              </a:spcAft>
              <a:buClrTx/>
              <a:buSzTx/>
              <a:buFontTx/>
              <a:buNone/>
              <a:tabLst/>
              <a:defRPr/>
            </a:pPr>
            <a:r>
              <a:rPr kumimoji="0" lang="ru-RU" sz="1800" b="0" i="0" u="none" strike="noStrike" kern="0" cap="none" spc="0" normalizeH="0" baseline="0" noProof="0" dirty="0">
                <a:ln>
                  <a:noFill/>
                </a:ln>
                <a:solidFill>
                  <a:srgbClr val="16E7CF"/>
                </a:solidFill>
                <a:effectLst/>
                <a:uLnTx/>
                <a:uFillTx/>
                <a:latin typeface="Proxima Nova"/>
                <a:sym typeface="Proxima Nova"/>
              </a:rPr>
              <a:t>Информация об общественно значимых проектах, реализуемых на территории Ленинского городского округа</a:t>
            </a:r>
            <a:r>
              <a:rPr kumimoji="0" lang="en-US" sz="1800" b="0" i="0" u="none" strike="noStrike" kern="0" cap="none" spc="0" normalizeH="0" baseline="0" noProof="0" dirty="0">
                <a:ln>
                  <a:noFill/>
                </a:ln>
                <a:solidFill>
                  <a:srgbClr val="16E7CF"/>
                </a:solidFill>
                <a:effectLst/>
                <a:uLnTx/>
                <a:uFillTx/>
                <a:latin typeface="Proxima Nova"/>
                <a:sym typeface="Proxima Nova"/>
              </a:rPr>
              <a:t> </a:t>
            </a:r>
            <a:r>
              <a:rPr kumimoji="0" lang="ru-RU" sz="1800" b="0" i="0" u="none" strike="noStrike" kern="0" cap="none" spc="0" normalizeH="0" baseline="0" noProof="0" dirty="0">
                <a:ln>
                  <a:noFill/>
                </a:ln>
                <a:solidFill>
                  <a:srgbClr val="16E7CF"/>
                </a:solidFill>
                <a:effectLst/>
                <a:uLnTx/>
                <a:uFillTx/>
                <a:latin typeface="Proxima Nova"/>
                <a:sym typeface="Proxima Nova"/>
              </a:rPr>
              <a:t>в 2023 году</a:t>
            </a:r>
            <a:endParaRPr kumimoji="0" lang="ru-RU" sz="1800" b="1" i="0" u="none" strike="noStrike" kern="0" cap="none" spc="0" normalizeH="0" baseline="0" noProof="0" dirty="0">
              <a:ln>
                <a:noFill/>
              </a:ln>
              <a:solidFill>
                <a:srgbClr val="16E7CF"/>
              </a:solidFill>
              <a:effectLst/>
              <a:uLnTx/>
              <a:uFillTx/>
              <a:latin typeface="Proxima Nova"/>
              <a:sym typeface="Proxima Nova"/>
            </a:endParaRPr>
          </a:p>
        </p:txBody>
      </p:sp>
      <p:graphicFrame>
        <p:nvGraphicFramePr>
          <p:cNvPr id="4" name="Таблица 3"/>
          <p:cNvGraphicFramePr>
            <a:graphicFrameLocks noGrp="1"/>
          </p:cNvGraphicFramePr>
          <p:nvPr>
            <p:extLst/>
          </p:nvPr>
        </p:nvGraphicFramePr>
        <p:xfrm>
          <a:off x="2" y="1311332"/>
          <a:ext cx="9143999" cy="3734732"/>
        </p:xfrm>
        <a:graphic>
          <a:graphicData uri="http://schemas.openxmlformats.org/drawingml/2006/table">
            <a:tbl>
              <a:tblPr>
                <a:tableStyleId>{5C22544A-7EE6-4342-B048-85BDC9FD1C3A}</a:tableStyleId>
              </a:tblPr>
              <a:tblGrid>
                <a:gridCol w="510363">
                  <a:extLst>
                    <a:ext uri="{9D8B030D-6E8A-4147-A177-3AD203B41FA5}">
                      <a16:colId xmlns:a16="http://schemas.microsoft.com/office/drawing/2014/main" val="3324974806"/>
                    </a:ext>
                  </a:extLst>
                </a:gridCol>
                <a:gridCol w="4145912">
                  <a:extLst>
                    <a:ext uri="{9D8B030D-6E8A-4147-A177-3AD203B41FA5}">
                      <a16:colId xmlns:a16="http://schemas.microsoft.com/office/drawing/2014/main" val="1436082716"/>
                    </a:ext>
                  </a:extLst>
                </a:gridCol>
                <a:gridCol w="1337890">
                  <a:extLst>
                    <a:ext uri="{9D8B030D-6E8A-4147-A177-3AD203B41FA5}">
                      <a16:colId xmlns:a16="http://schemas.microsoft.com/office/drawing/2014/main" val="2820251906"/>
                    </a:ext>
                  </a:extLst>
                </a:gridCol>
                <a:gridCol w="1155570">
                  <a:extLst>
                    <a:ext uri="{9D8B030D-6E8A-4147-A177-3AD203B41FA5}">
                      <a16:colId xmlns:a16="http://schemas.microsoft.com/office/drawing/2014/main" val="2922132950"/>
                    </a:ext>
                  </a:extLst>
                </a:gridCol>
                <a:gridCol w="1994264">
                  <a:extLst>
                    <a:ext uri="{9D8B030D-6E8A-4147-A177-3AD203B41FA5}">
                      <a16:colId xmlns:a16="http://schemas.microsoft.com/office/drawing/2014/main" val="3998988918"/>
                    </a:ext>
                  </a:extLst>
                </a:gridCol>
              </a:tblGrid>
              <a:tr h="1101128">
                <a:tc>
                  <a:txBody>
                    <a:bodyPr/>
                    <a:lstStyle/>
                    <a:p>
                      <a:pPr algn="ctr" fontAlgn="ctr"/>
                      <a:r>
                        <a:rPr lang="ru-RU" sz="1100" b="1" i="0" u="none" strike="noStrike" dirty="0">
                          <a:solidFill>
                            <a:srgbClr val="000000"/>
                          </a:solidFill>
                          <a:effectLst/>
                          <a:latin typeface="Times New Roman" panose="02020603050405020304" pitchFamily="18" charset="0"/>
                        </a:rPr>
                        <a:t>№ п/п</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Наименование проекта, место реализации проекта (адрес)</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Профинансировано в 2023 году </a:t>
                      </a:r>
                    </a:p>
                    <a:p>
                      <a:pPr marL="0" marR="0" indent="0" algn="ctr" defTabSz="158008" rtl="0" eaLnBrk="1" fontAlgn="ctr" latinLnBrk="0" hangingPunct="1">
                        <a:lnSpc>
                          <a:spcPct val="100000"/>
                        </a:lnSpc>
                        <a:spcBef>
                          <a:spcPts val="0"/>
                        </a:spcBef>
                        <a:spcAft>
                          <a:spcPts val="0"/>
                        </a:spcAft>
                        <a:buClrTx/>
                        <a:buSzTx/>
                        <a:buFontTx/>
                        <a:buNone/>
                        <a:tabLst/>
                        <a:defRPr/>
                      </a:pPr>
                      <a:r>
                        <a:rPr lang="ru-RU" sz="1100" b="1" i="0" u="none" strike="noStrike" dirty="0">
                          <a:solidFill>
                            <a:srgbClr val="000000"/>
                          </a:solidFill>
                          <a:effectLst/>
                          <a:latin typeface="Times New Roman" panose="02020603050405020304" pitchFamily="18" charset="0"/>
                        </a:rPr>
                        <a:t>(тыс. рублей)</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Срок ввода</a:t>
                      </a:r>
                      <a:br>
                        <a:rPr lang="ru-RU" sz="1100" b="1" i="0" u="none" strike="noStrike" dirty="0">
                          <a:solidFill>
                            <a:srgbClr val="000000"/>
                          </a:solidFill>
                          <a:effectLst/>
                          <a:latin typeface="Times New Roman" panose="02020603050405020304" pitchFamily="18" charset="0"/>
                        </a:rPr>
                      </a:br>
                      <a:r>
                        <a:rPr lang="ru-RU" sz="1100" b="1" i="0" u="none" strike="noStrike" dirty="0">
                          <a:solidFill>
                            <a:srgbClr val="000000"/>
                          </a:solidFill>
                          <a:effectLst/>
                          <a:latin typeface="Times New Roman" panose="02020603050405020304" pitchFamily="18" charset="0"/>
                        </a:rPr>
                        <a:t>объекта</a:t>
                      </a:r>
                      <a:br>
                        <a:rPr lang="ru-RU" sz="1100" b="1" i="0" u="none" strike="noStrike" dirty="0">
                          <a:solidFill>
                            <a:srgbClr val="000000"/>
                          </a:solidFill>
                          <a:effectLst/>
                          <a:latin typeface="Times New Roman" panose="02020603050405020304" pitchFamily="18" charset="0"/>
                        </a:rPr>
                      </a:br>
                      <a:r>
                        <a:rPr lang="ru-RU" sz="1100" b="1" i="0" u="none" strike="noStrike" dirty="0">
                          <a:solidFill>
                            <a:srgbClr val="000000"/>
                          </a:solidFill>
                          <a:effectLst/>
                          <a:latin typeface="Times New Roman" panose="02020603050405020304" pitchFamily="18" charset="0"/>
                        </a:rPr>
                        <a:t>(год)</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ru-RU" sz="1100" b="1" i="0" u="none" strike="noStrike" dirty="0">
                          <a:solidFill>
                            <a:srgbClr val="000000"/>
                          </a:solidFill>
                          <a:effectLst/>
                          <a:latin typeface="Times New Roman" panose="02020603050405020304" pitchFamily="18" charset="0"/>
                        </a:rPr>
                        <a:t>Результаты от реализации проекта</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extLst>
                  <a:ext uri="{0D108BD9-81ED-4DB2-BD59-A6C34878D82A}">
                    <a16:rowId xmlns:a16="http://schemas.microsoft.com/office/drawing/2014/main" val="2034801270"/>
                  </a:ext>
                </a:extLst>
              </a:tr>
              <a:tr h="877868">
                <a:tc>
                  <a:txBody>
                    <a:bodyPr/>
                    <a:lstStyle/>
                    <a:p>
                      <a:pPr algn="ctr" fontAlgn="ctr"/>
                      <a:r>
                        <a:rPr lang="ru-RU" sz="1100" b="0" i="0" u="none" strike="noStrike" dirty="0">
                          <a:solidFill>
                            <a:srgbClr val="000000"/>
                          </a:solidFill>
                          <a:effectLst/>
                          <a:latin typeface="Times New Roman" panose="02020603050405020304" pitchFamily="18" charset="0"/>
                        </a:rPr>
                        <a:t>9</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just" fontAlgn="ctr"/>
                      <a:r>
                        <a:rPr lang="ru-RU" sz="1200" b="0" i="0" u="none" strike="noStrike" dirty="0">
                          <a:solidFill>
                            <a:srgbClr val="000000"/>
                          </a:solidFill>
                          <a:effectLst/>
                          <a:latin typeface="Times New Roman" panose="02020603050405020304" pitchFamily="18" charset="0"/>
                        </a:rPr>
                        <a:t>Средняя общеобразовательная школа на 1350 мест по адресу: Московская область, Ленинский городской округ, п. Развилка, квартал "Римский" (ПИР и строительство)</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742 245,96</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2025</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Количество</a:t>
                      </a:r>
                      <a:r>
                        <a:rPr lang="ru-RU" sz="1100" b="0" i="0" u="none" strike="noStrike" baseline="0" dirty="0">
                          <a:solidFill>
                            <a:srgbClr val="000000"/>
                          </a:solidFill>
                          <a:effectLst/>
                          <a:latin typeface="Times New Roman" panose="02020603050405020304" pitchFamily="18" charset="0"/>
                        </a:rPr>
                        <a:t> введенных в эксплуатацию объектов общего образования за счет бюджетных средств – 1 объект.</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extLst>
                  <a:ext uri="{0D108BD9-81ED-4DB2-BD59-A6C34878D82A}">
                    <a16:rowId xmlns:a16="http://schemas.microsoft.com/office/drawing/2014/main" val="790770980"/>
                  </a:ext>
                </a:extLst>
              </a:tr>
              <a:tr h="877868">
                <a:tc>
                  <a:txBody>
                    <a:bodyPr/>
                    <a:lstStyle/>
                    <a:p>
                      <a:pPr algn="ctr" fontAlgn="ctr"/>
                      <a:r>
                        <a:rPr lang="ru-RU" sz="1100" b="0" i="0" u="none" strike="noStrike" dirty="0">
                          <a:solidFill>
                            <a:srgbClr val="000000"/>
                          </a:solidFill>
                          <a:effectLst/>
                          <a:latin typeface="Times New Roman" panose="02020603050405020304" pitchFamily="18" charset="0"/>
                        </a:rPr>
                        <a:t>10</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just" fontAlgn="ctr"/>
                      <a:r>
                        <a:rPr lang="ru-RU" sz="1200" b="0" i="0" u="none" strike="noStrike" dirty="0">
                          <a:solidFill>
                            <a:srgbClr val="000000"/>
                          </a:solidFill>
                          <a:effectLst/>
                          <a:latin typeface="Times New Roman" panose="02020603050405020304" pitchFamily="18" charset="0"/>
                        </a:rPr>
                        <a:t>Средняя общеобразовательная школа на 825 мест, Ленинский городской округ, р.п.Дрожжино, ЖК «Дрожжино-2»</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en-US" sz="1100" b="0" i="0" u="none" strike="noStrike" dirty="0">
                          <a:solidFill>
                            <a:srgbClr val="000000"/>
                          </a:solidFill>
                          <a:effectLst/>
                          <a:latin typeface="Times New Roman" panose="02020603050405020304" pitchFamily="18" charset="0"/>
                        </a:rPr>
                        <a:t>1 316 225,85</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en-US" sz="1100" b="0" i="0" u="none" strike="noStrike" dirty="0">
                          <a:solidFill>
                            <a:srgbClr val="000000"/>
                          </a:solidFill>
                          <a:effectLst/>
                          <a:latin typeface="Times New Roman" panose="02020603050405020304" pitchFamily="18" charset="0"/>
                        </a:rPr>
                        <a:t>2023</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marL="0" marR="0" lvl="0" indent="0" algn="l" defTabSz="158008" rtl="0" eaLnBrk="1" fontAlgn="ctr" latinLnBrk="0" hangingPunct="1">
                        <a:lnSpc>
                          <a:spcPct val="100000"/>
                        </a:lnSpc>
                        <a:spcBef>
                          <a:spcPts val="0"/>
                        </a:spcBef>
                        <a:spcAft>
                          <a:spcPts val="0"/>
                        </a:spcAft>
                        <a:buClrTx/>
                        <a:buSzTx/>
                        <a:buFontTx/>
                        <a:buNone/>
                        <a:tabLst/>
                        <a:defRPr/>
                      </a:pPr>
                      <a:r>
                        <a:rPr lang="ru-RU" sz="1100" b="0" i="0" u="none" strike="noStrike" dirty="0">
                          <a:solidFill>
                            <a:srgbClr val="000000"/>
                          </a:solidFill>
                          <a:effectLst/>
                          <a:latin typeface="Times New Roman" panose="02020603050405020304" pitchFamily="18" charset="0"/>
                        </a:rPr>
                        <a:t>Количество</a:t>
                      </a:r>
                      <a:r>
                        <a:rPr lang="ru-RU" sz="1100" b="0" i="0" u="none" strike="noStrike" baseline="0" dirty="0">
                          <a:solidFill>
                            <a:srgbClr val="000000"/>
                          </a:solidFill>
                          <a:effectLst/>
                          <a:latin typeface="Times New Roman" panose="02020603050405020304" pitchFamily="18" charset="0"/>
                        </a:rPr>
                        <a:t> введенных в эксплуатацию объектов общего образования за счет бюджетных средств – 1 объект.</a:t>
                      </a:r>
                      <a:endParaRPr lang="ru-RU" sz="1100" b="0" i="0" u="none" strike="noStrike" dirty="0">
                        <a:solidFill>
                          <a:srgbClr val="000000"/>
                        </a:solidFill>
                        <a:effectLst/>
                        <a:latin typeface="Times New Roman" panose="02020603050405020304" pitchFamily="18" charset="0"/>
                      </a:endParaRPr>
                    </a:p>
                    <a:p>
                      <a:pPr algn="l" fontAlgn="ct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extLst>
                  <a:ext uri="{0D108BD9-81ED-4DB2-BD59-A6C34878D82A}">
                    <a16:rowId xmlns:a16="http://schemas.microsoft.com/office/drawing/2014/main" val="2639993030"/>
                  </a:ext>
                </a:extLst>
              </a:tr>
              <a:tr h="877868">
                <a:tc>
                  <a:txBody>
                    <a:bodyPr/>
                    <a:lstStyle/>
                    <a:p>
                      <a:pPr algn="ctr" fontAlgn="ctr"/>
                      <a:r>
                        <a:rPr lang="ru-RU" sz="1100" b="0" i="0" u="none" strike="noStrike" dirty="0">
                          <a:solidFill>
                            <a:srgbClr val="000000"/>
                          </a:solidFill>
                          <a:effectLst/>
                          <a:latin typeface="Times New Roman" panose="02020603050405020304" pitchFamily="18" charset="0"/>
                        </a:rPr>
                        <a:t>11</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just" fontAlgn="ctr"/>
                      <a:r>
                        <a:rPr lang="ru-RU" sz="1200" b="0" i="0" u="none" strike="noStrike" dirty="0">
                          <a:solidFill>
                            <a:srgbClr val="000000"/>
                          </a:solidFill>
                          <a:effectLst/>
                          <a:latin typeface="Times New Roman" panose="02020603050405020304" pitchFamily="18" charset="0"/>
                        </a:rPr>
                        <a:t>Средняя общеобразовательная школа на 1550 мест по адресу: Московская область, Ленинский городской округ, п. Битца. (ПИР и строительство)</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1 132 678,45</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fontAlgn="ctr"/>
                      <a:r>
                        <a:rPr lang="ru-RU" sz="1100" b="0" i="0" u="none" strike="noStrike" dirty="0">
                          <a:solidFill>
                            <a:srgbClr val="000000"/>
                          </a:solidFill>
                          <a:effectLst/>
                          <a:latin typeface="Times New Roman" panose="02020603050405020304" pitchFamily="18" charset="0"/>
                        </a:rPr>
                        <a:t>2024</a:t>
                      </a: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l" fontAlgn="ctr"/>
                      <a:r>
                        <a:rPr lang="ru-RU" sz="1100" b="0" i="0" u="none" strike="noStrike" dirty="0">
                          <a:solidFill>
                            <a:srgbClr val="000000"/>
                          </a:solidFill>
                          <a:effectLst/>
                          <a:latin typeface="Times New Roman" panose="02020603050405020304" pitchFamily="18" charset="0"/>
                        </a:rPr>
                        <a:t>Количество</a:t>
                      </a:r>
                      <a:r>
                        <a:rPr lang="ru-RU" sz="1100" b="0" i="0" u="none" strike="noStrike" baseline="0" dirty="0">
                          <a:solidFill>
                            <a:srgbClr val="000000"/>
                          </a:solidFill>
                          <a:effectLst/>
                          <a:latin typeface="Times New Roman" panose="02020603050405020304" pitchFamily="18" charset="0"/>
                        </a:rPr>
                        <a:t> введенных в эксплуатацию объектов общего образования за счет бюджетных средств – 1 объект.</a:t>
                      </a:r>
                      <a:endParaRPr lang="ru-RU" sz="1100" b="0" i="0" u="none" strike="noStrike" dirty="0">
                        <a:solidFill>
                          <a:srgbClr val="000000"/>
                        </a:solidFill>
                        <a:effectLst/>
                        <a:latin typeface="Times New Roman" panose="02020603050405020304" pitchFamily="18" charset="0"/>
                      </a:endParaRPr>
                    </a:p>
                  </a:txBody>
                  <a:tcPr marL="9525" marR="9525" marT="9525" marB="0" anchor="ct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extLst>
                  <a:ext uri="{0D108BD9-81ED-4DB2-BD59-A6C34878D82A}">
                    <a16:rowId xmlns:a16="http://schemas.microsoft.com/office/drawing/2014/main" val="1462752707"/>
                  </a:ext>
                </a:extLst>
              </a:tr>
            </a:tbl>
          </a:graphicData>
        </a:graphic>
      </p:graphicFrame>
    </p:spTree>
    <p:extLst>
      <p:ext uri="{BB962C8B-B14F-4D97-AF65-F5344CB8AC3E}">
        <p14:creationId xmlns:p14="http://schemas.microsoft.com/office/powerpoint/2010/main" val="1176456341"/>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a:extLst>
              <a:ext uri="{FF2B5EF4-FFF2-40B4-BE49-F238E27FC236}">
                <a16:creationId xmlns:a16="http://schemas.microsoft.com/office/drawing/2014/main" id="{8A1179DD-6EBD-6F4E-B2DA-A09AFF33B6E0}"/>
              </a:ext>
            </a:extLst>
          </p:cNvPr>
          <p:cNvSpPr/>
          <p:nvPr/>
        </p:nvSpPr>
        <p:spPr>
          <a:xfrm>
            <a:off x="1125009" y="92083"/>
            <a:ext cx="7763551" cy="913028"/>
          </a:xfrm>
          <a:prstGeom prst="roundRect">
            <a:avLst>
              <a:gd name="adj" fmla="val 18511"/>
            </a:avLst>
          </a:prstGeom>
          <a:solidFill>
            <a:srgbClr val="009393"/>
          </a:solidFill>
          <a:ln w="3175">
            <a:miter lim="400000"/>
          </a:ln>
        </p:spPr>
        <p:txBody>
          <a:bodyPr lIns="10280" tIns="10280" rIns="10280" bIns="10280" anchor="ctr"/>
          <a:lstStyle/>
          <a:p>
            <a:pPr algn="ctr" defTabSz="158008">
              <a:defRPr sz="3200">
                <a:latin typeface="Helvetica Neue Medium"/>
                <a:ea typeface="Helvetica Neue Medium"/>
                <a:cs typeface="Helvetica Neue Medium"/>
                <a:sym typeface="Helvetica Neue Medium"/>
              </a:defRPr>
            </a:pPr>
            <a:endParaRPr sz="2000" dirty="0">
              <a:latin typeface="+mj-lt"/>
            </a:endParaRPr>
          </a:p>
        </p:txBody>
      </p:sp>
      <p:sp>
        <p:nvSpPr>
          <p:cNvPr id="5" name="Rounded Rectangle"/>
          <p:cNvSpPr/>
          <p:nvPr/>
        </p:nvSpPr>
        <p:spPr>
          <a:xfrm>
            <a:off x="485290" y="1520750"/>
            <a:ext cx="8378155" cy="3300632"/>
          </a:xfrm>
          <a:prstGeom prst="roundRect">
            <a:avLst>
              <a:gd name="adj" fmla="val 3594"/>
            </a:avLst>
          </a:prstGeom>
          <a:gradFill>
            <a:gsLst>
              <a:gs pos="0">
                <a:schemeClr val="accent1">
                  <a:hueOff val="-5577341"/>
                  <a:lumOff val="49962"/>
                </a:schemeClr>
              </a:gs>
              <a:gs pos="100000">
                <a:schemeClr val="accent2">
                  <a:hueOff val="-85258"/>
                  <a:satOff val="14347"/>
                  <a:lumOff val="22373"/>
                </a:schemeClr>
              </a:gs>
            </a:gsLst>
            <a:lin ang="6809683"/>
          </a:gradFill>
          <a:ln w="3175">
            <a:miter lim="400000"/>
          </a:ln>
        </p:spPr>
        <p:txBody>
          <a:bodyPr lIns="72000" tIns="72000" rIns="72000" bIns="72000" anchor="ctr">
            <a:noAutofit/>
          </a:bodyPr>
          <a:lstStyle/>
          <a:p>
            <a:pPr lvl="0" defTabSz="914400" hangingPunct="1"/>
            <a:endParaRPr lang="ru-RU" sz="1600" dirty="0">
              <a:solidFill>
                <a:srgbClr val="343947"/>
              </a:solidFill>
              <a:ea typeface="Segoe UI" panose="020B0502040204020203" pitchFamily="34" charset="0"/>
              <a:cs typeface="Times New Roman" panose="02020603050405020304" pitchFamily="18" charset="0"/>
            </a:endParaRPr>
          </a:p>
          <a:p>
            <a:pPr lvl="0" defTabSz="914400" hangingPunct="1"/>
            <a:endParaRPr lang="ru-RU" sz="1600" dirty="0">
              <a:solidFill>
                <a:srgbClr val="343947"/>
              </a:solidFill>
              <a:ea typeface="Segoe UI" panose="020B0502040204020203" pitchFamily="34" charset="0"/>
              <a:cs typeface="Times New Roman" panose="02020603050405020304" pitchFamily="18" charset="0"/>
            </a:endParaRPr>
          </a:p>
          <a:p>
            <a:pPr lvl="0" defTabSz="914400" hangingPunct="1"/>
            <a:r>
              <a:rPr lang="ru-RU" sz="1600" dirty="0">
                <a:solidFill>
                  <a:srgbClr val="343947"/>
                </a:solidFill>
                <a:ea typeface="Segoe UI" panose="020B0502040204020203" pitchFamily="34" charset="0"/>
                <a:cs typeface="Times New Roman" panose="02020603050405020304" pitchFamily="18" charset="0"/>
              </a:rPr>
              <a:t>Сведения о месте нахождения: </a:t>
            </a:r>
            <a:endParaRPr lang="en-US" sz="1600" dirty="0">
              <a:solidFill>
                <a:srgbClr val="343947"/>
              </a:solidFill>
              <a:ea typeface="Segoe UI" panose="020B0502040204020203" pitchFamily="34" charset="0"/>
              <a:cs typeface="Times New Roman" panose="02020603050405020304" pitchFamily="18" charset="0"/>
            </a:endParaRPr>
          </a:p>
          <a:p>
            <a:pPr lvl="0" defTabSz="914400" hangingPunct="1"/>
            <a:r>
              <a:rPr lang="ru-RU" sz="1600" dirty="0">
                <a:solidFill>
                  <a:srgbClr val="343947"/>
                </a:solidFill>
                <a:ea typeface="Segoe UI" panose="020B0502040204020203" pitchFamily="34" charset="0"/>
                <a:cs typeface="Times New Roman" panose="02020603050405020304" pitchFamily="18" charset="0"/>
              </a:rPr>
              <a:t>Московская область, Ленинский городской округ, </a:t>
            </a:r>
            <a:r>
              <a:rPr lang="ru-RU" sz="1600" dirty="0" err="1">
                <a:solidFill>
                  <a:srgbClr val="343947"/>
                </a:solidFill>
                <a:ea typeface="Segoe UI" panose="020B0502040204020203" pitchFamily="34" charset="0"/>
                <a:cs typeface="Times New Roman" panose="02020603050405020304" pitchFamily="18" charset="0"/>
              </a:rPr>
              <a:t>г.Видное</a:t>
            </a:r>
            <a:r>
              <a:rPr lang="ru-RU" sz="1600" dirty="0">
                <a:solidFill>
                  <a:srgbClr val="343947"/>
                </a:solidFill>
                <a:ea typeface="Segoe UI" panose="020B0502040204020203" pitchFamily="34" charset="0"/>
                <a:cs typeface="Times New Roman" panose="02020603050405020304" pitchFamily="18" charset="0"/>
              </a:rPr>
              <a:t>, </a:t>
            </a:r>
            <a:r>
              <a:rPr lang="ru-RU" sz="1600" dirty="0" err="1">
                <a:solidFill>
                  <a:srgbClr val="343947"/>
                </a:solidFill>
                <a:ea typeface="Segoe UI" panose="020B0502040204020203" pitchFamily="34" charset="0"/>
                <a:cs typeface="Times New Roman" panose="02020603050405020304" pitchFamily="18" charset="0"/>
              </a:rPr>
              <a:t>ул.Заводская</a:t>
            </a:r>
            <a:r>
              <a:rPr lang="ru-RU" sz="1600" dirty="0">
                <a:solidFill>
                  <a:srgbClr val="343947"/>
                </a:solidFill>
                <a:ea typeface="Segoe UI" panose="020B0502040204020203" pitchFamily="34" charset="0"/>
                <a:cs typeface="Times New Roman" panose="02020603050405020304" pitchFamily="18" charset="0"/>
              </a:rPr>
              <a:t>, д.2а</a:t>
            </a:r>
          </a:p>
          <a:p>
            <a:pPr lvl="0" defTabSz="914400" hangingPunct="1"/>
            <a:endParaRPr lang="ru-RU" sz="1600" dirty="0">
              <a:solidFill>
                <a:srgbClr val="343947"/>
              </a:solidFill>
              <a:ea typeface="Segoe UI" panose="020B0502040204020203" pitchFamily="34" charset="0"/>
              <a:cs typeface="Times New Roman" panose="02020603050405020304" pitchFamily="18" charset="0"/>
            </a:endParaRPr>
          </a:p>
          <a:p>
            <a:pPr lvl="0" defTabSz="914400" hangingPunct="1"/>
            <a:r>
              <a:rPr lang="ru-RU" sz="1600" dirty="0">
                <a:solidFill>
                  <a:srgbClr val="343947"/>
                </a:solidFill>
                <a:ea typeface="Segoe UI" panose="020B0502040204020203" pitchFamily="34" charset="0"/>
                <a:cs typeface="Times New Roman" panose="02020603050405020304" pitchFamily="18" charset="0"/>
              </a:rPr>
              <a:t>Электронная почта: finupr@fin-vidnoe.ru</a:t>
            </a:r>
          </a:p>
          <a:p>
            <a:pPr lvl="0" defTabSz="914400" hangingPunct="1"/>
            <a:r>
              <a:rPr lang="ru-RU" sz="1600" dirty="0">
                <a:solidFill>
                  <a:srgbClr val="343947"/>
                </a:solidFill>
                <a:ea typeface="Segoe UI" panose="020B0502040204020203" pitchFamily="34" charset="0"/>
                <a:cs typeface="Times New Roman" panose="02020603050405020304" pitchFamily="18" charset="0"/>
              </a:rPr>
              <a:t>Телефон: 8(495)541-12-92</a:t>
            </a:r>
          </a:p>
          <a:p>
            <a:pPr lvl="0" defTabSz="914400" hangingPunct="1"/>
            <a:endParaRPr lang="ru-RU" sz="1600" dirty="0">
              <a:solidFill>
                <a:srgbClr val="343947"/>
              </a:solidFill>
              <a:ea typeface="Segoe UI" panose="020B0502040204020203" pitchFamily="34" charset="0"/>
              <a:cs typeface="Times New Roman" panose="02020603050405020304" pitchFamily="18" charset="0"/>
            </a:endParaRPr>
          </a:p>
          <a:p>
            <a:pPr lvl="0" defTabSz="914400" hangingPunct="1"/>
            <a:r>
              <a:rPr lang="ru-RU" sz="1600" dirty="0">
                <a:solidFill>
                  <a:srgbClr val="343947"/>
                </a:solidFill>
                <a:cs typeface="Times New Roman" panose="02020603050405020304" pitchFamily="18" charset="0"/>
              </a:rPr>
              <a:t>График работы: понедельник-четверг с 9-00 до 18-00,</a:t>
            </a:r>
          </a:p>
          <a:p>
            <a:pPr lvl="0" defTabSz="914400" hangingPunct="1"/>
            <a:r>
              <a:rPr lang="ru-RU" sz="1600" dirty="0">
                <a:solidFill>
                  <a:srgbClr val="343947"/>
                </a:solidFill>
                <a:cs typeface="Times New Roman" panose="02020603050405020304" pitchFamily="18" charset="0"/>
              </a:rPr>
              <a:t>                              пятница с 9-00 до 16-45</a:t>
            </a:r>
          </a:p>
          <a:p>
            <a:pPr lvl="0" defTabSz="914400" hangingPunct="1"/>
            <a:r>
              <a:rPr lang="ru-RU" sz="1600" dirty="0">
                <a:solidFill>
                  <a:srgbClr val="343947"/>
                </a:solidFill>
                <a:cs typeface="Times New Roman" panose="02020603050405020304" pitchFamily="18" charset="0"/>
              </a:rPr>
              <a:t>                              Обед с 13-00 до 14-00</a:t>
            </a:r>
          </a:p>
          <a:p>
            <a:pPr lvl="0" defTabSz="914400" hangingPunct="1"/>
            <a:endParaRPr lang="ru-RU" sz="1600" dirty="0">
              <a:solidFill>
                <a:srgbClr val="343947"/>
              </a:solidFill>
              <a:cs typeface="Times New Roman" panose="02020603050405020304" pitchFamily="18" charset="0"/>
            </a:endParaRPr>
          </a:p>
          <a:p>
            <a:pPr defTabSz="914400" hangingPunct="1"/>
            <a:r>
              <a:rPr lang="ru-RU" sz="1600" dirty="0">
                <a:solidFill>
                  <a:srgbClr val="343947"/>
                </a:solidFill>
                <a:cs typeface="Times New Roman" panose="02020603050405020304" pitchFamily="18" charset="0"/>
              </a:rPr>
              <a:t>График личного приема граждан: </a:t>
            </a:r>
            <a:r>
              <a:rPr lang="ru-RU" sz="1600" dirty="0" smtClean="0">
                <a:solidFill>
                  <a:srgbClr val="343947"/>
                </a:solidFill>
                <a:cs typeface="Times New Roman" panose="02020603050405020304" pitchFamily="18" charset="0"/>
              </a:rPr>
              <a:t>вторник </a:t>
            </a:r>
            <a:r>
              <a:rPr lang="ru-RU" sz="1600" dirty="0">
                <a:solidFill>
                  <a:srgbClr val="343947"/>
                </a:solidFill>
                <a:cs typeface="Times New Roman" panose="02020603050405020304" pitchFamily="18" charset="0"/>
              </a:rPr>
              <a:t>с 15-00 </a:t>
            </a:r>
            <a:r>
              <a:rPr lang="ru-RU" sz="1600">
                <a:solidFill>
                  <a:srgbClr val="343947"/>
                </a:solidFill>
                <a:cs typeface="Times New Roman" panose="02020603050405020304" pitchFamily="18" charset="0"/>
              </a:rPr>
              <a:t>до </a:t>
            </a:r>
            <a:r>
              <a:rPr lang="ru-RU" sz="1600" smtClean="0">
                <a:solidFill>
                  <a:srgbClr val="343947"/>
                </a:solidFill>
                <a:cs typeface="Times New Roman" panose="02020603050405020304" pitchFamily="18" charset="0"/>
              </a:rPr>
              <a:t>16-00</a:t>
            </a:r>
            <a:endParaRPr lang="ru-RU" sz="1600" dirty="0">
              <a:solidFill>
                <a:srgbClr val="343947"/>
              </a:solidFill>
              <a:cs typeface="Times New Roman" panose="02020603050405020304" pitchFamily="18" charset="0"/>
            </a:endParaRPr>
          </a:p>
          <a:p>
            <a:pPr lvl="0" defTabSz="914400" hangingPunct="1"/>
            <a:endParaRPr lang="ru-RU" sz="2000" kern="1200" dirty="0">
              <a:solidFill>
                <a:srgbClr val="343947"/>
              </a:solidFill>
              <a:ea typeface="Segoe UI" panose="020B0502040204020203" pitchFamily="34" charset="0"/>
              <a:cs typeface="Times New Roman" panose="02020603050405020304" pitchFamily="18" charset="0"/>
            </a:endParaRPr>
          </a:p>
          <a:p>
            <a:pPr lvl="0" defTabSz="914400" hangingPunct="1"/>
            <a:endParaRPr lang="ru-RU" sz="2000" kern="1200" dirty="0">
              <a:solidFill>
                <a:srgbClr val="000000"/>
              </a:solidFill>
              <a:latin typeface="Calibri" panose="020F0502020204030204"/>
              <a:ea typeface="Segoe UI" panose="020B0502040204020203" pitchFamily="34" charset="0"/>
              <a:cs typeface="Segoe UI" panose="020B0502040204020203" pitchFamily="34" charset="0"/>
            </a:endParaRPr>
          </a:p>
        </p:txBody>
      </p:sp>
      <p:sp>
        <p:nvSpPr>
          <p:cNvPr id="6" name="TextBox 5"/>
          <p:cNvSpPr txBox="1"/>
          <p:nvPr/>
        </p:nvSpPr>
        <p:spPr>
          <a:xfrm>
            <a:off x="1125009" y="121595"/>
            <a:ext cx="7595755" cy="85400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7113" tIns="57113" rIns="57113" bIns="57113" numCol="1" spcCol="38100" rtlCol="0" anchor="ctr">
            <a:spAutoFit/>
          </a:bodyPr>
          <a:lstStyle/>
          <a:p>
            <a:pPr algn="ctr"/>
            <a:r>
              <a:rPr lang="ru-RU" sz="1600" dirty="0">
                <a:solidFill>
                  <a:schemeClr val="tx1"/>
                </a:solidFill>
              </a:rPr>
              <a:t>«Бюджет для граждан» </a:t>
            </a:r>
          </a:p>
          <a:p>
            <a:pPr algn="ctr"/>
            <a:r>
              <a:rPr lang="ru-RU" sz="1600" dirty="0">
                <a:solidFill>
                  <a:schemeClr val="tx1"/>
                </a:solidFill>
              </a:rPr>
              <a:t>подготовлен </a:t>
            </a:r>
            <a:r>
              <a:rPr lang="ru-RU" sz="1600" dirty="0" smtClean="0">
                <a:solidFill>
                  <a:schemeClr val="tx1"/>
                </a:solidFill>
              </a:rPr>
              <a:t>Финансов</a:t>
            </a:r>
            <a:r>
              <a:rPr lang="ru-RU" sz="1600" dirty="0">
                <a:solidFill>
                  <a:schemeClr val="tx1"/>
                </a:solidFill>
              </a:rPr>
              <a:t>ы</a:t>
            </a:r>
            <a:r>
              <a:rPr lang="ru-RU" sz="1600" dirty="0" smtClean="0">
                <a:solidFill>
                  <a:schemeClr val="tx1"/>
                </a:solidFill>
              </a:rPr>
              <a:t>м </a:t>
            </a:r>
            <a:r>
              <a:rPr lang="ru-RU" sz="1600" dirty="0">
                <a:solidFill>
                  <a:schemeClr val="tx1"/>
                </a:solidFill>
              </a:rPr>
              <a:t>управлением </a:t>
            </a:r>
          </a:p>
          <a:p>
            <a:pPr algn="ctr"/>
            <a:r>
              <a:rPr lang="ru-RU" sz="1600" dirty="0">
                <a:solidFill>
                  <a:schemeClr val="tx1"/>
                </a:solidFill>
              </a:rPr>
              <a:t>администрации Ленинского городского округа Московской области </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90" y="103193"/>
            <a:ext cx="761328" cy="1282475"/>
          </a:xfrm>
          <a:prstGeom prst="rect">
            <a:avLst/>
          </a:prstGeom>
        </p:spPr>
      </p:pic>
    </p:spTree>
    <p:extLst>
      <p:ext uri="{BB962C8B-B14F-4D97-AF65-F5344CB8AC3E}">
        <p14:creationId xmlns:p14="http://schemas.microsoft.com/office/powerpoint/2010/main" val="3061825436"/>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BA00FF"/>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Proxima Nova"/>
        <a:ea typeface="Proxima Nova"/>
        <a:cs typeface="Proxima Nova"/>
      </a:majorFont>
      <a:minorFont>
        <a:latin typeface="Proxima Nova"/>
        <a:ea typeface="Proxima Nova"/>
        <a:cs typeface="Proxima Nov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57113" tIns="57113" rIns="57113" bIns="57113" numCol="1" spcCol="38100" rtlCol="0" anchor="ctr">
        <a:spAutoFit/>
      </a:bodyPr>
      <a:lstStyle>
        <a:defPPr marL="0" marR="0" indent="0" algn="ctr" defTabSz="87782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57113" tIns="57113" rIns="57113" bIns="57113" numCol="1" spcCol="38100" rtlCol="0" anchor="ctr">
        <a:spAutoFit/>
      </a:bodyPr>
      <a:lstStyle>
        <a:defPPr marL="0" marR="0" indent="0" algn="l" defTabSz="260541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chemeClr val="accent1">
                <a:hueOff val="-5577341"/>
                <a:lumOff val="49962"/>
              </a:schemeClr>
            </a:solidFill>
            <a:effectLst/>
            <a:uFillTx/>
            <a:latin typeface="+mn-lt"/>
            <a:ea typeface="+mn-ea"/>
            <a:cs typeface="+mn-cs"/>
            <a:sym typeface="Proxima Nov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Proxima Nova"/>
        <a:ea typeface="Proxima Nova"/>
        <a:cs typeface="Proxima Nova"/>
      </a:majorFont>
      <a:minorFont>
        <a:latin typeface="Proxima Nova"/>
        <a:ea typeface="Proxima Nova"/>
        <a:cs typeface="Proxima Nov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57113" tIns="57113" rIns="57113" bIns="57113" numCol="1" spcCol="38100" rtlCol="0" anchor="ctr">
        <a:spAutoFit/>
      </a:bodyPr>
      <a:lstStyle>
        <a:defPPr marL="0" marR="0" indent="0" algn="ctr" defTabSz="87782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chemeClr val="accent1">
                <a:hueOff val="-5577341"/>
                <a:lumOff val="49962"/>
              </a:schemeClr>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57113" tIns="57113" rIns="57113" bIns="57113" numCol="1" spcCol="38100" rtlCol="0" anchor="ctr">
        <a:spAutoFit/>
      </a:bodyPr>
      <a:lstStyle>
        <a:defPPr marL="0" marR="0" indent="0" algn="l" defTabSz="260541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chemeClr val="accent1">
                <a:hueOff val="-5577341"/>
                <a:lumOff val="49962"/>
              </a:schemeClr>
            </a:solidFill>
            <a:effectLst/>
            <a:uFillTx/>
            <a:latin typeface="+mn-lt"/>
            <a:ea typeface="+mn-ea"/>
            <a:cs typeface="+mn-cs"/>
            <a:sym typeface="Proxima Nov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5114</TotalTime>
  <Words>14075</Words>
  <Application>Microsoft Office PowerPoint</Application>
  <PresentationFormat>Экран (16:9)</PresentationFormat>
  <Paragraphs>3106</Paragraphs>
  <Slides>68</Slides>
  <Notes>12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68</vt:i4>
      </vt:variant>
    </vt:vector>
  </HeadingPairs>
  <TitlesOfParts>
    <vt:vector size="77" baseType="lpstr">
      <vt:lpstr>Arial</vt:lpstr>
      <vt:lpstr>Calibri</vt:lpstr>
      <vt:lpstr>Helvetica Neue</vt:lpstr>
      <vt:lpstr>Helvetica Neue Medium</vt:lpstr>
      <vt:lpstr>Inter Medium</vt:lpstr>
      <vt:lpstr>Proxima Nova</vt:lpstr>
      <vt:lpstr>Segoe UI</vt:lpstr>
      <vt:lpstr>Times New Roman</vt:lpstr>
      <vt:lpstr>21_BasicWhite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Русанова Татьяна Иваносна</dc:creator>
  <cp:lastModifiedBy>Финансовое</cp:lastModifiedBy>
  <cp:revision>391</cp:revision>
  <dcterms:modified xsi:type="dcterms:W3CDTF">2024-04-15T09:57:27Z</dcterms:modified>
</cp:coreProperties>
</file>