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3" r:id="rId5"/>
    <p:sldId id="276" r:id="rId6"/>
    <p:sldId id="264" r:id="rId7"/>
    <p:sldId id="267" r:id="rId8"/>
    <p:sldId id="268" r:id="rId9"/>
    <p:sldId id="269" r:id="rId10"/>
    <p:sldId id="270" r:id="rId11"/>
    <p:sldId id="271" r:id="rId12"/>
    <p:sldId id="277" r:id="rId13"/>
    <p:sldId id="272" r:id="rId14"/>
    <p:sldId id="273" r:id="rId15"/>
    <p:sldId id="275" r:id="rId16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12" autoAdjust="0"/>
    <p:restoredTop sz="94660"/>
  </p:normalViewPr>
  <p:slideViewPr>
    <p:cSldViewPr>
      <p:cViewPr varScale="1">
        <p:scale>
          <a:sx n="109" d="100"/>
          <a:sy n="109" d="100"/>
        </p:scale>
        <p:origin x="94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290D5-55DC-4FAE-9AE9-2AF643B9F4A5}" type="datetimeFigureOut">
              <a:rPr lang="ru-RU" smtClean="0"/>
              <a:t>12.11.2020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2BA96-D945-44F0-A1E9-A2351BFCF1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674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2BA96-D945-44F0-A1E9-A2351BFCF10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3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2BA96-D945-44F0-A1E9-A2351BFCF10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731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199"/>
                </a:moveTo>
                <a:lnTo>
                  <a:pt x="12192000" y="457199"/>
                </a:lnTo>
                <a:lnTo>
                  <a:pt x="12192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0" y="67055"/>
                </a:moveTo>
                <a:lnTo>
                  <a:pt x="12192000" y="67055"/>
                </a:lnTo>
                <a:lnTo>
                  <a:pt x="12192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525000" y="109728"/>
            <a:ext cx="2471928" cy="2474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47" y="6400799"/>
            <a:ext cx="12189460" cy="457200"/>
          </a:xfrm>
          <a:custGeom>
            <a:avLst/>
            <a:gdLst/>
            <a:ahLst/>
            <a:cxnLst/>
            <a:rect l="l" t="t" r="r" b="b"/>
            <a:pathLst>
              <a:path w="12189460" h="457200">
                <a:moveTo>
                  <a:pt x="0" y="457199"/>
                </a:moveTo>
                <a:lnTo>
                  <a:pt x="12188952" y="457199"/>
                </a:lnTo>
                <a:lnTo>
                  <a:pt x="12188952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89460" cy="64135"/>
          </a:xfrm>
          <a:custGeom>
            <a:avLst/>
            <a:gdLst/>
            <a:ahLst/>
            <a:cxnLst/>
            <a:rect l="l" t="t" r="r" b="b"/>
            <a:pathLst>
              <a:path w="12189460" h="64135">
                <a:moveTo>
                  <a:pt x="0" y="64007"/>
                </a:moveTo>
                <a:lnTo>
                  <a:pt x="12188952" y="64007"/>
                </a:lnTo>
                <a:lnTo>
                  <a:pt x="12188952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540240" y="109728"/>
            <a:ext cx="2471928" cy="2474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0" y="457199"/>
                </a:moveTo>
                <a:lnTo>
                  <a:pt x="12192000" y="457199"/>
                </a:lnTo>
                <a:lnTo>
                  <a:pt x="12192000" y="0"/>
                </a:lnTo>
                <a:lnTo>
                  <a:pt x="0" y="0"/>
                </a:lnTo>
                <a:lnTo>
                  <a:pt x="0" y="457199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0" y="67055"/>
                </a:moveTo>
                <a:lnTo>
                  <a:pt x="12192000" y="67055"/>
                </a:lnTo>
                <a:lnTo>
                  <a:pt x="12192000" y="0"/>
                </a:lnTo>
                <a:lnTo>
                  <a:pt x="0" y="0"/>
                </a:lnTo>
                <a:lnTo>
                  <a:pt x="0" y="67055"/>
                </a:lnTo>
                <a:close/>
              </a:path>
            </a:pathLst>
          </a:custGeom>
          <a:solidFill>
            <a:srgbClr val="E312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965" y="292049"/>
            <a:ext cx="10158069" cy="1379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84884" y="2797301"/>
            <a:ext cx="5814059" cy="2036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3010"/>
            <a:ext cx="8610600" cy="6687087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3335" marR="5080" indent="2100580" algn="ctr">
              <a:spcBef>
                <a:spcPts val="1205"/>
              </a:spcBef>
            </a:pPr>
            <a: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реализации </a:t>
            </a:r>
            <a:b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br>
              <a:rPr lang="ru-RU" sz="36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3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Российского </a:t>
            </a:r>
            <a:r>
              <a:rPr lang="ru-RU" sz="3600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Красного Креста </a:t>
            </a:r>
            <a:r>
              <a:rPr lang="ru-RU" sz="3600" b="1" spc="-3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spc="-3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Реагирование </a:t>
            </a:r>
            <a:r>
              <a:rPr lang="ru-RU" sz="3600" b="1" spc="-3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600" b="1" spc="-5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вспышку</a:t>
            </a:r>
            <a:br>
              <a:rPr lang="ru-RU" sz="3600" b="1" spc="-5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50" dirty="0" err="1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коронавирусной</a:t>
            </a:r>
            <a:r>
              <a:rPr lang="ru-RU" sz="3600" b="1" spc="-5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 </a:t>
            </a:r>
            <a:r>
              <a:rPr lang="ru-RU" sz="3600" b="1" spc="-5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u-RU" sz="3600" b="1" spc="-5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spc="-5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spc="-5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335" marR="5080" indent="2100580" algn="ctr">
              <a:lnSpc>
                <a:spcPts val="6120"/>
              </a:lnSpc>
              <a:spcBef>
                <a:spcPts val="1205"/>
              </a:spcBef>
            </a:pPr>
            <a:endParaRPr lang="ru-RU" sz="3600" b="1" spc="-5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335" marR="5080" indent="2100580" algn="ctr">
              <a:lnSpc>
                <a:spcPts val="6120"/>
              </a:lnSpc>
              <a:spcBef>
                <a:spcPts val="1205"/>
              </a:spcBef>
            </a:pPr>
            <a:r>
              <a:rPr lang="ru-RU" sz="36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Ленинский городской округ</a:t>
            </a:r>
            <a:r>
              <a:rPr lang="ru-RU" sz="3600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4884" y="292049"/>
            <a:ext cx="10090150" cy="6924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>
              <a:lnSpc>
                <a:spcPts val="5330"/>
              </a:lnSpc>
              <a:spcBef>
                <a:spcPts val="100"/>
              </a:spcBef>
            </a:pPr>
            <a:r>
              <a:rPr lang="ru-RU" b="1" spc="-4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ПОМОГИ ДРУГОМУ</a:t>
            </a:r>
            <a:endParaRPr b="1" spc="-40" dirty="0">
              <a:solidFill>
                <a:srgbClr val="C00000"/>
              </a:solidFill>
              <a:uFill>
                <a:solidFill>
                  <a:srgbClr val="7E7E7E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000" y="1981201"/>
            <a:ext cx="5791200" cy="288925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algn="just">
              <a:lnSpc>
                <a:spcPct val="90100"/>
              </a:lnSpc>
              <a:spcBef>
                <a:spcPts val="330"/>
              </a:spcBef>
            </a:pP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реализации проекта: 1 мая по 30 сентября 2020 г. </a:t>
            </a:r>
          </a:p>
          <a:p>
            <a:pPr marL="12700" marR="5080" algn="just">
              <a:lnSpc>
                <a:spcPct val="90100"/>
              </a:lnSpc>
              <a:spcBef>
                <a:spcPts val="330"/>
              </a:spcBef>
            </a:pP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Категория: Люди, пострадавшие от </a:t>
            </a:r>
            <a:r>
              <a:rPr lang="en-US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родные, близкие, медицинские работники, одинокие, пожилые люди, многодетные неполные семьи, больные хроническими заболеваниями. </a:t>
            </a:r>
          </a:p>
          <a:p>
            <a:pPr marL="12700" marR="5080" algn="just">
              <a:lnSpc>
                <a:spcPct val="90100"/>
              </a:lnSpc>
              <a:spcBef>
                <a:spcPts val="330"/>
              </a:spcBef>
            </a:pP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социальный проект призван облегчить проблемы тех, кто находится в трудной жизненной ситуации, кому сейчас тяжелее, чем другим.</a:t>
            </a:r>
            <a:endParaRPr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4884" y="5120766"/>
            <a:ext cx="4161790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524635" algn="l"/>
                <a:tab pos="3018155" algn="l"/>
              </a:tabLst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	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9218" name="Picture 2" descr="C:\Users\Ur207\Downloads\WhatsApp Image 2020-09-21 at 15.36.39 (4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2667000"/>
            <a:ext cx="460552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1221" y="2253615"/>
            <a:ext cx="5985637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Большую психологическую помощь людям, находящимся в режиме самоизоляции</a:t>
            </a: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,</a:t>
            </a:r>
            <a:b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</a:b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оказывала </a:t>
            </a: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горячая телефонная </a:t>
            </a: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линия</a:t>
            </a:r>
            <a:b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</a:b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Красного </a:t>
            </a:r>
            <a:r>
              <a:rPr lang="ru-RU" sz="2000" b="1" spc="-15" dirty="0" smtClean="0">
                <a:solidFill>
                  <a:srgbClr val="0070C0"/>
                </a:solidFill>
                <a:latin typeface="Calibri"/>
                <a:cs typeface="Calibri"/>
              </a:rPr>
              <a:t>Креста</a:t>
            </a:r>
            <a:endParaRPr sz="2000" b="1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26" name="Заголовок 25"/>
          <p:cNvSpPr>
            <a:spLocks noGrp="1"/>
          </p:cNvSpPr>
          <p:nvPr>
            <p:ph type="title"/>
          </p:nvPr>
        </p:nvSpPr>
        <p:spPr>
          <a:xfrm flipH="1">
            <a:off x="914392" y="685800"/>
            <a:ext cx="8001007" cy="1107996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Гуманитарная и психологическая помощь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3" descr="C:\Users\Ur207\Downloads\WhatsApp Image 2020-09-21 at 16.05.35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398" y="2362200"/>
            <a:ext cx="274320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Ur207\Downloads\WhatsApp Image 2020-09-21 at 16.17.4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282" y="2362200"/>
            <a:ext cx="2831746" cy="372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1044397"/>
            <a:ext cx="7567295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СИЗы, </a:t>
            </a:r>
            <a:r>
              <a:rPr sz="3600" b="1" spc="-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посуда, носки, сладости,</a:t>
            </a:r>
            <a:r>
              <a:rPr sz="3600" b="1" spc="-50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соки</a:t>
            </a:r>
            <a:endParaRPr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86636" y="2514600"/>
            <a:ext cx="5647564" cy="1581842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 marR="5080" algn="just">
              <a:spcBef>
                <a:spcPts val="334"/>
              </a:spcBef>
            </a:pP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Прибывший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гуманитарный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выдан </a:t>
            </a:r>
            <a:r>
              <a:rPr lang="ru-RU" sz="2000" b="1" spc="-2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подстанции скорой помощи и общественным организациям многодетных семей </a:t>
            </a:r>
            <a:r>
              <a:rPr lang="ru-RU" sz="2000" b="1" spc="-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инвалидов</a:t>
            </a:r>
            <a:r>
              <a:rPr lang="ru-RU" sz="2000" b="1" spc="-2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носки</a:t>
            </a:r>
            <a:r>
              <a:rPr sz="20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сладости </a:t>
            </a:r>
            <a:r>
              <a:rPr sz="2000" b="1" spc="-5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фирмы</a:t>
            </a:r>
            <a:r>
              <a:rPr sz="20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2000" b="1" spc="-2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Нестле</a:t>
            </a:r>
            <a:r>
              <a:rPr lang="ru-RU" sz="2000" b="1" spc="-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sz="2000" b="1" spc="-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соки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одноразовая </a:t>
            </a:r>
            <a:r>
              <a:rPr lang="ru-RU" sz="2000" b="1" spc="-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посуда)</a:t>
            </a:r>
            <a:endParaRPr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r207\Downloads\WhatsApp Image 2020-09-21 at 15.18.1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362200"/>
            <a:ext cx="3733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1044397"/>
            <a:ext cx="7567295" cy="6369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гуманитарной помощи</a:t>
            </a:r>
            <a:endParaRPr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C:\Users\Ur207\Downloads\WhatsApp Image 2020-09-21 at 15.18.20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1184" y="2584704"/>
            <a:ext cx="4360616" cy="320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r207\Downloads\WhatsApp Image 2020-09-21 at 15.18.20 (3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84704"/>
            <a:ext cx="4114800" cy="320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452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965" y="292049"/>
            <a:ext cx="10158069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0" algn="l">
              <a:spcBef>
                <a:spcPts val="100"/>
              </a:spcBef>
            </a:pPr>
            <a:r>
              <a:rPr lang="ru-RU" sz="3200" b="1" spc="-3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3200" b="1" spc="-3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3200" b="1" spc="-9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</a:t>
            </a:r>
            <a:r>
              <a:rPr lang="ru-RU" sz="3200" b="1" spc="-5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sz="3200" b="1" spc="-50" dirty="0" err="1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витаминов</a:t>
            </a:r>
            <a:r>
              <a:rPr sz="3200" b="1" spc="-5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40" dirty="0" err="1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передано</a:t>
            </a:r>
            <a:r>
              <a:rPr sz="3200" b="1" spc="-4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4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 </a:t>
            </a:r>
            <a:r>
              <a:rPr lang="ru-RU" sz="3200" b="1" spc="-40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работникам подстанции скорой </a:t>
            </a:r>
            <a:r>
              <a:rPr lang="ru-RU" sz="3200" b="1" spc="-4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endParaRPr sz="3200" b="1" spc="-35" dirty="0">
              <a:solidFill>
                <a:srgbClr val="C00000"/>
              </a:solidFill>
              <a:uFill>
                <a:solidFill>
                  <a:srgbClr val="7E7E7E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24200" y="1905000"/>
            <a:ext cx="4648200" cy="469359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lang="ru-RU" sz="2000" dirty="0" smtClean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074" name="Picture 2" descr="C:\Users\Ur207\Downloads\WhatsApp Image 2020-09-21 at 15.26.2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76218"/>
            <a:ext cx="3886200" cy="324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r207\Downloads\WhatsApp Image 2020-09-21 at 15.26.21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47" y="2374359"/>
            <a:ext cx="2397153" cy="324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94816" y="502370"/>
            <a:ext cx="8215630" cy="1159932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2700" marR="5080" algn="ctr">
              <a:lnSpc>
                <a:spcPts val="4079"/>
              </a:lnSpc>
              <a:spcBef>
                <a:spcPts val="844"/>
              </a:spcBef>
            </a:pPr>
            <a:r>
              <a:rPr sz="2800" b="1" spc="-35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</a:t>
            </a:r>
            <a:r>
              <a:rPr sz="2800" b="1" spc="-3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4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продуктовых</a:t>
            </a:r>
            <a:r>
              <a:rPr sz="2800" b="1" spc="-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2800" b="1" spc="-4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45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гигиенических</a:t>
            </a:r>
            <a:r>
              <a:rPr sz="28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4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наборов</a:t>
            </a:r>
            <a:r>
              <a:rPr sz="2800" b="1" spc="-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</a:t>
            </a:r>
            <a:r>
              <a:rPr sz="2800" b="1" spc="-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pc="-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Ленинского </a:t>
            </a:r>
            <a:r>
              <a:rPr lang="ru-RU" sz="3200" b="1" spc="-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</a:t>
            </a:r>
            <a:r>
              <a:rPr lang="ru-RU" sz="2800" b="1" spc="-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</a:t>
            </a:r>
            <a:endParaRPr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914400" y="1981201"/>
            <a:ext cx="8763000" cy="3016210"/>
          </a:xfrm>
        </p:spPr>
        <p:txBody>
          <a:bodyPr/>
          <a:lstStyle/>
          <a:p>
            <a:pPr algn="just"/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РКК предоставлена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благотворительная помощь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 Ленинского городского округа на сумму 1,2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миллиона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в том числе -  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продовольственные 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8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гигиенические наборы, средства индивидуальной защиты, тесты для медучреждений, подарки для добровольцев, печатная продукция и др.).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sp>
        <p:nvSpPr>
          <p:cNvPr id="6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16381"/>
            <a:ext cx="790955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0585" algn="l"/>
              </a:tabLst>
            </a:pPr>
            <a:r>
              <a:rPr b="1" spc="-45" dirty="0">
                <a:solidFill>
                  <a:srgbClr val="C00000"/>
                </a:solidFill>
              </a:rPr>
              <a:t>Выдача	</a:t>
            </a:r>
            <a:r>
              <a:rPr b="1" spc="-50" dirty="0">
                <a:solidFill>
                  <a:srgbClr val="C00000"/>
                </a:solidFill>
              </a:rPr>
              <a:t>гуманитарной</a:t>
            </a:r>
            <a:r>
              <a:rPr b="1" spc="-140" dirty="0">
                <a:solidFill>
                  <a:srgbClr val="C00000"/>
                </a:solidFill>
              </a:rPr>
              <a:t> </a:t>
            </a:r>
            <a:r>
              <a:rPr b="1" spc="-45" dirty="0">
                <a:solidFill>
                  <a:srgbClr val="C00000"/>
                </a:solidFill>
              </a:rPr>
              <a:t>помощи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4884" y="1880997"/>
            <a:ext cx="5884545" cy="1550424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7620" algn="just">
              <a:lnSpc>
                <a:spcPct val="80100"/>
              </a:lnSpc>
              <a:spcBef>
                <a:spcPts val="570"/>
              </a:spcBef>
            </a:pP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02.07.2020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2000" b="1" spc="-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30.07.2020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обровольцы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расного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реста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доставляли продуктовые </a:t>
            </a:r>
            <a:r>
              <a:rPr sz="20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 </a:t>
            </a:r>
            <a:r>
              <a:rPr sz="2000" b="1" spc="-5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гигиенические</a:t>
            </a:r>
            <a:r>
              <a:rPr sz="2000" b="1" spc="2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наборы</a:t>
            </a:r>
            <a:r>
              <a:rPr lang="ru-RU" sz="20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 округа по списками управления соцзащиты – людям, потерявшим доход, престарелым, одиноким, больным хроническими заболеваниями, многодетным семьям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098" name="Picture 2" descr="C:\Users\Ur207\Downloads\WhatsApp Image 2020-09-21 at 15.36.2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587332"/>
            <a:ext cx="2779776" cy="366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r207\Downloads\WhatsApp Image 2020-09-21 at 15.36.2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676" y="3395846"/>
            <a:ext cx="2209800" cy="285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r207\Downloads\WhatsApp Image 2020-09-21 at 15.36.3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630" y="3431421"/>
            <a:ext cx="2209800" cy="282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16381"/>
            <a:ext cx="790955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140585" algn="l"/>
              </a:tabLst>
            </a:pPr>
            <a:r>
              <a:rPr sz="3600" b="1" spc="-45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</a:t>
            </a:r>
            <a:r>
              <a:rPr lang="ru-RU" sz="3600" b="1" spc="-4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</a:t>
            </a:r>
            <a:r>
              <a:rPr sz="3600" b="1" spc="-14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600" y="1737360"/>
            <a:ext cx="7467600" cy="1181734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 marR="8255" algn="just">
              <a:lnSpc>
                <a:spcPct val="70000"/>
              </a:lnSpc>
              <a:spcBef>
                <a:spcPts val="815"/>
              </a:spcBef>
              <a:tabLst>
                <a:tab pos="2844800" algn="l"/>
                <a:tab pos="4432935" algn="l"/>
              </a:tabLst>
            </a:pPr>
            <a:r>
              <a:rPr sz="20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офисе Ленинского отделения Красного Креста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наборов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 помощи.</a:t>
            </a:r>
            <a:b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пункта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строго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</a:t>
            </a:r>
            <a:r>
              <a:rPr sz="2000" b="1" spc="-2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sz="2000" b="1" spc="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000" b="1" spc="-3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ствов</a:t>
            </a:r>
            <a:r>
              <a:rPr sz="2000" b="1" spc="2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2000" b="1" spc="2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20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sz="2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sz="20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бов</a:t>
            </a:r>
            <a:r>
              <a:rPr sz="2000" b="1" spc="2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sz="20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иям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Роспотребнадзора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обязательном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использовании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СИЗов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разметки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другой</a:t>
            </a:r>
            <a:r>
              <a:rPr sz="2000" b="1" spc="2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атрибутики</a:t>
            </a:r>
            <a:endParaRPr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Ur207\Downloads\WhatsApp Image 2020-09-21 at 15.36.3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2008714"/>
            <a:ext cx="3276600" cy="427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r207\Downloads\WhatsApp Image 2020-09-21 at 15.36.39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07578"/>
            <a:ext cx="2514600" cy="324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Ur207\Downloads\WhatsApp Image 2020-09-21 at 15.40.1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688" y="3007579"/>
            <a:ext cx="2642208" cy="327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16381"/>
            <a:ext cx="790955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140585" algn="l"/>
              </a:tabLst>
            </a:pPr>
            <a:r>
              <a:rPr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	</a:t>
            </a:r>
            <a:r>
              <a:rPr sz="3600" b="1" spc="-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</a:t>
            </a:r>
            <a:r>
              <a:rPr sz="3600" b="1" spc="-1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76324" y="2206780"/>
            <a:ext cx="3978275" cy="1393971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2000" b="1" spc="-1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sz="2000" b="1" spc="2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выдано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r>
              <a:rPr lang="ru-RU" sz="20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продуктовых </a:t>
            </a:r>
            <a:r>
              <a:rPr sz="20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наборов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были получены </a:t>
            </a:r>
            <a:b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sz="20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жителями Ленинского городского округа</a:t>
            </a:r>
            <a:endParaRPr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C:\Users\Ur207\Downloads\WhatsApp Image 2020-09-21 at 15.36.4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2057400"/>
            <a:ext cx="315772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r207\Downloads\WhatsApp Image 2020-09-21 at 15.36.39 (2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30480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16381"/>
            <a:ext cx="79095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2140585" algn="l"/>
              </a:tabLst>
            </a:pPr>
            <a:r>
              <a:rPr sz="40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	</a:t>
            </a:r>
            <a:r>
              <a:rPr sz="4000" b="1" spc="-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гуманитарной</a:t>
            </a:r>
            <a:r>
              <a:rPr sz="4000" b="1" spc="-1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40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13788" y="2119512"/>
            <a:ext cx="3917315" cy="2930931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sz="3600" b="1" spc="2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2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6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игиенических </a:t>
            </a:r>
            <a:r>
              <a:rPr sz="36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наборов</a:t>
            </a:r>
            <a:r>
              <a:rPr lang="ru-RU"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6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</a:t>
            </a:r>
            <a:r>
              <a:rPr sz="36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sz="36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жителей округа</a:t>
            </a:r>
            <a:endParaRPr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Ur207\Downloads\WhatsApp Image 2020-09-21 at 15.36.39 (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384" y="1958132"/>
            <a:ext cx="2895600" cy="396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16381"/>
            <a:ext cx="790955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40585" algn="l"/>
              </a:tabLst>
            </a:pPr>
            <a:r>
              <a:rPr b="1" spc="-45" dirty="0">
                <a:solidFill>
                  <a:srgbClr val="C00000"/>
                </a:solidFill>
              </a:rPr>
              <a:t>Выдача	</a:t>
            </a:r>
            <a:r>
              <a:rPr b="1" spc="-50" dirty="0">
                <a:solidFill>
                  <a:srgbClr val="C00000"/>
                </a:solidFill>
              </a:rPr>
              <a:t>гуманитарной</a:t>
            </a:r>
            <a:r>
              <a:rPr b="1" spc="-140" dirty="0">
                <a:solidFill>
                  <a:srgbClr val="C00000"/>
                </a:solidFill>
              </a:rPr>
              <a:t> </a:t>
            </a:r>
            <a:r>
              <a:rPr b="1" spc="-45" dirty="0">
                <a:solidFill>
                  <a:srgbClr val="C00000"/>
                </a:solidFill>
              </a:rPr>
              <a:t>помощи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600" y="1826260"/>
            <a:ext cx="3917315" cy="3177152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lang="ru-RU" sz="28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индивидуальной защиты для медицинских работников </a:t>
            </a:r>
            <a:br>
              <a:rPr lang="ru-RU" sz="28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Видновской</a:t>
            </a:r>
            <a:r>
              <a:rPr lang="ru-RU" sz="28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районной клинической больницы</a:t>
            </a:r>
            <a:endParaRPr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Ur207\Downloads\WhatsApp Image 2020-09-21 at 16.05.46 (1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76" y="1958132"/>
            <a:ext cx="3429000" cy="408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593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80389"/>
            <a:ext cx="7985759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600" b="1" spc="-5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сопровождение</a:t>
            </a:r>
            <a:endParaRPr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6324" y="1859661"/>
            <a:ext cx="8245475" cy="385913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just">
              <a:spcBef>
                <a:spcPts val="90"/>
              </a:spcBef>
            </a:pPr>
            <a:r>
              <a:rPr sz="32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sz="3200" b="1" spc="-1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итогом </a:t>
            </a:r>
            <a:r>
              <a:rPr sz="3200" b="1" spc="-5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</a:t>
            </a:r>
            <a:r>
              <a:rPr sz="3200" b="1" spc="-5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отделением Красного Креста был получен</a:t>
            </a:r>
            <a:r>
              <a:rPr sz="32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огромный </a:t>
            </a:r>
            <a:r>
              <a:rPr sz="3200" b="1" spc="-1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позитивный</a:t>
            </a:r>
            <a:r>
              <a:rPr sz="3200" b="1" spc="-1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отклик</a:t>
            </a:r>
            <a:r>
              <a:rPr lang="ru-RU" sz="32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жителей округа в </a:t>
            </a:r>
            <a:r>
              <a:rPr sz="3200" b="1" spc="-1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</a:t>
            </a:r>
            <a:r>
              <a:rPr sz="3200" b="1" spc="-1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</a:t>
            </a:r>
            <a:r>
              <a:rPr lang="ru-RU" sz="3200" b="1" spc="-1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</a:t>
            </a:r>
            <a:r>
              <a:rPr sz="32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spc="-1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средствах массовой информации (</a:t>
            </a:r>
            <a:r>
              <a:rPr lang="ru-RU" sz="32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газета «</a:t>
            </a:r>
            <a:r>
              <a:rPr lang="ru-RU" sz="3200" b="1" spc="-5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Видновские</a:t>
            </a:r>
            <a:r>
              <a:rPr lang="ru-RU" sz="3200" b="1" spc="-5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Вести», телевизионный канал «Видное ТВ»), др.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endParaRPr sz="11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endParaRPr sz="1100" dirty="0">
              <a:latin typeface="Calibri"/>
              <a:cs typeface="Calibri"/>
            </a:endParaRPr>
          </a:p>
          <a:p>
            <a:pPr marL="12700" marR="5438775">
              <a:lnSpc>
                <a:spcPct val="175600"/>
              </a:lnSpc>
              <a:spcBef>
                <a:spcPts val="15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44052" y="914400"/>
            <a:ext cx="8252348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tabLst>
                <a:tab pos="9985375" algn="l"/>
              </a:tabLst>
            </a:pPr>
            <a:r>
              <a:rPr lang="ru-RU" sz="32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</a:t>
            </a:r>
            <a:r>
              <a:rPr lang="ru-RU" sz="3200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желающим была предоставлена </a:t>
            </a:r>
            <a:r>
              <a:rPr lang="ru-RU" sz="3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 </a:t>
            </a:r>
            <a:r>
              <a:rPr lang="ru-RU" sz="3200" b="1" spc="-1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</a:t>
            </a:r>
            <a:r>
              <a:rPr lang="ru-RU" sz="3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тетрадь</a:t>
            </a:r>
            <a:r>
              <a:rPr lang="ru-RU" sz="3200" b="1" spc="10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отзывов, получившую название </a:t>
            </a:r>
            <a:r>
              <a:rPr lang="ru-RU" sz="3200" b="1" spc="-45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«Тетрадь</a:t>
            </a:r>
            <a:r>
              <a:rPr lang="ru-RU" sz="3200" b="1" spc="-180" dirty="0" smtClean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45" dirty="0">
                <a:solidFill>
                  <a:srgbClr val="C00000"/>
                </a:solidFill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добра»</a:t>
            </a:r>
            <a:r>
              <a:rPr lang="ru-RU" sz="3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200" b="1" u="sng" spc="-45" dirty="0">
                <a:uFill>
                  <a:solidFill>
                    <a:srgbClr val="7E7E7E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object 3"/>
          <p:cNvSpPr/>
          <p:nvPr/>
        </p:nvSpPr>
        <p:spPr>
          <a:xfrm>
            <a:off x="1018032" y="3063239"/>
            <a:ext cx="4443984" cy="32247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513576" y="3063239"/>
            <a:ext cx="4443984" cy="32247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4816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87296" y="845896"/>
            <a:ext cx="7575703" cy="88421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220"/>
              </a:lnSpc>
            </a:pPr>
            <a:r>
              <a:rPr sz="3200" b="1" spc="-55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Пандемия</a:t>
            </a:r>
            <a:r>
              <a:rPr sz="3200" b="1" spc="-5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сплотила</a:t>
            </a:r>
            <a:r>
              <a:rPr sz="3200" b="1" spc="-114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4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всех,</a:t>
            </a:r>
            <a:r>
              <a:rPr sz="3200" b="1" spc="-9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9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spc="-9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200" b="1" spc="-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</a:t>
            </a:r>
            <a:r>
              <a:rPr sz="3200" b="1" spc="-6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3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sz="3200" b="1" spc="-8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4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</a:t>
            </a:r>
            <a:r>
              <a:rPr sz="3200" b="1" spc="-9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r>
              <a:rPr sz="3200" b="1" spc="-7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включился</a:t>
            </a:r>
            <a:r>
              <a:rPr sz="3200" b="1" spc="-9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spc="-9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spc="-9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3200" b="1" spc="-5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3200" b="1" spc="-114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5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</a:t>
            </a:r>
            <a:endParaRPr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1" y="2038792"/>
            <a:ext cx="8915400" cy="42986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lang="ru-RU" sz="2400" b="1" spc="-55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Коллектив Ленинского местного отделения РКК выражает благодарность всем  добровольцам и волонтерам, принявшим участие в реализации проекта Российского Красного Креста «Реагирование на </a:t>
            </a:r>
            <a:r>
              <a:rPr lang="ru-RU" sz="2400" b="1" spc="-55" dirty="0" err="1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коронавирусную</a:t>
            </a:r>
            <a:r>
              <a:rPr lang="ru-RU" sz="2400" b="1" spc="-55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инфекцию в РФ». </a:t>
            </a:r>
          </a:p>
          <a:p>
            <a:pPr marL="12700" marR="5080" algn="just">
              <a:spcBef>
                <a:spcPts val="100"/>
              </a:spcBef>
            </a:pPr>
            <a:r>
              <a:rPr lang="ru-RU" sz="2400" b="1" spc="-55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мае – октябре 2020 г. в рамках реализации </a:t>
            </a:r>
            <a: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данного проекта </a:t>
            </a:r>
            <a:b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</a:t>
            </a:r>
            <a:r>
              <a:rPr lang="ru-RU" sz="2400" b="1" spc="-55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Ленинский городской округ поступила благотворительная помощь на сумму 1,2 миллиона рублей </a:t>
            </a:r>
            <a: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 продовольственные </a:t>
            </a:r>
            <a:b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 </a:t>
            </a:r>
            <a:r>
              <a:rPr lang="ru-RU" sz="2400" b="1" spc="-55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гигиенические наборы, средства индивидуальной защиты, тесты для медучреждений, подарки для добровольцев, печатная продукция и др</a:t>
            </a:r>
            <a:r>
              <a:rPr lang="ru-RU" sz="2400" b="1" spc="-55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endParaRPr lang="ru-RU" sz="2400" b="1" spc="-55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12700" marR="5080">
              <a:spcBef>
                <a:spcPts val="100"/>
              </a:spcBef>
            </a:pPr>
            <a:r>
              <a:rPr lang="ru-RU" dirty="0" smtClean="0"/>
              <a:t> </a:t>
            </a:r>
            <a:endParaRPr lang="ru-RU" dirty="0">
              <a:latin typeface="Calibri Light"/>
              <a:cs typeface="Calibri Light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sz="1800" dirty="0">
              <a:latin typeface="Calibri Light"/>
              <a:cs typeface="Calibri Light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10591800" y="109728"/>
            <a:ext cx="1405128" cy="14068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997E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493</Words>
  <Application>Microsoft Office PowerPoint</Application>
  <PresentationFormat>Широкоэкранный</PresentationFormat>
  <Paragraphs>37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Calibri Light</vt:lpstr>
      <vt:lpstr>Times New Roman</vt:lpstr>
      <vt:lpstr>Office Theme</vt:lpstr>
      <vt:lpstr>Презентация PowerPoint</vt:lpstr>
      <vt:lpstr>ПОМОГИ ДРУГОМУ</vt:lpstr>
      <vt:lpstr>Гуманитарная и психологическая помощь</vt:lpstr>
      <vt:lpstr>СИЗы, посуда, носки, сладости, соки</vt:lpstr>
      <vt:lpstr>Выдача гуманитарной помощи</vt:lpstr>
      <vt:lpstr>24 коробки витаминов передано медицинским работникам подстанции скорой помощи</vt:lpstr>
      <vt:lpstr>Доставка продуктовых и гигиенических наборов жителям Ленинского городского округа</vt:lpstr>
      <vt:lpstr>Выдача гуманитарной помощи</vt:lpstr>
      <vt:lpstr>Выдача гуманитарной помощи</vt:lpstr>
      <vt:lpstr>Выдача гуманитарной помощи</vt:lpstr>
      <vt:lpstr>Выдача гуманитарной помощи</vt:lpstr>
      <vt:lpstr>Выдача гуманитарной помощи</vt:lpstr>
      <vt:lpstr>Информационное сопровождение</vt:lpstr>
      <vt:lpstr>Всем желающим была предоставлена возможность  заполнить тетрадь отзывов, получившую название «Тетрадь добра»   </vt:lpstr>
      <vt:lpstr>Пандемия сплотила всех,  каждый из нас полностью включился  в работу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Распределение гуманитарной помощи РКК на территории городского округа Жуковский</dc:title>
  <dc:creator>Certified Windows</dc:creator>
  <cp:lastModifiedBy>Asus</cp:lastModifiedBy>
  <cp:revision>27</cp:revision>
  <dcterms:created xsi:type="dcterms:W3CDTF">2020-09-21T12:04:44Z</dcterms:created>
  <dcterms:modified xsi:type="dcterms:W3CDTF">2020-11-12T06:45:12Z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2020-09-21T00:00:00Z</vt:filetime>
  </property>
</Properties>
</file>