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373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298" r:id="rId23"/>
    <p:sldId id="313" r:id="rId24"/>
    <p:sldId id="314" r:id="rId25"/>
    <p:sldId id="315" r:id="rId26"/>
    <p:sldId id="303" r:id="rId27"/>
    <p:sldId id="293" r:id="rId28"/>
    <p:sldId id="30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70" r:id="rId49"/>
    <p:sldId id="259" r:id="rId50"/>
    <p:sldId id="371" r:id="rId51"/>
    <p:sldId id="372" r:id="rId52"/>
    <p:sldId id="290" r:id="rId53"/>
  </p:sldIdLst>
  <p:sldSz cx="12192000" cy="6858000"/>
  <p:notesSz cx="9875838" cy="67992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66" autoAdjust="0"/>
    <p:restoredTop sz="94660"/>
  </p:normalViewPr>
  <p:slideViewPr>
    <p:cSldViewPr snapToGrid="0">
      <p:cViewPr varScale="1">
        <p:scale>
          <a:sx n="86" d="100"/>
          <a:sy n="86" d="100"/>
        </p:scale>
        <p:origin x="81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2307.0717</c:v>
                </c:pt>
                <c:pt idx="1">
                  <c:v>35.880000000000003</c:v>
                </c:pt>
                <c:pt idx="2">
                  <c:v>2291.7629999999999</c:v>
                </c:pt>
                <c:pt idx="3">
                  <c:v>38.585000000000001</c:v>
                </c:pt>
                <c:pt idx="4">
                  <c:v>1795.644</c:v>
                </c:pt>
                <c:pt idx="5">
                  <c:v>440.81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60"/>
      <c:rotY val="130"/>
      <c:depthPercent val="10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dLbl>
              <c:idx val="3"/>
              <c:layout>
                <c:manualLayout>
                  <c:x val="1.2585051434355938E-2"/>
                  <c:y val="-6.47112647992601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55-4BCF-9049-597EF3322820}"/>
                </c:ext>
              </c:extLst>
            </c:dLbl>
            <c:dLbl>
              <c:idx val="4"/>
              <c:layout>
                <c:manualLayout>
                  <c:x val="1.2547262752281416E-2"/>
                  <c:y val="-3.469538868946879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55-4BCF-9049-597EF332282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268.596</c:v>
                </c:pt>
                <c:pt idx="1">
                  <c:v>217.97919999999999</c:v>
                </c:pt>
                <c:pt idx="2">
                  <c:v>14.272</c:v>
                </c:pt>
                <c:pt idx="3">
                  <c:v>32.381999999999998</c:v>
                </c:pt>
                <c:pt idx="4">
                  <c:v>14.817</c:v>
                </c:pt>
                <c:pt idx="5">
                  <c:v>5.3868999999999998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778022799621687E-2"/>
          <c:y val="1.8496040931800999E-2"/>
          <c:w val="0.9764439544007566"/>
          <c:h val="0.82285702872441402"/>
        </c:manualLayout>
      </c:layout>
      <c:bar3D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19.002700000000001</c:v>
                </c:pt>
                <c:pt idx="1">
                  <c:v>25.997699999999998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6.9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strRef>
              <c:f>Лист1!$D$1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513.11087999999995</c:v>
                </c:pt>
                <c:pt idx="1">
                  <c:v>0</c:v>
                </c:pt>
                <c:pt idx="2">
                  <c:v>51.3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Лист1!$E$1</c:f>
              <c:strCache>
                <c:ptCount val="1"/>
                <c:pt idx="0">
                  <c:v>Субсидия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3529.7293</c:v>
                </c:pt>
                <c:pt idx="1">
                  <c:v>5464.7479000000003</c:v>
                </c:pt>
                <c:pt idx="2">
                  <c:v>4527.7094500000003</c:v>
                </c:pt>
                <c:pt idx="3">
                  <c:v>3837.1515899999999</c:v>
                </c:pt>
                <c:pt idx="4">
                  <c:v>3453.5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3885.9933000000001</c:v>
                </c:pt>
                <c:pt idx="1">
                  <c:v>4458.7758999999996</c:v>
                </c:pt>
                <c:pt idx="2">
                  <c:v>5001.9780000000001</c:v>
                </c:pt>
                <c:pt idx="3">
                  <c:v>5008.2427799999996</c:v>
                </c:pt>
                <c:pt idx="4">
                  <c:v>4986.1997799999999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3-4D9D-A019-E2F36ED81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p3d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2022</c:v>
                      </c:pt>
                      <c:pt idx="1">
                        <c:v>2023</c:v>
                      </c:pt>
                      <c:pt idx="2">
                        <c:v>2024</c:v>
                      </c:pt>
                      <c:pt idx="3">
                        <c:v>2025</c:v>
                      </c:pt>
                      <c:pt idx="4">
                        <c:v>2026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2022</c:v>
                      </c:pt>
                      <c:pt idx="1">
                        <c:v>2023</c:v>
                      </c:pt>
                      <c:pt idx="2">
                        <c:v>2024</c:v>
                      </c:pt>
                      <c:pt idx="3">
                        <c:v>2025</c:v>
                      </c:pt>
                      <c:pt idx="4">
                        <c:v>2026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5C6C-445C-BA90-F89C9A5B5848}"/>
                  </c:ext>
                </c:extLst>
              </c15:ser>
            </c15:filteredBarSeries>
          </c:ext>
        </c:extLst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F1A-4FE7-B313-EC90747B283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F1A-4FE7-B313-EC90747B2832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F1A-4FE7-B313-EC90747B283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1B2-4247-BC7F-BC74858E3BD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F1A-4FE7-B313-EC90747B283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F1A-4FE7-B313-EC90747B283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F1A-4FE7-B313-EC90747B283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F1A-4FE7-B313-EC90747B283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F1A-4FE7-B313-EC90747B2832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B2-4247-BC7F-BC74858E3BD3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F1A-4FE7-B313-EC90747B2832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9F1A-4FE7-B313-EC90747B2832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8B7-4B64-B1B8-47A8229E2274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9F1A-4FE7-B313-EC90747B2832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9F1A-4FE7-B313-EC90747B2832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9F1A-4FE7-B313-EC90747B2832}"/>
              </c:ext>
            </c:extLst>
          </c:dPt>
          <c:dPt>
            <c:idx val="17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9F1A-4FE7-B313-EC90747B2832}"/>
              </c:ext>
            </c:extLst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5-70F9-4187-A5A2-0F01E70EBA4A}"/>
              </c:ext>
            </c:extLst>
          </c:dPt>
          <c:dLbls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2-4247-BC7F-BC74858E3B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Лист1!$A$2:$A$20</c:f>
              <c:strCache>
                <c:ptCount val="19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  <c:pt idx="18">
                  <c:v>Переселение граждан из аварийного жилищного фонда</c:v>
                </c:pt>
              </c:strCache>
            </c:strRef>
          </c:cat>
          <c:val>
            <c:numRef>
              <c:f>Лист1!$B$2:$B$20</c:f>
              <c:numCache>
                <c:formatCode>0.00</c:formatCode>
                <c:ptCount val="19"/>
                <c:pt idx="0">
                  <c:v>4.735470364720535E-2</c:v>
                </c:pt>
                <c:pt idx="1">
                  <c:v>3.0154691111197831</c:v>
                </c:pt>
                <c:pt idx="2">
                  <c:v>40.754822335685077</c:v>
                </c:pt>
                <c:pt idx="3">
                  <c:v>0.52592291719598416</c:v>
                </c:pt>
                <c:pt idx="4">
                  <c:v>2.2315221960514413</c:v>
                </c:pt>
                <c:pt idx="5">
                  <c:v>4.7615154517264981E-2</c:v>
                </c:pt>
                <c:pt idx="6">
                  <c:v>3.3266115565689772E-2</c:v>
                </c:pt>
                <c:pt idx="7">
                  <c:v>1.1632136680604637</c:v>
                </c:pt>
                <c:pt idx="8">
                  <c:v>0.30345063221070784</c:v>
                </c:pt>
                <c:pt idx="9">
                  <c:v>2.1543378625825058</c:v>
                </c:pt>
                <c:pt idx="10">
                  <c:v>1.1274929439810798E-2</c:v>
                </c:pt>
                <c:pt idx="11">
                  <c:v>6.0534157524468304</c:v>
                </c:pt>
                <c:pt idx="12">
                  <c:v>0.61326088837194104</c:v>
                </c:pt>
                <c:pt idx="13">
                  <c:v>3.9390375364159</c:v>
                </c:pt>
                <c:pt idx="14">
                  <c:v>1.5775985500449743</c:v>
                </c:pt>
                <c:pt idx="15">
                  <c:v>1.9731126519668896E-2</c:v>
                </c:pt>
                <c:pt idx="16">
                  <c:v>15.117286654891563</c:v>
                </c:pt>
                <c:pt idx="17">
                  <c:v>21.948406433438166</c:v>
                </c:pt>
                <c:pt idx="18">
                  <c:v>4.2728631836977359E-2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649666235589743E-5"/>
          <c:y val="0"/>
          <c:w val="0.45161104591596324"/>
          <c:h val="0.97466957117415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000" b="0" i="0" u="none" strike="noStrike" kern="3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926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926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926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124" y="3272434"/>
            <a:ext cx="7901593" cy="2676652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926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7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 на основе 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от 21.12.2023 № 74/4</a:t>
            </a:r>
          </a:p>
          <a:p>
            <a:pPr algn="ctr"/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2024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2025 и 2026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8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1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0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425546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80591"/>
              </p:ext>
            </p:extLst>
          </p:nvPr>
        </p:nvGraphicFramePr>
        <p:xfrm>
          <a:off x="148046" y="946569"/>
          <a:ext cx="11721738" cy="579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План</a:t>
                      </a:r>
                      <a:r>
                        <a:rPr lang="ru-RU" sz="180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2024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2025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2026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постоянного населения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309204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320216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331236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343336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356551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14688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9230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9227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10192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11271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54494,3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55932,3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59228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62403,1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66037,0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81337,61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85705,7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90190,0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96278,0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103100,0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788,17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1035,8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816,25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35,83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38,81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39,29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115088,5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113056,6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119274,7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125647,6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133933,6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51990,8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62479,1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71695,1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82072,9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93647,0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75552,6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86349,1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94566,1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102496,8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111298,5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Число</a:t>
                      </a:r>
                      <a:r>
                        <a:rPr lang="ru-RU" sz="105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мест в дошкольных муниципальных образовательных организация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20915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23765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Общее</a:t>
                      </a:r>
                      <a:r>
                        <a:rPr lang="ru-RU" sz="105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число обучающихся в государственных (муниципальных)общеобразовательных организациях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32587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38025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42714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54300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начисленная 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75545,2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80229,0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86113,0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86480,0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87113,0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70164,9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70164,9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68117,4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73158,1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55695,1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62114,5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66760,0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70965,2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75116,0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19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2024 год и на плановый период 2025 и 2026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применение нормативов материально-технического обеспечения органов местного самоуправления и муниципальных казенных учреждений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6971" y="3584177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9743" y="3250683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88229" y="420126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02775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налоговой политики Ленинского городского округа на 2024 год и на плановый период 2025 и 2026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8664" y="1640337"/>
            <a:ext cx="89959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50" dirty="0"/>
              <a:t>сохранение устойчивого социально-экономического роста, создание благоприятных  условий для  развития предпринимательства на территории городского округа, организация работы по увеличению поступлений доходов в бюджет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3315" y="2540583"/>
            <a:ext cx="8385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увеличение 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2137" y="3757291"/>
            <a:ext cx="8520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проведение мероприятий по легализации заработной платы и оформлению сотрудников в малом бизнесе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4816341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повышение эффективности использования муниципальной собственности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3990" y="5229061"/>
            <a:ext cx="681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снижение задолженности по платежам в бюджет, в том числе безнадежной к взысканию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9589" y="3186914"/>
            <a:ext cx="837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улучшение качества администрирования доходов бюджета  и снижение доли теневого сектора экономики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0540" y="5918780"/>
            <a:ext cx="72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поиск новых дополнительных источников пополнения бюджета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79520" y="4403622"/>
            <a:ext cx="812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привлечение к постановке на налоговый учет новых налогоплательщиков</a:t>
            </a:r>
          </a:p>
        </p:txBody>
      </p:sp>
    </p:spTree>
    <p:extLst>
      <p:ext uri="{BB962C8B-B14F-4D97-AF65-F5344CB8AC3E}">
        <p14:creationId xmlns:p14="http://schemas.microsoft.com/office/powerpoint/2010/main" val="256286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648919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2022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2023 год 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2024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2026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14 486,4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17 463,8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17 044,2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17 936,1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7 126,2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7 463,2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8 435,2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9 496,4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7 952,9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10 337,6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8 845,4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8 439,7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15 137,3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18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652,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17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738,5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- 650,9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- 1 188,3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+ 650,0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445,8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350,0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650,0 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650,0 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9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71985"/>
              </p:ext>
            </p:extLst>
          </p:nvPr>
        </p:nvGraphicFramePr>
        <p:xfrm>
          <a:off x="1" y="834223"/>
          <a:ext cx="12191999" cy="6669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747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1682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95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63860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801519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2613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72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2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6 533 446,84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6 722 464,53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7 126 223,30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7 463 188,23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8 435 233,97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9 496 409,79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1195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2 436 300,42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2 327 195,10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2 307 071,70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2 621 071,40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2 980 951,70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93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лиц, в том числе: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2 436 300,42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2 327 195,10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2 591 427,00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2 307 071,70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2 621 071,40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2 980 951,70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2944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000 1 01 02040 01 0000 110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20 649,52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17 680,00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17 680,00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0,00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6731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32 937,73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</a:t>
                      </a: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880,40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38 005,80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40 124,90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1960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000 1 03 02231 01 0000 110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 местными бюджетами с учетом установленных дифференцированных нормативов отчислений в местные бюджеты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16 511,92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18 713,10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19 772,80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20 901,00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4280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000 1 03 02241 01 0000 110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89,19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89,20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280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000 1 03 02251 01 0000 110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18 231,02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19 403,40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20 587,00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21 768,40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2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000 1 03 02261 01 0000 110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- 1 894,40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- 2 457,90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2 457,90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-   2 655,50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1 490 993,79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1 888 567,00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1 839 027,00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2 291 763,00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2 806 663,00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3 420 505,00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8559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1 335 529,63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1 717 436,00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1 681 247,00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2 128 397,00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2 621 478,00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218 700,00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4600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000 1 05 01011 01 0000 110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1 041 288,33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1 703 797,00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2 090 319,00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2 539 248,00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000 1 05 01021 01 0000 110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 расходов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294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241,3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395 010 00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358 821,00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424 600,00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531 159,00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679 452,00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454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000 1 05 02 000 02 0000 110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вменённый доход для отдельных видов деятельности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212,19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-2 686,50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000 1 05 03 000 01 0000 110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102,19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434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000 1 05 04010 02 0000 110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виде стоимости патента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155 149,78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169 026,00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157 658,00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159 713,00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181 216,00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197 503,00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000 1 05 07000 01 0000 110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 специального налогового режима «Автоматизированная упрощенная система налогообложения»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2 105,0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2 741,0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3 969,00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4 302,00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81099"/>
                  </a:ext>
                </a:extLst>
              </a:tr>
              <a:tr h="2224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1 864 098,60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1 800 763,00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1 937 696,00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2 236 454,00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2 407 059,00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2 511 977,00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000 1 06 01020 04 0000 110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324 927,72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384 636,00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397 215,00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440 810,00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508 003,00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589 283,00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21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000 1 06 06032 04 0000 110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 расположенным в границах городских округов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1 207 103,45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1 067 842,00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1 152 665,00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1 393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082,00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1 484 346,00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1 504 958,00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000 1 06 06042 04 0000 110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332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067,44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348 285,00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387 816,00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402 562,00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414 710,00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417 736,00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5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44 511,86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44 978,00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36 317,00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38 585,00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40 679,00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42 377,00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           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44 116,86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44 838,00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35 847,00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38 285,00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40 429,00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000 1 08 07150 01 0000 110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 за выдачу разрешения на установку рекламной конструкции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250,00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2500,00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6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" y="834220"/>
          <a:ext cx="12192002" cy="6078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9166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3626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9123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9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000 1 09 04000 00 0000 110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-38,90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306 781,69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311 737,43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287 620,70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268 596,10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265 757,03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265 231,84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264 744,28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255 001,22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256 323,30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250 450,73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214 448,66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214 086,47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000 1 11 05012  04 0000 120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236 801,62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219 244,31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219 724,00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209 623,06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173 660,98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173 475,70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000 1 11 05024 04 0000 120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5 515,29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15 114,01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15 114,01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19 721,26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19 681,27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19 504,36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000 1 11 05034 04 0000 120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1 472,30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000 1 11 05074 04 0000 120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21 544,85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20 013,00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000 1 11 05312 04 0000 120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по соглашениям об установлении сервитута в отношении земельных участков, государственная собственность на которые не разграничена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3 391,21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2 167,80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000 1 11 07014 04 0000 120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6 036,55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4 229,50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4 329,50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000 1 11 09044 04 0001 120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20 776,72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8 870,00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000 1 11 09044 04 0002 120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1 519,82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1 749,50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000 1 11 09080 04 0001 120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2 180,15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2 042,60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000 1 11 09080 04 0002 120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 установку и эксплуатацию рекламных конструкций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8 132,96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33 460,10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12 138,00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6 277,24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2 993,00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6 229,00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000 1 12 01000 01 0000 120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6 277,24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2 993,00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6 229,00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000 1 13 00000 00 0000 130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11 517,12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50 986,30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57 152,90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14 817,30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18 213,05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17 217,07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000 1 13 01994 04 0000 130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5 740,56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9 908,00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15 688,00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14 371,60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17 767,35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16 771,37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000 1 13 02994 04 0000 130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5 776,56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41 078,30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41 464,90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69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867971"/>
              </p:ext>
            </p:extLst>
          </p:nvPr>
        </p:nvGraphicFramePr>
        <p:xfrm>
          <a:off x="-1" y="834222"/>
          <a:ext cx="12192000" cy="6023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930624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62442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134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3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780503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50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220 886,74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171 384,20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237 683,50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217 979,28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184 649,24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164 133,83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000 1 14 01040 04 0000 410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52 766,13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29 762,00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80 481,00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66 660,00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62 620,00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42 208,00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000 1 14 02043 04 0000 410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56 392,08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27 822,20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14 742,00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30 519,28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1 309,24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1 277,83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19 195,44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6281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000 1 14 06024 04 0000 430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528,1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000 1 14 06312 04 0000 430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120 636,14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107 402,70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15 885,64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62 400,00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68 476,00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14 272,50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25 367,50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26 122,50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76 624,84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30 998,90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000 1 17 05040 04 0000 180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76 624,84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30 998,90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32 381,98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7 952 911,14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10 077 376,50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10 337 580,70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9 580 987,98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8 845 394,37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8 439 660,82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7 441 626,50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9 949 521,46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10 188 940,20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9 529 687,98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8 845 394,37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8 439 660,82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901,0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0864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3 529 729,39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5 464 747,89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5 703 550,40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4 527 709,45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3 837 151,59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3 453 461,04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6281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000 2 02 25169 04 0000 150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6 629,65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000 2 02 25208 04 0000 150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Субсидия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7 737,10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000 2 02 20216 04 0000 150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60 037,59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000 2 02 25243 04 0000 150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199 888,84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153 261,99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153 261,99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102 897,60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167 582,52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202 416,40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215 998,70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653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73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224350"/>
              </p:ext>
            </p:extLst>
          </p:nvPr>
        </p:nvGraphicFramePr>
        <p:xfrm>
          <a:off x="-1" y="834222"/>
          <a:ext cx="12192001" cy="6023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214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31992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985994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41934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935483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100509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98338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4803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01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841 478,40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1 947 659,04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2 064 044,58      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1 752 183,80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000 2 02 25497 04 0000 150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4 011,70 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3 466,70 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4 011,50 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000 2 02 25519 04 0000 150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898,99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898,99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1 098,33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1 111,68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1 111,64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18316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000 2 02 25555 04 0000 150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 на реализацию  программ формирования современной городской среды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28 852,32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33 005,70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156 240,00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000 2 02 25786 04 0000 150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751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субсидии бюджетам городских округов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2 326 630,48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3 072 105,91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3 194 523,26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2 448 233,03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3 597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151,11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3 076 099,20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3 885 993,39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4 458 775,90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4 459 059,10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5 001 978,53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5 008 242,78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4 986 199,78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20 882,77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3 615 404,57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4 210 137,73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4 742 570,93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4 742 664,93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4 742 739,93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528,00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6751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000 2 02 35082 04 0000 150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85 034,28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53 301,00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53 301,00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46 520,00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52 335,00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23 260,00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000 2 02 35118 04 0000 150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9 474,10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10 429,80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000 2 02 35120 04 0000 150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1 278,66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000 2 02 35135 04 0000 150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000 2 02 35303 04 0000 150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81 636,00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93 510,00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000 2 02 35469 04 0000 150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на городских округов на проведение  мероприятий по обеспечению деятельности советников директора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 воспитанию и взаимодействию с детскими общественными объединениями в общеобразовательных организациях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5 522,90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5 522,90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5 059,00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000 2 02 39999 04 0000 150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5 764,00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5 764,00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7 510,00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7 499,00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19 002,72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25 997,70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26 330,70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8083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000 2 07 00000 00 0000 150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513 110,88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127 855,00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148 640,50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148 640,50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000 8 50 00000 00 0000 000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ДОХОДОВ  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14 486 357,98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16 799 841,0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17 463 804,10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17 044 176,21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17 280 628,34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17 936 070,61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5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90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 бюджета городского округа в 202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/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621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4</a:t>
            </a:r>
            <a:r>
              <a:rPr lang="ru-RU" sz="2200" dirty="0">
                <a:solidFill>
                  <a:schemeClr val="bg1"/>
                </a:solidFill>
                <a:latin typeface="+mn-lt"/>
              </a:rPr>
              <a:t>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644791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178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2024-2026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868046"/>
              </p:ext>
            </p:extLst>
          </p:nvPr>
        </p:nvGraphicFramePr>
        <p:xfrm>
          <a:off x="330926" y="1707577"/>
          <a:ext cx="11861074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937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5982" y="1079863"/>
          <a:ext cx="11901015" cy="5312229"/>
        </p:xfrm>
        <a:graphic>
          <a:graphicData uri="http://schemas.openxmlformats.org/drawingml/2006/table">
            <a:tbl>
              <a:tblPr/>
              <a:tblGrid>
                <a:gridCol w="2808434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416691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59699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635633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13660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468206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661394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314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Орехово-Зуевский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1232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54 333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52 568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54 273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46 351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56 021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62 769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21 741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24 904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25 198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19 613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23 387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26 469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32 591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27 664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29 076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26 738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32 634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36 300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347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67545" y="1175656"/>
          <a:ext cx="11242764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02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муниципального 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Численность постоянного населения на 01.01.2023 г. (чел.)*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 налоговых и неналоговых доходов (тыс. рублей) **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309 204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6 722 465,00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21 741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350 268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8 723 085,00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24 904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Раменский городской округ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334 391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8 425 830,00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25 198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356 489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6 991 716,00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19 613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300 650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7 031 253,00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4970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Орехово-Зуевский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241 038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6 380 022,00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26 469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03897"/>
            <a:ext cx="10671716" cy="6148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/>
              <a:t>(Главная страница/ Официальная статистика/Московская область/Население/</a:t>
            </a:r>
          </a:p>
          <a:p>
            <a:r>
              <a:rPr lang="ru-RU" sz="1200" dirty="0"/>
              <a:t>Оценка численности постоянного населения МО на 1 января 2023 года)                                                                                    </a:t>
            </a:r>
            <a:r>
              <a:rPr lang="en-US" sz="1200" u="sng" dirty="0"/>
              <a:t>https://mosstat.gks.ru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</a:t>
            </a:r>
            <a:r>
              <a:rPr lang="en-US" sz="1200" dirty="0"/>
              <a:t>*</a:t>
            </a:r>
            <a:r>
              <a:rPr lang="ru-RU" sz="1200" dirty="0"/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/>
              <a:t>https://budget.mosreg.ru/analitika/ispolnenie-byudjeta-subekta/sravnenie-po-osnovnym-parametram-ispolneniya-byudzhetov-municipalnyx-obrazovanij/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2468250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Перечень налоговых льгот и ставок по местным налогам в 202</a:t>
            </a:r>
            <a:r>
              <a:rPr lang="en-US" sz="2400" dirty="0">
                <a:solidFill>
                  <a:schemeClr val="bg1"/>
                </a:solidFill>
              </a:rPr>
              <a:t>2</a:t>
            </a:r>
            <a:r>
              <a:rPr lang="ru-RU" sz="2400" dirty="0">
                <a:solidFill>
                  <a:schemeClr val="bg1"/>
                </a:solidFill>
              </a:rPr>
              <a:t>-202</a:t>
            </a:r>
            <a:r>
              <a:rPr lang="en-US" sz="2400" dirty="0">
                <a:solidFill>
                  <a:schemeClr val="bg1"/>
                </a:solidFill>
              </a:rPr>
              <a:t>6</a:t>
            </a:r>
            <a:r>
              <a:rPr lang="ru-RU" sz="2400" dirty="0">
                <a:solidFill>
                  <a:schemeClr val="bg1"/>
                </a:solidFill>
              </a:rPr>
              <a:t>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504" y="1071155"/>
          <a:ext cx="8229599" cy="5594246"/>
        </p:xfrm>
        <a:graphic>
          <a:graphicData uri="http://schemas.openxmlformats.org/drawingml/2006/table">
            <a:tbl>
              <a:tblPr/>
              <a:tblGrid>
                <a:gridCol w="2205413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3050040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2974146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350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1963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49/2, от 18.10.2023 № 67/1)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7757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49/2,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от 18.10.2023  № 67/1)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187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122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103" y="1071155"/>
            <a:ext cx="3857897" cy="38785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103" y="4033038"/>
            <a:ext cx="3857897" cy="26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51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31868"/>
              </p:ext>
            </p:extLst>
          </p:nvPr>
        </p:nvGraphicFramePr>
        <p:xfrm>
          <a:off x="0" y="932155"/>
          <a:ext cx="12192000" cy="5925846"/>
        </p:xfrm>
        <a:graphic>
          <a:graphicData uri="http://schemas.openxmlformats.org/drawingml/2006/table">
            <a:tbl>
              <a:tblPr/>
              <a:tblGrid>
                <a:gridCol w="373228">
                  <a:extLst>
                    <a:ext uri="{9D8B030D-6E8A-4147-A177-3AD203B41FA5}">
                      <a16:colId xmlns:a16="http://schemas.microsoft.com/office/drawing/2014/main" val="631876914"/>
                    </a:ext>
                  </a:extLst>
                </a:gridCol>
                <a:gridCol w="3252384">
                  <a:extLst>
                    <a:ext uri="{9D8B030D-6E8A-4147-A177-3AD203B41FA5}">
                      <a16:colId xmlns:a16="http://schemas.microsoft.com/office/drawing/2014/main" val="3688678432"/>
                    </a:ext>
                  </a:extLst>
                </a:gridCol>
                <a:gridCol w="2132050">
                  <a:extLst>
                    <a:ext uri="{9D8B030D-6E8A-4147-A177-3AD203B41FA5}">
                      <a16:colId xmlns:a16="http://schemas.microsoft.com/office/drawing/2014/main" val="3901178521"/>
                    </a:ext>
                  </a:extLst>
                </a:gridCol>
                <a:gridCol w="1353346">
                  <a:extLst>
                    <a:ext uri="{9D8B030D-6E8A-4147-A177-3AD203B41FA5}">
                      <a16:colId xmlns:a16="http://schemas.microsoft.com/office/drawing/2014/main" val="3186308291"/>
                    </a:ext>
                  </a:extLst>
                </a:gridCol>
                <a:gridCol w="1317733">
                  <a:extLst>
                    <a:ext uri="{9D8B030D-6E8A-4147-A177-3AD203B41FA5}">
                      <a16:colId xmlns:a16="http://schemas.microsoft.com/office/drawing/2014/main" val="1384952813"/>
                    </a:ext>
                  </a:extLst>
                </a:gridCol>
                <a:gridCol w="1317733">
                  <a:extLst>
                    <a:ext uri="{9D8B030D-6E8A-4147-A177-3AD203B41FA5}">
                      <a16:colId xmlns:a16="http://schemas.microsoft.com/office/drawing/2014/main" val="2382512445"/>
                    </a:ext>
                  </a:extLst>
                </a:gridCol>
                <a:gridCol w="1222763">
                  <a:extLst>
                    <a:ext uri="{9D8B030D-6E8A-4147-A177-3AD203B41FA5}">
                      <a16:colId xmlns:a16="http://schemas.microsoft.com/office/drawing/2014/main" val="3801519615"/>
                    </a:ext>
                  </a:extLst>
                </a:gridCol>
                <a:gridCol w="1222763">
                  <a:extLst>
                    <a:ext uri="{9D8B030D-6E8A-4147-A177-3AD203B41FA5}">
                      <a16:colId xmlns:a16="http://schemas.microsoft.com/office/drawing/2014/main" val="1482210744"/>
                    </a:ext>
                  </a:extLst>
                </a:gridCol>
              </a:tblGrid>
              <a:tr h="423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основание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34660"/>
                  </a:ext>
                </a:extLst>
              </a:tr>
              <a:tr h="3444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45178"/>
                  </a:ext>
                </a:extLst>
              </a:tr>
              <a:tr h="300700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1.1 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16046"/>
                  </a:ext>
                </a:extLst>
              </a:tr>
              <a:tr h="23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органы местного самоуправления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49/2) п.5</a:t>
                      </a:r>
                      <a:b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7926"/>
                  </a:ext>
                </a:extLst>
              </a:tr>
              <a:tr h="926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362003"/>
                  </a:ext>
                </a:extLst>
              </a:tr>
              <a:tr h="278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органы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324345"/>
                  </a:ext>
                </a:extLst>
              </a:tr>
              <a:tr h="667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организации-владельцы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302061"/>
                  </a:ext>
                </a:extLst>
              </a:tr>
              <a:tr h="266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94001"/>
                  </a:ext>
                </a:extLst>
              </a:tr>
              <a:tr h="852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организации, осуществляющие комплексное обучение, подготовку и повышение квалификации 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61163"/>
                  </a:ext>
                </a:extLst>
              </a:tr>
              <a:tr h="1042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коммерческие организации, в отношении земельных участков занятых парками, специальными парками, объектами досуга и развлечений в размере 50 процентов суммы исчисленного налога.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1 404,60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539371"/>
                  </a:ext>
                </a:extLst>
              </a:tr>
              <a:tr h="5846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18" marR="4418" marT="44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15 089,00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20 971,30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19 566,70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18 557,70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18 557,70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88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291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654608"/>
              </p:ext>
            </p:extLst>
          </p:nvPr>
        </p:nvGraphicFramePr>
        <p:xfrm>
          <a:off x="0" y="941033"/>
          <a:ext cx="12191999" cy="5916966"/>
        </p:xfrm>
        <a:graphic>
          <a:graphicData uri="http://schemas.openxmlformats.org/drawingml/2006/table">
            <a:tbl>
              <a:tblPr/>
              <a:tblGrid>
                <a:gridCol w="383176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7324867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3147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814862">
                  <a:extLst>
                    <a:ext uri="{9D8B030D-6E8A-4147-A177-3AD203B41FA5}">
                      <a16:colId xmlns:a16="http://schemas.microsoft.com/office/drawing/2014/main" val="885813077"/>
                    </a:ext>
                  </a:extLst>
                </a:gridCol>
                <a:gridCol w="668138">
                  <a:extLst>
                    <a:ext uri="{9D8B030D-6E8A-4147-A177-3AD203B41FA5}">
                      <a16:colId xmlns:a16="http://schemas.microsoft.com/office/drawing/2014/main" val="3353254288"/>
                    </a:ext>
                  </a:extLst>
                </a:gridCol>
                <a:gridCol w="95152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646970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  <a:gridCol w="733286">
                  <a:extLst>
                    <a:ext uri="{9D8B030D-6E8A-4147-A177-3AD203B41FA5}">
                      <a16:colId xmlns:a16="http://schemas.microsoft.com/office/drawing/2014/main" val="1100919727"/>
                    </a:ext>
                  </a:extLst>
                </a:gridCol>
                <a:gridCol w="750958">
                  <a:extLst>
                    <a:ext uri="{9D8B030D-6E8A-4147-A177-3AD203B41FA5}">
                      <a16:colId xmlns:a16="http://schemas.microsoft.com/office/drawing/2014/main" val="616283821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2388532801"/>
                    </a:ext>
                  </a:extLst>
                </a:gridCol>
              </a:tblGrid>
              <a:tr h="315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1596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179948">
                <a:tc rowSpan="19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153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от 18.10.2023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67/1 п.6)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12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29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257705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35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I, II и III групп инвалидности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476142"/>
                  </a:ext>
                </a:extLst>
              </a:tr>
              <a:tr h="12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12893"/>
                  </a:ext>
                </a:extLst>
              </a:tr>
              <a:tr h="29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912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Теча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7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женщины, которым в установленном порядке присвоено звание  «Мать-героиня»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27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484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566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3126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157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4403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741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8044" y="1018890"/>
          <a:ext cx="11791406" cy="5220317"/>
        </p:xfrm>
        <a:graphic>
          <a:graphicData uri="http://schemas.openxmlformats.org/drawingml/2006/table">
            <a:tbl>
              <a:tblPr/>
              <a:tblGrid>
                <a:gridCol w="531225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3648007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1389250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1308880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606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284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3306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49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Минсоцразвития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п.3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033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339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8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2024-2026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19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17 580,9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157,6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17 000</a:t>
              </a: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10504" y="4061635"/>
            <a:ext cx="1482576" cy="985298"/>
            <a:chOff x="3163822" y="2352499"/>
            <a:chExt cx="1482576" cy="98529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63822" y="2352499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60,1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16 688,4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137,6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17 738,5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17 060,6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19910" y="1788898"/>
            <a:ext cx="1301931" cy="1133160"/>
            <a:chOff x="14371" y="491932"/>
            <a:chExt cx="1266964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4371" y="491932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6" y="633766"/>
              <a:ext cx="1101279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2026 –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16 826,1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>
                <a:solidFill>
                  <a:srgbClr val="002060"/>
                </a:solidFill>
              </a:rPr>
              <a:t>проведение выборов, исполнительные листы, Резервный фонд администрации Ленинского городского округа ( в 2024 г – 40,0 млн. рублей, в 2025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,0 млн. рублей, в 2026 г -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99,1%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99,6%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</a:t>
            </a:r>
            <a:r>
              <a:rPr lang="en-US" sz="1600" b="1" i="1" dirty="0">
                <a:solidFill>
                  <a:schemeClr val="bg1"/>
                </a:solidFill>
              </a:rPr>
              <a:t>2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690109"/>
              </p:ext>
            </p:extLst>
          </p:nvPr>
        </p:nvGraphicFramePr>
        <p:xfrm>
          <a:off x="160302" y="1018294"/>
          <a:ext cx="9572169" cy="579430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1 912 297,21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1 525 603,1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1 453 690,9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1 412 236,5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1 290 744,32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1 368 329,22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1820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2 919,92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16 200,23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20 121,0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17 363,4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20 260,80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20 272,70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20 282,60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322 991,00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413 976,1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383 984,5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407 996,1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408 090,10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408 165,10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61 273,43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77 315,0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74 739,2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2 551,79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9 918,2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1 506 360,84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1 000 677,7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972 008,7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841 622,2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779 024,12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856 524,12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5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10 043,60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10 907,60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10 012,50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10 426,4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10 426,4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10 907,60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162 746,60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156 887,8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152 309,1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130 851,2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183 758,80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183 758,80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46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2 327,00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40 253,80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35 160,8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33 213,4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44 540,40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44 575,40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44 575,40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121 978,61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121 377,0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118 745,7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83 983,8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136 833,40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136 833,40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97904"/>
              </p:ext>
            </p:extLst>
          </p:nvPr>
        </p:nvGraphicFramePr>
        <p:xfrm>
          <a:off x="214666" y="1139837"/>
          <a:ext cx="9572169" cy="542801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1 108 084,68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1 425 329,5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1 411 036,7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821 272,1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842 342,84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838 992,46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7 499,00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7 499,00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83 495,38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328 449,34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563 311,3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551 843,0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96 943,00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96 640,00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101 365,00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739 662,21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826 679,5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826 651,3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687 306,5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625 601,47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700 485,47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24 524,07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20 996,7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20 216,4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20 469,19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20 502,19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20 538,19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0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11 694,21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8 578,0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8 571,0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9 043,40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8 604,80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2 081 863,87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2 774 268,1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2 764 625,1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3 065 595,8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3 636 691,3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4 349 343,2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50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61 843,02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55 784,4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55 704,6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66 934,7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12 935,3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12 935,3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603 473,79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677 549,8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675 845,6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345 640,6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537 133,26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1 224 185,17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1 403 945,68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2 027 909,1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2 020 050,1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2 639 237,61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3 072 839,84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3 098 439,84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396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12 601,39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56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8 780 604,59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11 833 860,8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11 780 437,1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11 203 503,7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9 978 991,2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9 013 900,9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44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3 555 947,19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3 523 323,3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3 481 804,2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2 983 927,93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3 517 479,16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3 012 417,10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4 713 426,11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7 814 814,2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7 814 814,2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7 648 720,5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5 884 010,1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5 436 481,8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362 916,05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356 462,8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350 306,4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384 946,92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394 647,09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384 687,09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47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31 166,60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35 969,1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35 287,8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117 148,64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103 291,4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98 224,5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142 949,93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140 896,48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138 356,48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656635"/>
              </p:ext>
            </p:extLst>
          </p:nvPr>
        </p:nvGraphicFramePr>
        <p:xfrm>
          <a:off x="139098" y="1046456"/>
          <a:ext cx="9572169" cy="564803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397 151,87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449 989,9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444 371,2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370 949,9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380 832,20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391 269,86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355 928,07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395 947,4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392 368,5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318 776,70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328 659,90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339 097,56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11 733,8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9 834,2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32 573,11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42 308,7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42 168,5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230 085,62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200 384,8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191 423,9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202 603,28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207 384,78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179 343,28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12 423,04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12 450,0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12 449,5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18 798,20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2 405,2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155 327,66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149 339,4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140 468,0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160 101,50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132 060,00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43 536,71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36 145,4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36 101,2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382 347,56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379 371,9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379 026,9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389 837,90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366 644,90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376 644,90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5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272 622,30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267 741,2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267 449,0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12 751,02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14 018,3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13 965,5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9 646,20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12 180,70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22 180,70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96 974,24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97 612,4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97 612,4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100 381,7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104 654,20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104 654,20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69 717,51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55 128,8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55 128,8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19 736,80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46 584,61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27 920,8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27 920,8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3 396,11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Обслуживание государственного (муниципального)  долга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97 500,00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48 750,00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71627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97 500,00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48 750,00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71218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156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15 137 273,68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18 830 912,6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18 652 116,1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17 738 470,2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17 280 628,3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17 286 070,6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2850704" y="984803"/>
            <a:ext cx="8364538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на 202</a:t>
            </a:r>
            <a:r>
              <a:rPr lang="en-US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/>
        </p:nvGraphicFramePr>
        <p:xfrm>
          <a:off x="542926" y="1438275"/>
          <a:ext cx="11399358" cy="542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4000" y="133200"/>
            <a:ext cx="101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ЛЕНИНСКОГО 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31478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71456"/>
              </p:ext>
            </p:extLst>
          </p:nvPr>
        </p:nvGraphicFramePr>
        <p:xfrm>
          <a:off x="266702" y="1243627"/>
          <a:ext cx="11658596" cy="5234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069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7457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273280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71948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47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2022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2026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12 187,82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"Культура и туризм"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562 800,75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603 809,1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593 190,3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523 898,1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543 741,30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544 218,96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5 340 752,21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6 287 358,0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6 242 042,2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7 212 282,00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6 947 834,50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7 254 204,40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"Социальная защита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98 087,49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58 421,4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57 551,0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93 290,68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94 079,68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94 243,68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381 789,15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379 371,9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389 837,9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366 644,90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376 644,90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4 482,07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4 268,9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8 446,20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8 435,20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8 435,20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89 396,28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191 569,24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189 370,2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184 129,5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156 336,3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209 244,00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209 244,00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102 045,80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66 462,0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57 835,9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53 827,50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58 609,00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30 567,50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585 373,16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678 235,2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676 531,8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346 249,6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537 742,26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1 224 794,17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20 790,97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642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1 524 490,48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1 152 877,2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1 154 775,9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1 083 118,60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1 069 460,00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1 020 710,00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538179"/>
              </p:ext>
            </p:extLst>
          </p:nvPr>
        </p:nvGraphicFramePr>
        <p:xfrm>
          <a:off x="58723" y="1137471"/>
          <a:ext cx="11616201" cy="5301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517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2022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2026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8057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103 479,1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103 479,1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95 570,2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108 783,10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105 149,4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105 149,4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580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1 338 385,8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1 338 385,8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1 338 685,8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722 725,00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697 325,00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776 934,00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6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229 636,5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229 636,5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228 955,2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279 841,85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260 227,9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258 857,90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52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26 775,0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24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2 031 909,3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2 031 909,3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2 019 956,7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2 681 575,39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3 076 169,6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3 101 769,6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5 472 896,2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5 472 896,2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5 428 810,8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3 893 311,54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2 926 052,1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1 665 868,9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«Переселение граждан из аварийного жилищного фонда»</a:t>
                      </a:r>
                    </a:p>
                    <a:p>
                      <a:pPr algn="l" fontAlgn="b"/>
                      <a:endParaRPr lang="ru-RU" sz="1100" b="1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7 579,41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550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r>
                        <a:rPr lang="en-US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185 879,6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144 940,0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157 566,1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60 117,37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137 627,37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15 137 273,68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18 830 912,6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18 652 116,1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17 738 470,21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17 280 628,34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17 286 070,61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61023" y="892253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566798"/>
              </p:ext>
            </p:extLst>
          </p:nvPr>
        </p:nvGraphicFramePr>
        <p:xfrm>
          <a:off x="30481" y="946569"/>
          <a:ext cx="12131037" cy="5444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1993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75924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91108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57993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318007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96602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86263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5314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8701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00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социально значимых объектов (учреждений), оборудованных в целях антитеррористической защищенности средствами безопасности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криминогенности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восстановленных (ремонт, реставрация, благоустройство) воинских захоронений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445576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транспортировок умерших в морг с мест обнаружения или происшествия для производства судебно-медицинской экспертизы, произведенных в соответствии с 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6834"/>
                  </a:ext>
                </a:extLst>
              </a:tr>
              <a:tr h="203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Инвентаризация мест захоронений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75727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511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5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Темп прироста степени обеспеченности запасами материально-технических, продовольственных, медицинских и иных средств для целей гражданской обороны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степени пожарной защищенности городского округа, по отношению к базовому периоду 2019 года.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30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Прирост уровня безопасности людей на водных объектах, расположенных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311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557693"/>
              </p:ext>
            </p:extLst>
          </p:nvPr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857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196143"/>
              </p:ext>
            </p:extLst>
          </p:nvPr>
        </p:nvGraphicFramePr>
        <p:xfrm>
          <a:off x="78377" y="1033658"/>
          <a:ext cx="11965578" cy="4130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823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59676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745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735,15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965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461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98811"/>
              </p:ext>
            </p:extLst>
          </p:nvPr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390,89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390,89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996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8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447943"/>
              </p:ext>
            </p:extLst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 объектов теплоснабжения на территории муниципальных образований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производственных мощностей в отрасли обращения с отходами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Развитие системы газоснабжения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097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3841" y="946569"/>
          <a:ext cx="11747863" cy="4517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1709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Информирование населения в средствах массовой информации и социальных сетях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молодежи, задействованной в мероприятиях по вовлечению в творческую деятельность, 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456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7087" y="946570"/>
          <a:ext cx="12026534" cy="562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219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454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13557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344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714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91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установленных детских, игровых площадок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987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Единица, не менее единиц нарастающим итогом начиная с 2019 года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3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661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33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дворовых территорий и общественных пространств, содержанных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3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202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9818" y="1029732"/>
          <a:ext cx="11852363" cy="5092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224,703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232,578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232,578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776,071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830,396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7323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043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6421" y="1045030"/>
          <a:ext cx="11861076" cy="532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085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784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7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9581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830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384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9335" y="1071155"/>
          <a:ext cx="11791409" cy="5124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369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4543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4142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застрахованного населения трудоспособного возраста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62*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Индивидуально для каждого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027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30776" y="999543"/>
          <a:ext cx="11730447" cy="510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Созданы центры цифрового образования детей «IT-куб» (нарастающим итогом)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118,92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143,37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102,25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217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503" y="946569"/>
          <a:ext cx="12043954" cy="5211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963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бедности*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Активное долголетие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117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75691"/>
              </p:ext>
            </p:extLst>
          </p:nvPr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80,92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961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4503" y="946568"/>
          <a:ext cx="11904616" cy="5637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622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граждан,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новый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186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5461" y="1018906"/>
          <a:ext cx="11861078" cy="5194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рублей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64,1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отловленных собак без владельцев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голов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5461" y="5336047"/>
          <a:ext cx="11861076" cy="1127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исследований состояния окружающей среды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184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1589" y="1062445"/>
          <a:ext cx="11730445" cy="5677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7726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806639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635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30017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173,09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16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созданных рабочих 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3323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629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533,93 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519,28 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530,74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546,66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3715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318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3850,3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3 539,9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3841,7 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2944,8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рабочими местами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550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1257" y="1053737"/>
          <a:ext cx="11643359" cy="4906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</a:t>
                      </a:r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городского округа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185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54775"/>
              </p:ext>
            </p:extLst>
          </p:nvPr>
        </p:nvGraphicFramePr>
        <p:xfrm>
          <a:off x="266948" y="1023257"/>
          <a:ext cx="11419115" cy="5413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613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22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211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помещениями детей-сирот и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детей, оставшихся без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попечения родителей, лиц из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числа детей-сирот и детей,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оставшихся без попечения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01.11.2022 №4756 "Об утверждении муниципальной программы Ленинского городского округа</a:t>
                      </a: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5 814 996,0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46 520,0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52 335,0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23 260,0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32044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01.12.2021 №39/3 "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МО",   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0840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717559"/>
              </p:ext>
            </p:extLst>
          </p:nvPr>
        </p:nvGraphicFramePr>
        <p:xfrm>
          <a:off x="386442" y="1047853"/>
          <a:ext cx="11419115" cy="5669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677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86187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1373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39257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65378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472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99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минимума малообеспеченным гражданам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«Об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МО».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18066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«Об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области»,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администрации ЛГО от 20.08.2021 №2966 «Об утверждении Положения о порядке предоставления мер социальной поддержки медицинским работникам государственных учреждений здравоохранения Московской области. Расположенных на территории ЛГО МО»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7300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095799"/>
              </p:ext>
            </p:extLst>
          </p:nvPr>
        </p:nvGraphicFramePr>
        <p:xfrm>
          <a:off x="310941" y="1139516"/>
          <a:ext cx="11419115" cy="4834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90249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13251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57542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869693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84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885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183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ситуации».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046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/>
              <a:t>инженерных сетей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детских садов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460938" y="1"/>
            <a:ext cx="95205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774743"/>
              </p:ext>
            </p:extLst>
          </p:nvPr>
        </p:nvGraphicFramePr>
        <p:xfrm>
          <a:off x="0" y="863277"/>
          <a:ext cx="12192000" cy="5873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787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2718588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50731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862358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367146">
                  <a:extLst>
                    <a:ext uri="{9D8B030D-6E8A-4147-A177-3AD203B41FA5}">
                      <a16:colId xmlns:a16="http://schemas.microsoft.com/office/drawing/2014/main" val="4112885971"/>
                    </a:ext>
                  </a:extLst>
                </a:gridCol>
                <a:gridCol w="85421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03025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435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2435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N </a:t>
                      </a:r>
                      <a:r>
                        <a:rPr lang="ru-RU" sz="1000" u="none" strike="noStrike" dirty="0">
                          <a:effectLst/>
                        </a:rPr>
                        <a:t>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Место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Срок ввода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Результат от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Объемы финансирования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24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3671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Очередной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243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356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водой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2025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 2026-1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70 682,73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175 497,05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727 434,39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816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Горки Ленинские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увеличится с 3000 до 6400 чел.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134 331,31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73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протяженность инженерных сетей 6 536 м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2025-1,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2026 -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492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 п.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105 356,40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266 305,24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8954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д.Калиновка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производительностью 575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куб.м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сут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492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3.3) по адресу: Московская область, Ленинский городской округ, вблизи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вблизи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200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введенных в эксплуатацию объектов дошкольного образования за счет бюджетных средств МП «Строительство объектов социальной инфраструктуры»: 2024 – 3 объекта, 2025 -1объект, 2026 – 1 объект.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72 945,69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653 325,95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580380"/>
                  </a:ext>
                </a:extLst>
              </a:tr>
              <a:tr h="473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п.Развилка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1 563 848,56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5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972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929411"/>
              </p:ext>
            </p:extLst>
          </p:nvPr>
        </p:nvGraphicFramePr>
        <p:xfrm>
          <a:off x="1" y="972881"/>
          <a:ext cx="12191999" cy="5739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57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86467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74491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03339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251309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89942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86701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3321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57122">
                <a:tc rowSpan="3">
                  <a:txBody>
                    <a:bodyPr/>
                    <a:lstStyle/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43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379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48 450,75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945 323,15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1 638 629,51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с.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Ермолино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336 423,14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1 300 163,61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 на 1550 мест по адресу: Московская область, Ленинский городской округ,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Битца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1550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1 844 403,997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Инженерные сети и сооружения бытовой канализации п. Битца и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Вырубово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д.Вырубово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 2027 - 1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134 804,96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8768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инженерных сетей и сооружений канализации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Московскавя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д.Тарычево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4 153,30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94459"/>
                  </a:ext>
                </a:extLst>
              </a:tr>
              <a:tr h="3844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проектно-сметной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документации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проведение инженерных изысканий по строительству централизованных инженерных сетей холодного водоснабжения и водоотведения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2024 -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35 897,04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8768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28 530,10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1136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п/о Петровское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- 1.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114 065,82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458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4654</TotalTime>
  <Words>13180</Words>
  <Application>Microsoft Office PowerPoint</Application>
  <PresentationFormat>Широкоэкранный</PresentationFormat>
  <Paragraphs>3419</Paragraphs>
  <Slides>52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2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Ириан Владимировна</cp:lastModifiedBy>
  <cp:revision>325</cp:revision>
  <cp:lastPrinted>2023-11-15T09:13:36Z</cp:lastPrinted>
  <dcterms:created xsi:type="dcterms:W3CDTF">2021-11-08T08:10:45Z</dcterms:created>
  <dcterms:modified xsi:type="dcterms:W3CDTF">2024-01-11T08:19:55Z</dcterms:modified>
</cp:coreProperties>
</file>