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70" r:id="rId4"/>
    <p:sldId id="280" r:id="rId5"/>
    <p:sldId id="281" r:id="rId6"/>
    <p:sldId id="271" r:id="rId7"/>
    <p:sldId id="277" r:id="rId8"/>
    <p:sldId id="275" r:id="rId9"/>
    <p:sldId id="278" r:id="rId10"/>
    <p:sldId id="279" r:id="rId11"/>
    <p:sldId id="282" r:id="rId12"/>
    <p:sldId id="283" r:id="rId13"/>
    <p:sldId id="284" r:id="rId14"/>
    <p:sldId id="285" r:id="rId15"/>
    <p:sldId id="286" r:id="rId16"/>
    <p:sldId id="287" r:id="rId17"/>
    <p:sldId id="288" r:id="rId18"/>
    <p:sldId id="289" r:id="rId19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354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88" autoAdjust="0"/>
    <p:restoredTop sz="94726" autoAdjust="0"/>
  </p:normalViewPr>
  <p:slideViewPr>
    <p:cSldViewPr>
      <p:cViewPr varScale="1">
        <p:scale>
          <a:sx n="52" d="100"/>
          <a:sy n="52" d="100"/>
        </p:scale>
        <p:origin x="122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4969158422173445"/>
          <c:y val="4.0843491517062659E-2"/>
          <c:w val="0.6857580716988495"/>
          <c:h val="0.9591565849408545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2"/>
          <c:dPt>
            <c:idx val="0"/>
            <c:bubble3D val="0"/>
            <c:explosion val="9"/>
            <c:spPr>
              <a:gradFill rotWithShape="1">
                <a:gsLst>
                  <a:gs pos="0">
                    <a:schemeClr val="accent1">
                      <a:tint val="43000"/>
                      <a:satMod val="165000"/>
                    </a:schemeClr>
                  </a:gs>
                  <a:gs pos="55000">
                    <a:schemeClr val="accent1">
                      <a:tint val="83000"/>
                      <a:satMod val="155000"/>
                    </a:schemeClr>
                  </a:gs>
                  <a:gs pos="100000">
                    <a:schemeClr val="accent1">
                      <a:shade val="85000"/>
                    </a:schemeClr>
                  </a:gs>
                </a:gsLst>
                <a:path path="circle">
                  <a:fillToRect l="-40000" t="-90000" r="140000" b="190000"/>
                </a:path>
              </a:gra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8971-A24C-9F28-CEE93C467C81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43000"/>
                      <a:satMod val="165000"/>
                    </a:schemeClr>
                  </a:gs>
                  <a:gs pos="55000">
                    <a:schemeClr val="accent2">
                      <a:tint val="83000"/>
                      <a:satMod val="155000"/>
                    </a:schemeClr>
                  </a:gs>
                  <a:gs pos="100000">
                    <a:schemeClr val="accent2">
                      <a:shade val="85000"/>
                    </a:schemeClr>
                  </a:gs>
                </a:gsLst>
                <a:path path="circle">
                  <a:fillToRect l="-40000" t="-90000" r="140000" b="190000"/>
                </a:path>
              </a:gra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8971-A24C-9F28-CEE93C467C81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43000"/>
                      <a:satMod val="165000"/>
                    </a:schemeClr>
                  </a:gs>
                  <a:gs pos="55000">
                    <a:schemeClr val="accent3">
                      <a:tint val="83000"/>
                      <a:satMod val="155000"/>
                    </a:schemeClr>
                  </a:gs>
                  <a:gs pos="100000">
                    <a:schemeClr val="accent3">
                      <a:shade val="85000"/>
                    </a:schemeClr>
                  </a:gs>
                </a:gsLst>
                <a:path path="circle">
                  <a:fillToRect l="-40000" t="-90000" r="140000" b="190000"/>
                </a:path>
              </a:gra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8971-A24C-9F28-CEE93C467C81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43000"/>
                      <a:satMod val="165000"/>
                    </a:schemeClr>
                  </a:gs>
                  <a:gs pos="55000">
                    <a:schemeClr val="accent4">
                      <a:tint val="83000"/>
                      <a:satMod val="155000"/>
                    </a:schemeClr>
                  </a:gs>
                  <a:gs pos="100000">
                    <a:schemeClr val="accent4">
                      <a:shade val="85000"/>
                    </a:schemeClr>
                  </a:gs>
                </a:gsLst>
                <a:path path="circle">
                  <a:fillToRect l="-40000" t="-90000" r="140000" b="190000"/>
                </a:path>
              </a:gra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8971-A24C-9F28-CEE93C467C81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tint val="43000"/>
                      <a:satMod val="165000"/>
                    </a:schemeClr>
                  </a:gs>
                  <a:gs pos="55000">
                    <a:schemeClr val="accent5">
                      <a:tint val="83000"/>
                      <a:satMod val="155000"/>
                    </a:schemeClr>
                  </a:gs>
                  <a:gs pos="100000">
                    <a:schemeClr val="accent5">
                      <a:shade val="85000"/>
                    </a:schemeClr>
                  </a:gs>
                </a:gsLst>
                <a:path path="circle">
                  <a:fillToRect l="-40000" t="-90000" r="140000" b="190000"/>
                </a:path>
              </a:gra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8971-A24C-9F28-CEE93C467C81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tint val="43000"/>
                      <a:satMod val="165000"/>
                    </a:schemeClr>
                  </a:gs>
                  <a:gs pos="55000">
                    <a:schemeClr val="accent6">
                      <a:tint val="83000"/>
                      <a:satMod val="155000"/>
                    </a:schemeClr>
                  </a:gs>
                  <a:gs pos="100000">
                    <a:schemeClr val="accent6">
                      <a:shade val="85000"/>
                    </a:schemeClr>
                  </a:gs>
                </a:gsLst>
                <a:path path="circle">
                  <a:fillToRect l="-40000" t="-90000" r="140000" b="190000"/>
                </a:path>
              </a:gra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B-8971-A24C-9F28-CEE93C467C8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НДФЛ</c:v>
                </c:pt>
                <c:pt idx="1">
                  <c:v>Акцизы</c:v>
                </c:pt>
                <c:pt idx="2">
                  <c:v>Налоги на совокупный доход</c:v>
                </c:pt>
                <c:pt idx="3">
                  <c:v>Госпошлина</c:v>
                </c:pt>
                <c:pt idx="4">
                  <c:v>Земельный налог</c:v>
                </c:pt>
                <c:pt idx="5">
                  <c:v>Налог на имцщество физ лиц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37.5</c:v>
                </c:pt>
                <c:pt idx="1">
                  <c:v>0.5</c:v>
                </c:pt>
                <c:pt idx="2">
                  <c:v>34.799999999999997</c:v>
                </c:pt>
                <c:pt idx="3">
                  <c:v>0.7</c:v>
                </c:pt>
                <c:pt idx="4">
                  <c:v>20.5</c:v>
                </c:pt>
                <c:pt idx="5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8971-A24C-9F28-CEE93C467C81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9691518869518696"/>
          <c:y val="0.23938714411848971"/>
          <c:w val="0.20308481130481301"/>
          <c:h val="0.4135476175161824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ln>
                <a:noFill/>
              </a:ln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8364197530864199"/>
          <c:y val="1.4684287812041116E-2"/>
          <c:w val="0.5881859385632352"/>
          <c:h val="0.8854625550660792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plosion val="4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5F08-F043-AEF8-ECFAA2EBB2BC}"/>
              </c:ext>
            </c:extLst>
          </c:dPt>
          <c:dPt>
            <c:idx val="1"/>
            <c:bubble3D val="0"/>
            <c:explosion val="1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5F08-F043-AEF8-ECFAA2EBB2BC}"/>
              </c:ext>
            </c:extLst>
          </c:dPt>
          <c:dPt>
            <c:idx val="2"/>
            <c:bubble3D val="0"/>
            <c:explosion val="12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5F08-F043-AEF8-ECFAA2EBB2BC}"/>
              </c:ext>
            </c:extLst>
          </c:dPt>
          <c:dPt>
            <c:idx val="3"/>
            <c:bubble3D val="0"/>
            <c:explosion val="18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6-5F08-F043-AEF8-ECFAA2EBB2BC}"/>
              </c:ext>
            </c:extLst>
          </c:dPt>
          <c:dPt>
            <c:idx val="4"/>
            <c:bubble3D val="0"/>
            <c:explosion val="6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5F08-F043-AEF8-ECFAA2EBB2BC}"/>
              </c:ext>
            </c:extLst>
          </c:dPt>
          <c:dPt>
            <c:idx val="5"/>
            <c:bubble3D val="0"/>
            <c:explosion val="9"/>
            <c:spPr>
              <a:solidFill>
                <a:schemeClr val="accent6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8-5F08-F043-AEF8-ECFAA2EBB2B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Лист1!$A$2:$A$7</c:f>
              <c:strCache>
                <c:ptCount val="6"/>
                <c:pt idx="0">
                  <c:v>Доходы от использования имущества</c:v>
                </c:pt>
                <c:pt idx="1">
                  <c:v>Доходы от продажи активов</c:v>
                </c:pt>
                <c:pt idx="2">
                  <c:v>Штрафы, санкции, возмещение ущерба</c:v>
                </c:pt>
                <c:pt idx="3">
                  <c:v>Прочие неналоговые доходы</c:v>
                </c:pt>
                <c:pt idx="4">
                  <c:v>Доходы от оказания услуг</c:v>
                </c:pt>
                <c:pt idx="5">
                  <c:v>Плата за пользование природными ресурсами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53.7</c:v>
                </c:pt>
                <c:pt idx="1">
                  <c:v>34.299999999999997</c:v>
                </c:pt>
                <c:pt idx="2">
                  <c:v>2.6</c:v>
                </c:pt>
                <c:pt idx="3">
                  <c:v>1.2</c:v>
                </c:pt>
                <c:pt idx="4">
                  <c:v>1.4</c:v>
                </c:pt>
                <c:pt idx="5">
                  <c:v>6.8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08-F043-AEF8-ECFAA2EBB2BC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4559334597064253"/>
          <c:y val="9.2498294541376161E-2"/>
          <c:w val="0.25440665402935742"/>
          <c:h val="0.7239608264825927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Иные МБТ</c:v>
                </c:pt>
              </c:strCache>
            </c:strRef>
          </c:tx>
          <c:spPr>
            <a:solidFill>
              <a:schemeClr val="accent2">
                <a:alpha val="70000"/>
              </a:schemeClr>
            </a:solidFill>
            <a:ln>
              <a:solidFill>
                <a:schemeClr val="bg1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-8.5799288777942823E-3"/>
                  <c:y val="-3.486501020280724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4D53-9C47-AF24-E530D63E921D}"/>
                </c:ext>
              </c:extLst>
            </c:dLbl>
            <c:dLbl>
              <c:idx val="2"/>
              <c:layout>
                <c:manualLayout>
                  <c:x val="6.4349466583456336E-3"/>
                  <c:y val="-4.664287903919118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4D53-9C47-AF24-E530D63E921D}"/>
                </c:ext>
              </c:extLst>
            </c:dLbl>
            <c:dLbl>
              <c:idx val="3"/>
              <c:layout>
                <c:manualLayout>
                  <c:x val="-2.1449822194486495E-3"/>
                  <c:y val="4.83665702982192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4D53-9C47-AF24-E530D63E921D}"/>
                </c:ext>
              </c:extLst>
            </c:dLbl>
            <c:dLbl>
              <c:idx val="4"/>
              <c:layout>
                <c:manualLayout>
                  <c:x val="-2.144982219448728E-3"/>
                  <c:y val="-4.258007681263682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4D53-9C47-AF24-E530D63E921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399.2</c:v>
                </c:pt>
                <c:pt idx="1">
                  <c:v>241.8</c:v>
                </c:pt>
                <c:pt idx="2">
                  <c:v>408.4</c:v>
                </c:pt>
                <c:pt idx="3">
                  <c:v>404.1</c:v>
                </c:pt>
                <c:pt idx="4">
                  <c:v>298.8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D7-C246-A867-5FD2FD65AB2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Дотация</c:v>
                </c:pt>
              </c:strCache>
            </c:strRef>
          </c:tx>
          <c:spPr>
            <a:solidFill>
              <a:schemeClr val="accent4">
                <a:alpha val="70000"/>
              </a:schemeClr>
            </a:solidFill>
            <a:ln>
              <a:solidFill>
                <a:schemeClr val="bg1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2.144982219448551E-3"/>
                  <c:y val="-2.210530824657248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4D53-9C47-AF24-E530D63E921D}"/>
                </c:ext>
              </c:extLst>
            </c:dLbl>
            <c:dLbl>
              <c:idx val="1"/>
              <c:layout>
                <c:manualLayout>
                  <c:x val="-1.2869893316691463E-2"/>
                  <c:y val="-6.463480968693845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4D53-9C47-AF24-E530D63E921D}"/>
                </c:ext>
              </c:extLst>
            </c:dLbl>
            <c:dLbl>
              <c:idx val="2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4D53-9C47-AF24-E530D63E921D}"/>
                </c:ext>
              </c:extLst>
            </c:dLbl>
            <c:dLbl>
              <c:idx val="4"/>
              <c:layout>
                <c:manualLayout>
                  <c:x val="8.5799288777942823E-3"/>
                  <c:y val="6.554155386122324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4D53-9C47-AF24-E530D63E921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numCache>
            </c:num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53.5</c:v>
                </c:pt>
                <c:pt idx="1">
                  <c:v>11.8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AD7-C246-A867-5FD2FD65AB26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spPr>
            <a:solidFill>
              <a:schemeClr val="accent6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7.727710452897297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4D53-9C47-AF24-E530D63E921D}"/>
                </c:ext>
              </c:extLst>
            </c:dLbl>
            <c:dLbl>
              <c:idx val="1"/>
              <c:layout>
                <c:manualLayout>
                  <c:x val="-2.1449822194485706E-3"/>
                  <c:y val="-3.856759192073910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4D53-9C47-AF24-E530D63E921D}"/>
                </c:ext>
              </c:extLst>
            </c:dLbl>
            <c:dLbl>
              <c:idx val="3"/>
              <c:layout>
                <c:manualLayout>
                  <c:x val="-2.144982219448728E-3"/>
                  <c:y val="-2.621662154448929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4D53-9C47-AF24-E530D63E921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numCache>
            </c:num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145.80000000000001</c:v>
                </c:pt>
                <c:pt idx="1">
                  <c:v>52.5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AD7-C246-A867-5FD2FD65AB26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Субсидия</c:v>
                </c:pt>
              </c:strCache>
            </c:strRef>
          </c:tx>
          <c:spPr>
            <a:solidFill>
              <a:schemeClr val="accent2">
                <a:lumMod val="60000"/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4"/>
              <c:layout>
                <c:manualLayout>
                  <c:x val="-1.2869893316691423E-2"/>
                  <c:y val="-1.685991963676561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4D53-9C47-AF24-E530D63E921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numCache>
            </c:numRef>
          </c:cat>
          <c:val>
            <c:numRef>
              <c:f>Лист1!$E$2:$E$6</c:f>
              <c:numCache>
                <c:formatCode>General</c:formatCode>
                <c:ptCount val="5"/>
                <c:pt idx="0">
                  <c:v>5834</c:v>
                </c:pt>
                <c:pt idx="1">
                  <c:v>4926.6000000000004</c:v>
                </c:pt>
                <c:pt idx="2">
                  <c:v>2822.7</c:v>
                </c:pt>
                <c:pt idx="3">
                  <c:v>2936.9</c:v>
                </c:pt>
                <c:pt idx="4">
                  <c:v>633.5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AD7-C246-A867-5FD2FD65AB26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Субвенция</c:v>
                </c:pt>
              </c:strCache>
            </c:strRef>
          </c:tx>
          <c:spPr>
            <a:solidFill>
              <a:schemeClr val="accent4">
                <a:lumMod val="60000"/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numCache>
            </c:numRef>
          </c:cat>
          <c:val>
            <c:numRef>
              <c:f>Лист1!$F$2:$F$6</c:f>
              <c:numCache>
                <c:formatCode>General</c:formatCode>
                <c:ptCount val="5"/>
                <c:pt idx="0">
                  <c:v>4394.7</c:v>
                </c:pt>
                <c:pt idx="1">
                  <c:v>5448.5</c:v>
                </c:pt>
                <c:pt idx="2">
                  <c:v>5712</c:v>
                </c:pt>
                <c:pt idx="3">
                  <c:v>5716.9</c:v>
                </c:pt>
                <c:pt idx="4">
                  <c:v>5712.5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AD7-C246-A867-5FD2FD65AB26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25"/>
        <c:axId val="1060538927"/>
        <c:axId val="1074827519"/>
      </c:barChart>
      <c:catAx>
        <c:axId val="10605389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74827519"/>
        <c:crosses val="autoZero"/>
        <c:auto val="1"/>
        <c:lblAlgn val="ctr"/>
        <c:lblOffset val="100"/>
        <c:noMultiLvlLbl val="0"/>
      </c:catAx>
      <c:valAx>
        <c:axId val="10748275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605389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solidFill>
            <a:schemeClr val="bg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128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271EEE59-003E-4C54-9FDF-1B7D64E8AF82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B17D9D45-6B24-41AD-A3CF-C37737812D0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EEE59-003E-4C54-9FDF-1B7D64E8AF82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D9D45-6B24-41AD-A3CF-C37737812D0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EEE59-003E-4C54-9FDF-1B7D64E8AF82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D9D45-6B24-41AD-A3CF-C37737812D0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EEE59-003E-4C54-9FDF-1B7D64E8AF82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D9D45-6B24-41AD-A3CF-C37737812D0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71EEE59-003E-4C54-9FDF-1B7D64E8AF82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7D9D45-6B24-41AD-A3CF-C37737812D02}" type="slidenum">
              <a:rPr lang="ru-RU" smtClean="0"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271EEE59-003E-4C54-9FDF-1B7D64E8AF82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B17D9D45-6B24-41AD-A3CF-C37737812D0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EEE59-003E-4C54-9FDF-1B7D64E8AF82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D9D45-6B24-41AD-A3CF-C37737812D0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EEE59-003E-4C54-9FDF-1B7D64E8AF82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D9D45-6B24-41AD-A3CF-C37737812D0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EEE59-003E-4C54-9FDF-1B7D64E8AF82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D9D45-6B24-41AD-A3CF-C37737812D0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EEE59-003E-4C54-9FDF-1B7D64E8AF82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D9D45-6B24-41AD-A3CF-C37737812D0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EEE59-003E-4C54-9FDF-1B7D64E8AF82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D9D45-6B24-41AD-A3CF-C37737812D0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271EEE59-003E-4C54-9FDF-1B7D64E8AF82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B17D9D45-6B24-41AD-A3CF-C37737812D0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Бюджет: просто о сложном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57620" y="4357694"/>
            <a:ext cx="4953000" cy="1752600"/>
          </a:xfrm>
        </p:spPr>
        <p:txBody>
          <a:bodyPr/>
          <a:lstStyle/>
          <a:p>
            <a:pPr algn="r"/>
            <a:r>
              <a:rPr lang="ru-RU" dirty="0"/>
              <a:t>Летунов Кирилл </a:t>
            </a:r>
            <a:br>
              <a:rPr lang="ru-RU" dirty="0"/>
            </a:br>
            <a:r>
              <a:rPr lang="ru-RU" dirty="0" err="1"/>
              <a:t>Видновская</a:t>
            </a:r>
            <a:r>
              <a:rPr lang="ru-RU" dirty="0"/>
              <a:t> СОШ 7</a:t>
            </a:r>
            <a:br>
              <a:rPr lang="ru-RU" dirty="0"/>
            </a:br>
            <a:r>
              <a:rPr lang="ru-RU" dirty="0"/>
              <a:t>7А класс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357422" y="585789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base"/>
            <a:r>
              <a:rPr lang="ru-RU" dirty="0"/>
              <a:t>г. Видное</a:t>
            </a:r>
          </a:p>
          <a:p>
            <a:pPr algn="ctr" fontAlgn="base"/>
            <a:r>
              <a:rPr lang="ru-RU" dirty="0"/>
              <a:t>2025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СУПЕР\Downloads\sfRn2c-UojA.jpg"/>
          <p:cNvPicPr>
            <a:picLocks noChangeAspect="1" noChangeArrowheads="1"/>
          </p:cNvPicPr>
          <p:nvPr/>
        </p:nvPicPr>
        <p:blipFill rotWithShape="1"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11641" r="572"/>
          <a:stretch/>
        </p:blipFill>
        <p:spPr bwMode="auto">
          <a:xfrm>
            <a:off x="1946710" y="1409990"/>
            <a:ext cx="7197290" cy="5448010"/>
          </a:xfrm>
          <a:prstGeom prst="rect">
            <a:avLst/>
          </a:prstGeom>
          <a:noFill/>
        </p:spPr>
      </p:pic>
      <p:sp>
        <p:nvSpPr>
          <p:cNvPr id="36" name="Полилиния 35">
            <a:extLst>
              <a:ext uri="{FF2B5EF4-FFF2-40B4-BE49-F238E27FC236}">
                <a16:creationId xmlns:a16="http://schemas.microsoft.com/office/drawing/2014/main" id="{01AEEED5-7475-404E-A4F0-25C1EFB071CB}"/>
              </a:ext>
            </a:extLst>
          </p:cNvPr>
          <p:cNvSpPr/>
          <p:nvPr/>
        </p:nvSpPr>
        <p:spPr>
          <a:xfrm>
            <a:off x="4427984" y="620688"/>
            <a:ext cx="4320480" cy="576064"/>
          </a:xfrm>
          <a:custGeom>
            <a:avLst/>
            <a:gdLst/>
            <a:ahLst/>
            <a:cxnLst/>
            <a:rect l="l" t="t" r="r" b="b"/>
            <a:pathLst>
              <a:path w="5128914" h="543818">
                <a:moveTo>
                  <a:pt x="1691282" y="295275"/>
                </a:moveTo>
                <a:cubicBezTo>
                  <a:pt x="1674415" y="300245"/>
                  <a:pt x="1659631" y="305117"/>
                  <a:pt x="1646932" y="309890"/>
                </a:cubicBezTo>
                <a:cubicBezTo>
                  <a:pt x="1634232" y="314663"/>
                  <a:pt x="1622424" y="320630"/>
                  <a:pt x="1611511" y="327789"/>
                </a:cubicBezTo>
                <a:cubicBezTo>
                  <a:pt x="1601589" y="334551"/>
                  <a:pt x="1593750" y="342556"/>
                  <a:pt x="1587996" y="351804"/>
                </a:cubicBezTo>
                <a:cubicBezTo>
                  <a:pt x="1582241" y="361051"/>
                  <a:pt x="1579364" y="372039"/>
                  <a:pt x="1579364" y="384767"/>
                </a:cubicBezTo>
                <a:cubicBezTo>
                  <a:pt x="1579364" y="401271"/>
                  <a:pt x="1583680" y="413402"/>
                  <a:pt x="1592312" y="421158"/>
                </a:cubicBezTo>
                <a:cubicBezTo>
                  <a:pt x="1600944" y="428914"/>
                  <a:pt x="1611907" y="432792"/>
                  <a:pt x="1625203" y="432792"/>
                </a:cubicBezTo>
                <a:cubicBezTo>
                  <a:pt x="1639292" y="432792"/>
                  <a:pt x="1651694" y="429361"/>
                  <a:pt x="1662410" y="422500"/>
                </a:cubicBezTo>
                <a:cubicBezTo>
                  <a:pt x="1673125" y="415638"/>
                  <a:pt x="1682154" y="407535"/>
                  <a:pt x="1689496" y="398189"/>
                </a:cubicBezTo>
                <a:close/>
                <a:moveTo>
                  <a:pt x="3872209" y="188714"/>
                </a:moveTo>
                <a:cubicBezTo>
                  <a:pt x="3871019" y="238981"/>
                  <a:pt x="3864123" y="285024"/>
                  <a:pt x="3851523" y="326845"/>
                </a:cubicBezTo>
                <a:cubicBezTo>
                  <a:pt x="3838921" y="368666"/>
                  <a:pt x="3822203" y="404378"/>
                  <a:pt x="3801367" y="433983"/>
                </a:cubicBezTo>
                <a:lnTo>
                  <a:pt x="3929657" y="433983"/>
                </a:lnTo>
                <a:cubicBezTo>
                  <a:pt x="3938389" y="433983"/>
                  <a:pt x="3944639" y="432443"/>
                  <a:pt x="3948409" y="429364"/>
                </a:cubicBezTo>
                <a:cubicBezTo>
                  <a:pt x="3952179" y="426285"/>
                  <a:pt x="3954065" y="421566"/>
                  <a:pt x="3954065" y="415207"/>
                </a:cubicBezTo>
                <a:lnTo>
                  <a:pt x="3954065" y="188714"/>
                </a:lnTo>
                <a:close/>
                <a:moveTo>
                  <a:pt x="3082681" y="180379"/>
                </a:moveTo>
                <a:cubicBezTo>
                  <a:pt x="3066580" y="180379"/>
                  <a:pt x="3053161" y="184249"/>
                  <a:pt x="3042425" y="191988"/>
                </a:cubicBezTo>
                <a:cubicBezTo>
                  <a:pt x="3031689" y="199727"/>
                  <a:pt x="3022942" y="209748"/>
                  <a:pt x="3016183" y="222051"/>
                </a:cubicBezTo>
                <a:cubicBezTo>
                  <a:pt x="3009820" y="234156"/>
                  <a:pt x="3005248" y="247898"/>
                  <a:pt x="3002465" y="263277"/>
                </a:cubicBezTo>
                <a:cubicBezTo>
                  <a:pt x="2999682" y="278656"/>
                  <a:pt x="2998291" y="293588"/>
                  <a:pt x="2998291" y="308074"/>
                </a:cubicBezTo>
                <a:cubicBezTo>
                  <a:pt x="2998291" y="331093"/>
                  <a:pt x="2999931" y="350540"/>
                  <a:pt x="3003212" y="366415"/>
                </a:cubicBezTo>
                <a:cubicBezTo>
                  <a:pt x="3006492" y="382290"/>
                  <a:pt x="3011213" y="395783"/>
                  <a:pt x="3017373" y="406896"/>
                </a:cubicBezTo>
                <a:cubicBezTo>
                  <a:pt x="3023934" y="419001"/>
                  <a:pt x="3032284" y="428228"/>
                  <a:pt x="3042423" y="434578"/>
                </a:cubicBezTo>
                <a:cubicBezTo>
                  <a:pt x="3052562" y="440928"/>
                  <a:pt x="3065186" y="444103"/>
                  <a:pt x="3080295" y="444103"/>
                </a:cubicBezTo>
                <a:cubicBezTo>
                  <a:pt x="3094012" y="444103"/>
                  <a:pt x="3106089" y="440481"/>
                  <a:pt x="3116526" y="433238"/>
                </a:cubicBezTo>
                <a:cubicBezTo>
                  <a:pt x="3126962" y="425995"/>
                  <a:pt x="3135461" y="416222"/>
                  <a:pt x="3142022" y="403919"/>
                </a:cubicBezTo>
                <a:cubicBezTo>
                  <a:pt x="3148979" y="390426"/>
                  <a:pt x="3154049" y="376039"/>
                  <a:pt x="3157230" y="360759"/>
                </a:cubicBezTo>
                <a:cubicBezTo>
                  <a:pt x="3160411" y="345479"/>
                  <a:pt x="3162002" y="327918"/>
                  <a:pt x="3162002" y="308074"/>
                </a:cubicBezTo>
                <a:cubicBezTo>
                  <a:pt x="3162002" y="292199"/>
                  <a:pt x="3160710" y="276572"/>
                  <a:pt x="3158125" y="261193"/>
                </a:cubicBezTo>
                <a:cubicBezTo>
                  <a:pt x="3155541" y="245814"/>
                  <a:pt x="3151167" y="232072"/>
                  <a:pt x="3145003" y="219968"/>
                </a:cubicBezTo>
                <a:cubicBezTo>
                  <a:pt x="3138643" y="207665"/>
                  <a:pt x="3130543" y="197991"/>
                  <a:pt x="3120702" y="190946"/>
                </a:cubicBezTo>
                <a:cubicBezTo>
                  <a:pt x="3110861" y="183902"/>
                  <a:pt x="3098187" y="180379"/>
                  <a:pt x="3082681" y="180379"/>
                </a:cubicBezTo>
                <a:close/>
                <a:moveTo>
                  <a:pt x="4708325" y="178594"/>
                </a:moveTo>
                <a:cubicBezTo>
                  <a:pt x="4687489" y="178594"/>
                  <a:pt x="4670175" y="187249"/>
                  <a:pt x="4656385" y="204559"/>
                </a:cubicBezTo>
                <a:cubicBezTo>
                  <a:pt x="4642593" y="221870"/>
                  <a:pt x="4635102" y="245957"/>
                  <a:pt x="4633911" y="276820"/>
                </a:cubicBezTo>
                <a:lnTo>
                  <a:pt x="4769643" y="276820"/>
                </a:lnTo>
                <a:cubicBezTo>
                  <a:pt x="4769643" y="265742"/>
                  <a:pt x="4768701" y="253872"/>
                  <a:pt x="4766815" y="241211"/>
                </a:cubicBezTo>
                <a:cubicBezTo>
                  <a:pt x="4764930" y="228549"/>
                  <a:pt x="4761904" y="217965"/>
                  <a:pt x="4757737" y="209457"/>
                </a:cubicBezTo>
                <a:cubicBezTo>
                  <a:pt x="4753173" y="200357"/>
                  <a:pt x="4746921" y="192938"/>
                  <a:pt x="4738985" y="187200"/>
                </a:cubicBezTo>
                <a:cubicBezTo>
                  <a:pt x="4731047" y="181462"/>
                  <a:pt x="4720827" y="178594"/>
                  <a:pt x="4708325" y="178594"/>
                </a:cubicBezTo>
                <a:close/>
                <a:moveTo>
                  <a:pt x="3569345" y="178594"/>
                </a:moveTo>
                <a:cubicBezTo>
                  <a:pt x="3553243" y="178594"/>
                  <a:pt x="3540023" y="182562"/>
                  <a:pt x="3529684" y="190500"/>
                </a:cubicBezTo>
                <a:cubicBezTo>
                  <a:pt x="3519345" y="198437"/>
                  <a:pt x="3511195" y="208558"/>
                  <a:pt x="3505232" y="220861"/>
                </a:cubicBezTo>
                <a:cubicBezTo>
                  <a:pt x="3499267" y="232767"/>
                  <a:pt x="3495091" y="246360"/>
                  <a:pt x="3492705" y="261640"/>
                </a:cubicBezTo>
                <a:cubicBezTo>
                  <a:pt x="3490319" y="276919"/>
                  <a:pt x="3489126" y="292100"/>
                  <a:pt x="3489126" y="307181"/>
                </a:cubicBezTo>
                <a:cubicBezTo>
                  <a:pt x="3489126" y="325636"/>
                  <a:pt x="3490568" y="343148"/>
                  <a:pt x="3493452" y="359717"/>
                </a:cubicBezTo>
                <a:cubicBezTo>
                  <a:pt x="3496335" y="376287"/>
                  <a:pt x="3500956" y="390822"/>
                  <a:pt x="3507315" y="403324"/>
                </a:cubicBezTo>
                <a:cubicBezTo>
                  <a:pt x="3513678" y="416024"/>
                  <a:pt x="3521829" y="425995"/>
                  <a:pt x="3531770" y="433238"/>
                </a:cubicBezTo>
                <a:cubicBezTo>
                  <a:pt x="3541711" y="440481"/>
                  <a:pt x="3554235" y="444103"/>
                  <a:pt x="3569345" y="444103"/>
                </a:cubicBezTo>
                <a:cubicBezTo>
                  <a:pt x="3582866" y="444103"/>
                  <a:pt x="3594647" y="440481"/>
                  <a:pt x="3604687" y="433238"/>
                </a:cubicBezTo>
                <a:cubicBezTo>
                  <a:pt x="3614726" y="425995"/>
                  <a:pt x="3622827" y="416322"/>
                  <a:pt x="3628992" y="404217"/>
                </a:cubicBezTo>
                <a:cubicBezTo>
                  <a:pt x="3635153" y="391715"/>
                  <a:pt x="3639725" y="377477"/>
                  <a:pt x="3642707" y="361503"/>
                </a:cubicBezTo>
                <a:cubicBezTo>
                  <a:pt x="3645690" y="345529"/>
                  <a:pt x="3647181" y="327918"/>
                  <a:pt x="3647181" y="308669"/>
                </a:cubicBezTo>
                <a:cubicBezTo>
                  <a:pt x="3647181" y="292397"/>
                  <a:pt x="3645989" y="276572"/>
                  <a:pt x="3643603" y="261193"/>
                </a:cubicBezTo>
                <a:cubicBezTo>
                  <a:pt x="3641217" y="245814"/>
                  <a:pt x="3636941" y="231874"/>
                  <a:pt x="3630778" y="219372"/>
                </a:cubicBezTo>
                <a:cubicBezTo>
                  <a:pt x="3624815" y="207069"/>
                  <a:pt x="3616814" y="197197"/>
                  <a:pt x="3606775" y="189756"/>
                </a:cubicBezTo>
                <a:cubicBezTo>
                  <a:pt x="3596735" y="182314"/>
                  <a:pt x="3584258" y="178594"/>
                  <a:pt x="3569345" y="178594"/>
                </a:cubicBezTo>
                <a:close/>
                <a:moveTo>
                  <a:pt x="2622351" y="178594"/>
                </a:moveTo>
                <a:cubicBezTo>
                  <a:pt x="2601515" y="178594"/>
                  <a:pt x="2584201" y="187249"/>
                  <a:pt x="2570410" y="204559"/>
                </a:cubicBezTo>
                <a:cubicBezTo>
                  <a:pt x="2556618" y="221870"/>
                  <a:pt x="2549128" y="245957"/>
                  <a:pt x="2547937" y="276820"/>
                </a:cubicBezTo>
                <a:lnTo>
                  <a:pt x="2683668" y="276820"/>
                </a:lnTo>
                <a:cubicBezTo>
                  <a:pt x="2683668" y="265742"/>
                  <a:pt x="2682726" y="253872"/>
                  <a:pt x="2680841" y="241211"/>
                </a:cubicBezTo>
                <a:cubicBezTo>
                  <a:pt x="2678955" y="228549"/>
                  <a:pt x="2675929" y="217965"/>
                  <a:pt x="2671762" y="209457"/>
                </a:cubicBezTo>
                <a:cubicBezTo>
                  <a:pt x="2667198" y="200357"/>
                  <a:pt x="2660947" y="192938"/>
                  <a:pt x="2653010" y="187200"/>
                </a:cubicBezTo>
                <a:cubicBezTo>
                  <a:pt x="2645072" y="181462"/>
                  <a:pt x="2634853" y="178594"/>
                  <a:pt x="2622351" y="178594"/>
                </a:cubicBezTo>
                <a:close/>
                <a:moveTo>
                  <a:pt x="2299245" y="178594"/>
                </a:moveTo>
                <a:cubicBezTo>
                  <a:pt x="2283937" y="178594"/>
                  <a:pt x="2270867" y="182364"/>
                  <a:pt x="2260034" y="189904"/>
                </a:cubicBezTo>
                <a:cubicBezTo>
                  <a:pt x="2249200" y="197445"/>
                  <a:pt x="2240404" y="207764"/>
                  <a:pt x="2233645" y="220861"/>
                </a:cubicBezTo>
                <a:cubicBezTo>
                  <a:pt x="2227282" y="232965"/>
                  <a:pt x="2222809" y="246757"/>
                  <a:pt x="2220224" y="262235"/>
                </a:cubicBezTo>
                <a:cubicBezTo>
                  <a:pt x="2217640" y="277713"/>
                  <a:pt x="2216348" y="292695"/>
                  <a:pt x="2216348" y="307181"/>
                </a:cubicBezTo>
                <a:cubicBezTo>
                  <a:pt x="2216348" y="326231"/>
                  <a:pt x="2217889" y="343842"/>
                  <a:pt x="2220971" y="360015"/>
                </a:cubicBezTo>
                <a:cubicBezTo>
                  <a:pt x="2224053" y="376188"/>
                  <a:pt x="2228973" y="390624"/>
                  <a:pt x="2235733" y="403324"/>
                </a:cubicBezTo>
                <a:cubicBezTo>
                  <a:pt x="2242492" y="416024"/>
                  <a:pt x="2250991" y="425995"/>
                  <a:pt x="2261229" y="433238"/>
                </a:cubicBezTo>
                <a:cubicBezTo>
                  <a:pt x="2271467" y="440481"/>
                  <a:pt x="2284139" y="444103"/>
                  <a:pt x="2299245" y="444103"/>
                </a:cubicBezTo>
                <a:cubicBezTo>
                  <a:pt x="2324096" y="444103"/>
                  <a:pt x="2343778" y="432097"/>
                  <a:pt x="2358290" y="408086"/>
                </a:cubicBezTo>
                <a:cubicBezTo>
                  <a:pt x="2372803" y="384076"/>
                  <a:pt x="2380059" y="350936"/>
                  <a:pt x="2380059" y="308669"/>
                </a:cubicBezTo>
                <a:cubicBezTo>
                  <a:pt x="2380059" y="293786"/>
                  <a:pt x="2378568" y="278060"/>
                  <a:pt x="2375587" y="261491"/>
                </a:cubicBezTo>
                <a:cubicBezTo>
                  <a:pt x="2372606" y="244921"/>
                  <a:pt x="2368133" y="230882"/>
                  <a:pt x="2362167" y="219372"/>
                </a:cubicBezTo>
                <a:cubicBezTo>
                  <a:pt x="2355805" y="207069"/>
                  <a:pt x="2347455" y="197197"/>
                  <a:pt x="2337117" y="189756"/>
                </a:cubicBezTo>
                <a:cubicBezTo>
                  <a:pt x="2326780" y="182314"/>
                  <a:pt x="2314156" y="178594"/>
                  <a:pt x="2299245" y="178594"/>
                </a:cubicBezTo>
                <a:close/>
                <a:moveTo>
                  <a:pt x="899070" y="178594"/>
                </a:moveTo>
                <a:cubicBezTo>
                  <a:pt x="883763" y="178594"/>
                  <a:pt x="870692" y="182364"/>
                  <a:pt x="859859" y="189904"/>
                </a:cubicBezTo>
                <a:cubicBezTo>
                  <a:pt x="849025" y="197445"/>
                  <a:pt x="840229" y="207764"/>
                  <a:pt x="833470" y="220861"/>
                </a:cubicBezTo>
                <a:cubicBezTo>
                  <a:pt x="827107" y="232965"/>
                  <a:pt x="822634" y="246757"/>
                  <a:pt x="820050" y="262235"/>
                </a:cubicBezTo>
                <a:cubicBezTo>
                  <a:pt x="817465" y="277713"/>
                  <a:pt x="816173" y="292695"/>
                  <a:pt x="816173" y="307181"/>
                </a:cubicBezTo>
                <a:cubicBezTo>
                  <a:pt x="816173" y="326231"/>
                  <a:pt x="817714" y="343842"/>
                  <a:pt x="820796" y="360015"/>
                </a:cubicBezTo>
                <a:cubicBezTo>
                  <a:pt x="823878" y="376188"/>
                  <a:pt x="828799" y="390624"/>
                  <a:pt x="835558" y="403324"/>
                </a:cubicBezTo>
                <a:cubicBezTo>
                  <a:pt x="842317" y="416024"/>
                  <a:pt x="850816" y="425995"/>
                  <a:pt x="861054" y="433238"/>
                </a:cubicBezTo>
                <a:cubicBezTo>
                  <a:pt x="871292" y="440481"/>
                  <a:pt x="883964" y="444103"/>
                  <a:pt x="899070" y="444103"/>
                </a:cubicBezTo>
                <a:cubicBezTo>
                  <a:pt x="923922" y="444103"/>
                  <a:pt x="943603" y="432097"/>
                  <a:pt x="958116" y="408086"/>
                </a:cubicBezTo>
                <a:cubicBezTo>
                  <a:pt x="972628" y="384076"/>
                  <a:pt x="979884" y="350936"/>
                  <a:pt x="979884" y="308669"/>
                </a:cubicBezTo>
                <a:cubicBezTo>
                  <a:pt x="979884" y="293786"/>
                  <a:pt x="978393" y="278060"/>
                  <a:pt x="975412" y="261491"/>
                </a:cubicBezTo>
                <a:cubicBezTo>
                  <a:pt x="972431" y="244921"/>
                  <a:pt x="967958" y="230882"/>
                  <a:pt x="961992" y="219372"/>
                </a:cubicBezTo>
                <a:cubicBezTo>
                  <a:pt x="955630" y="207069"/>
                  <a:pt x="947280" y="197197"/>
                  <a:pt x="936942" y="189756"/>
                </a:cubicBezTo>
                <a:cubicBezTo>
                  <a:pt x="926605" y="182314"/>
                  <a:pt x="913981" y="178594"/>
                  <a:pt x="899070" y="178594"/>
                </a:cubicBezTo>
                <a:close/>
                <a:moveTo>
                  <a:pt x="4855070" y="164306"/>
                </a:moveTo>
                <a:lnTo>
                  <a:pt x="5128914" y="164306"/>
                </a:lnTo>
                <a:lnTo>
                  <a:pt x="5128914" y="258365"/>
                </a:lnTo>
                <a:lnTo>
                  <a:pt x="5110757" y="258365"/>
                </a:lnTo>
                <a:cubicBezTo>
                  <a:pt x="5108971" y="252809"/>
                  <a:pt x="5106341" y="246261"/>
                  <a:pt x="5102869" y="238720"/>
                </a:cubicBezTo>
                <a:cubicBezTo>
                  <a:pt x="5099396" y="231179"/>
                  <a:pt x="5095577" y="224036"/>
                  <a:pt x="5091409" y="217289"/>
                </a:cubicBezTo>
                <a:cubicBezTo>
                  <a:pt x="5087043" y="209947"/>
                  <a:pt x="5082132" y="203448"/>
                  <a:pt x="5076675" y="197792"/>
                </a:cubicBezTo>
                <a:cubicBezTo>
                  <a:pt x="5071218" y="192137"/>
                  <a:pt x="5065513" y="188912"/>
                  <a:pt x="5059560" y="188118"/>
                </a:cubicBezTo>
                <a:cubicBezTo>
                  <a:pt x="5053408" y="187523"/>
                  <a:pt x="5046562" y="187077"/>
                  <a:pt x="5039022" y="186779"/>
                </a:cubicBezTo>
                <a:cubicBezTo>
                  <a:pt x="5031481" y="186481"/>
                  <a:pt x="5025032" y="186333"/>
                  <a:pt x="5019674" y="186333"/>
                </a:cubicBezTo>
                <a:lnTo>
                  <a:pt x="5019674" y="404812"/>
                </a:lnTo>
                <a:cubicBezTo>
                  <a:pt x="5019674" y="411559"/>
                  <a:pt x="5021063" y="417115"/>
                  <a:pt x="5023841" y="421481"/>
                </a:cubicBezTo>
                <a:cubicBezTo>
                  <a:pt x="5026619" y="425847"/>
                  <a:pt x="5030786" y="429220"/>
                  <a:pt x="5036343" y="431601"/>
                </a:cubicBezTo>
                <a:cubicBezTo>
                  <a:pt x="5040709" y="433586"/>
                  <a:pt x="5045669" y="435074"/>
                  <a:pt x="5051225" y="436066"/>
                </a:cubicBezTo>
                <a:cubicBezTo>
                  <a:pt x="5056781" y="437058"/>
                  <a:pt x="5062239" y="437753"/>
                  <a:pt x="5067597" y="438150"/>
                </a:cubicBezTo>
                <a:lnTo>
                  <a:pt x="5067597" y="457795"/>
                </a:lnTo>
                <a:lnTo>
                  <a:pt x="4917875" y="457795"/>
                </a:lnTo>
                <a:lnTo>
                  <a:pt x="4917875" y="438150"/>
                </a:lnTo>
                <a:cubicBezTo>
                  <a:pt x="4922467" y="437753"/>
                  <a:pt x="4927710" y="437356"/>
                  <a:pt x="4933603" y="436959"/>
                </a:cubicBezTo>
                <a:cubicBezTo>
                  <a:pt x="4939495" y="436562"/>
                  <a:pt x="4944238" y="435768"/>
                  <a:pt x="4947832" y="434578"/>
                </a:cubicBezTo>
                <a:cubicBezTo>
                  <a:pt x="4953425" y="432792"/>
                  <a:pt x="4957570" y="429667"/>
                  <a:pt x="4960266" y="425202"/>
                </a:cubicBezTo>
                <a:cubicBezTo>
                  <a:pt x="4962962" y="420737"/>
                  <a:pt x="4964310" y="414933"/>
                  <a:pt x="4964310" y="407789"/>
                </a:cubicBezTo>
                <a:lnTo>
                  <a:pt x="4964310" y="186333"/>
                </a:lnTo>
                <a:cubicBezTo>
                  <a:pt x="4957960" y="186531"/>
                  <a:pt x="4950816" y="186779"/>
                  <a:pt x="4942879" y="187077"/>
                </a:cubicBezTo>
                <a:cubicBezTo>
                  <a:pt x="4934941" y="187374"/>
                  <a:pt x="4928690" y="187722"/>
                  <a:pt x="4924127" y="188118"/>
                </a:cubicBezTo>
                <a:cubicBezTo>
                  <a:pt x="4918967" y="188515"/>
                  <a:pt x="4913460" y="191790"/>
                  <a:pt x="4907607" y="197941"/>
                </a:cubicBezTo>
                <a:cubicBezTo>
                  <a:pt x="4901752" y="204093"/>
                  <a:pt x="4896643" y="210542"/>
                  <a:pt x="4892277" y="217289"/>
                </a:cubicBezTo>
                <a:cubicBezTo>
                  <a:pt x="4888110" y="224036"/>
                  <a:pt x="4884241" y="231527"/>
                  <a:pt x="4880669" y="239762"/>
                </a:cubicBezTo>
                <a:cubicBezTo>
                  <a:pt x="4877097" y="247997"/>
                  <a:pt x="4874616" y="254198"/>
                  <a:pt x="4873227" y="258365"/>
                </a:cubicBezTo>
                <a:lnTo>
                  <a:pt x="4855070" y="258365"/>
                </a:lnTo>
                <a:close/>
                <a:moveTo>
                  <a:pt x="3785294" y="164306"/>
                </a:moveTo>
                <a:lnTo>
                  <a:pt x="4052589" y="164306"/>
                </a:lnTo>
                <a:lnTo>
                  <a:pt x="4052589" y="183951"/>
                </a:lnTo>
                <a:cubicBezTo>
                  <a:pt x="4046835" y="184348"/>
                  <a:pt x="4041823" y="184845"/>
                  <a:pt x="4037557" y="185442"/>
                </a:cubicBezTo>
                <a:cubicBezTo>
                  <a:pt x="4033291" y="186039"/>
                  <a:pt x="4029372" y="186734"/>
                  <a:pt x="4025800" y="187528"/>
                </a:cubicBezTo>
                <a:cubicBezTo>
                  <a:pt x="4020244" y="189118"/>
                  <a:pt x="4016127" y="192248"/>
                  <a:pt x="4013447" y="196916"/>
                </a:cubicBezTo>
                <a:cubicBezTo>
                  <a:pt x="4010769" y="201584"/>
                  <a:pt x="4009429" y="207395"/>
                  <a:pt x="4009429" y="214349"/>
                </a:cubicBezTo>
                <a:lnTo>
                  <a:pt x="4009429" y="404780"/>
                </a:lnTo>
                <a:cubicBezTo>
                  <a:pt x="4009429" y="415309"/>
                  <a:pt x="4011463" y="422809"/>
                  <a:pt x="4015531" y="427278"/>
                </a:cubicBezTo>
                <a:cubicBezTo>
                  <a:pt x="4019599" y="431748"/>
                  <a:pt x="4028181" y="433983"/>
                  <a:pt x="4041279" y="433983"/>
                </a:cubicBezTo>
                <a:lnTo>
                  <a:pt x="4060329" y="433983"/>
                </a:lnTo>
                <a:lnTo>
                  <a:pt x="4060329" y="543818"/>
                </a:lnTo>
                <a:lnTo>
                  <a:pt x="4038897" y="543818"/>
                </a:lnTo>
                <a:cubicBezTo>
                  <a:pt x="4034730" y="523775"/>
                  <a:pt x="4027685" y="504825"/>
                  <a:pt x="4017763" y="486965"/>
                </a:cubicBezTo>
                <a:cubicBezTo>
                  <a:pt x="4007841" y="469106"/>
                  <a:pt x="3997126" y="458986"/>
                  <a:pt x="3985617" y="456604"/>
                </a:cubicBezTo>
                <a:lnTo>
                  <a:pt x="3812679" y="456604"/>
                </a:lnTo>
                <a:cubicBezTo>
                  <a:pt x="3801963" y="458390"/>
                  <a:pt x="3791098" y="468312"/>
                  <a:pt x="3780085" y="486370"/>
                </a:cubicBezTo>
                <a:cubicBezTo>
                  <a:pt x="3769071" y="504428"/>
                  <a:pt x="3761581" y="523577"/>
                  <a:pt x="3757612" y="543818"/>
                </a:cubicBezTo>
                <a:lnTo>
                  <a:pt x="3736181" y="543818"/>
                </a:lnTo>
                <a:lnTo>
                  <a:pt x="3736181" y="433983"/>
                </a:lnTo>
                <a:lnTo>
                  <a:pt x="3767435" y="433983"/>
                </a:lnTo>
                <a:cubicBezTo>
                  <a:pt x="3787080" y="407956"/>
                  <a:pt x="3804195" y="373785"/>
                  <a:pt x="3818781" y="331468"/>
                </a:cubicBezTo>
                <a:cubicBezTo>
                  <a:pt x="3833365" y="289151"/>
                  <a:pt x="3840658" y="254482"/>
                  <a:pt x="3840658" y="227460"/>
                </a:cubicBezTo>
                <a:cubicBezTo>
                  <a:pt x="3840658" y="217129"/>
                  <a:pt x="3839368" y="209480"/>
                  <a:pt x="3836789" y="204513"/>
                </a:cubicBezTo>
                <a:cubicBezTo>
                  <a:pt x="3834209" y="199546"/>
                  <a:pt x="3830141" y="195672"/>
                  <a:pt x="3824585" y="192890"/>
                </a:cubicBezTo>
                <a:cubicBezTo>
                  <a:pt x="3820814" y="190906"/>
                  <a:pt x="3814663" y="189069"/>
                  <a:pt x="3806130" y="187379"/>
                </a:cubicBezTo>
                <a:cubicBezTo>
                  <a:pt x="3797597" y="185689"/>
                  <a:pt x="3790651" y="184547"/>
                  <a:pt x="3785294" y="183951"/>
                </a:cubicBezTo>
                <a:close/>
                <a:moveTo>
                  <a:pt x="1216521" y="164306"/>
                </a:moveTo>
                <a:lnTo>
                  <a:pt x="1490365" y="164306"/>
                </a:lnTo>
                <a:lnTo>
                  <a:pt x="1490365" y="258365"/>
                </a:lnTo>
                <a:lnTo>
                  <a:pt x="1472207" y="258365"/>
                </a:lnTo>
                <a:cubicBezTo>
                  <a:pt x="1470421" y="252809"/>
                  <a:pt x="1467792" y="246261"/>
                  <a:pt x="1464320" y="238720"/>
                </a:cubicBezTo>
                <a:cubicBezTo>
                  <a:pt x="1460847" y="231179"/>
                  <a:pt x="1457027" y="224036"/>
                  <a:pt x="1452860" y="217289"/>
                </a:cubicBezTo>
                <a:cubicBezTo>
                  <a:pt x="1448494" y="209947"/>
                  <a:pt x="1443583" y="203448"/>
                  <a:pt x="1438126" y="197792"/>
                </a:cubicBezTo>
                <a:cubicBezTo>
                  <a:pt x="1432669" y="192137"/>
                  <a:pt x="1426964" y="188912"/>
                  <a:pt x="1421011" y="188118"/>
                </a:cubicBezTo>
                <a:cubicBezTo>
                  <a:pt x="1414859" y="187523"/>
                  <a:pt x="1408013" y="187077"/>
                  <a:pt x="1400472" y="186779"/>
                </a:cubicBezTo>
                <a:cubicBezTo>
                  <a:pt x="1392932" y="186481"/>
                  <a:pt x="1386482" y="186333"/>
                  <a:pt x="1381125" y="186333"/>
                </a:cubicBezTo>
                <a:lnTo>
                  <a:pt x="1381125" y="404812"/>
                </a:lnTo>
                <a:cubicBezTo>
                  <a:pt x="1381125" y="411559"/>
                  <a:pt x="1382514" y="417115"/>
                  <a:pt x="1385292" y="421481"/>
                </a:cubicBezTo>
                <a:cubicBezTo>
                  <a:pt x="1388070" y="425847"/>
                  <a:pt x="1392237" y="429220"/>
                  <a:pt x="1397793" y="431601"/>
                </a:cubicBezTo>
                <a:cubicBezTo>
                  <a:pt x="1402159" y="433586"/>
                  <a:pt x="1407120" y="435074"/>
                  <a:pt x="1412676" y="436066"/>
                </a:cubicBezTo>
                <a:cubicBezTo>
                  <a:pt x="1418232" y="437058"/>
                  <a:pt x="1423690" y="437753"/>
                  <a:pt x="1429047" y="438150"/>
                </a:cubicBezTo>
                <a:lnTo>
                  <a:pt x="1429047" y="457795"/>
                </a:lnTo>
                <a:lnTo>
                  <a:pt x="1279326" y="457795"/>
                </a:lnTo>
                <a:lnTo>
                  <a:pt x="1279326" y="438150"/>
                </a:lnTo>
                <a:cubicBezTo>
                  <a:pt x="1283918" y="437753"/>
                  <a:pt x="1289160" y="437356"/>
                  <a:pt x="1295053" y="436959"/>
                </a:cubicBezTo>
                <a:cubicBezTo>
                  <a:pt x="1300946" y="436562"/>
                  <a:pt x="1305689" y="435768"/>
                  <a:pt x="1309282" y="434578"/>
                </a:cubicBezTo>
                <a:cubicBezTo>
                  <a:pt x="1314876" y="432792"/>
                  <a:pt x="1319020" y="429667"/>
                  <a:pt x="1321717" y="425202"/>
                </a:cubicBezTo>
                <a:cubicBezTo>
                  <a:pt x="1324412" y="420737"/>
                  <a:pt x="1325760" y="414933"/>
                  <a:pt x="1325760" y="407789"/>
                </a:cubicBezTo>
                <a:lnTo>
                  <a:pt x="1325760" y="186333"/>
                </a:lnTo>
                <a:cubicBezTo>
                  <a:pt x="1319411" y="186531"/>
                  <a:pt x="1312267" y="186779"/>
                  <a:pt x="1304329" y="187077"/>
                </a:cubicBezTo>
                <a:cubicBezTo>
                  <a:pt x="1296392" y="187374"/>
                  <a:pt x="1290141" y="187722"/>
                  <a:pt x="1285577" y="188118"/>
                </a:cubicBezTo>
                <a:cubicBezTo>
                  <a:pt x="1280418" y="188515"/>
                  <a:pt x="1274911" y="191790"/>
                  <a:pt x="1269057" y="197941"/>
                </a:cubicBezTo>
                <a:cubicBezTo>
                  <a:pt x="1263203" y="204093"/>
                  <a:pt x="1258093" y="210542"/>
                  <a:pt x="1253728" y="217289"/>
                </a:cubicBezTo>
                <a:cubicBezTo>
                  <a:pt x="1249561" y="224036"/>
                  <a:pt x="1245691" y="231527"/>
                  <a:pt x="1242119" y="239762"/>
                </a:cubicBezTo>
                <a:cubicBezTo>
                  <a:pt x="1238547" y="247997"/>
                  <a:pt x="1236067" y="254198"/>
                  <a:pt x="1234678" y="258365"/>
                </a:cubicBezTo>
                <a:lnTo>
                  <a:pt x="1216521" y="258365"/>
                </a:lnTo>
                <a:close/>
                <a:moveTo>
                  <a:pt x="454521" y="164306"/>
                </a:moveTo>
                <a:lnTo>
                  <a:pt x="728364" y="164306"/>
                </a:lnTo>
                <a:lnTo>
                  <a:pt x="728364" y="258365"/>
                </a:lnTo>
                <a:lnTo>
                  <a:pt x="710207" y="258365"/>
                </a:lnTo>
                <a:cubicBezTo>
                  <a:pt x="708421" y="252809"/>
                  <a:pt x="705792" y="246261"/>
                  <a:pt x="702320" y="238720"/>
                </a:cubicBezTo>
                <a:cubicBezTo>
                  <a:pt x="698847" y="231179"/>
                  <a:pt x="695027" y="224036"/>
                  <a:pt x="690860" y="217289"/>
                </a:cubicBezTo>
                <a:cubicBezTo>
                  <a:pt x="686494" y="209947"/>
                  <a:pt x="681583" y="203448"/>
                  <a:pt x="676126" y="197792"/>
                </a:cubicBezTo>
                <a:cubicBezTo>
                  <a:pt x="670669" y="192137"/>
                  <a:pt x="664964" y="188912"/>
                  <a:pt x="659011" y="188118"/>
                </a:cubicBezTo>
                <a:cubicBezTo>
                  <a:pt x="652859" y="187523"/>
                  <a:pt x="646013" y="187077"/>
                  <a:pt x="638472" y="186779"/>
                </a:cubicBezTo>
                <a:cubicBezTo>
                  <a:pt x="630932" y="186481"/>
                  <a:pt x="624482" y="186333"/>
                  <a:pt x="619125" y="186333"/>
                </a:cubicBezTo>
                <a:lnTo>
                  <a:pt x="619125" y="404812"/>
                </a:lnTo>
                <a:cubicBezTo>
                  <a:pt x="619125" y="411559"/>
                  <a:pt x="620514" y="417115"/>
                  <a:pt x="623292" y="421481"/>
                </a:cubicBezTo>
                <a:cubicBezTo>
                  <a:pt x="626070" y="425847"/>
                  <a:pt x="630237" y="429220"/>
                  <a:pt x="635793" y="431601"/>
                </a:cubicBezTo>
                <a:cubicBezTo>
                  <a:pt x="640159" y="433586"/>
                  <a:pt x="645120" y="435074"/>
                  <a:pt x="650676" y="436066"/>
                </a:cubicBezTo>
                <a:cubicBezTo>
                  <a:pt x="656232" y="437058"/>
                  <a:pt x="661689" y="437753"/>
                  <a:pt x="667047" y="438150"/>
                </a:cubicBezTo>
                <a:lnTo>
                  <a:pt x="667047" y="457795"/>
                </a:lnTo>
                <a:lnTo>
                  <a:pt x="517326" y="457795"/>
                </a:lnTo>
                <a:lnTo>
                  <a:pt x="517326" y="438150"/>
                </a:lnTo>
                <a:cubicBezTo>
                  <a:pt x="521918" y="437753"/>
                  <a:pt x="527160" y="437356"/>
                  <a:pt x="533053" y="436959"/>
                </a:cubicBezTo>
                <a:cubicBezTo>
                  <a:pt x="538946" y="436562"/>
                  <a:pt x="543689" y="435768"/>
                  <a:pt x="547282" y="434578"/>
                </a:cubicBezTo>
                <a:cubicBezTo>
                  <a:pt x="552876" y="432792"/>
                  <a:pt x="557021" y="429667"/>
                  <a:pt x="559717" y="425202"/>
                </a:cubicBezTo>
                <a:cubicBezTo>
                  <a:pt x="562412" y="420737"/>
                  <a:pt x="563761" y="414933"/>
                  <a:pt x="563761" y="407789"/>
                </a:cubicBezTo>
                <a:lnTo>
                  <a:pt x="563761" y="186333"/>
                </a:lnTo>
                <a:cubicBezTo>
                  <a:pt x="557410" y="186531"/>
                  <a:pt x="550267" y="186779"/>
                  <a:pt x="542329" y="187077"/>
                </a:cubicBezTo>
                <a:cubicBezTo>
                  <a:pt x="534392" y="187374"/>
                  <a:pt x="528141" y="187722"/>
                  <a:pt x="523577" y="188118"/>
                </a:cubicBezTo>
                <a:cubicBezTo>
                  <a:pt x="518418" y="188515"/>
                  <a:pt x="512911" y="191790"/>
                  <a:pt x="507057" y="197941"/>
                </a:cubicBezTo>
                <a:cubicBezTo>
                  <a:pt x="501203" y="204093"/>
                  <a:pt x="496093" y="210542"/>
                  <a:pt x="491728" y="217289"/>
                </a:cubicBezTo>
                <a:cubicBezTo>
                  <a:pt x="487561" y="224036"/>
                  <a:pt x="483691" y="231527"/>
                  <a:pt x="480119" y="239762"/>
                </a:cubicBezTo>
                <a:cubicBezTo>
                  <a:pt x="476547" y="247997"/>
                  <a:pt x="474067" y="254198"/>
                  <a:pt x="472678" y="258365"/>
                </a:cubicBezTo>
                <a:lnTo>
                  <a:pt x="454521" y="258365"/>
                </a:lnTo>
                <a:close/>
                <a:moveTo>
                  <a:pt x="4136817" y="160734"/>
                </a:moveTo>
                <a:cubicBezTo>
                  <a:pt x="4148323" y="160734"/>
                  <a:pt x="4157796" y="162222"/>
                  <a:pt x="4165235" y="165199"/>
                </a:cubicBezTo>
                <a:cubicBezTo>
                  <a:pt x="4172675" y="168176"/>
                  <a:pt x="4180959" y="174823"/>
                  <a:pt x="4190087" y="185142"/>
                </a:cubicBezTo>
                <a:cubicBezTo>
                  <a:pt x="4195045" y="190897"/>
                  <a:pt x="4199211" y="198090"/>
                  <a:pt x="4202585" y="206722"/>
                </a:cubicBezTo>
                <a:cubicBezTo>
                  <a:pt x="4205958" y="215354"/>
                  <a:pt x="4209193" y="224730"/>
                  <a:pt x="4212291" y="234851"/>
                </a:cubicBezTo>
                <a:cubicBezTo>
                  <a:pt x="4215193" y="244376"/>
                  <a:pt x="4218586" y="253851"/>
                  <a:pt x="4222469" y="263277"/>
                </a:cubicBezTo>
                <a:cubicBezTo>
                  <a:pt x="4226353" y="272702"/>
                  <a:pt x="4230882" y="280193"/>
                  <a:pt x="4236057" y="285750"/>
                </a:cubicBezTo>
                <a:cubicBezTo>
                  <a:pt x="4240838" y="290711"/>
                  <a:pt x="4246215" y="294382"/>
                  <a:pt x="4252189" y="296763"/>
                </a:cubicBezTo>
                <a:cubicBezTo>
                  <a:pt x="4258162" y="299144"/>
                  <a:pt x="4264832" y="300335"/>
                  <a:pt x="4272199" y="300335"/>
                </a:cubicBezTo>
                <a:lnTo>
                  <a:pt x="4289821" y="300335"/>
                </a:lnTo>
                <a:lnTo>
                  <a:pt x="4289821" y="216694"/>
                </a:lnTo>
                <a:cubicBezTo>
                  <a:pt x="4289821" y="210145"/>
                  <a:pt x="4288481" y="204638"/>
                  <a:pt x="4285803" y="200174"/>
                </a:cubicBezTo>
                <a:cubicBezTo>
                  <a:pt x="4283123" y="195709"/>
                  <a:pt x="4279006" y="192286"/>
                  <a:pt x="4273450" y="189904"/>
                </a:cubicBezTo>
                <a:cubicBezTo>
                  <a:pt x="4268291" y="187523"/>
                  <a:pt x="4263329" y="186035"/>
                  <a:pt x="4258567" y="185440"/>
                </a:cubicBezTo>
                <a:cubicBezTo>
                  <a:pt x="4253805" y="184844"/>
                  <a:pt x="4249439" y="184348"/>
                  <a:pt x="4245470" y="183951"/>
                </a:cubicBezTo>
                <a:lnTo>
                  <a:pt x="4245470" y="164306"/>
                </a:lnTo>
                <a:lnTo>
                  <a:pt x="4386261" y="164306"/>
                </a:lnTo>
                <a:lnTo>
                  <a:pt x="4386261" y="183951"/>
                </a:lnTo>
                <a:cubicBezTo>
                  <a:pt x="4380109" y="184348"/>
                  <a:pt x="4375149" y="184695"/>
                  <a:pt x="4371379" y="184993"/>
                </a:cubicBezTo>
                <a:cubicBezTo>
                  <a:pt x="4367609" y="185291"/>
                  <a:pt x="4363838" y="185936"/>
                  <a:pt x="4360068" y="186928"/>
                </a:cubicBezTo>
                <a:cubicBezTo>
                  <a:pt x="4354512" y="188515"/>
                  <a:pt x="4350443" y="191641"/>
                  <a:pt x="4347864" y="196304"/>
                </a:cubicBezTo>
                <a:cubicBezTo>
                  <a:pt x="4345284" y="200967"/>
                  <a:pt x="4343995" y="206772"/>
                  <a:pt x="4343995" y="213717"/>
                </a:cubicBezTo>
                <a:lnTo>
                  <a:pt x="4343995" y="300335"/>
                </a:lnTo>
                <a:lnTo>
                  <a:pt x="4361561" y="300335"/>
                </a:lnTo>
                <a:cubicBezTo>
                  <a:pt x="4368109" y="300335"/>
                  <a:pt x="4374659" y="299045"/>
                  <a:pt x="4381211" y="296465"/>
                </a:cubicBezTo>
                <a:cubicBezTo>
                  <a:pt x="4387762" y="293886"/>
                  <a:pt x="4393221" y="290314"/>
                  <a:pt x="4397587" y="285750"/>
                </a:cubicBezTo>
                <a:cubicBezTo>
                  <a:pt x="4403143" y="279797"/>
                  <a:pt x="4407856" y="271958"/>
                  <a:pt x="4411727" y="262235"/>
                </a:cubicBezTo>
                <a:cubicBezTo>
                  <a:pt x="4415599" y="252511"/>
                  <a:pt x="4418815" y="243383"/>
                  <a:pt x="4421375" y="234851"/>
                </a:cubicBezTo>
                <a:cubicBezTo>
                  <a:pt x="4424327" y="225127"/>
                  <a:pt x="4427541" y="215850"/>
                  <a:pt x="4431015" y="207020"/>
                </a:cubicBezTo>
                <a:cubicBezTo>
                  <a:pt x="4434489" y="198189"/>
                  <a:pt x="4438708" y="190897"/>
                  <a:pt x="4443672" y="185142"/>
                </a:cubicBezTo>
                <a:cubicBezTo>
                  <a:pt x="4452208" y="175418"/>
                  <a:pt x="4460545" y="168920"/>
                  <a:pt x="4468685" y="165645"/>
                </a:cubicBezTo>
                <a:cubicBezTo>
                  <a:pt x="4476823" y="162371"/>
                  <a:pt x="4486253" y="160734"/>
                  <a:pt x="4496971" y="160734"/>
                </a:cubicBezTo>
                <a:cubicBezTo>
                  <a:pt x="4512257" y="160734"/>
                  <a:pt x="4523423" y="164108"/>
                  <a:pt x="4530471" y="170854"/>
                </a:cubicBezTo>
                <a:cubicBezTo>
                  <a:pt x="4537519" y="177601"/>
                  <a:pt x="4541043" y="185936"/>
                  <a:pt x="4541043" y="195858"/>
                </a:cubicBezTo>
                <a:cubicBezTo>
                  <a:pt x="4541043" y="204589"/>
                  <a:pt x="4538165" y="211832"/>
                  <a:pt x="4532411" y="217586"/>
                </a:cubicBezTo>
                <a:cubicBezTo>
                  <a:pt x="4526656" y="223341"/>
                  <a:pt x="4519215" y="226218"/>
                  <a:pt x="4510087" y="226218"/>
                </a:cubicBezTo>
                <a:cubicBezTo>
                  <a:pt x="4501554" y="226218"/>
                  <a:pt x="4494658" y="223936"/>
                  <a:pt x="4489399" y="219372"/>
                </a:cubicBezTo>
                <a:cubicBezTo>
                  <a:pt x="4484141" y="214808"/>
                  <a:pt x="4476947" y="206970"/>
                  <a:pt x="4467819" y="195858"/>
                </a:cubicBezTo>
                <a:cubicBezTo>
                  <a:pt x="4463454" y="199231"/>
                  <a:pt x="4459683" y="206127"/>
                  <a:pt x="4456509" y="216545"/>
                </a:cubicBezTo>
                <a:cubicBezTo>
                  <a:pt x="4453333" y="226963"/>
                  <a:pt x="4450456" y="236537"/>
                  <a:pt x="4447877" y="245268"/>
                </a:cubicBezTo>
                <a:cubicBezTo>
                  <a:pt x="4444106" y="257572"/>
                  <a:pt x="4439095" y="269045"/>
                  <a:pt x="4432845" y="279687"/>
                </a:cubicBezTo>
                <a:cubicBezTo>
                  <a:pt x="4426594" y="290330"/>
                  <a:pt x="4418607" y="298735"/>
                  <a:pt x="4408883" y="304902"/>
                </a:cubicBezTo>
                <a:lnTo>
                  <a:pt x="4408883" y="308781"/>
                </a:lnTo>
                <a:cubicBezTo>
                  <a:pt x="4426941" y="312368"/>
                  <a:pt x="4440981" y="318945"/>
                  <a:pt x="4451002" y="328510"/>
                </a:cubicBezTo>
                <a:cubicBezTo>
                  <a:pt x="4461023" y="338075"/>
                  <a:pt x="4469705" y="350085"/>
                  <a:pt x="4477047" y="364540"/>
                </a:cubicBezTo>
                <a:cubicBezTo>
                  <a:pt x="4480619" y="371470"/>
                  <a:pt x="4484637" y="379934"/>
                  <a:pt x="4489102" y="389932"/>
                </a:cubicBezTo>
                <a:cubicBezTo>
                  <a:pt x="4493567" y="399930"/>
                  <a:pt x="4496493" y="406513"/>
                  <a:pt x="4497883" y="409682"/>
                </a:cubicBezTo>
                <a:cubicBezTo>
                  <a:pt x="4500859" y="416413"/>
                  <a:pt x="4504679" y="421853"/>
                  <a:pt x="4509343" y="426002"/>
                </a:cubicBezTo>
                <a:cubicBezTo>
                  <a:pt x="4514005" y="430150"/>
                  <a:pt x="4519512" y="432817"/>
                  <a:pt x="4525863" y="434001"/>
                </a:cubicBezTo>
                <a:cubicBezTo>
                  <a:pt x="4530823" y="434990"/>
                  <a:pt x="4535685" y="435879"/>
                  <a:pt x="4540447" y="436668"/>
                </a:cubicBezTo>
                <a:cubicBezTo>
                  <a:pt x="4545210" y="437457"/>
                  <a:pt x="4549179" y="437951"/>
                  <a:pt x="4552354" y="438150"/>
                </a:cubicBezTo>
                <a:lnTo>
                  <a:pt x="4552354" y="457795"/>
                </a:lnTo>
                <a:lnTo>
                  <a:pt x="4453481" y="457795"/>
                </a:lnTo>
                <a:cubicBezTo>
                  <a:pt x="4448517" y="441560"/>
                  <a:pt x="4444049" y="427651"/>
                  <a:pt x="4440077" y="416067"/>
                </a:cubicBezTo>
                <a:cubicBezTo>
                  <a:pt x="4436105" y="404484"/>
                  <a:pt x="4430248" y="391069"/>
                  <a:pt x="4422506" y="375823"/>
                </a:cubicBezTo>
                <a:cubicBezTo>
                  <a:pt x="4413173" y="357210"/>
                  <a:pt x="4403107" y="343746"/>
                  <a:pt x="4392305" y="335430"/>
                </a:cubicBezTo>
                <a:cubicBezTo>
                  <a:pt x="4381505" y="327115"/>
                  <a:pt x="4367285" y="322957"/>
                  <a:pt x="4349645" y="322957"/>
                </a:cubicBezTo>
                <a:lnTo>
                  <a:pt x="4343995" y="322957"/>
                </a:lnTo>
                <a:lnTo>
                  <a:pt x="4343995" y="405491"/>
                </a:lnTo>
                <a:cubicBezTo>
                  <a:pt x="4343995" y="412223"/>
                  <a:pt x="4345334" y="417765"/>
                  <a:pt x="4348013" y="422118"/>
                </a:cubicBezTo>
                <a:cubicBezTo>
                  <a:pt x="4350691" y="426471"/>
                  <a:pt x="4354809" y="429836"/>
                  <a:pt x="4360365" y="432211"/>
                </a:cubicBezTo>
                <a:cubicBezTo>
                  <a:pt x="4364533" y="434192"/>
                  <a:pt x="4368948" y="435578"/>
                  <a:pt x="4373611" y="436368"/>
                </a:cubicBezTo>
                <a:cubicBezTo>
                  <a:pt x="4378275" y="437159"/>
                  <a:pt x="4383185" y="437753"/>
                  <a:pt x="4388345" y="438150"/>
                </a:cubicBezTo>
                <a:lnTo>
                  <a:pt x="4388345" y="457795"/>
                </a:lnTo>
                <a:lnTo>
                  <a:pt x="4247554" y="457795"/>
                </a:lnTo>
                <a:lnTo>
                  <a:pt x="4247554" y="438150"/>
                </a:lnTo>
                <a:cubicBezTo>
                  <a:pt x="4252118" y="437753"/>
                  <a:pt x="4256731" y="437456"/>
                  <a:pt x="4261395" y="437259"/>
                </a:cubicBezTo>
                <a:cubicBezTo>
                  <a:pt x="4266058" y="437062"/>
                  <a:pt x="4270175" y="436370"/>
                  <a:pt x="4273747" y="435182"/>
                </a:cubicBezTo>
                <a:cubicBezTo>
                  <a:pt x="4279303" y="433400"/>
                  <a:pt x="4283372" y="430282"/>
                  <a:pt x="4285951" y="425830"/>
                </a:cubicBezTo>
                <a:cubicBezTo>
                  <a:pt x="4288531" y="421377"/>
                  <a:pt x="4289821" y="415587"/>
                  <a:pt x="4289821" y="408459"/>
                </a:cubicBezTo>
                <a:lnTo>
                  <a:pt x="4289821" y="322957"/>
                </a:lnTo>
                <a:lnTo>
                  <a:pt x="4284170" y="322957"/>
                </a:lnTo>
                <a:cubicBezTo>
                  <a:pt x="4265734" y="322957"/>
                  <a:pt x="4251263" y="327065"/>
                  <a:pt x="4240757" y="335282"/>
                </a:cubicBezTo>
                <a:cubicBezTo>
                  <a:pt x="4230250" y="343498"/>
                  <a:pt x="4220231" y="357012"/>
                  <a:pt x="4210700" y="375823"/>
                </a:cubicBezTo>
                <a:cubicBezTo>
                  <a:pt x="4203553" y="389683"/>
                  <a:pt x="4197945" y="402453"/>
                  <a:pt x="4193873" y="414135"/>
                </a:cubicBezTo>
                <a:cubicBezTo>
                  <a:pt x="4189802" y="425816"/>
                  <a:pt x="4185086" y="440370"/>
                  <a:pt x="4179725" y="457795"/>
                </a:cubicBezTo>
                <a:lnTo>
                  <a:pt x="4081462" y="457795"/>
                </a:lnTo>
                <a:lnTo>
                  <a:pt x="4081462" y="438150"/>
                </a:lnTo>
                <a:cubicBezTo>
                  <a:pt x="4084835" y="437756"/>
                  <a:pt x="4089151" y="437213"/>
                  <a:pt x="4094409" y="436522"/>
                </a:cubicBezTo>
                <a:cubicBezTo>
                  <a:pt x="4099668" y="435830"/>
                  <a:pt x="4104183" y="435089"/>
                  <a:pt x="4107953" y="434299"/>
                </a:cubicBezTo>
                <a:cubicBezTo>
                  <a:pt x="4115097" y="432916"/>
                  <a:pt x="4120653" y="430497"/>
                  <a:pt x="4124622" y="427041"/>
                </a:cubicBezTo>
                <a:cubicBezTo>
                  <a:pt x="4128590" y="423585"/>
                  <a:pt x="4132559" y="417799"/>
                  <a:pt x="4136528" y="409682"/>
                </a:cubicBezTo>
                <a:cubicBezTo>
                  <a:pt x="4138512" y="405127"/>
                  <a:pt x="4141291" y="398840"/>
                  <a:pt x="4144863" y="390822"/>
                </a:cubicBezTo>
                <a:cubicBezTo>
                  <a:pt x="4148435" y="382804"/>
                  <a:pt x="4152601" y="374042"/>
                  <a:pt x="4157364" y="364536"/>
                </a:cubicBezTo>
                <a:cubicBezTo>
                  <a:pt x="4164706" y="349885"/>
                  <a:pt x="4173338" y="337877"/>
                  <a:pt x="4183260" y="328510"/>
                </a:cubicBezTo>
                <a:cubicBezTo>
                  <a:pt x="4193182" y="319143"/>
                  <a:pt x="4207073" y="312567"/>
                  <a:pt x="4224932" y="308781"/>
                </a:cubicBezTo>
                <a:lnTo>
                  <a:pt x="4224932" y="304902"/>
                </a:lnTo>
                <a:cubicBezTo>
                  <a:pt x="4214217" y="298140"/>
                  <a:pt x="4205931" y="289239"/>
                  <a:pt x="4200077" y="278199"/>
                </a:cubicBezTo>
                <a:cubicBezTo>
                  <a:pt x="4194223" y="267159"/>
                  <a:pt x="4189511" y="256282"/>
                  <a:pt x="4185939" y="245566"/>
                </a:cubicBezTo>
                <a:cubicBezTo>
                  <a:pt x="4182963" y="236240"/>
                  <a:pt x="4179887" y="226467"/>
                  <a:pt x="4176711" y="216247"/>
                </a:cubicBezTo>
                <a:cubicBezTo>
                  <a:pt x="4173537" y="206027"/>
                  <a:pt x="4169965" y="199231"/>
                  <a:pt x="4165996" y="195858"/>
                </a:cubicBezTo>
                <a:cubicBezTo>
                  <a:pt x="4156074" y="207764"/>
                  <a:pt x="4148533" y="215801"/>
                  <a:pt x="4143374" y="219968"/>
                </a:cubicBezTo>
                <a:cubicBezTo>
                  <a:pt x="4138215" y="224135"/>
                  <a:pt x="4131666" y="226218"/>
                  <a:pt x="4123729" y="226218"/>
                </a:cubicBezTo>
                <a:cubicBezTo>
                  <a:pt x="4114402" y="226218"/>
                  <a:pt x="4106911" y="223292"/>
                  <a:pt x="4101256" y="217438"/>
                </a:cubicBezTo>
                <a:cubicBezTo>
                  <a:pt x="4095601" y="211584"/>
                  <a:pt x="4092773" y="204390"/>
                  <a:pt x="4092773" y="195858"/>
                </a:cubicBezTo>
                <a:cubicBezTo>
                  <a:pt x="4092773" y="185737"/>
                  <a:pt x="4096195" y="177353"/>
                  <a:pt x="4103039" y="170706"/>
                </a:cubicBezTo>
                <a:cubicBezTo>
                  <a:pt x="4109883" y="164058"/>
                  <a:pt x="4121143" y="160734"/>
                  <a:pt x="4136817" y="160734"/>
                </a:cubicBezTo>
                <a:close/>
                <a:moveTo>
                  <a:pt x="2075919" y="160734"/>
                </a:moveTo>
                <a:cubicBezTo>
                  <a:pt x="2091177" y="160734"/>
                  <a:pt x="2102373" y="164008"/>
                  <a:pt x="2109506" y="170557"/>
                </a:cubicBezTo>
                <a:cubicBezTo>
                  <a:pt x="2116639" y="177105"/>
                  <a:pt x="2120205" y="185340"/>
                  <a:pt x="2120205" y="195262"/>
                </a:cubicBezTo>
                <a:cubicBezTo>
                  <a:pt x="2120205" y="203795"/>
                  <a:pt x="2117377" y="211137"/>
                  <a:pt x="2111722" y="217289"/>
                </a:cubicBezTo>
                <a:cubicBezTo>
                  <a:pt x="2106066" y="223440"/>
                  <a:pt x="2098575" y="226516"/>
                  <a:pt x="2089249" y="226516"/>
                </a:cubicBezTo>
                <a:cubicBezTo>
                  <a:pt x="2080319" y="226516"/>
                  <a:pt x="2073324" y="224234"/>
                  <a:pt x="2068264" y="219670"/>
                </a:cubicBezTo>
                <a:cubicBezTo>
                  <a:pt x="2063204" y="215106"/>
                  <a:pt x="2056209" y="207466"/>
                  <a:pt x="2047279" y="196751"/>
                </a:cubicBezTo>
                <a:cubicBezTo>
                  <a:pt x="2043509" y="200124"/>
                  <a:pt x="2039888" y="207218"/>
                  <a:pt x="2036415" y="218033"/>
                </a:cubicBezTo>
                <a:cubicBezTo>
                  <a:pt x="2032942" y="228848"/>
                  <a:pt x="2029618" y="238323"/>
                  <a:pt x="2026443" y="246459"/>
                </a:cubicBezTo>
                <a:cubicBezTo>
                  <a:pt x="2020490" y="262533"/>
                  <a:pt x="2014388" y="274947"/>
                  <a:pt x="2008137" y="283703"/>
                </a:cubicBezTo>
                <a:cubicBezTo>
                  <a:pt x="2001887" y="292459"/>
                  <a:pt x="1994594" y="299526"/>
                  <a:pt x="1986260" y="304902"/>
                </a:cubicBezTo>
                <a:lnTo>
                  <a:pt x="1986260" y="308781"/>
                </a:lnTo>
                <a:cubicBezTo>
                  <a:pt x="2004317" y="312368"/>
                  <a:pt x="2018655" y="318945"/>
                  <a:pt x="2029271" y="328510"/>
                </a:cubicBezTo>
                <a:cubicBezTo>
                  <a:pt x="2039888" y="338075"/>
                  <a:pt x="2048867" y="350084"/>
                  <a:pt x="2056209" y="364536"/>
                </a:cubicBezTo>
                <a:cubicBezTo>
                  <a:pt x="2059781" y="371465"/>
                  <a:pt x="2063799" y="379930"/>
                  <a:pt x="2068264" y="389929"/>
                </a:cubicBezTo>
                <a:cubicBezTo>
                  <a:pt x="2072729" y="399929"/>
                  <a:pt x="2075656" y="406511"/>
                  <a:pt x="2077045" y="409677"/>
                </a:cubicBezTo>
                <a:cubicBezTo>
                  <a:pt x="2081013" y="418588"/>
                  <a:pt x="2085776" y="424673"/>
                  <a:pt x="2091332" y="427932"/>
                </a:cubicBezTo>
                <a:cubicBezTo>
                  <a:pt x="2096888" y="431190"/>
                  <a:pt x="2102048" y="433214"/>
                  <a:pt x="2106810" y="434001"/>
                </a:cubicBezTo>
                <a:cubicBezTo>
                  <a:pt x="2111374" y="434990"/>
                  <a:pt x="2115988" y="435830"/>
                  <a:pt x="2120651" y="436522"/>
                </a:cubicBezTo>
                <a:cubicBezTo>
                  <a:pt x="2125315" y="437213"/>
                  <a:pt x="2129531" y="437756"/>
                  <a:pt x="2133302" y="438150"/>
                </a:cubicBezTo>
                <a:lnTo>
                  <a:pt x="2133302" y="457795"/>
                </a:lnTo>
                <a:lnTo>
                  <a:pt x="2032248" y="457795"/>
                </a:lnTo>
                <a:cubicBezTo>
                  <a:pt x="2027255" y="441560"/>
                  <a:pt x="2022763" y="427651"/>
                  <a:pt x="2018769" y="416067"/>
                </a:cubicBezTo>
                <a:cubicBezTo>
                  <a:pt x="2014776" y="404484"/>
                  <a:pt x="2008886" y="391069"/>
                  <a:pt x="2001101" y="375823"/>
                </a:cubicBezTo>
                <a:cubicBezTo>
                  <a:pt x="1991715" y="357210"/>
                  <a:pt x="1981452" y="343746"/>
                  <a:pt x="1970312" y="335430"/>
                </a:cubicBezTo>
                <a:cubicBezTo>
                  <a:pt x="1959171" y="327115"/>
                  <a:pt x="1944828" y="322957"/>
                  <a:pt x="1927282" y="322957"/>
                </a:cubicBezTo>
                <a:lnTo>
                  <a:pt x="1920478" y="322957"/>
                </a:lnTo>
                <a:lnTo>
                  <a:pt x="1920478" y="404896"/>
                </a:lnTo>
                <a:cubicBezTo>
                  <a:pt x="1920477" y="411627"/>
                  <a:pt x="1921867" y="417170"/>
                  <a:pt x="1924645" y="421525"/>
                </a:cubicBezTo>
                <a:cubicBezTo>
                  <a:pt x="1927423" y="425880"/>
                  <a:pt x="1931590" y="429245"/>
                  <a:pt x="1937146" y="431620"/>
                </a:cubicBezTo>
                <a:cubicBezTo>
                  <a:pt x="1941314" y="433598"/>
                  <a:pt x="1945828" y="435082"/>
                  <a:pt x="1950690" y="436071"/>
                </a:cubicBezTo>
                <a:cubicBezTo>
                  <a:pt x="1955551" y="437060"/>
                  <a:pt x="1960562" y="437753"/>
                  <a:pt x="1965721" y="438150"/>
                </a:cubicBezTo>
                <a:lnTo>
                  <a:pt x="1965721" y="457795"/>
                </a:lnTo>
                <a:lnTo>
                  <a:pt x="1822549" y="457795"/>
                </a:lnTo>
                <a:lnTo>
                  <a:pt x="1822549" y="438150"/>
                </a:lnTo>
                <a:cubicBezTo>
                  <a:pt x="1827113" y="437753"/>
                  <a:pt x="1831826" y="437356"/>
                  <a:pt x="1836687" y="436959"/>
                </a:cubicBezTo>
                <a:cubicBezTo>
                  <a:pt x="1841549" y="436562"/>
                  <a:pt x="1845766" y="435768"/>
                  <a:pt x="1849338" y="434578"/>
                </a:cubicBezTo>
                <a:cubicBezTo>
                  <a:pt x="1854894" y="432792"/>
                  <a:pt x="1859012" y="429667"/>
                  <a:pt x="1861691" y="425202"/>
                </a:cubicBezTo>
                <a:cubicBezTo>
                  <a:pt x="1864369" y="420737"/>
                  <a:pt x="1865709" y="414933"/>
                  <a:pt x="1865709" y="407789"/>
                </a:cubicBezTo>
                <a:lnTo>
                  <a:pt x="1865709" y="217289"/>
                </a:lnTo>
                <a:cubicBezTo>
                  <a:pt x="1865709" y="210740"/>
                  <a:pt x="1864320" y="205234"/>
                  <a:pt x="1861542" y="200769"/>
                </a:cubicBezTo>
                <a:cubicBezTo>
                  <a:pt x="1858763" y="196304"/>
                  <a:pt x="1854596" y="192881"/>
                  <a:pt x="1849040" y="190500"/>
                </a:cubicBezTo>
                <a:cubicBezTo>
                  <a:pt x="1843881" y="188118"/>
                  <a:pt x="1838870" y="186531"/>
                  <a:pt x="1834009" y="185737"/>
                </a:cubicBezTo>
                <a:cubicBezTo>
                  <a:pt x="1829147" y="184943"/>
                  <a:pt x="1824632" y="184348"/>
                  <a:pt x="1820465" y="183951"/>
                </a:cubicBezTo>
                <a:lnTo>
                  <a:pt x="1820465" y="164306"/>
                </a:lnTo>
                <a:lnTo>
                  <a:pt x="1963638" y="164306"/>
                </a:lnTo>
                <a:lnTo>
                  <a:pt x="1963638" y="183951"/>
                </a:lnTo>
                <a:cubicBezTo>
                  <a:pt x="1957883" y="184348"/>
                  <a:pt x="1952872" y="184844"/>
                  <a:pt x="1948606" y="185440"/>
                </a:cubicBezTo>
                <a:cubicBezTo>
                  <a:pt x="1944340" y="186035"/>
                  <a:pt x="1940421" y="186729"/>
                  <a:pt x="1936849" y="187523"/>
                </a:cubicBezTo>
                <a:cubicBezTo>
                  <a:pt x="1931292" y="189111"/>
                  <a:pt x="1927175" y="192236"/>
                  <a:pt x="1924496" y="196899"/>
                </a:cubicBezTo>
                <a:cubicBezTo>
                  <a:pt x="1921817" y="201563"/>
                  <a:pt x="1920477" y="207367"/>
                  <a:pt x="1920478" y="214312"/>
                </a:cubicBezTo>
                <a:lnTo>
                  <a:pt x="1920478" y="300335"/>
                </a:lnTo>
                <a:lnTo>
                  <a:pt x="1939286" y="300335"/>
                </a:lnTo>
                <a:cubicBezTo>
                  <a:pt x="1945856" y="300335"/>
                  <a:pt x="1952425" y="299045"/>
                  <a:pt x="1958994" y="296465"/>
                </a:cubicBezTo>
                <a:cubicBezTo>
                  <a:pt x="1965562" y="293886"/>
                  <a:pt x="1971036" y="290314"/>
                  <a:pt x="1975414" y="285750"/>
                </a:cubicBezTo>
                <a:cubicBezTo>
                  <a:pt x="1980988" y="279797"/>
                  <a:pt x="1985956" y="271958"/>
                  <a:pt x="1990315" y="262235"/>
                </a:cubicBezTo>
                <a:cubicBezTo>
                  <a:pt x="1994675" y="252511"/>
                  <a:pt x="1998341" y="243383"/>
                  <a:pt x="2001315" y="234851"/>
                </a:cubicBezTo>
                <a:cubicBezTo>
                  <a:pt x="2004486" y="225921"/>
                  <a:pt x="2008103" y="216694"/>
                  <a:pt x="2012165" y="207168"/>
                </a:cubicBezTo>
                <a:cubicBezTo>
                  <a:pt x="2016227" y="197643"/>
                  <a:pt x="2020338" y="190301"/>
                  <a:pt x="2024499" y="185142"/>
                </a:cubicBezTo>
                <a:cubicBezTo>
                  <a:pt x="2031832" y="176212"/>
                  <a:pt x="2039709" y="169912"/>
                  <a:pt x="2048130" y="166241"/>
                </a:cubicBezTo>
                <a:cubicBezTo>
                  <a:pt x="2056552" y="162570"/>
                  <a:pt x="2065814" y="160734"/>
                  <a:pt x="2075919" y="160734"/>
                </a:cubicBezTo>
                <a:close/>
                <a:moveTo>
                  <a:pt x="4708921" y="155972"/>
                </a:moveTo>
                <a:cubicBezTo>
                  <a:pt x="4730352" y="155972"/>
                  <a:pt x="4748707" y="159345"/>
                  <a:pt x="4763987" y="166092"/>
                </a:cubicBezTo>
                <a:cubicBezTo>
                  <a:pt x="4779267" y="172839"/>
                  <a:pt x="4791669" y="182066"/>
                  <a:pt x="4801195" y="193774"/>
                </a:cubicBezTo>
                <a:cubicBezTo>
                  <a:pt x="4810323" y="204886"/>
                  <a:pt x="4817119" y="217983"/>
                  <a:pt x="4821584" y="233065"/>
                </a:cubicBezTo>
                <a:cubicBezTo>
                  <a:pt x="4826049" y="248146"/>
                  <a:pt x="4828281" y="264517"/>
                  <a:pt x="4828281" y="282178"/>
                </a:cubicBezTo>
                <a:lnTo>
                  <a:pt x="4828281" y="301823"/>
                </a:lnTo>
                <a:lnTo>
                  <a:pt x="4633911" y="301823"/>
                </a:lnTo>
                <a:cubicBezTo>
                  <a:pt x="4633911" y="321115"/>
                  <a:pt x="4635747" y="338617"/>
                  <a:pt x="4639419" y="354329"/>
                </a:cubicBezTo>
                <a:cubicBezTo>
                  <a:pt x="4643089" y="370041"/>
                  <a:pt x="4648893" y="383865"/>
                  <a:pt x="4656831" y="395799"/>
                </a:cubicBezTo>
                <a:cubicBezTo>
                  <a:pt x="4664570" y="407333"/>
                  <a:pt x="4674691" y="416432"/>
                  <a:pt x="4687192" y="423095"/>
                </a:cubicBezTo>
                <a:cubicBezTo>
                  <a:pt x="4699693" y="429758"/>
                  <a:pt x="4714577" y="433090"/>
                  <a:pt x="4731841" y="433090"/>
                </a:cubicBezTo>
                <a:cubicBezTo>
                  <a:pt x="4749501" y="433090"/>
                  <a:pt x="4764731" y="428950"/>
                  <a:pt x="4777531" y="420672"/>
                </a:cubicBezTo>
                <a:cubicBezTo>
                  <a:pt x="4790330" y="412393"/>
                  <a:pt x="4802683" y="397482"/>
                  <a:pt x="4814589" y="375940"/>
                </a:cubicBezTo>
                <a:lnTo>
                  <a:pt x="4835425" y="388739"/>
                </a:lnTo>
                <a:cubicBezTo>
                  <a:pt x="4823121" y="412154"/>
                  <a:pt x="4806651" y="430808"/>
                  <a:pt x="4786014" y="444698"/>
                </a:cubicBezTo>
                <a:cubicBezTo>
                  <a:pt x="4765377" y="458589"/>
                  <a:pt x="4741663" y="465534"/>
                  <a:pt x="4714874" y="465534"/>
                </a:cubicBezTo>
                <a:cubicBezTo>
                  <a:pt x="4691260" y="465534"/>
                  <a:pt x="4670573" y="461367"/>
                  <a:pt x="4652813" y="453033"/>
                </a:cubicBezTo>
                <a:cubicBezTo>
                  <a:pt x="4635052" y="444698"/>
                  <a:pt x="4620417" y="433387"/>
                  <a:pt x="4608909" y="419100"/>
                </a:cubicBezTo>
                <a:cubicBezTo>
                  <a:pt x="4597399" y="404812"/>
                  <a:pt x="4588817" y="388143"/>
                  <a:pt x="4583161" y="369093"/>
                </a:cubicBezTo>
                <a:cubicBezTo>
                  <a:pt x="4577506" y="350043"/>
                  <a:pt x="4574678" y="329902"/>
                  <a:pt x="4574678" y="308669"/>
                </a:cubicBezTo>
                <a:cubicBezTo>
                  <a:pt x="4574678" y="289619"/>
                  <a:pt x="4577704" y="270917"/>
                  <a:pt x="4583757" y="252561"/>
                </a:cubicBezTo>
                <a:cubicBezTo>
                  <a:pt x="4589809" y="234206"/>
                  <a:pt x="4598689" y="217686"/>
                  <a:pt x="4610397" y="203001"/>
                </a:cubicBezTo>
                <a:cubicBezTo>
                  <a:pt x="4621707" y="188912"/>
                  <a:pt x="4635747" y="177552"/>
                  <a:pt x="4652515" y="168920"/>
                </a:cubicBezTo>
                <a:cubicBezTo>
                  <a:pt x="4669283" y="160288"/>
                  <a:pt x="4688085" y="155972"/>
                  <a:pt x="4708921" y="155972"/>
                </a:cubicBezTo>
                <a:close/>
                <a:moveTo>
                  <a:pt x="3569939" y="155972"/>
                </a:moveTo>
                <a:cubicBezTo>
                  <a:pt x="3591991" y="155972"/>
                  <a:pt x="3611609" y="159940"/>
                  <a:pt x="3628792" y="167878"/>
                </a:cubicBezTo>
                <a:cubicBezTo>
                  <a:pt x="3645975" y="175815"/>
                  <a:pt x="3660326" y="186333"/>
                  <a:pt x="3671845" y="199429"/>
                </a:cubicBezTo>
                <a:cubicBezTo>
                  <a:pt x="3683965" y="213122"/>
                  <a:pt x="3693153" y="229046"/>
                  <a:pt x="3699411" y="247203"/>
                </a:cubicBezTo>
                <a:cubicBezTo>
                  <a:pt x="3705667" y="265360"/>
                  <a:pt x="3708797" y="285651"/>
                  <a:pt x="3708797" y="308074"/>
                </a:cubicBezTo>
                <a:cubicBezTo>
                  <a:pt x="3708797" y="329108"/>
                  <a:pt x="3705667" y="349448"/>
                  <a:pt x="3699411" y="369093"/>
                </a:cubicBezTo>
                <a:cubicBezTo>
                  <a:pt x="3693153" y="388739"/>
                  <a:pt x="3684066" y="405606"/>
                  <a:pt x="3672147" y="419695"/>
                </a:cubicBezTo>
                <a:cubicBezTo>
                  <a:pt x="3659630" y="434379"/>
                  <a:pt x="3644731" y="445889"/>
                  <a:pt x="3627448" y="454223"/>
                </a:cubicBezTo>
                <a:cubicBezTo>
                  <a:pt x="3610165" y="462558"/>
                  <a:pt x="3589506" y="466725"/>
                  <a:pt x="3565470" y="466725"/>
                </a:cubicBezTo>
                <a:cubicBezTo>
                  <a:pt x="3546997" y="466725"/>
                  <a:pt x="3529615" y="463202"/>
                  <a:pt x="3513325" y="456158"/>
                </a:cubicBezTo>
                <a:cubicBezTo>
                  <a:pt x="3497034" y="449113"/>
                  <a:pt x="3482731" y="439043"/>
                  <a:pt x="3470416" y="425946"/>
                </a:cubicBezTo>
                <a:cubicBezTo>
                  <a:pt x="3458100" y="412452"/>
                  <a:pt x="3448466" y="396428"/>
                  <a:pt x="3441513" y="377874"/>
                </a:cubicBezTo>
                <a:cubicBezTo>
                  <a:pt x="3434560" y="359320"/>
                  <a:pt x="3430885" y="338137"/>
                  <a:pt x="3430488" y="314325"/>
                </a:cubicBezTo>
                <a:lnTo>
                  <a:pt x="3368278" y="314325"/>
                </a:lnTo>
                <a:lnTo>
                  <a:pt x="3368278" y="404812"/>
                </a:lnTo>
                <a:cubicBezTo>
                  <a:pt x="3368278" y="411559"/>
                  <a:pt x="3369667" y="417115"/>
                  <a:pt x="3372445" y="421481"/>
                </a:cubicBezTo>
                <a:cubicBezTo>
                  <a:pt x="3375223" y="425847"/>
                  <a:pt x="3379390" y="429220"/>
                  <a:pt x="3384946" y="431601"/>
                </a:cubicBezTo>
                <a:cubicBezTo>
                  <a:pt x="3389114" y="433586"/>
                  <a:pt x="3393628" y="435074"/>
                  <a:pt x="3398490" y="436066"/>
                </a:cubicBezTo>
                <a:cubicBezTo>
                  <a:pt x="3403351" y="437058"/>
                  <a:pt x="3408362" y="437753"/>
                  <a:pt x="3413522" y="438150"/>
                </a:cubicBezTo>
                <a:lnTo>
                  <a:pt x="3413522" y="457795"/>
                </a:lnTo>
                <a:lnTo>
                  <a:pt x="3270349" y="457795"/>
                </a:lnTo>
                <a:lnTo>
                  <a:pt x="3270349" y="438150"/>
                </a:lnTo>
                <a:cubicBezTo>
                  <a:pt x="3274913" y="437753"/>
                  <a:pt x="3279626" y="437356"/>
                  <a:pt x="3284487" y="436959"/>
                </a:cubicBezTo>
                <a:cubicBezTo>
                  <a:pt x="3289349" y="436562"/>
                  <a:pt x="3293566" y="435768"/>
                  <a:pt x="3297138" y="434578"/>
                </a:cubicBezTo>
                <a:cubicBezTo>
                  <a:pt x="3302694" y="432792"/>
                  <a:pt x="3306812" y="429667"/>
                  <a:pt x="3309491" y="425202"/>
                </a:cubicBezTo>
                <a:cubicBezTo>
                  <a:pt x="3312169" y="420737"/>
                  <a:pt x="3313509" y="414933"/>
                  <a:pt x="3313509" y="407789"/>
                </a:cubicBezTo>
                <a:lnTo>
                  <a:pt x="3313509" y="217289"/>
                </a:lnTo>
                <a:cubicBezTo>
                  <a:pt x="3313509" y="210740"/>
                  <a:pt x="3312120" y="205234"/>
                  <a:pt x="3309342" y="200769"/>
                </a:cubicBezTo>
                <a:cubicBezTo>
                  <a:pt x="3306563" y="196304"/>
                  <a:pt x="3302396" y="192881"/>
                  <a:pt x="3296840" y="190500"/>
                </a:cubicBezTo>
                <a:cubicBezTo>
                  <a:pt x="3291681" y="188118"/>
                  <a:pt x="3286670" y="186531"/>
                  <a:pt x="3281809" y="185737"/>
                </a:cubicBezTo>
                <a:cubicBezTo>
                  <a:pt x="3276947" y="184943"/>
                  <a:pt x="3272432" y="184348"/>
                  <a:pt x="3268265" y="183951"/>
                </a:cubicBezTo>
                <a:lnTo>
                  <a:pt x="3268265" y="164306"/>
                </a:lnTo>
                <a:lnTo>
                  <a:pt x="3411438" y="164306"/>
                </a:lnTo>
                <a:lnTo>
                  <a:pt x="3411438" y="183951"/>
                </a:lnTo>
                <a:cubicBezTo>
                  <a:pt x="3405683" y="184348"/>
                  <a:pt x="3400672" y="184844"/>
                  <a:pt x="3396406" y="185440"/>
                </a:cubicBezTo>
                <a:cubicBezTo>
                  <a:pt x="3392140" y="186035"/>
                  <a:pt x="3388221" y="186729"/>
                  <a:pt x="3384649" y="187523"/>
                </a:cubicBezTo>
                <a:cubicBezTo>
                  <a:pt x="3379092" y="189111"/>
                  <a:pt x="3374975" y="192236"/>
                  <a:pt x="3372296" y="196899"/>
                </a:cubicBezTo>
                <a:cubicBezTo>
                  <a:pt x="3369617" y="201563"/>
                  <a:pt x="3368278" y="207367"/>
                  <a:pt x="3368278" y="214312"/>
                </a:cubicBezTo>
                <a:lnTo>
                  <a:pt x="3368278" y="289917"/>
                </a:lnTo>
                <a:lnTo>
                  <a:pt x="3431381" y="289917"/>
                </a:lnTo>
                <a:cubicBezTo>
                  <a:pt x="3435154" y="250229"/>
                  <a:pt x="3449308" y="217983"/>
                  <a:pt x="3473841" y="193179"/>
                </a:cubicBezTo>
                <a:cubicBezTo>
                  <a:pt x="3498374" y="168374"/>
                  <a:pt x="3530407" y="155972"/>
                  <a:pt x="3569939" y="155972"/>
                </a:cubicBezTo>
                <a:close/>
                <a:moveTo>
                  <a:pt x="2622946" y="155972"/>
                </a:moveTo>
                <a:cubicBezTo>
                  <a:pt x="2644378" y="155972"/>
                  <a:pt x="2662733" y="159345"/>
                  <a:pt x="2678013" y="166092"/>
                </a:cubicBezTo>
                <a:cubicBezTo>
                  <a:pt x="2693292" y="172839"/>
                  <a:pt x="2705695" y="182066"/>
                  <a:pt x="2715220" y="193774"/>
                </a:cubicBezTo>
                <a:cubicBezTo>
                  <a:pt x="2724348" y="204886"/>
                  <a:pt x="2731144" y="217983"/>
                  <a:pt x="2735609" y="233065"/>
                </a:cubicBezTo>
                <a:cubicBezTo>
                  <a:pt x="2740074" y="248146"/>
                  <a:pt x="2742307" y="264517"/>
                  <a:pt x="2742307" y="282178"/>
                </a:cubicBezTo>
                <a:lnTo>
                  <a:pt x="2742307" y="301823"/>
                </a:lnTo>
                <a:lnTo>
                  <a:pt x="2547937" y="301823"/>
                </a:lnTo>
                <a:cubicBezTo>
                  <a:pt x="2547937" y="321115"/>
                  <a:pt x="2549772" y="338617"/>
                  <a:pt x="2553444" y="354329"/>
                </a:cubicBezTo>
                <a:cubicBezTo>
                  <a:pt x="2557115" y="370041"/>
                  <a:pt x="2562919" y="383865"/>
                  <a:pt x="2570857" y="395799"/>
                </a:cubicBezTo>
                <a:cubicBezTo>
                  <a:pt x="2578596" y="407333"/>
                  <a:pt x="2588716" y="416432"/>
                  <a:pt x="2601217" y="423095"/>
                </a:cubicBezTo>
                <a:cubicBezTo>
                  <a:pt x="2613719" y="429758"/>
                  <a:pt x="2628602" y="433090"/>
                  <a:pt x="2645866" y="433090"/>
                </a:cubicBezTo>
                <a:cubicBezTo>
                  <a:pt x="2663527" y="433090"/>
                  <a:pt x="2678757" y="428950"/>
                  <a:pt x="2691556" y="420672"/>
                </a:cubicBezTo>
                <a:cubicBezTo>
                  <a:pt x="2704355" y="412393"/>
                  <a:pt x="2716708" y="397482"/>
                  <a:pt x="2728614" y="375940"/>
                </a:cubicBezTo>
                <a:lnTo>
                  <a:pt x="2749450" y="388739"/>
                </a:lnTo>
                <a:cubicBezTo>
                  <a:pt x="2737147" y="412154"/>
                  <a:pt x="2720677" y="430808"/>
                  <a:pt x="2700039" y="444698"/>
                </a:cubicBezTo>
                <a:cubicBezTo>
                  <a:pt x="2679402" y="458589"/>
                  <a:pt x="2655689" y="465534"/>
                  <a:pt x="2628900" y="465534"/>
                </a:cubicBezTo>
                <a:cubicBezTo>
                  <a:pt x="2605285" y="465534"/>
                  <a:pt x="2584598" y="461367"/>
                  <a:pt x="2566838" y="453033"/>
                </a:cubicBezTo>
                <a:cubicBezTo>
                  <a:pt x="2549078" y="444698"/>
                  <a:pt x="2534443" y="433387"/>
                  <a:pt x="2522934" y="419100"/>
                </a:cubicBezTo>
                <a:cubicBezTo>
                  <a:pt x="2511424" y="404812"/>
                  <a:pt x="2502842" y="388143"/>
                  <a:pt x="2497187" y="369093"/>
                </a:cubicBezTo>
                <a:cubicBezTo>
                  <a:pt x="2491531" y="350043"/>
                  <a:pt x="2488703" y="329902"/>
                  <a:pt x="2488703" y="308669"/>
                </a:cubicBezTo>
                <a:cubicBezTo>
                  <a:pt x="2488703" y="289619"/>
                  <a:pt x="2491729" y="270917"/>
                  <a:pt x="2497782" y="252561"/>
                </a:cubicBezTo>
                <a:cubicBezTo>
                  <a:pt x="2503834" y="234206"/>
                  <a:pt x="2512714" y="217686"/>
                  <a:pt x="2524422" y="203001"/>
                </a:cubicBezTo>
                <a:cubicBezTo>
                  <a:pt x="2535733" y="188912"/>
                  <a:pt x="2549772" y="177552"/>
                  <a:pt x="2566541" y="168920"/>
                </a:cubicBezTo>
                <a:cubicBezTo>
                  <a:pt x="2583308" y="160288"/>
                  <a:pt x="2602110" y="155972"/>
                  <a:pt x="2622946" y="155972"/>
                </a:cubicBezTo>
                <a:close/>
                <a:moveTo>
                  <a:pt x="2299841" y="155972"/>
                </a:moveTo>
                <a:cubicBezTo>
                  <a:pt x="2340960" y="155972"/>
                  <a:pt x="2374879" y="169813"/>
                  <a:pt x="2401597" y="197495"/>
                </a:cubicBezTo>
                <a:cubicBezTo>
                  <a:pt x="2428315" y="225177"/>
                  <a:pt x="2441674" y="262036"/>
                  <a:pt x="2441674" y="308074"/>
                </a:cubicBezTo>
                <a:cubicBezTo>
                  <a:pt x="2441674" y="328711"/>
                  <a:pt x="2438396" y="349002"/>
                  <a:pt x="2431842" y="368945"/>
                </a:cubicBezTo>
                <a:cubicBezTo>
                  <a:pt x="2425287" y="388888"/>
                  <a:pt x="2415951" y="405804"/>
                  <a:pt x="2403834" y="419695"/>
                </a:cubicBezTo>
                <a:cubicBezTo>
                  <a:pt x="2390126" y="435570"/>
                  <a:pt x="2374234" y="447377"/>
                  <a:pt x="2356158" y="455116"/>
                </a:cubicBezTo>
                <a:cubicBezTo>
                  <a:pt x="2338082" y="462855"/>
                  <a:pt x="2317819" y="466725"/>
                  <a:pt x="2295371" y="466725"/>
                </a:cubicBezTo>
                <a:cubicBezTo>
                  <a:pt x="2276699" y="466725"/>
                  <a:pt x="2258921" y="463202"/>
                  <a:pt x="2242037" y="456158"/>
                </a:cubicBezTo>
                <a:cubicBezTo>
                  <a:pt x="2225153" y="449113"/>
                  <a:pt x="2210154" y="438844"/>
                  <a:pt x="2197042" y="425350"/>
                </a:cubicBezTo>
                <a:cubicBezTo>
                  <a:pt x="2184131" y="412055"/>
                  <a:pt x="2173852" y="395833"/>
                  <a:pt x="2166205" y="376684"/>
                </a:cubicBezTo>
                <a:cubicBezTo>
                  <a:pt x="2158557" y="357535"/>
                  <a:pt x="2154733" y="336054"/>
                  <a:pt x="2154733" y="312241"/>
                </a:cubicBezTo>
                <a:cubicBezTo>
                  <a:pt x="2154733" y="266402"/>
                  <a:pt x="2168092" y="228897"/>
                  <a:pt x="2194810" y="199727"/>
                </a:cubicBezTo>
                <a:cubicBezTo>
                  <a:pt x="2221527" y="170557"/>
                  <a:pt x="2256538" y="155972"/>
                  <a:pt x="2299841" y="155972"/>
                </a:cubicBezTo>
                <a:close/>
                <a:moveTo>
                  <a:pt x="1638300" y="155972"/>
                </a:moveTo>
                <a:cubicBezTo>
                  <a:pt x="1654968" y="155972"/>
                  <a:pt x="1669504" y="157113"/>
                  <a:pt x="1681906" y="159395"/>
                </a:cubicBezTo>
                <a:cubicBezTo>
                  <a:pt x="1694308" y="161677"/>
                  <a:pt x="1705570" y="166588"/>
                  <a:pt x="1715690" y="174129"/>
                </a:cubicBezTo>
                <a:cubicBezTo>
                  <a:pt x="1725810" y="181471"/>
                  <a:pt x="1733500" y="191442"/>
                  <a:pt x="1738759" y="204043"/>
                </a:cubicBezTo>
                <a:cubicBezTo>
                  <a:pt x="1744017" y="216644"/>
                  <a:pt x="1746646" y="232866"/>
                  <a:pt x="1746646" y="252710"/>
                </a:cubicBezTo>
                <a:cubicBezTo>
                  <a:pt x="1746646" y="281086"/>
                  <a:pt x="1746349" y="306238"/>
                  <a:pt x="1745753" y="328166"/>
                </a:cubicBezTo>
                <a:cubicBezTo>
                  <a:pt x="1745158" y="350093"/>
                  <a:pt x="1744860" y="374054"/>
                  <a:pt x="1744860" y="400050"/>
                </a:cubicBezTo>
                <a:cubicBezTo>
                  <a:pt x="1744860" y="407789"/>
                  <a:pt x="1746200" y="413940"/>
                  <a:pt x="1748879" y="418504"/>
                </a:cubicBezTo>
                <a:cubicBezTo>
                  <a:pt x="1751558" y="423068"/>
                  <a:pt x="1755675" y="426938"/>
                  <a:pt x="1761232" y="430113"/>
                </a:cubicBezTo>
                <a:cubicBezTo>
                  <a:pt x="1764208" y="431899"/>
                  <a:pt x="1768921" y="432891"/>
                  <a:pt x="1775370" y="433090"/>
                </a:cubicBezTo>
                <a:cubicBezTo>
                  <a:pt x="1781820" y="433288"/>
                  <a:pt x="1788417" y="433387"/>
                  <a:pt x="1795164" y="433387"/>
                </a:cubicBezTo>
                <a:lnTo>
                  <a:pt x="1795164" y="452437"/>
                </a:lnTo>
                <a:cubicBezTo>
                  <a:pt x="1785838" y="455811"/>
                  <a:pt x="1777652" y="458539"/>
                  <a:pt x="1770608" y="460623"/>
                </a:cubicBezTo>
                <a:cubicBezTo>
                  <a:pt x="1763563" y="462706"/>
                  <a:pt x="1755576" y="463748"/>
                  <a:pt x="1746646" y="463748"/>
                </a:cubicBezTo>
                <a:cubicBezTo>
                  <a:pt x="1731168" y="463748"/>
                  <a:pt x="1718816" y="460127"/>
                  <a:pt x="1709588" y="452884"/>
                </a:cubicBezTo>
                <a:cubicBezTo>
                  <a:pt x="1700361" y="445641"/>
                  <a:pt x="1694457" y="435074"/>
                  <a:pt x="1691878" y="421183"/>
                </a:cubicBezTo>
                <a:lnTo>
                  <a:pt x="1690092" y="421183"/>
                </a:lnTo>
                <a:cubicBezTo>
                  <a:pt x="1677193" y="435471"/>
                  <a:pt x="1663352" y="446385"/>
                  <a:pt x="1648569" y="453926"/>
                </a:cubicBezTo>
                <a:cubicBezTo>
                  <a:pt x="1633785" y="461466"/>
                  <a:pt x="1615975" y="465236"/>
                  <a:pt x="1595139" y="465236"/>
                </a:cubicBezTo>
                <a:cubicBezTo>
                  <a:pt x="1573113" y="465236"/>
                  <a:pt x="1555005" y="458490"/>
                  <a:pt x="1540817" y="444996"/>
                </a:cubicBezTo>
                <a:cubicBezTo>
                  <a:pt x="1526629" y="431502"/>
                  <a:pt x="1519535" y="413841"/>
                  <a:pt x="1519535" y="392013"/>
                </a:cubicBezTo>
                <a:cubicBezTo>
                  <a:pt x="1519535" y="380702"/>
                  <a:pt x="1521122" y="370582"/>
                  <a:pt x="1524297" y="361652"/>
                </a:cubicBezTo>
                <a:cubicBezTo>
                  <a:pt x="1527472" y="352722"/>
                  <a:pt x="1532235" y="344686"/>
                  <a:pt x="1538585" y="337542"/>
                </a:cubicBezTo>
                <a:cubicBezTo>
                  <a:pt x="1543546" y="331589"/>
                  <a:pt x="1550094" y="326281"/>
                  <a:pt x="1558230" y="321617"/>
                </a:cubicBezTo>
                <a:cubicBezTo>
                  <a:pt x="1566366" y="316954"/>
                  <a:pt x="1574006" y="313233"/>
                  <a:pt x="1581150" y="310455"/>
                </a:cubicBezTo>
                <a:cubicBezTo>
                  <a:pt x="1590079" y="307082"/>
                  <a:pt x="1608187" y="300831"/>
                  <a:pt x="1635472" y="291703"/>
                </a:cubicBezTo>
                <a:cubicBezTo>
                  <a:pt x="1662757" y="282575"/>
                  <a:pt x="1681162" y="275431"/>
                  <a:pt x="1690687" y="270272"/>
                </a:cubicBezTo>
                <a:lnTo>
                  <a:pt x="1690687" y="240804"/>
                </a:lnTo>
                <a:cubicBezTo>
                  <a:pt x="1690687" y="238224"/>
                  <a:pt x="1690141" y="233263"/>
                  <a:pt x="1689050" y="225921"/>
                </a:cubicBezTo>
                <a:cubicBezTo>
                  <a:pt x="1687958" y="218579"/>
                  <a:pt x="1685627" y="211633"/>
                  <a:pt x="1682055" y="205085"/>
                </a:cubicBezTo>
                <a:cubicBezTo>
                  <a:pt x="1678086" y="197743"/>
                  <a:pt x="1672480" y="191343"/>
                  <a:pt x="1665237" y="185886"/>
                </a:cubicBezTo>
                <a:cubicBezTo>
                  <a:pt x="1657995" y="180429"/>
                  <a:pt x="1647725" y="177701"/>
                  <a:pt x="1634430" y="177701"/>
                </a:cubicBezTo>
                <a:cubicBezTo>
                  <a:pt x="1625302" y="177701"/>
                  <a:pt x="1616819" y="179238"/>
                  <a:pt x="1608981" y="182314"/>
                </a:cubicBezTo>
                <a:cubicBezTo>
                  <a:pt x="1601142" y="185390"/>
                  <a:pt x="1595636" y="188615"/>
                  <a:pt x="1592460" y="191988"/>
                </a:cubicBezTo>
                <a:cubicBezTo>
                  <a:pt x="1592460" y="195957"/>
                  <a:pt x="1593403" y="201811"/>
                  <a:pt x="1595288" y="209550"/>
                </a:cubicBezTo>
                <a:cubicBezTo>
                  <a:pt x="1597173" y="217289"/>
                  <a:pt x="1598116" y="224433"/>
                  <a:pt x="1598116" y="230981"/>
                </a:cubicBezTo>
                <a:cubicBezTo>
                  <a:pt x="1598116" y="237926"/>
                  <a:pt x="1594991" y="244276"/>
                  <a:pt x="1588740" y="250031"/>
                </a:cubicBezTo>
                <a:cubicBezTo>
                  <a:pt x="1582489" y="255786"/>
                  <a:pt x="1573807" y="258663"/>
                  <a:pt x="1562695" y="258663"/>
                </a:cubicBezTo>
                <a:cubicBezTo>
                  <a:pt x="1552773" y="258663"/>
                  <a:pt x="1545480" y="255141"/>
                  <a:pt x="1540817" y="248096"/>
                </a:cubicBezTo>
                <a:cubicBezTo>
                  <a:pt x="1536154" y="241052"/>
                  <a:pt x="1533822" y="233164"/>
                  <a:pt x="1533822" y="224433"/>
                </a:cubicBezTo>
                <a:cubicBezTo>
                  <a:pt x="1533822" y="215304"/>
                  <a:pt x="1537047" y="206573"/>
                  <a:pt x="1543496" y="198239"/>
                </a:cubicBezTo>
                <a:cubicBezTo>
                  <a:pt x="1549945" y="189904"/>
                  <a:pt x="1558329" y="182463"/>
                  <a:pt x="1568648" y="175915"/>
                </a:cubicBezTo>
                <a:cubicBezTo>
                  <a:pt x="1577578" y="170358"/>
                  <a:pt x="1588392" y="165645"/>
                  <a:pt x="1601093" y="161776"/>
                </a:cubicBezTo>
                <a:cubicBezTo>
                  <a:pt x="1613793" y="157906"/>
                  <a:pt x="1626195" y="155972"/>
                  <a:pt x="1638300" y="155972"/>
                </a:cubicBezTo>
                <a:close/>
                <a:moveTo>
                  <a:pt x="899666" y="155972"/>
                </a:moveTo>
                <a:cubicBezTo>
                  <a:pt x="940785" y="155972"/>
                  <a:pt x="974704" y="169813"/>
                  <a:pt x="1001422" y="197495"/>
                </a:cubicBezTo>
                <a:cubicBezTo>
                  <a:pt x="1028140" y="225177"/>
                  <a:pt x="1041499" y="262036"/>
                  <a:pt x="1041499" y="308074"/>
                </a:cubicBezTo>
                <a:cubicBezTo>
                  <a:pt x="1041499" y="328711"/>
                  <a:pt x="1038222" y="349002"/>
                  <a:pt x="1031667" y="368945"/>
                </a:cubicBezTo>
                <a:cubicBezTo>
                  <a:pt x="1025112" y="388888"/>
                  <a:pt x="1015776" y="405804"/>
                  <a:pt x="1003659" y="419695"/>
                </a:cubicBezTo>
                <a:cubicBezTo>
                  <a:pt x="989952" y="435570"/>
                  <a:pt x="974059" y="447377"/>
                  <a:pt x="955983" y="455116"/>
                </a:cubicBezTo>
                <a:cubicBezTo>
                  <a:pt x="937907" y="462855"/>
                  <a:pt x="917644" y="466725"/>
                  <a:pt x="895196" y="466725"/>
                </a:cubicBezTo>
                <a:cubicBezTo>
                  <a:pt x="876524" y="466725"/>
                  <a:pt x="858746" y="463202"/>
                  <a:pt x="841862" y="456158"/>
                </a:cubicBezTo>
                <a:cubicBezTo>
                  <a:pt x="824978" y="449113"/>
                  <a:pt x="809980" y="438844"/>
                  <a:pt x="796867" y="425350"/>
                </a:cubicBezTo>
                <a:cubicBezTo>
                  <a:pt x="783956" y="412055"/>
                  <a:pt x="773677" y="395833"/>
                  <a:pt x="766030" y="376684"/>
                </a:cubicBezTo>
                <a:cubicBezTo>
                  <a:pt x="758382" y="357535"/>
                  <a:pt x="754558" y="336054"/>
                  <a:pt x="754558" y="312241"/>
                </a:cubicBezTo>
                <a:cubicBezTo>
                  <a:pt x="754558" y="266402"/>
                  <a:pt x="767917" y="228897"/>
                  <a:pt x="794635" y="199727"/>
                </a:cubicBezTo>
                <a:cubicBezTo>
                  <a:pt x="821353" y="170557"/>
                  <a:pt x="856363" y="155972"/>
                  <a:pt x="899666" y="155972"/>
                </a:cubicBezTo>
                <a:close/>
                <a:moveTo>
                  <a:pt x="0" y="35421"/>
                </a:moveTo>
                <a:lnTo>
                  <a:pt x="175319" y="35421"/>
                </a:lnTo>
                <a:lnTo>
                  <a:pt x="175319" y="56554"/>
                </a:lnTo>
                <a:cubicBezTo>
                  <a:pt x="169763" y="56753"/>
                  <a:pt x="163115" y="57646"/>
                  <a:pt x="155376" y="59233"/>
                </a:cubicBezTo>
                <a:cubicBezTo>
                  <a:pt x="147637" y="60821"/>
                  <a:pt x="141684" y="62309"/>
                  <a:pt x="137517" y="63698"/>
                </a:cubicBezTo>
                <a:cubicBezTo>
                  <a:pt x="130770" y="66079"/>
                  <a:pt x="126256" y="70048"/>
                  <a:pt x="123973" y="75604"/>
                </a:cubicBezTo>
                <a:cubicBezTo>
                  <a:pt x="121691" y="81161"/>
                  <a:pt x="120550" y="87213"/>
                  <a:pt x="120550" y="93761"/>
                </a:cubicBezTo>
                <a:lnTo>
                  <a:pt x="120550" y="169961"/>
                </a:lnTo>
                <a:cubicBezTo>
                  <a:pt x="120550" y="179883"/>
                  <a:pt x="120997" y="189756"/>
                  <a:pt x="121890" y="199578"/>
                </a:cubicBezTo>
                <a:cubicBezTo>
                  <a:pt x="122783" y="209401"/>
                  <a:pt x="125908" y="218876"/>
                  <a:pt x="131266" y="228004"/>
                </a:cubicBezTo>
                <a:cubicBezTo>
                  <a:pt x="136227" y="236736"/>
                  <a:pt x="144115" y="243929"/>
                  <a:pt x="154930" y="249584"/>
                </a:cubicBezTo>
                <a:cubicBezTo>
                  <a:pt x="165745" y="255240"/>
                  <a:pt x="180578" y="258068"/>
                  <a:pt x="199429" y="258068"/>
                </a:cubicBezTo>
                <a:cubicBezTo>
                  <a:pt x="213915" y="258068"/>
                  <a:pt x="230435" y="256133"/>
                  <a:pt x="248989" y="252263"/>
                </a:cubicBezTo>
                <a:cubicBezTo>
                  <a:pt x="267543" y="248394"/>
                  <a:pt x="283864" y="243185"/>
                  <a:pt x="297954" y="236636"/>
                </a:cubicBezTo>
                <a:lnTo>
                  <a:pt x="297954" y="96738"/>
                </a:lnTo>
                <a:cubicBezTo>
                  <a:pt x="297954" y="90388"/>
                  <a:pt x="296664" y="84584"/>
                  <a:pt x="294084" y="79325"/>
                </a:cubicBezTo>
                <a:cubicBezTo>
                  <a:pt x="291504" y="74067"/>
                  <a:pt x="287039" y="69949"/>
                  <a:pt x="280690" y="66972"/>
                </a:cubicBezTo>
                <a:cubicBezTo>
                  <a:pt x="275332" y="64393"/>
                  <a:pt x="268833" y="62111"/>
                  <a:pt x="261193" y="60126"/>
                </a:cubicBezTo>
                <a:cubicBezTo>
                  <a:pt x="253553" y="58142"/>
                  <a:pt x="246955" y="56951"/>
                  <a:pt x="241399" y="56554"/>
                </a:cubicBezTo>
                <a:lnTo>
                  <a:pt x="241399" y="35421"/>
                </a:lnTo>
                <a:lnTo>
                  <a:pt x="416718" y="35421"/>
                </a:lnTo>
                <a:lnTo>
                  <a:pt x="416718" y="56554"/>
                </a:lnTo>
                <a:cubicBezTo>
                  <a:pt x="411162" y="56753"/>
                  <a:pt x="404366" y="57646"/>
                  <a:pt x="396329" y="59233"/>
                </a:cubicBezTo>
                <a:cubicBezTo>
                  <a:pt x="388292" y="60821"/>
                  <a:pt x="382289" y="62309"/>
                  <a:pt x="378321" y="63698"/>
                </a:cubicBezTo>
                <a:cubicBezTo>
                  <a:pt x="371574" y="66079"/>
                  <a:pt x="367059" y="70048"/>
                  <a:pt x="364777" y="75604"/>
                </a:cubicBezTo>
                <a:cubicBezTo>
                  <a:pt x="362495" y="81161"/>
                  <a:pt x="361354" y="87213"/>
                  <a:pt x="361354" y="93761"/>
                </a:cubicBezTo>
                <a:lnTo>
                  <a:pt x="361354" y="398264"/>
                </a:lnTo>
                <a:cubicBezTo>
                  <a:pt x="361354" y="405209"/>
                  <a:pt x="362495" y="411063"/>
                  <a:pt x="364777" y="415825"/>
                </a:cubicBezTo>
                <a:cubicBezTo>
                  <a:pt x="367059" y="420588"/>
                  <a:pt x="371574" y="424755"/>
                  <a:pt x="378321" y="428327"/>
                </a:cubicBezTo>
                <a:cubicBezTo>
                  <a:pt x="381694" y="430113"/>
                  <a:pt x="387697" y="431899"/>
                  <a:pt x="396329" y="433685"/>
                </a:cubicBezTo>
                <a:cubicBezTo>
                  <a:pt x="404961" y="435471"/>
                  <a:pt x="411757" y="436463"/>
                  <a:pt x="416718" y="436661"/>
                </a:cubicBezTo>
                <a:lnTo>
                  <a:pt x="416718" y="457795"/>
                </a:lnTo>
                <a:lnTo>
                  <a:pt x="241399" y="457795"/>
                </a:lnTo>
                <a:lnTo>
                  <a:pt x="241399" y="436661"/>
                </a:lnTo>
                <a:cubicBezTo>
                  <a:pt x="246161" y="436265"/>
                  <a:pt x="253057" y="435669"/>
                  <a:pt x="262086" y="434876"/>
                </a:cubicBezTo>
                <a:cubicBezTo>
                  <a:pt x="271115" y="434082"/>
                  <a:pt x="277316" y="432891"/>
                  <a:pt x="280690" y="431304"/>
                </a:cubicBezTo>
                <a:cubicBezTo>
                  <a:pt x="286643" y="428922"/>
                  <a:pt x="291008" y="425301"/>
                  <a:pt x="293786" y="420439"/>
                </a:cubicBezTo>
                <a:cubicBezTo>
                  <a:pt x="296564" y="415577"/>
                  <a:pt x="297954" y="409277"/>
                  <a:pt x="297954" y="401538"/>
                </a:cubicBezTo>
                <a:lnTo>
                  <a:pt x="297954" y="261937"/>
                </a:lnTo>
                <a:cubicBezTo>
                  <a:pt x="279499" y="271264"/>
                  <a:pt x="260399" y="279301"/>
                  <a:pt x="240655" y="286047"/>
                </a:cubicBezTo>
                <a:cubicBezTo>
                  <a:pt x="220910" y="292794"/>
                  <a:pt x="199826" y="296168"/>
                  <a:pt x="177403" y="296168"/>
                </a:cubicBezTo>
                <a:cubicBezTo>
                  <a:pt x="152201" y="296168"/>
                  <a:pt x="131514" y="293290"/>
                  <a:pt x="115341" y="287536"/>
                </a:cubicBezTo>
                <a:cubicBezTo>
                  <a:pt x="99169" y="281781"/>
                  <a:pt x="86717" y="273645"/>
                  <a:pt x="77986" y="263128"/>
                </a:cubicBezTo>
                <a:cubicBezTo>
                  <a:pt x="69651" y="253404"/>
                  <a:pt x="63996" y="241845"/>
                  <a:pt x="61019" y="228451"/>
                </a:cubicBezTo>
                <a:cubicBezTo>
                  <a:pt x="58043" y="215056"/>
                  <a:pt x="56554" y="200223"/>
                  <a:pt x="56554" y="183951"/>
                </a:cubicBezTo>
                <a:lnTo>
                  <a:pt x="56554" y="96738"/>
                </a:lnTo>
                <a:cubicBezTo>
                  <a:pt x="56554" y="90388"/>
                  <a:pt x="55264" y="84584"/>
                  <a:pt x="52685" y="79325"/>
                </a:cubicBezTo>
                <a:cubicBezTo>
                  <a:pt x="50105" y="74067"/>
                  <a:pt x="45640" y="69949"/>
                  <a:pt x="39290" y="66972"/>
                </a:cubicBezTo>
                <a:cubicBezTo>
                  <a:pt x="33933" y="64393"/>
                  <a:pt x="27434" y="62111"/>
                  <a:pt x="19794" y="60126"/>
                </a:cubicBezTo>
                <a:cubicBezTo>
                  <a:pt x="12154" y="58142"/>
                  <a:pt x="5556" y="56951"/>
                  <a:pt x="0" y="56554"/>
                </a:cubicBezTo>
                <a:close/>
                <a:moveTo>
                  <a:pt x="3204250" y="0"/>
                </a:moveTo>
                <a:lnTo>
                  <a:pt x="3221235" y="12245"/>
                </a:lnTo>
                <a:cubicBezTo>
                  <a:pt x="3216864" y="18217"/>
                  <a:pt x="3210953" y="25982"/>
                  <a:pt x="3203504" y="35539"/>
                </a:cubicBezTo>
                <a:cubicBezTo>
                  <a:pt x="3196055" y="45097"/>
                  <a:pt x="3189549" y="52762"/>
                  <a:pt x="3183987" y="58536"/>
                </a:cubicBezTo>
                <a:cubicBezTo>
                  <a:pt x="3179416" y="63515"/>
                  <a:pt x="3175541" y="67598"/>
                  <a:pt x="3172362" y="70784"/>
                </a:cubicBezTo>
                <a:cubicBezTo>
                  <a:pt x="3169182" y="73970"/>
                  <a:pt x="3166102" y="76259"/>
                  <a:pt x="3163123" y="77651"/>
                </a:cubicBezTo>
                <a:cubicBezTo>
                  <a:pt x="3159944" y="79443"/>
                  <a:pt x="3156070" y="80734"/>
                  <a:pt x="3151500" y="81523"/>
                </a:cubicBezTo>
                <a:cubicBezTo>
                  <a:pt x="3146930" y="82312"/>
                  <a:pt x="3140971" y="82903"/>
                  <a:pt x="3133622" y="83297"/>
                </a:cubicBezTo>
                <a:cubicBezTo>
                  <a:pt x="3125077" y="83691"/>
                  <a:pt x="3114695" y="84381"/>
                  <a:pt x="3102478" y="85369"/>
                </a:cubicBezTo>
                <a:cubicBezTo>
                  <a:pt x="3090260" y="86356"/>
                  <a:pt x="3079681" y="86948"/>
                  <a:pt x="3070742" y="87143"/>
                </a:cubicBezTo>
                <a:cubicBezTo>
                  <a:pt x="3057032" y="87735"/>
                  <a:pt x="3045210" y="90861"/>
                  <a:pt x="3035277" y="96519"/>
                </a:cubicBezTo>
                <a:cubicBezTo>
                  <a:pt x="3025344" y="102178"/>
                  <a:pt x="3016801" y="108978"/>
                  <a:pt x="3009648" y="116918"/>
                </a:cubicBezTo>
                <a:cubicBezTo>
                  <a:pt x="3002495" y="124859"/>
                  <a:pt x="2996733" y="133693"/>
                  <a:pt x="2992363" y="143421"/>
                </a:cubicBezTo>
                <a:cubicBezTo>
                  <a:pt x="2987993" y="153149"/>
                  <a:pt x="2984616" y="161686"/>
                  <a:pt x="2982231" y="169031"/>
                </a:cubicBezTo>
                <a:cubicBezTo>
                  <a:pt x="2978458" y="181539"/>
                  <a:pt x="2975330" y="193600"/>
                  <a:pt x="2972846" y="205215"/>
                </a:cubicBezTo>
                <a:cubicBezTo>
                  <a:pt x="2970362" y="216830"/>
                  <a:pt x="2968624" y="228494"/>
                  <a:pt x="2967632" y="240208"/>
                </a:cubicBezTo>
                <a:lnTo>
                  <a:pt x="2970014" y="240804"/>
                </a:lnTo>
                <a:cubicBezTo>
                  <a:pt x="2979551" y="216991"/>
                  <a:pt x="2994203" y="197197"/>
                  <a:pt x="3013971" y="181421"/>
                </a:cubicBezTo>
                <a:cubicBezTo>
                  <a:pt x="3033739" y="165645"/>
                  <a:pt x="3056934" y="157758"/>
                  <a:pt x="3083555" y="157758"/>
                </a:cubicBezTo>
                <a:cubicBezTo>
                  <a:pt x="3105805" y="157758"/>
                  <a:pt x="3125771" y="161478"/>
                  <a:pt x="3143452" y="168920"/>
                </a:cubicBezTo>
                <a:cubicBezTo>
                  <a:pt x="3161133" y="176361"/>
                  <a:pt x="3175934" y="186829"/>
                  <a:pt x="3187856" y="200322"/>
                </a:cubicBezTo>
                <a:cubicBezTo>
                  <a:pt x="3199576" y="213419"/>
                  <a:pt x="3208466" y="229195"/>
                  <a:pt x="3214527" y="247650"/>
                </a:cubicBezTo>
                <a:cubicBezTo>
                  <a:pt x="3220587" y="266104"/>
                  <a:pt x="3223617" y="286147"/>
                  <a:pt x="3223617" y="307776"/>
                </a:cubicBezTo>
                <a:cubicBezTo>
                  <a:pt x="3223617" y="329009"/>
                  <a:pt x="3220339" y="349448"/>
                  <a:pt x="3213785" y="369093"/>
                </a:cubicBezTo>
                <a:cubicBezTo>
                  <a:pt x="3207230" y="388739"/>
                  <a:pt x="3197694" y="405606"/>
                  <a:pt x="3185177" y="419695"/>
                </a:cubicBezTo>
                <a:cubicBezTo>
                  <a:pt x="3172068" y="434578"/>
                  <a:pt x="3156673" y="446137"/>
                  <a:pt x="3138994" y="454372"/>
                </a:cubicBezTo>
                <a:cubicBezTo>
                  <a:pt x="3121314" y="462607"/>
                  <a:pt x="3100357" y="466725"/>
                  <a:pt x="3076123" y="466725"/>
                </a:cubicBezTo>
                <a:cubicBezTo>
                  <a:pt x="3057848" y="466725"/>
                  <a:pt x="3040219" y="463054"/>
                  <a:pt x="3023236" y="455711"/>
                </a:cubicBezTo>
                <a:cubicBezTo>
                  <a:pt x="3006252" y="448369"/>
                  <a:pt x="2991502" y="437257"/>
                  <a:pt x="2978985" y="422374"/>
                </a:cubicBezTo>
                <a:cubicBezTo>
                  <a:pt x="2966074" y="407293"/>
                  <a:pt x="2955894" y="387747"/>
                  <a:pt x="2948445" y="363736"/>
                </a:cubicBezTo>
                <a:cubicBezTo>
                  <a:pt x="2940996" y="339725"/>
                  <a:pt x="2937271" y="311547"/>
                  <a:pt x="2937271" y="279201"/>
                </a:cubicBezTo>
                <a:cubicBezTo>
                  <a:pt x="2937271" y="248009"/>
                  <a:pt x="2939407" y="220344"/>
                  <a:pt x="2943678" y="196204"/>
                </a:cubicBezTo>
                <a:cubicBezTo>
                  <a:pt x="2947949" y="172064"/>
                  <a:pt x="2953362" y="149862"/>
                  <a:pt x="2959917" y="129596"/>
                </a:cubicBezTo>
                <a:cubicBezTo>
                  <a:pt x="2968856" y="101583"/>
                  <a:pt x="2983058" y="78883"/>
                  <a:pt x="3002526" y="61498"/>
                </a:cubicBezTo>
                <a:cubicBezTo>
                  <a:pt x="3021992" y="44113"/>
                  <a:pt x="3045930" y="34627"/>
                  <a:pt x="3074337" y="33040"/>
                </a:cubicBezTo>
                <a:cubicBezTo>
                  <a:pt x="3088442" y="32246"/>
                  <a:pt x="3103390" y="31452"/>
                  <a:pt x="3119181" y="30658"/>
                </a:cubicBezTo>
                <a:cubicBezTo>
                  <a:pt x="3134972" y="29865"/>
                  <a:pt x="3147338" y="29071"/>
                  <a:pt x="3156277" y="28277"/>
                </a:cubicBezTo>
                <a:cubicBezTo>
                  <a:pt x="3164422" y="27682"/>
                  <a:pt x="3172467" y="25350"/>
                  <a:pt x="3180412" y="21282"/>
                </a:cubicBezTo>
                <a:cubicBezTo>
                  <a:pt x="3188358" y="17214"/>
                  <a:pt x="3196304" y="10120"/>
                  <a:pt x="3204250" y="0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1500" dirty="0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F9369B6E-F07A-9640-BD80-4B4D8160A3F9}"/>
              </a:ext>
            </a:extLst>
          </p:cNvPr>
          <p:cNvSpPr/>
          <p:nvPr/>
        </p:nvSpPr>
        <p:spPr>
          <a:xfrm>
            <a:off x="0" y="0"/>
            <a:ext cx="4137447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effectLst/>
              </a:rPr>
              <a:t>это финансовый план, отражающий доходы и расходы.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extLst>
              <a:ext uri="{FF2B5EF4-FFF2-40B4-BE49-F238E27FC236}">
                <a16:creationId xmlns:a16="http://schemas.microsoft.com/office/drawing/2014/main" id="{46CB5ED0-930F-2644-8BA8-2B3F29D1F665}"/>
              </a:ext>
            </a:extLst>
          </p:cNvPr>
          <p:cNvSpPr/>
          <p:nvPr/>
        </p:nvSpPr>
        <p:spPr>
          <a:xfrm>
            <a:off x="1331640" y="-2475656"/>
            <a:ext cx="12441577" cy="115932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156E3A-C69D-3E47-8009-72BD6DC03E9A}"/>
              </a:ext>
            </a:extLst>
          </p:cNvPr>
          <p:cNvSpPr txBox="1"/>
          <p:nvPr/>
        </p:nvSpPr>
        <p:spPr>
          <a:xfrm>
            <a:off x="3059832" y="1643896"/>
            <a:ext cx="609018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effectLst/>
              </a:rPr>
              <a:t>В семье и муниципалитете существуют общие принципы планирования:</a:t>
            </a:r>
            <a:br>
              <a:rPr lang="ru-RU" sz="3200" dirty="0">
                <a:solidFill>
                  <a:schemeClr val="bg1"/>
                </a:solidFill>
                <a:effectLst/>
              </a:rPr>
            </a:br>
            <a:r>
              <a:rPr lang="ru-RU" sz="3200" dirty="0">
                <a:solidFill>
                  <a:schemeClr val="bg1"/>
                </a:solidFill>
                <a:effectLst/>
              </a:rPr>
              <a:t>- формирование доходной части</a:t>
            </a:r>
            <a:br>
              <a:rPr lang="ru-RU" sz="3200" dirty="0">
                <a:solidFill>
                  <a:schemeClr val="bg1"/>
                </a:solidFill>
                <a:effectLst/>
              </a:rPr>
            </a:br>
            <a:r>
              <a:rPr lang="ru-RU" sz="3200" dirty="0">
                <a:solidFill>
                  <a:schemeClr val="bg1"/>
                </a:solidFill>
                <a:effectLst/>
              </a:rPr>
              <a:t>- распределение средств</a:t>
            </a:r>
            <a:br>
              <a:rPr lang="ru-RU" sz="3200" dirty="0">
                <a:solidFill>
                  <a:schemeClr val="bg1"/>
                </a:solidFill>
                <a:effectLst/>
              </a:rPr>
            </a:br>
            <a:r>
              <a:rPr lang="ru-RU" sz="3200" dirty="0">
                <a:solidFill>
                  <a:schemeClr val="bg1"/>
                </a:solidFill>
                <a:effectLst/>
              </a:rPr>
              <a:t>- контроль расходов</a:t>
            </a:r>
          </a:p>
          <a:p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D43AAA55-6DB9-E34D-B53E-3DBEB212D3DC}"/>
              </a:ext>
            </a:extLst>
          </p:cNvPr>
          <p:cNvSpPr/>
          <p:nvPr/>
        </p:nvSpPr>
        <p:spPr>
          <a:xfrm>
            <a:off x="282018" y="3897345"/>
            <a:ext cx="2664296" cy="2664296"/>
          </a:xfrm>
          <a:prstGeom prst="ellipse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3B76EB-AF1B-C742-86B2-52FCC3D6EABF}"/>
              </a:ext>
            </a:extLst>
          </p:cNvPr>
          <p:cNvSpPr txBox="1"/>
          <p:nvPr/>
        </p:nvSpPr>
        <p:spPr>
          <a:xfrm>
            <a:off x="0" y="4721661"/>
            <a:ext cx="27778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>
                <a:solidFill>
                  <a:schemeClr val="bg1"/>
                </a:solidFill>
                <a:effectLst/>
              </a:rPr>
              <a:t>Семейный и муниципальный бюджет</a:t>
            </a:r>
          </a:p>
        </p:txBody>
      </p:sp>
    </p:spTree>
    <p:extLst>
      <p:ext uri="{BB962C8B-B14F-4D97-AF65-F5344CB8AC3E}">
        <p14:creationId xmlns:p14="http://schemas.microsoft.com/office/powerpoint/2010/main" val="286715424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extLst>
              <a:ext uri="{FF2B5EF4-FFF2-40B4-BE49-F238E27FC236}">
                <a16:creationId xmlns:a16="http://schemas.microsoft.com/office/drawing/2014/main" id="{46CB5ED0-930F-2644-8BA8-2B3F29D1F665}"/>
              </a:ext>
            </a:extLst>
          </p:cNvPr>
          <p:cNvSpPr/>
          <p:nvPr/>
        </p:nvSpPr>
        <p:spPr>
          <a:xfrm>
            <a:off x="1331640" y="-2475656"/>
            <a:ext cx="12441577" cy="115932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156E3A-C69D-3E47-8009-72BD6DC03E9A}"/>
              </a:ext>
            </a:extLst>
          </p:cNvPr>
          <p:cNvSpPr txBox="1"/>
          <p:nvPr/>
        </p:nvSpPr>
        <p:spPr>
          <a:xfrm>
            <a:off x="3059832" y="692696"/>
            <a:ext cx="6090182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0" dirty="0">
                <a:solidFill>
                  <a:schemeClr val="bg1"/>
                </a:solidFill>
                <a:effectLst/>
              </a:rPr>
              <a:t>Ленинский городской округ – </a:t>
            </a:r>
            <a:r>
              <a:rPr lang="ru-RU" sz="2800" b="0" i="0" dirty="0">
                <a:solidFill>
                  <a:schemeClr val="bg1"/>
                </a:solidFill>
                <a:effectLst/>
              </a:rPr>
              <a:t>муниципальное образование в составе Московской области Российской Федерации. Административный центр - город Видное.</a:t>
            </a:r>
            <a:endParaRPr lang="ru-RU" sz="2800" dirty="0">
              <a:solidFill>
                <a:schemeClr val="bg1"/>
              </a:solidFill>
              <a:effectLst/>
            </a:endParaRPr>
          </a:p>
          <a:p>
            <a:endParaRPr lang="ru-RU" sz="2800" dirty="0">
              <a:solidFill>
                <a:schemeClr val="bg1"/>
              </a:solidFill>
            </a:endParaRPr>
          </a:p>
          <a:p>
            <a:r>
              <a:rPr lang="ru-RU" sz="2800" b="1" i="0" dirty="0">
                <a:solidFill>
                  <a:schemeClr val="bg1"/>
                </a:solidFill>
                <a:effectLst/>
              </a:rPr>
              <a:t>Бюджет Ленинского городского округа</a:t>
            </a:r>
            <a:r>
              <a:rPr lang="ru-RU" sz="2800" b="0" i="0" dirty="0">
                <a:solidFill>
                  <a:schemeClr val="bg1"/>
                </a:solidFill>
                <a:effectLst/>
              </a:rPr>
              <a:t> — это ключевой финансовый документ муниципалитета, который определяет доходы и расходы округа на определённый период.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D43AAA55-6DB9-E34D-B53E-3DBEB212D3DC}"/>
              </a:ext>
            </a:extLst>
          </p:cNvPr>
          <p:cNvSpPr/>
          <p:nvPr/>
        </p:nvSpPr>
        <p:spPr>
          <a:xfrm>
            <a:off x="282018" y="3897345"/>
            <a:ext cx="2664296" cy="2664296"/>
          </a:xfrm>
          <a:prstGeom prst="ellipse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3B76EB-AF1B-C742-86B2-52FCC3D6EABF}"/>
              </a:ext>
            </a:extLst>
          </p:cNvPr>
          <p:cNvSpPr txBox="1"/>
          <p:nvPr/>
        </p:nvSpPr>
        <p:spPr>
          <a:xfrm>
            <a:off x="-180528" y="4653136"/>
            <a:ext cx="27778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i="0" dirty="0">
                <a:solidFill>
                  <a:schemeClr val="bg1"/>
                </a:solidFill>
                <a:effectLst/>
                <a:latin typeface="Inter"/>
              </a:rPr>
              <a:t>Ленинский</a:t>
            </a:r>
          </a:p>
          <a:p>
            <a:pPr algn="r"/>
            <a:r>
              <a:rPr lang="ru-RU" sz="2000" b="1" i="0" dirty="0">
                <a:solidFill>
                  <a:schemeClr val="bg1"/>
                </a:solidFill>
                <a:effectLst/>
                <a:latin typeface="Inter"/>
              </a:rPr>
              <a:t>городской округ.</a:t>
            </a:r>
            <a:br>
              <a:rPr lang="ru-RU" sz="2000" b="1" i="0" dirty="0">
                <a:solidFill>
                  <a:schemeClr val="bg1"/>
                </a:solidFill>
                <a:effectLst/>
                <a:latin typeface="Inter"/>
              </a:rPr>
            </a:br>
            <a:r>
              <a:rPr lang="ru-RU" sz="2000" b="1" i="0" dirty="0">
                <a:solidFill>
                  <a:schemeClr val="bg1"/>
                </a:solidFill>
                <a:effectLst/>
                <a:latin typeface="Inter"/>
              </a:rPr>
              <a:t>Бюджет</a:t>
            </a:r>
            <a:endParaRPr lang="ru-RU" sz="2000" b="1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42069625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extLst>
              <a:ext uri="{FF2B5EF4-FFF2-40B4-BE49-F238E27FC236}">
                <a16:creationId xmlns:a16="http://schemas.microsoft.com/office/drawing/2014/main" id="{46CB5ED0-930F-2644-8BA8-2B3F29D1F665}"/>
              </a:ext>
            </a:extLst>
          </p:cNvPr>
          <p:cNvSpPr/>
          <p:nvPr/>
        </p:nvSpPr>
        <p:spPr>
          <a:xfrm>
            <a:off x="1331640" y="-2475656"/>
            <a:ext cx="12441577" cy="115932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156E3A-C69D-3E47-8009-72BD6DC03E9A}"/>
              </a:ext>
            </a:extLst>
          </p:cNvPr>
          <p:cNvSpPr txBox="1"/>
          <p:nvPr/>
        </p:nvSpPr>
        <p:spPr>
          <a:xfrm>
            <a:off x="2964906" y="1612054"/>
            <a:ext cx="609018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</a:rPr>
              <a:t>Семейный бюджет – это учет заработанных денег всеми членами семьи, а также планирование расходов и накоплений</a:t>
            </a:r>
            <a:endParaRPr lang="ru-RU" sz="3200" dirty="0">
              <a:solidFill>
                <a:schemeClr val="bg1"/>
              </a:solidFill>
              <a:effectLst/>
            </a:endParaRPr>
          </a:p>
          <a:p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D43AAA55-6DB9-E34D-B53E-3DBEB212D3DC}"/>
              </a:ext>
            </a:extLst>
          </p:cNvPr>
          <p:cNvSpPr/>
          <p:nvPr/>
        </p:nvSpPr>
        <p:spPr>
          <a:xfrm>
            <a:off x="87356" y="620688"/>
            <a:ext cx="2664296" cy="2664296"/>
          </a:xfrm>
          <a:prstGeom prst="ellipse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3B76EB-AF1B-C742-86B2-52FCC3D6EABF}"/>
              </a:ext>
            </a:extLst>
          </p:cNvPr>
          <p:cNvSpPr txBox="1"/>
          <p:nvPr/>
        </p:nvSpPr>
        <p:spPr>
          <a:xfrm>
            <a:off x="-776740" y="1598893"/>
            <a:ext cx="27778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i="0" dirty="0">
                <a:solidFill>
                  <a:schemeClr val="bg1"/>
                </a:solidFill>
                <a:effectLst/>
                <a:latin typeface="Inter"/>
              </a:rPr>
              <a:t>Семейный</a:t>
            </a:r>
          </a:p>
          <a:p>
            <a:pPr algn="r"/>
            <a:r>
              <a:rPr lang="ru-RU" sz="2000" b="1" i="0" dirty="0">
                <a:solidFill>
                  <a:schemeClr val="bg1"/>
                </a:solidFill>
                <a:effectLst/>
                <a:latin typeface="Inter"/>
              </a:rPr>
              <a:t>бюджет</a:t>
            </a:r>
            <a:endParaRPr lang="ru-RU" sz="2000" b="1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01491742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extLst>
              <a:ext uri="{FF2B5EF4-FFF2-40B4-BE49-F238E27FC236}">
                <a16:creationId xmlns:a16="http://schemas.microsoft.com/office/drawing/2014/main" id="{46CB5ED0-930F-2644-8BA8-2B3F29D1F665}"/>
              </a:ext>
            </a:extLst>
          </p:cNvPr>
          <p:cNvSpPr/>
          <p:nvPr/>
        </p:nvSpPr>
        <p:spPr>
          <a:xfrm>
            <a:off x="1331640" y="-2475656"/>
            <a:ext cx="12441577" cy="115932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156E3A-C69D-3E47-8009-72BD6DC03E9A}"/>
              </a:ext>
            </a:extLst>
          </p:cNvPr>
          <p:cNvSpPr txBox="1"/>
          <p:nvPr/>
        </p:nvSpPr>
        <p:spPr>
          <a:xfrm>
            <a:off x="2952548" y="1124744"/>
            <a:ext cx="609018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effectLst/>
              </a:rPr>
              <a:t>Бюджет округа и семейный бюджет имеют общие принципы финансового управления, включая стратегическое планирование, контроль расходов и поиск оптимальных источников доходов.</a:t>
            </a:r>
          </a:p>
          <a:p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D43AAA55-6DB9-E34D-B53E-3DBEB212D3DC}"/>
              </a:ext>
            </a:extLst>
          </p:cNvPr>
          <p:cNvSpPr/>
          <p:nvPr/>
        </p:nvSpPr>
        <p:spPr>
          <a:xfrm>
            <a:off x="282018" y="3897345"/>
            <a:ext cx="2664296" cy="2664296"/>
          </a:xfrm>
          <a:prstGeom prst="ellipse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853C6D-7E96-4D41-AB3C-0DF436E19D24}"/>
              </a:ext>
            </a:extLst>
          </p:cNvPr>
          <p:cNvSpPr txBox="1"/>
          <p:nvPr/>
        </p:nvSpPr>
        <p:spPr>
          <a:xfrm>
            <a:off x="-356311" y="4567773"/>
            <a:ext cx="27778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>
                <a:solidFill>
                  <a:schemeClr val="bg1"/>
                </a:solidFill>
                <a:effectLst/>
              </a:rPr>
              <a:t>Сходства</a:t>
            </a:r>
          </a:p>
          <a:p>
            <a:pPr algn="r"/>
            <a:r>
              <a:rPr lang="ru-RU" sz="2000" b="1" dirty="0">
                <a:solidFill>
                  <a:schemeClr val="bg1"/>
                </a:solidFill>
                <a:effectLst/>
              </a:rPr>
              <a:t>местного и семейного бюджетов</a:t>
            </a:r>
          </a:p>
        </p:txBody>
      </p:sp>
    </p:spTree>
    <p:extLst>
      <p:ext uri="{BB962C8B-B14F-4D97-AF65-F5344CB8AC3E}">
        <p14:creationId xmlns:p14="http://schemas.microsoft.com/office/powerpoint/2010/main" val="216484508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extLst>
              <a:ext uri="{FF2B5EF4-FFF2-40B4-BE49-F238E27FC236}">
                <a16:creationId xmlns:a16="http://schemas.microsoft.com/office/drawing/2014/main" id="{46CB5ED0-930F-2644-8BA8-2B3F29D1F665}"/>
              </a:ext>
            </a:extLst>
          </p:cNvPr>
          <p:cNvSpPr/>
          <p:nvPr/>
        </p:nvSpPr>
        <p:spPr>
          <a:xfrm>
            <a:off x="1331640" y="-1899592"/>
            <a:ext cx="12441577" cy="115932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156E3A-C69D-3E47-8009-72BD6DC03E9A}"/>
              </a:ext>
            </a:extLst>
          </p:cNvPr>
          <p:cNvSpPr txBox="1"/>
          <p:nvPr/>
        </p:nvSpPr>
        <p:spPr>
          <a:xfrm>
            <a:off x="3020208" y="1536174"/>
            <a:ext cx="60901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3200" b="0" i="0" dirty="0">
                <a:solidFill>
                  <a:schemeClr val="bg1"/>
                </a:solidFill>
                <a:effectLst/>
              </a:rPr>
              <a:t>МАСШТАБ</a:t>
            </a:r>
            <a:r>
              <a:rPr lang="en-US" sz="3200" b="0" i="0" dirty="0">
                <a:solidFill>
                  <a:schemeClr val="bg1"/>
                </a:solidFill>
                <a:effectLst/>
              </a:rPr>
              <a:t/>
            </a:r>
            <a:br>
              <a:rPr lang="en-US" sz="3200" b="0" i="0" dirty="0">
                <a:solidFill>
                  <a:schemeClr val="bg1"/>
                </a:solidFill>
                <a:effectLst/>
              </a:rPr>
            </a:br>
            <a:endParaRPr lang="ru-RU" sz="3200" dirty="0">
              <a:solidFill>
                <a:schemeClr val="bg1"/>
              </a:solidFill>
            </a:endParaRPr>
          </a:p>
          <a:p>
            <a:pPr algn="l"/>
            <a:r>
              <a:rPr lang="ru-RU" sz="3200" b="0" i="0" dirty="0">
                <a:solidFill>
                  <a:schemeClr val="bg1"/>
                </a:solidFill>
                <a:effectLst/>
              </a:rPr>
              <a:t>Округ		      Семья</a:t>
            </a: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D43AAA55-6DB9-E34D-B53E-3DBEB212D3DC}"/>
              </a:ext>
            </a:extLst>
          </p:cNvPr>
          <p:cNvSpPr/>
          <p:nvPr/>
        </p:nvSpPr>
        <p:spPr>
          <a:xfrm>
            <a:off x="179512" y="764704"/>
            <a:ext cx="2664296" cy="2664296"/>
          </a:xfrm>
          <a:prstGeom prst="ellipse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853C6D-7E96-4D41-AB3C-0DF436E19D24}"/>
              </a:ext>
            </a:extLst>
          </p:cNvPr>
          <p:cNvSpPr txBox="1"/>
          <p:nvPr/>
        </p:nvSpPr>
        <p:spPr>
          <a:xfrm>
            <a:off x="-458817" y="1435132"/>
            <a:ext cx="27778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>
                <a:solidFill>
                  <a:schemeClr val="bg1"/>
                </a:solidFill>
                <a:effectLst/>
              </a:rPr>
              <a:t>Различия</a:t>
            </a:r>
          </a:p>
          <a:p>
            <a:pPr algn="r"/>
            <a:r>
              <a:rPr lang="ru-RU" sz="2000" b="1" dirty="0">
                <a:solidFill>
                  <a:schemeClr val="bg1"/>
                </a:solidFill>
                <a:effectLst/>
              </a:rPr>
              <a:t>местного и семейного бюджетов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B96596-4E17-9C4C-AF44-112F860DE2DD}"/>
              </a:ext>
            </a:extLst>
          </p:cNvPr>
          <p:cNvSpPr txBox="1"/>
          <p:nvPr/>
        </p:nvSpPr>
        <p:spPr>
          <a:xfrm>
            <a:off x="2541058" y="3555012"/>
            <a:ext cx="27570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chemeClr val="bg1"/>
                </a:solidFill>
              </a:rPr>
              <a:t>Б</a:t>
            </a:r>
            <a:r>
              <a:rPr lang="ru-RU" sz="1800" b="0" i="0" dirty="0">
                <a:solidFill>
                  <a:schemeClr val="bg1"/>
                </a:solidFill>
                <a:effectLst/>
              </a:rPr>
              <a:t>юджет округа охватывает </a:t>
            </a:r>
          </a:p>
          <a:p>
            <a:r>
              <a:rPr lang="ru-RU" sz="1800" b="0" i="0" dirty="0">
                <a:solidFill>
                  <a:schemeClr val="bg1"/>
                </a:solidFill>
                <a:effectLst/>
              </a:rPr>
              <a:t>нужды большого количества людей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C5D494-39E5-2248-9360-A03644EDD7ED}"/>
              </a:ext>
            </a:extLst>
          </p:cNvPr>
          <p:cNvSpPr txBox="1"/>
          <p:nvPr/>
        </p:nvSpPr>
        <p:spPr>
          <a:xfrm>
            <a:off x="6038728" y="3555012"/>
            <a:ext cx="22056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0" i="0" dirty="0">
                <a:solidFill>
                  <a:schemeClr val="bg1"/>
                </a:solidFill>
                <a:effectLst/>
              </a:rPr>
              <a:t>Семейный бюджет — </a:t>
            </a:r>
            <a:r>
              <a:rPr lang="ru-RU" dirty="0">
                <a:solidFill>
                  <a:schemeClr val="bg1"/>
                </a:solidFill>
              </a:rPr>
              <a:t>бюджет </a:t>
            </a:r>
            <a:r>
              <a:rPr lang="ru-RU" sz="1800" b="0" i="0" dirty="0">
                <a:solidFill>
                  <a:schemeClr val="bg1"/>
                </a:solidFill>
                <a:effectLst/>
              </a:rPr>
              <a:t>одной семьи</a:t>
            </a:r>
            <a:endParaRPr lang="ru-RU" dirty="0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DDE26E0E-05C3-754E-945F-DBFF16EC6B05}"/>
              </a:ext>
            </a:extLst>
          </p:cNvPr>
          <p:cNvCxnSpPr/>
          <p:nvPr/>
        </p:nvCxnSpPr>
        <p:spPr>
          <a:xfrm flipH="1">
            <a:off x="4788024" y="2420888"/>
            <a:ext cx="668827" cy="316835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EA170E4-0648-5F49-B9CB-9932DDBEE660}"/>
              </a:ext>
            </a:extLst>
          </p:cNvPr>
          <p:cNvSpPr txBox="1"/>
          <p:nvPr/>
        </p:nvSpPr>
        <p:spPr>
          <a:xfrm>
            <a:off x="4644008" y="3429000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V</a:t>
            </a:r>
            <a:endParaRPr lang="ru-RU" sz="4000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63C188E-647E-7043-8242-1C166766541B}"/>
              </a:ext>
            </a:extLst>
          </p:cNvPr>
          <p:cNvSpPr txBox="1"/>
          <p:nvPr/>
        </p:nvSpPr>
        <p:spPr>
          <a:xfrm>
            <a:off x="5148064" y="4005064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S</a:t>
            </a:r>
            <a:endParaRPr lang="ru-RU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44626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extLst>
              <a:ext uri="{FF2B5EF4-FFF2-40B4-BE49-F238E27FC236}">
                <a16:creationId xmlns:a16="http://schemas.microsoft.com/office/drawing/2014/main" id="{46CB5ED0-930F-2644-8BA8-2B3F29D1F665}"/>
              </a:ext>
            </a:extLst>
          </p:cNvPr>
          <p:cNvSpPr/>
          <p:nvPr/>
        </p:nvSpPr>
        <p:spPr>
          <a:xfrm>
            <a:off x="1331640" y="-2115616"/>
            <a:ext cx="12441577" cy="115932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156E3A-C69D-3E47-8009-72BD6DC03E9A}"/>
              </a:ext>
            </a:extLst>
          </p:cNvPr>
          <p:cNvSpPr txBox="1"/>
          <p:nvPr/>
        </p:nvSpPr>
        <p:spPr>
          <a:xfrm>
            <a:off x="3020208" y="1536174"/>
            <a:ext cx="60901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3200" b="0" i="0" dirty="0">
                <a:solidFill>
                  <a:schemeClr val="bg1"/>
                </a:solidFill>
                <a:effectLst/>
              </a:rPr>
              <a:t>ИСТОЧНИКИ ДОХОДОВ</a:t>
            </a:r>
          </a:p>
          <a:p>
            <a:pPr algn="l"/>
            <a:endParaRPr lang="ru-RU" sz="3200" dirty="0">
              <a:solidFill>
                <a:schemeClr val="bg1"/>
              </a:solidFill>
            </a:endParaRPr>
          </a:p>
          <a:p>
            <a:pPr algn="l"/>
            <a:r>
              <a:rPr lang="ru-RU" sz="3200" b="0" i="0" dirty="0">
                <a:solidFill>
                  <a:schemeClr val="bg1"/>
                </a:solidFill>
                <a:effectLst/>
              </a:rPr>
              <a:t>Округ		     Семья</a:t>
            </a: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D43AAA55-6DB9-E34D-B53E-3DBEB212D3DC}"/>
              </a:ext>
            </a:extLst>
          </p:cNvPr>
          <p:cNvSpPr/>
          <p:nvPr/>
        </p:nvSpPr>
        <p:spPr>
          <a:xfrm>
            <a:off x="40947" y="1536728"/>
            <a:ext cx="2664296" cy="2664296"/>
          </a:xfrm>
          <a:prstGeom prst="ellipse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853C6D-7E96-4D41-AB3C-0DF436E19D24}"/>
              </a:ext>
            </a:extLst>
          </p:cNvPr>
          <p:cNvSpPr txBox="1"/>
          <p:nvPr/>
        </p:nvSpPr>
        <p:spPr>
          <a:xfrm>
            <a:off x="-597382" y="2207156"/>
            <a:ext cx="27778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>
                <a:solidFill>
                  <a:schemeClr val="bg1"/>
                </a:solidFill>
                <a:effectLst/>
              </a:rPr>
              <a:t>Различия</a:t>
            </a:r>
          </a:p>
          <a:p>
            <a:pPr algn="r"/>
            <a:r>
              <a:rPr lang="ru-RU" sz="2000" b="1" dirty="0">
                <a:solidFill>
                  <a:schemeClr val="bg1"/>
                </a:solidFill>
                <a:effectLst/>
              </a:rPr>
              <a:t>местного и семейного бюджетов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B96596-4E17-9C4C-AF44-112F860DE2DD}"/>
              </a:ext>
            </a:extLst>
          </p:cNvPr>
          <p:cNvSpPr txBox="1"/>
          <p:nvPr/>
        </p:nvSpPr>
        <p:spPr>
          <a:xfrm>
            <a:off x="2699792" y="3659848"/>
            <a:ext cx="27570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0" i="0" dirty="0">
                <a:solidFill>
                  <a:schemeClr val="bg1"/>
                </a:solidFill>
                <a:effectLst/>
              </a:rPr>
              <a:t>Налоги и государственные субсидии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C5D494-39E5-2248-9360-A03644EDD7ED}"/>
              </a:ext>
            </a:extLst>
          </p:cNvPr>
          <p:cNvSpPr txBox="1"/>
          <p:nvPr/>
        </p:nvSpPr>
        <p:spPr>
          <a:xfrm>
            <a:off x="6012160" y="3681898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cs typeface="Times New Roman" panose="02020603050405020304" pitchFamily="18" charset="0"/>
              </a:rPr>
              <a:t>Л</a:t>
            </a:r>
            <a:r>
              <a:rPr lang="ru-RU" sz="1800" b="0" i="0" dirty="0">
                <a:solidFill>
                  <a:schemeClr val="bg1"/>
                </a:solidFill>
                <a:effectLst/>
                <a:cs typeface="Times New Roman" panose="02020603050405020304" pitchFamily="18" charset="0"/>
              </a:rPr>
              <a:t>ичные доходы</a:t>
            </a:r>
            <a:endParaRPr lang="ru-RU" dirty="0">
              <a:cs typeface="Times New Roman" panose="02020603050405020304" pitchFamily="18" charset="0"/>
            </a:endParaRP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DDE26E0E-05C3-754E-945F-DBFF16EC6B05}"/>
              </a:ext>
            </a:extLst>
          </p:cNvPr>
          <p:cNvCxnSpPr/>
          <p:nvPr/>
        </p:nvCxnSpPr>
        <p:spPr>
          <a:xfrm flipH="1">
            <a:off x="4788024" y="2420888"/>
            <a:ext cx="668827" cy="316835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EA170E4-0648-5F49-B9CB-9932DDBEE660}"/>
              </a:ext>
            </a:extLst>
          </p:cNvPr>
          <p:cNvSpPr txBox="1"/>
          <p:nvPr/>
        </p:nvSpPr>
        <p:spPr>
          <a:xfrm>
            <a:off x="4644008" y="3429000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V</a:t>
            </a:r>
            <a:endParaRPr lang="ru-RU" sz="4000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63C188E-647E-7043-8242-1C166766541B}"/>
              </a:ext>
            </a:extLst>
          </p:cNvPr>
          <p:cNvSpPr txBox="1"/>
          <p:nvPr/>
        </p:nvSpPr>
        <p:spPr>
          <a:xfrm>
            <a:off x="5148064" y="4005064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S</a:t>
            </a:r>
            <a:endParaRPr lang="ru-RU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96307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extLst>
              <a:ext uri="{FF2B5EF4-FFF2-40B4-BE49-F238E27FC236}">
                <a16:creationId xmlns:a16="http://schemas.microsoft.com/office/drawing/2014/main" id="{46CB5ED0-930F-2644-8BA8-2B3F29D1F665}"/>
              </a:ext>
            </a:extLst>
          </p:cNvPr>
          <p:cNvSpPr/>
          <p:nvPr/>
        </p:nvSpPr>
        <p:spPr>
          <a:xfrm>
            <a:off x="1331640" y="-2115616"/>
            <a:ext cx="12441577" cy="115932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156E3A-C69D-3E47-8009-72BD6DC03E9A}"/>
              </a:ext>
            </a:extLst>
          </p:cNvPr>
          <p:cNvSpPr txBox="1"/>
          <p:nvPr/>
        </p:nvSpPr>
        <p:spPr>
          <a:xfrm>
            <a:off x="3020208" y="1536174"/>
            <a:ext cx="60901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3200" b="0" i="0" dirty="0">
                <a:solidFill>
                  <a:schemeClr val="bg1"/>
                </a:solidFill>
                <a:effectLst/>
              </a:rPr>
              <a:t>ОТВЕТСТВЕННОСТЬ</a:t>
            </a:r>
          </a:p>
          <a:p>
            <a:pPr algn="l"/>
            <a:endParaRPr lang="ru-RU" sz="3200" dirty="0">
              <a:solidFill>
                <a:schemeClr val="bg1"/>
              </a:solidFill>
            </a:endParaRPr>
          </a:p>
          <a:p>
            <a:pPr algn="l"/>
            <a:r>
              <a:rPr lang="ru-RU" sz="3200" b="0" i="0" dirty="0">
                <a:solidFill>
                  <a:schemeClr val="bg1"/>
                </a:solidFill>
                <a:effectLst/>
              </a:rPr>
              <a:t>Округ		     Семья</a:t>
            </a: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D43AAA55-6DB9-E34D-B53E-3DBEB212D3DC}"/>
              </a:ext>
            </a:extLst>
          </p:cNvPr>
          <p:cNvSpPr/>
          <p:nvPr/>
        </p:nvSpPr>
        <p:spPr>
          <a:xfrm>
            <a:off x="-35210" y="3251030"/>
            <a:ext cx="2664296" cy="2664296"/>
          </a:xfrm>
          <a:prstGeom prst="ellipse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853C6D-7E96-4D41-AB3C-0DF436E19D24}"/>
              </a:ext>
            </a:extLst>
          </p:cNvPr>
          <p:cNvSpPr txBox="1"/>
          <p:nvPr/>
        </p:nvSpPr>
        <p:spPr>
          <a:xfrm>
            <a:off x="-673539" y="3921458"/>
            <a:ext cx="27778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>
                <a:solidFill>
                  <a:schemeClr val="bg1"/>
                </a:solidFill>
                <a:effectLst/>
              </a:rPr>
              <a:t>Различия</a:t>
            </a:r>
          </a:p>
          <a:p>
            <a:pPr algn="r"/>
            <a:r>
              <a:rPr lang="ru-RU" sz="2000" b="1" dirty="0">
                <a:solidFill>
                  <a:schemeClr val="bg1"/>
                </a:solidFill>
                <a:effectLst/>
              </a:rPr>
              <a:t>местного и семейного бюджетов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B96596-4E17-9C4C-AF44-112F860DE2DD}"/>
              </a:ext>
            </a:extLst>
          </p:cNvPr>
          <p:cNvSpPr txBox="1"/>
          <p:nvPr/>
        </p:nvSpPr>
        <p:spPr>
          <a:xfrm>
            <a:off x="2699792" y="3659848"/>
            <a:ext cx="27570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Б</a:t>
            </a:r>
            <a:r>
              <a:rPr lang="ru-RU" sz="1800" b="0" i="0" dirty="0">
                <a:solidFill>
                  <a:schemeClr val="bg1"/>
                </a:solidFill>
                <a:effectLst/>
              </a:rPr>
              <a:t>юджет округа регулируется законодательством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C5D494-39E5-2248-9360-A03644EDD7ED}"/>
              </a:ext>
            </a:extLst>
          </p:cNvPr>
          <p:cNvSpPr txBox="1"/>
          <p:nvPr/>
        </p:nvSpPr>
        <p:spPr>
          <a:xfrm>
            <a:off x="5914525" y="3659848"/>
            <a:ext cx="20674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0" i="0" dirty="0">
                <a:solidFill>
                  <a:schemeClr val="bg1"/>
                </a:solidFill>
                <a:effectLst/>
              </a:rPr>
              <a:t>Семейный бюджет — личными решениями</a:t>
            </a:r>
            <a:endParaRPr lang="ru-RU" dirty="0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DDE26E0E-05C3-754E-945F-DBFF16EC6B05}"/>
              </a:ext>
            </a:extLst>
          </p:cNvPr>
          <p:cNvCxnSpPr/>
          <p:nvPr/>
        </p:nvCxnSpPr>
        <p:spPr>
          <a:xfrm flipH="1">
            <a:off x="4788024" y="2420888"/>
            <a:ext cx="668827" cy="316835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EA170E4-0648-5F49-B9CB-9932DDBEE660}"/>
              </a:ext>
            </a:extLst>
          </p:cNvPr>
          <p:cNvSpPr txBox="1"/>
          <p:nvPr/>
        </p:nvSpPr>
        <p:spPr>
          <a:xfrm>
            <a:off x="4644008" y="3429000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V</a:t>
            </a:r>
            <a:endParaRPr lang="ru-RU" sz="4000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63C188E-647E-7043-8242-1C166766541B}"/>
              </a:ext>
            </a:extLst>
          </p:cNvPr>
          <p:cNvSpPr txBox="1"/>
          <p:nvPr/>
        </p:nvSpPr>
        <p:spPr>
          <a:xfrm>
            <a:off x="5148064" y="4005064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S</a:t>
            </a:r>
            <a:endParaRPr lang="ru-RU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03134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extLst>
              <a:ext uri="{FF2B5EF4-FFF2-40B4-BE49-F238E27FC236}">
                <a16:creationId xmlns:a16="http://schemas.microsoft.com/office/drawing/2014/main" id="{46CB5ED0-930F-2644-8BA8-2B3F29D1F665}"/>
              </a:ext>
            </a:extLst>
          </p:cNvPr>
          <p:cNvSpPr/>
          <p:nvPr/>
        </p:nvSpPr>
        <p:spPr>
          <a:xfrm>
            <a:off x="1331640" y="-2115616"/>
            <a:ext cx="12441577" cy="115932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156E3A-C69D-3E47-8009-72BD6DC03E9A}"/>
              </a:ext>
            </a:extLst>
          </p:cNvPr>
          <p:cNvSpPr txBox="1"/>
          <p:nvPr/>
        </p:nvSpPr>
        <p:spPr>
          <a:xfrm>
            <a:off x="3020208" y="1536174"/>
            <a:ext cx="60901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3200" b="0" i="0" dirty="0">
                <a:solidFill>
                  <a:schemeClr val="bg1"/>
                </a:solidFill>
                <a:effectLst/>
              </a:rPr>
              <a:t>ВНЕШНИЕ ФАКТОРЫ</a:t>
            </a:r>
          </a:p>
          <a:p>
            <a:pPr algn="l"/>
            <a:endParaRPr lang="ru-RU" sz="3200" dirty="0">
              <a:solidFill>
                <a:schemeClr val="bg1"/>
              </a:solidFill>
            </a:endParaRPr>
          </a:p>
          <a:p>
            <a:pPr algn="l"/>
            <a:r>
              <a:rPr lang="ru-RU" sz="3200" b="0" i="0" dirty="0">
                <a:solidFill>
                  <a:schemeClr val="bg1"/>
                </a:solidFill>
                <a:effectLst/>
              </a:rPr>
              <a:t>Округ		     Семья</a:t>
            </a: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D43AAA55-6DB9-E34D-B53E-3DBEB212D3DC}"/>
              </a:ext>
            </a:extLst>
          </p:cNvPr>
          <p:cNvSpPr/>
          <p:nvPr/>
        </p:nvSpPr>
        <p:spPr>
          <a:xfrm>
            <a:off x="29482" y="4028988"/>
            <a:ext cx="2664296" cy="2664296"/>
          </a:xfrm>
          <a:prstGeom prst="ellipse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853C6D-7E96-4D41-AB3C-0DF436E19D24}"/>
              </a:ext>
            </a:extLst>
          </p:cNvPr>
          <p:cNvSpPr txBox="1"/>
          <p:nvPr/>
        </p:nvSpPr>
        <p:spPr>
          <a:xfrm>
            <a:off x="-608847" y="4699416"/>
            <a:ext cx="27778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>
                <a:solidFill>
                  <a:schemeClr val="bg1"/>
                </a:solidFill>
                <a:effectLst/>
              </a:rPr>
              <a:t>Различия</a:t>
            </a:r>
          </a:p>
          <a:p>
            <a:pPr algn="r"/>
            <a:r>
              <a:rPr lang="ru-RU" sz="2000" b="1" dirty="0">
                <a:solidFill>
                  <a:schemeClr val="bg1"/>
                </a:solidFill>
                <a:effectLst/>
              </a:rPr>
              <a:t>местного и семейного бюджетов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B96596-4E17-9C4C-AF44-112F860DE2DD}"/>
              </a:ext>
            </a:extLst>
          </p:cNvPr>
          <p:cNvSpPr txBox="1"/>
          <p:nvPr/>
        </p:nvSpPr>
        <p:spPr>
          <a:xfrm>
            <a:off x="2460006" y="3683276"/>
            <a:ext cx="27570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Бюджет зависит от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sz="1800" b="0" i="0" dirty="0">
                <a:solidFill>
                  <a:schemeClr val="bg1"/>
                </a:solidFill>
                <a:effectLst/>
              </a:rPr>
              <a:t>экономической </a:t>
            </a:r>
          </a:p>
          <a:p>
            <a:r>
              <a:rPr lang="ru-RU" sz="1800" b="0" i="0" dirty="0">
                <a:solidFill>
                  <a:schemeClr val="bg1"/>
                </a:solidFill>
                <a:effectLst/>
              </a:rPr>
              <a:t>ситуации в стране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C5D494-39E5-2248-9360-A03644EDD7ED}"/>
              </a:ext>
            </a:extLst>
          </p:cNvPr>
          <p:cNvSpPr txBox="1"/>
          <p:nvPr/>
        </p:nvSpPr>
        <p:spPr>
          <a:xfrm>
            <a:off x="5868144" y="3659848"/>
            <a:ext cx="23298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0" i="0" dirty="0">
                <a:solidFill>
                  <a:schemeClr val="bg1"/>
                </a:solidFill>
                <a:effectLst/>
              </a:rPr>
              <a:t>Семейный бюджет зависит от семейных обстоятельств</a:t>
            </a:r>
            <a:endParaRPr lang="ru-RU" dirty="0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DDE26E0E-05C3-754E-945F-DBFF16EC6B05}"/>
              </a:ext>
            </a:extLst>
          </p:cNvPr>
          <p:cNvCxnSpPr/>
          <p:nvPr/>
        </p:nvCxnSpPr>
        <p:spPr>
          <a:xfrm flipH="1">
            <a:off x="4788024" y="2420888"/>
            <a:ext cx="668827" cy="316835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EA170E4-0648-5F49-B9CB-9932DDBEE660}"/>
              </a:ext>
            </a:extLst>
          </p:cNvPr>
          <p:cNvSpPr txBox="1"/>
          <p:nvPr/>
        </p:nvSpPr>
        <p:spPr>
          <a:xfrm>
            <a:off x="4644008" y="3429000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V</a:t>
            </a:r>
            <a:endParaRPr lang="ru-RU" sz="4000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63C188E-647E-7043-8242-1C166766541B}"/>
              </a:ext>
            </a:extLst>
          </p:cNvPr>
          <p:cNvSpPr txBox="1"/>
          <p:nvPr/>
        </p:nvSpPr>
        <p:spPr>
          <a:xfrm>
            <a:off x="5148064" y="4005064"/>
            <a:ext cx="36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S</a:t>
            </a:r>
            <a:endParaRPr lang="ru-RU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744271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extLst>
              <a:ext uri="{FF2B5EF4-FFF2-40B4-BE49-F238E27FC236}">
                <a16:creationId xmlns:a16="http://schemas.microsoft.com/office/drawing/2014/main" id="{46CB5ED0-930F-2644-8BA8-2B3F29D1F665}"/>
              </a:ext>
            </a:extLst>
          </p:cNvPr>
          <p:cNvSpPr/>
          <p:nvPr/>
        </p:nvSpPr>
        <p:spPr>
          <a:xfrm>
            <a:off x="1331640" y="-1467544"/>
            <a:ext cx="12441577" cy="11593288"/>
          </a:xfrm>
          <a:prstGeom prst="ellipse">
            <a:avLst/>
          </a:prstGeom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156E3A-C69D-3E47-8009-72BD6DC03E9A}"/>
              </a:ext>
            </a:extLst>
          </p:cNvPr>
          <p:cNvSpPr txBox="1"/>
          <p:nvPr/>
        </p:nvSpPr>
        <p:spPr>
          <a:xfrm>
            <a:off x="2249947" y="980804"/>
            <a:ext cx="663263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200" b="0" i="0" dirty="0">
                <a:solidFill>
                  <a:schemeClr val="bg1"/>
                </a:solidFill>
                <a:effectLst/>
              </a:rPr>
              <a:t>Бюджет Ленинского городского округа. ДОХОДЫ. Налоговые поступления </a:t>
            </a:r>
          </a:p>
          <a:p>
            <a:pPr algn="l"/>
            <a:endParaRPr lang="ru-RU" sz="3200" dirty="0">
              <a:solidFill>
                <a:schemeClr val="bg1"/>
              </a:solidFill>
            </a:endParaRPr>
          </a:p>
          <a:p>
            <a:pPr algn="l"/>
            <a:r>
              <a:rPr lang="ru-RU" sz="3200" b="0" i="0" dirty="0">
                <a:solidFill>
                  <a:schemeClr val="bg1"/>
                </a:solidFill>
                <a:effectLst/>
              </a:rPr>
              <a:t>		</a:t>
            </a: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D43AAA55-6DB9-E34D-B53E-3DBEB212D3DC}"/>
              </a:ext>
            </a:extLst>
          </p:cNvPr>
          <p:cNvSpPr/>
          <p:nvPr/>
        </p:nvSpPr>
        <p:spPr>
          <a:xfrm>
            <a:off x="251520" y="620688"/>
            <a:ext cx="2346663" cy="2346663"/>
          </a:xfrm>
          <a:prstGeom prst="ellipse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853C6D-7E96-4D41-AB3C-0DF436E19D24}"/>
              </a:ext>
            </a:extLst>
          </p:cNvPr>
          <p:cNvSpPr txBox="1"/>
          <p:nvPr/>
        </p:nvSpPr>
        <p:spPr>
          <a:xfrm>
            <a:off x="107505" y="980804"/>
            <a:ext cx="20160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Структура налоговых доходов бюджета в 2025 году</a:t>
            </a:r>
            <a:endParaRPr lang="ru-RU" sz="2000" b="1" dirty="0">
              <a:solidFill>
                <a:schemeClr val="bg1"/>
              </a:solidFill>
              <a:effectLst/>
            </a:endParaRPr>
          </a:p>
        </p:txBody>
      </p:sp>
      <p:graphicFrame>
        <p:nvGraphicFramePr>
          <p:cNvPr id="12" name="Объект 3">
            <a:extLst>
              <a:ext uri="{FF2B5EF4-FFF2-40B4-BE49-F238E27FC236}">
                <a16:creationId xmlns:a16="http://schemas.microsoft.com/office/drawing/2014/main" id="{9D640C84-2EDD-844C-A5B5-3F23C77C91B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2580061"/>
              </p:ext>
            </p:extLst>
          </p:nvPr>
        </p:nvGraphicFramePr>
        <p:xfrm>
          <a:off x="142902" y="1691776"/>
          <a:ext cx="8568952" cy="52746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4061404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extLst>
              <a:ext uri="{FF2B5EF4-FFF2-40B4-BE49-F238E27FC236}">
                <a16:creationId xmlns:a16="http://schemas.microsoft.com/office/drawing/2014/main" id="{46CB5ED0-930F-2644-8BA8-2B3F29D1F665}"/>
              </a:ext>
            </a:extLst>
          </p:cNvPr>
          <p:cNvSpPr/>
          <p:nvPr/>
        </p:nvSpPr>
        <p:spPr>
          <a:xfrm>
            <a:off x="1331640" y="-1467544"/>
            <a:ext cx="12441577" cy="11593288"/>
          </a:xfrm>
          <a:prstGeom prst="ellipse">
            <a:avLst/>
          </a:prstGeom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156E3A-C69D-3E47-8009-72BD6DC03E9A}"/>
              </a:ext>
            </a:extLst>
          </p:cNvPr>
          <p:cNvSpPr txBox="1"/>
          <p:nvPr/>
        </p:nvSpPr>
        <p:spPr>
          <a:xfrm>
            <a:off x="2075758" y="957412"/>
            <a:ext cx="663263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200" b="0" i="0" dirty="0">
                <a:solidFill>
                  <a:schemeClr val="bg1"/>
                </a:solidFill>
                <a:effectLst/>
              </a:rPr>
              <a:t>Бюджет Ленинского городского округа. Неналоговые доходы</a:t>
            </a:r>
          </a:p>
          <a:p>
            <a:pPr algn="l"/>
            <a:endParaRPr lang="ru-RU" sz="3200" dirty="0">
              <a:solidFill>
                <a:schemeClr val="bg1"/>
              </a:solidFill>
              <a:latin typeface="Inter"/>
            </a:endParaRPr>
          </a:p>
          <a:p>
            <a:pPr algn="l"/>
            <a:r>
              <a:rPr lang="ru-RU" sz="3200" b="0" i="0" dirty="0">
                <a:solidFill>
                  <a:schemeClr val="bg1"/>
                </a:solidFill>
                <a:effectLst/>
                <a:latin typeface="Inter"/>
              </a:rPr>
              <a:t>		</a:t>
            </a: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D43AAA55-6DB9-E34D-B53E-3DBEB212D3DC}"/>
              </a:ext>
            </a:extLst>
          </p:cNvPr>
          <p:cNvSpPr/>
          <p:nvPr/>
        </p:nvSpPr>
        <p:spPr>
          <a:xfrm>
            <a:off x="-22488" y="2641763"/>
            <a:ext cx="2346663" cy="2346663"/>
          </a:xfrm>
          <a:prstGeom prst="ellipse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853C6D-7E96-4D41-AB3C-0DF436E19D24}"/>
              </a:ext>
            </a:extLst>
          </p:cNvPr>
          <p:cNvSpPr txBox="1"/>
          <p:nvPr/>
        </p:nvSpPr>
        <p:spPr>
          <a:xfrm>
            <a:off x="-9137" y="2999486"/>
            <a:ext cx="20160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Структура неналоговых доходов бюджета в 2025 году</a:t>
            </a:r>
            <a:endParaRPr lang="ru-RU" sz="2000" b="1" dirty="0">
              <a:solidFill>
                <a:schemeClr val="bg1"/>
              </a:solidFill>
              <a:effectLst/>
            </a:endParaRPr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EFFD8184-D190-7E4E-99D1-5C8C4944452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67896622"/>
              </p:ext>
            </p:extLst>
          </p:nvPr>
        </p:nvGraphicFramePr>
        <p:xfrm>
          <a:off x="683568" y="1841796"/>
          <a:ext cx="8229600" cy="4324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9307767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extLst>
              <a:ext uri="{FF2B5EF4-FFF2-40B4-BE49-F238E27FC236}">
                <a16:creationId xmlns:a16="http://schemas.microsoft.com/office/drawing/2014/main" id="{46CB5ED0-930F-2644-8BA8-2B3F29D1F665}"/>
              </a:ext>
            </a:extLst>
          </p:cNvPr>
          <p:cNvSpPr/>
          <p:nvPr/>
        </p:nvSpPr>
        <p:spPr>
          <a:xfrm>
            <a:off x="1331640" y="-1448639"/>
            <a:ext cx="12441577" cy="11593288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156E3A-C69D-3E47-8009-72BD6DC03E9A}"/>
              </a:ext>
            </a:extLst>
          </p:cNvPr>
          <p:cNvSpPr txBox="1"/>
          <p:nvPr/>
        </p:nvSpPr>
        <p:spPr>
          <a:xfrm>
            <a:off x="2187836" y="980803"/>
            <a:ext cx="663263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200" b="0" i="0" dirty="0">
                <a:solidFill>
                  <a:schemeClr val="bg1"/>
                </a:solidFill>
                <a:effectLst/>
              </a:rPr>
              <a:t>Бюджет Ленинского городского округа. Неналоговые доходы</a:t>
            </a:r>
          </a:p>
          <a:p>
            <a:pPr algn="l"/>
            <a:endParaRPr lang="ru-RU" sz="3200" dirty="0">
              <a:solidFill>
                <a:schemeClr val="bg1"/>
              </a:solidFill>
            </a:endParaRPr>
          </a:p>
          <a:p>
            <a:pPr algn="l"/>
            <a:r>
              <a:rPr lang="ru-RU" sz="3200" b="0" i="0" dirty="0">
                <a:solidFill>
                  <a:schemeClr val="bg1"/>
                </a:solidFill>
                <a:effectLst/>
              </a:rPr>
              <a:t>		</a:t>
            </a: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D43AAA55-6DB9-E34D-B53E-3DBEB212D3DC}"/>
              </a:ext>
            </a:extLst>
          </p:cNvPr>
          <p:cNvSpPr/>
          <p:nvPr/>
        </p:nvSpPr>
        <p:spPr>
          <a:xfrm>
            <a:off x="142902" y="4348005"/>
            <a:ext cx="2346663" cy="2346663"/>
          </a:xfrm>
          <a:prstGeom prst="ellipse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853C6D-7E96-4D41-AB3C-0DF436E19D24}"/>
              </a:ext>
            </a:extLst>
          </p:cNvPr>
          <p:cNvSpPr txBox="1"/>
          <p:nvPr/>
        </p:nvSpPr>
        <p:spPr>
          <a:xfrm>
            <a:off x="-598165" y="4761023"/>
            <a:ext cx="27363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r"/>
            <a:r>
              <a:rPr lang="ru-RU" sz="2000" b="0" i="0" dirty="0">
                <a:solidFill>
                  <a:schemeClr val="bg1"/>
                </a:solidFill>
                <a:effectLst/>
              </a:rPr>
              <a:t>Субсидии и дотации из вышестоящих бюджетов</a:t>
            </a:r>
          </a:p>
        </p:txBody>
      </p:sp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C0FEFD32-A668-E243-8707-393DFC2290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0933510"/>
              </p:ext>
            </p:extLst>
          </p:nvPr>
        </p:nvGraphicFramePr>
        <p:xfrm>
          <a:off x="2555776" y="2708920"/>
          <a:ext cx="5920795" cy="3875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2219400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extLst>
              <a:ext uri="{FF2B5EF4-FFF2-40B4-BE49-F238E27FC236}">
                <a16:creationId xmlns:a16="http://schemas.microsoft.com/office/drawing/2014/main" id="{46CB5ED0-930F-2644-8BA8-2B3F29D1F665}"/>
              </a:ext>
            </a:extLst>
          </p:cNvPr>
          <p:cNvSpPr/>
          <p:nvPr/>
        </p:nvSpPr>
        <p:spPr>
          <a:xfrm>
            <a:off x="1331640" y="-1395536"/>
            <a:ext cx="12441577" cy="11593288"/>
          </a:xfrm>
          <a:prstGeom prst="ellipse">
            <a:avLst/>
          </a:prstGeom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156E3A-C69D-3E47-8009-72BD6DC03E9A}"/>
              </a:ext>
            </a:extLst>
          </p:cNvPr>
          <p:cNvSpPr txBox="1"/>
          <p:nvPr/>
        </p:nvSpPr>
        <p:spPr>
          <a:xfrm>
            <a:off x="1962296" y="980803"/>
            <a:ext cx="66326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200" dirty="0">
                <a:solidFill>
                  <a:schemeClr val="bg1"/>
                </a:solidFill>
              </a:rPr>
              <a:t>ЗАЧЕМ ПЛАТИТЬ</a:t>
            </a:r>
            <a:endParaRPr lang="ru-RU" sz="3200" b="0" i="0" dirty="0">
              <a:solidFill>
                <a:schemeClr val="bg1"/>
              </a:solidFill>
              <a:effectLst/>
            </a:endParaRPr>
          </a:p>
          <a:p>
            <a:pPr algn="l"/>
            <a:endParaRPr lang="ru-RU" sz="3200" dirty="0">
              <a:solidFill>
                <a:schemeClr val="bg1"/>
              </a:solidFill>
              <a:latin typeface="Inter"/>
            </a:endParaRPr>
          </a:p>
          <a:p>
            <a:pPr algn="l"/>
            <a:r>
              <a:rPr lang="ru-RU" sz="3200" b="0" i="0" dirty="0">
                <a:solidFill>
                  <a:schemeClr val="bg1"/>
                </a:solidFill>
                <a:effectLst/>
                <a:latin typeface="Inter"/>
              </a:rPr>
              <a:t>		</a:t>
            </a: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D43AAA55-6DB9-E34D-B53E-3DBEB212D3DC}"/>
              </a:ext>
            </a:extLst>
          </p:cNvPr>
          <p:cNvSpPr/>
          <p:nvPr/>
        </p:nvSpPr>
        <p:spPr>
          <a:xfrm>
            <a:off x="158308" y="548680"/>
            <a:ext cx="2346663" cy="2346663"/>
          </a:xfrm>
          <a:prstGeom prst="ellipse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853C6D-7E96-4D41-AB3C-0DF436E19D24}"/>
              </a:ext>
            </a:extLst>
          </p:cNvPr>
          <p:cNvSpPr txBox="1"/>
          <p:nvPr/>
        </p:nvSpPr>
        <p:spPr>
          <a:xfrm>
            <a:off x="-525162" y="1285859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r"/>
            <a:r>
              <a:rPr lang="ru-RU" sz="3600" b="0" i="0" dirty="0">
                <a:solidFill>
                  <a:schemeClr val="bg1"/>
                </a:solidFill>
                <a:effectLst/>
              </a:rPr>
              <a:t>Налоги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39EC96A-6C17-D849-91BF-BA1FF06D80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7784" y="1916832"/>
            <a:ext cx="6059016" cy="4325112"/>
          </a:xfrm>
        </p:spPr>
        <p:txBody>
          <a:bodyPr>
            <a:noAutofit/>
          </a:bodyPr>
          <a:lstStyle/>
          <a:p>
            <a:pPr marL="109728" indent="0">
              <a:buNone/>
            </a:pPr>
            <a:r>
              <a:rPr lang="ru-RU" b="0" i="0" dirty="0">
                <a:solidFill>
                  <a:schemeClr val="bg1"/>
                </a:solidFill>
                <a:effectLst/>
              </a:rPr>
              <a:t>Налоги — это деньги, которые формируют все уровни бюджета. Они идут на общие нужды: строительство дорог, школ, больниц, выплату пенсий, зарплат учителям, врачам и другим государственным служащим. С помощью них государство контролирует темпы экономического роста.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56976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extLst>
              <a:ext uri="{FF2B5EF4-FFF2-40B4-BE49-F238E27FC236}">
                <a16:creationId xmlns:a16="http://schemas.microsoft.com/office/drawing/2014/main" id="{46CB5ED0-930F-2644-8BA8-2B3F29D1F665}"/>
              </a:ext>
            </a:extLst>
          </p:cNvPr>
          <p:cNvSpPr/>
          <p:nvPr/>
        </p:nvSpPr>
        <p:spPr>
          <a:xfrm>
            <a:off x="1331640" y="-1395536"/>
            <a:ext cx="12441577" cy="11593288"/>
          </a:xfrm>
          <a:prstGeom prst="ellipse">
            <a:avLst/>
          </a:prstGeom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156E3A-C69D-3E47-8009-72BD6DC03E9A}"/>
              </a:ext>
            </a:extLst>
          </p:cNvPr>
          <p:cNvSpPr txBox="1"/>
          <p:nvPr/>
        </p:nvSpPr>
        <p:spPr>
          <a:xfrm>
            <a:off x="1962296" y="980803"/>
            <a:ext cx="66326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200" dirty="0">
                <a:solidFill>
                  <a:schemeClr val="bg1"/>
                </a:solidFill>
              </a:rPr>
              <a:t>НЕУПЛАТА, ЧЕМ ГРОЗИТ</a:t>
            </a:r>
            <a:endParaRPr lang="ru-RU" sz="3200" b="0" i="0" dirty="0">
              <a:solidFill>
                <a:schemeClr val="bg1"/>
              </a:solidFill>
              <a:effectLst/>
            </a:endParaRPr>
          </a:p>
          <a:p>
            <a:pPr algn="l"/>
            <a:endParaRPr lang="ru-RU" sz="3200" dirty="0">
              <a:solidFill>
                <a:schemeClr val="bg1"/>
              </a:solidFill>
              <a:latin typeface="Inter"/>
            </a:endParaRPr>
          </a:p>
          <a:p>
            <a:pPr algn="l"/>
            <a:r>
              <a:rPr lang="ru-RU" sz="3200" b="0" i="0" dirty="0">
                <a:solidFill>
                  <a:schemeClr val="bg1"/>
                </a:solidFill>
                <a:effectLst/>
                <a:latin typeface="Inter"/>
              </a:rPr>
              <a:t>		</a:t>
            </a: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D43AAA55-6DB9-E34D-B53E-3DBEB212D3DC}"/>
              </a:ext>
            </a:extLst>
          </p:cNvPr>
          <p:cNvSpPr/>
          <p:nvPr/>
        </p:nvSpPr>
        <p:spPr>
          <a:xfrm>
            <a:off x="158308" y="4227873"/>
            <a:ext cx="2346663" cy="2346663"/>
          </a:xfrm>
          <a:prstGeom prst="ellipse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853C6D-7E96-4D41-AB3C-0DF436E19D24}"/>
              </a:ext>
            </a:extLst>
          </p:cNvPr>
          <p:cNvSpPr txBox="1"/>
          <p:nvPr/>
        </p:nvSpPr>
        <p:spPr>
          <a:xfrm>
            <a:off x="-525162" y="4965052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r"/>
            <a:r>
              <a:rPr lang="ru-RU" sz="3600" b="0" i="0" dirty="0">
                <a:solidFill>
                  <a:schemeClr val="bg1"/>
                </a:solidFill>
                <a:effectLst/>
              </a:rPr>
              <a:t>Налоги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39EC96A-6C17-D849-91BF-BA1FF06D80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7784" y="1988840"/>
            <a:ext cx="6059016" cy="4325112"/>
          </a:xfrm>
        </p:spPr>
        <p:txBody>
          <a:bodyPr>
            <a:noAutofit/>
          </a:bodyPr>
          <a:lstStyle/>
          <a:p>
            <a:pPr marL="109728" indent="0">
              <a:buNone/>
            </a:pPr>
            <a:r>
              <a:rPr lang="ru-RU" b="0" i="0" dirty="0">
                <a:solidFill>
                  <a:schemeClr val="bg1"/>
                </a:solidFill>
                <a:effectLst/>
              </a:rPr>
              <a:t>Если не платить налоги, государство не сможет выполнять свои функции. Это может привести к ухудшению инфраструктуры, закрытию социальных программ, снижению качества услуг. Кроме того, за неуплату налогов предусмотрены штрафы, пени и даже уголовная ответственность.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064394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extLst>
              <a:ext uri="{FF2B5EF4-FFF2-40B4-BE49-F238E27FC236}">
                <a16:creationId xmlns:a16="http://schemas.microsoft.com/office/drawing/2014/main" id="{46CB5ED0-930F-2644-8BA8-2B3F29D1F665}"/>
              </a:ext>
            </a:extLst>
          </p:cNvPr>
          <p:cNvSpPr/>
          <p:nvPr/>
        </p:nvSpPr>
        <p:spPr>
          <a:xfrm>
            <a:off x="1331640" y="-1395536"/>
            <a:ext cx="12441577" cy="11593288"/>
          </a:xfrm>
          <a:prstGeom prst="ellipse">
            <a:avLst/>
          </a:prstGeom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D43AAA55-6DB9-E34D-B53E-3DBEB212D3DC}"/>
              </a:ext>
            </a:extLst>
          </p:cNvPr>
          <p:cNvSpPr/>
          <p:nvPr/>
        </p:nvSpPr>
        <p:spPr>
          <a:xfrm>
            <a:off x="108351" y="980803"/>
            <a:ext cx="2346663" cy="2346663"/>
          </a:xfrm>
          <a:prstGeom prst="ellipse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853C6D-7E96-4D41-AB3C-0DF436E19D24}"/>
              </a:ext>
            </a:extLst>
          </p:cNvPr>
          <p:cNvSpPr txBox="1"/>
          <p:nvPr/>
        </p:nvSpPr>
        <p:spPr>
          <a:xfrm>
            <a:off x="-491221" y="1738635"/>
            <a:ext cx="27363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r"/>
            <a:r>
              <a:rPr lang="ru-RU" sz="2400" b="0" i="0" dirty="0">
                <a:solidFill>
                  <a:schemeClr val="bg1"/>
                </a:solidFill>
                <a:effectLst/>
              </a:rPr>
              <a:t>Поддержка государством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39EC96A-6C17-D849-91BF-BA1FF06D80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7784" y="1164910"/>
            <a:ext cx="6059016" cy="4325112"/>
          </a:xfrm>
        </p:spPr>
        <p:txBody>
          <a:bodyPr>
            <a:noAutofit/>
          </a:bodyPr>
          <a:lstStyle/>
          <a:p>
            <a:pPr marL="109728" indent="0" algn="l">
              <a:buNone/>
            </a:pPr>
            <a:r>
              <a:rPr lang="ru-RU" sz="2400" b="0" i="0" dirty="0">
                <a:solidFill>
                  <a:schemeClr val="bg1"/>
                </a:solidFill>
                <a:effectLst/>
                <a:latin typeface="Inter"/>
              </a:rPr>
              <a:t>Государство поддерживает население, предоставляя:</a:t>
            </a:r>
          </a:p>
          <a:p>
            <a:pPr marL="109728" indent="0" algn="l">
              <a:buNone/>
            </a:pPr>
            <a:r>
              <a:rPr lang="ru-RU" sz="2400" b="1" i="0" dirty="0">
                <a:solidFill>
                  <a:schemeClr val="bg1"/>
                </a:solidFill>
                <a:effectLst/>
                <a:latin typeface="Inter"/>
              </a:rPr>
              <a:t>- социальные выплаты:</a:t>
            </a:r>
            <a:r>
              <a:rPr lang="ru-RU" sz="2400" b="0" i="0" dirty="0">
                <a:solidFill>
                  <a:schemeClr val="bg1"/>
                </a:solidFill>
                <a:effectLst/>
                <a:latin typeface="Inter"/>
              </a:rPr>
              <a:t> пенсии, пособия по безработице, выплаты на детей, поддержка малоимущих</a:t>
            </a:r>
            <a:endParaRPr lang="ru-RU" sz="2400" dirty="0">
              <a:solidFill>
                <a:schemeClr val="bg1"/>
              </a:solidFill>
              <a:latin typeface="Inter"/>
            </a:endParaRPr>
          </a:p>
          <a:p>
            <a:pPr marL="109728" indent="0" algn="l">
              <a:buNone/>
            </a:pPr>
            <a:r>
              <a:rPr lang="ru-RU" sz="2400" b="1" i="0" dirty="0">
                <a:solidFill>
                  <a:schemeClr val="bg1"/>
                </a:solidFill>
                <a:effectLst/>
                <a:latin typeface="Inter"/>
              </a:rPr>
              <a:t>- </a:t>
            </a:r>
            <a:r>
              <a:rPr lang="ru-RU" sz="2400" i="0" dirty="0">
                <a:solidFill>
                  <a:schemeClr val="bg1"/>
                </a:solidFill>
                <a:effectLst/>
                <a:latin typeface="Inter"/>
              </a:rPr>
              <a:t>бесплатное</a:t>
            </a:r>
            <a:r>
              <a:rPr lang="ru-RU" sz="2400" b="1" i="0" dirty="0">
                <a:solidFill>
                  <a:schemeClr val="bg1"/>
                </a:solidFill>
                <a:effectLst/>
                <a:latin typeface="Inter"/>
              </a:rPr>
              <a:t> </a:t>
            </a:r>
            <a:r>
              <a:rPr lang="ru-RU" sz="2400" i="0" dirty="0">
                <a:solidFill>
                  <a:schemeClr val="bg1"/>
                </a:solidFill>
                <a:effectLst/>
                <a:latin typeface="Inter"/>
              </a:rPr>
              <a:t>о</a:t>
            </a:r>
            <a:r>
              <a:rPr lang="ru-RU" sz="2400" b="0" i="0" dirty="0">
                <a:solidFill>
                  <a:schemeClr val="bg1"/>
                </a:solidFill>
                <a:effectLst/>
                <a:latin typeface="Inter"/>
              </a:rPr>
              <a:t>бразование, медицина, льготы на проезд, субсидии на ЖКУ</a:t>
            </a:r>
          </a:p>
          <a:p>
            <a:pPr marL="109728" indent="0" algn="l">
              <a:buNone/>
            </a:pPr>
            <a:r>
              <a:rPr lang="ru-RU" sz="2400" b="1" i="0" dirty="0">
                <a:solidFill>
                  <a:schemeClr val="bg1"/>
                </a:solidFill>
                <a:effectLst/>
                <a:latin typeface="Inter"/>
              </a:rPr>
              <a:t>- социальная поддержка:</a:t>
            </a:r>
            <a:r>
              <a:rPr lang="ru-RU" sz="2400" b="0" i="0" dirty="0">
                <a:solidFill>
                  <a:schemeClr val="bg1"/>
                </a:solidFill>
                <a:effectLst/>
                <a:latin typeface="Inter"/>
              </a:rPr>
              <a:t> </a:t>
            </a:r>
            <a:r>
              <a:rPr lang="ru-RU" sz="2400" dirty="0">
                <a:solidFill>
                  <a:schemeClr val="bg1"/>
                </a:solidFill>
                <a:latin typeface="Inter"/>
              </a:rPr>
              <a:t>с</a:t>
            </a:r>
            <a:r>
              <a:rPr lang="ru-RU" sz="2400" b="0" i="0" dirty="0">
                <a:solidFill>
                  <a:schemeClr val="bg1"/>
                </a:solidFill>
                <a:effectLst/>
                <a:latin typeface="Inter"/>
              </a:rPr>
              <a:t>троительство жилья, поддержка малого бизнеса, создание рабочих мест</a:t>
            </a:r>
            <a:br>
              <a:rPr lang="ru-RU" sz="2400" b="0" i="0" dirty="0">
                <a:solidFill>
                  <a:schemeClr val="bg1"/>
                </a:solidFill>
                <a:effectLst/>
                <a:latin typeface="Inter"/>
              </a:rPr>
            </a:br>
            <a:r>
              <a:rPr lang="ru-RU" sz="2400" b="0" i="0" dirty="0">
                <a:solidFill>
                  <a:schemeClr val="bg1"/>
                </a:solidFill>
                <a:effectLst/>
                <a:latin typeface="Inter"/>
              </a:rPr>
              <a:t>- </a:t>
            </a:r>
            <a:r>
              <a:rPr lang="ru-RU" sz="2400" b="1" i="0" dirty="0">
                <a:solidFill>
                  <a:schemeClr val="bg1"/>
                </a:solidFill>
                <a:effectLst/>
                <a:latin typeface="Inter"/>
              </a:rPr>
              <a:t>кризисная помощь:</a:t>
            </a:r>
            <a:r>
              <a:rPr lang="ru-RU" sz="2400" b="0" i="0" dirty="0">
                <a:solidFill>
                  <a:schemeClr val="bg1"/>
                </a:solidFill>
                <a:effectLst/>
                <a:latin typeface="Inter"/>
              </a:rPr>
              <a:t> выплаты во время пандемии и других чрезвычайных ситуаций.</a:t>
            </a:r>
          </a:p>
        </p:txBody>
      </p:sp>
    </p:spTree>
    <p:extLst>
      <p:ext uri="{BB962C8B-B14F-4D97-AF65-F5344CB8AC3E}">
        <p14:creationId xmlns:p14="http://schemas.microsoft.com/office/powerpoint/2010/main" val="87405738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extLst>
              <a:ext uri="{FF2B5EF4-FFF2-40B4-BE49-F238E27FC236}">
                <a16:creationId xmlns:a16="http://schemas.microsoft.com/office/drawing/2014/main" id="{46CB5ED0-930F-2644-8BA8-2B3F29D1F665}"/>
              </a:ext>
            </a:extLst>
          </p:cNvPr>
          <p:cNvSpPr/>
          <p:nvPr/>
        </p:nvSpPr>
        <p:spPr>
          <a:xfrm>
            <a:off x="1331640" y="-1395536"/>
            <a:ext cx="12441577" cy="11593288"/>
          </a:xfrm>
          <a:prstGeom prst="ellipse">
            <a:avLst/>
          </a:prstGeom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D43AAA55-6DB9-E34D-B53E-3DBEB212D3DC}"/>
              </a:ext>
            </a:extLst>
          </p:cNvPr>
          <p:cNvSpPr/>
          <p:nvPr/>
        </p:nvSpPr>
        <p:spPr>
          <a:xfrm>
            <a:off x="158308" y="2636912"/>
            <a:ext cx="2346663" cy="2346663"/>
          </a:xfrm>
          <a:prstGeom prst="ellipse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853C6D-7E96-4D41-AB3C-0DF436E19D24}"/>
              </a:ext>
            </a:extLst>
          </p:cNvPr>
          <p:cNvSpPr txBox="1"/>
          <p:nvPr/>
        </p:nvSpPr>
        <p:spPr>
          <a:xfrm>
            <a:off x="-441264" y="3394744"/>
            <a:ext cx="27363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r"/>
            <a:r>
              <a:rPr lang="ru-RU" sz="2400" b="0" i="0" dirty="0">
                <a:solidFill>
                  <a:schemeClr val="bg1"/>
                </a:solidFill>
                <a:effectLst/>
              </a:rPr>
              <a:t>Влияние на бюджет 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39EC96A-6C17-D849-91BF-BA1FF06D80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5597" y="2338241"/>
            <a:ext cx="6059016" cy="4325112"/>
          </a:xfrm>
        </p:spPr>
        <p:txBody>
          <a:bodyPr>
            <a:noAutofit/>
          </a:bodyPr>
          <a:lstStyle/>
          <a:p>
            <a:pPr marL="109728" indent="0" algn="l">
              <a:buNone/>
            </a:pPr>
            <a:r>
              <a:rPr lang="ru-RU" sz="2400" b="0" i="0" dirty="0">
                <a:solidFill>
                  <a:schemeClr val="bg1"/>
                </a:solidFill>
                <a:effectLst/>
                <a:latin typeface="Inter"/>
              </a:rPr>
              <a:t>Мы можем повлиять на бюджет Ленинского городского округа, принимая участие в публичных слушаниях, где обсуждается бюджет на следующий год. Также писать в администрацию округа с предложениями в течении года. </a:t>
            </a:r>
            <a:br>
              <a:rPr lang="ru-RU" sz="2400" b="0" i="0" dirty="0">
                <a:solidFill>
                  <a:schemeClr val="bg1"/>
                </a:solidFill>
                <a:effectLst/>
                <a:latin typeface="Inter"/>
              </a:rPr>
            </a:br>
            <a:r>
              <a:rPr lang="ru-RU" sz="2400" b="0" i="0" dirty="0">
                <a:solidFill>
                  <a:schemeClr val="bg1"/>
                </a:solidFill>
                <a:effectLst/>
                <a:latin typeface="Inter"/>
              </a:rPr>
              <a:t/>
            </a:r>
            <a:br>
              <a:rPr lang="ru-RU" sz="2400" b="0" i="0" dirty="0">
                <a:solidFill>
                  <a:schemeClr val="bg1"/>
                </a:solidFill>
                <a:effectLst/>
                <a:latin typeface="Inter"/>
              </a:rPr>
            </a:br>
            <a:r>
              <a:rPr lang="ru-RU" sz="2400" b="0" i="0" dirty="0">
                <a:solidFill>
                  <a:schemeClr val="bg1"/>
                </a:solidFill>
                <a:effectLst/>
                <a:latin typeface="Inter"/>
              </a:rPr>
              <a:t>Контролировать расход бюджетных денег, своевременно сообщая о коррупции или неэффективных тратах.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E9B684-6227-EB4B-9361-2F52450E97F8}"/>
              </a:ext>
            </a:extLst>
          </p:cNvPr>
          <p:cNvSpPr txBox="1"/>
          <p:nvPr/>
        </p:nvSpPr>
        <p:spPr>
          <a:xfrm>
            <a:off x="1763688" y="1196752"/>
            <a:ext cx="66326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200" b="0" i="0" dirty="0">
                <a:solidFill>
                  <a:schemeClr val="bg1"/>
                </a:solidFill>
                <a:effectLst/>
              </a:rPr>
              <a:t>ВКЛАД КАЖДОГО</a:t>
            </a:r>
          </a:p>
          <a:p>
            <a:pPr algn="l"/>
            <a:endParaRPr lang="ru-RU" sz="3200" dirty="0">
              <a:solidFill>
                <a:schemeClr val="bg1"/>
              </a:solidFill>
              <a:latin typeface="Inter"/>
            </a:endParaRPr>
          </a:p>
          <a:p>
            <a:pPr algn="l"/>
            <a:r>
              <a:rPr lang="ru-RU" sz="3200" b="0" i="0" dirty="0">
                <a:solidFill>
                  <a:schemeClr val="bg1"/>
                </a:solidFill>
                <a:effectLst/>
                <a:latin typeface="Inter"/>
              </a:rPr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16601483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extLst>
              <a:ext uri="{FF2B5EF4-FFF2-40B4-BE49-F238E27FC236}">
                <a16:creationId xmlns:a16="http://schemas.microsoft.com/office/drawing/2014/main" id="{46CB5ED0-930F-2644-8BA8-2B3F29D1F665}"/>
              </a:ext>
            </a:extLst>
          </p:cNvPr>
          <p:cNvSpPr/>
          <p:nvPr/>
        </p:nvSpPr>
        <p:spPr>
          <a:xfrm>
            <a:off x="1331640" y="-1395536"/>
            <a:ext cx="12441577" cy="11593288"/>
          </a:xfrm>
          <a:prstGeom prst="ellipse">
            <a:avLst/>
          </a:prstGeom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D43AAA55-6DB9-E34D-B53E-3DBEB212D3DC}"/>
              </a:ext>
            </a:extLst>
          </p:cNvPr>
          <p:cNvSpPr/>
          <p:nvPr/>
        </p:nvSpPr>
        <p:spPr>
          <a:xfrm>
            <a:off x="158308" y="4316690"/>
            <a:ext cx="2346663" cy="2346663"/>
          </a:xfrm>
          <a:prstGeom prst="ellipse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853C6D-7E96-4D41-AB3C-0DF436E19D24}"/>
              </a:ext>
            </a:extLst>
          </p:cNvPr>
          <p:cNvSpPr txBox="1"/>
          <p:nvPr/>
        </p:nvSpPr>
        <p:spPr>
          <a:xfrm>
            <a:off x="-437373" y="5259188"/>
            <a:ext cx="273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r"/>
            <a:r>
              <a:rPr lang="ru-RU" sz="2400" b="0" i="0" dirty="0">
                <a:solidFill>
                  <a:schemeClr val="bg1"/>
                </a:solidFill>
                <a:effectLst/>
              </a:rPr>
              <a:t>Заключение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39EC96A-6C17-D849-91BF-BA1FF06D80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3591" y="3212976"/>
            <a:ext cx="6059016" cy="4325112"/>
          </a:xfrm>
        </p:spPr>
        <p:txBody>
          <a:bodyPr>
            <a:noAutofit/>
          </a:bodyPr>
          <a:lstStyle/>
          <a:p>
            <a:pPr marL="109728" indent="0" algn="l">
              <a:buNone/>
            </a:pPr>
            <a:r>
              <a:rPr lang="ru-RU" b="1" dirty="0">
                <a:solidFill>
                  <a:schemeClr val="bg1"/>
                </a:solidFill>
              </a:rPr>
              <a:t>Э</a:t>
            </a:r>
            <a:r>
              <a:rPr lang="ru-RU" dirty="0">
                <a:solidFill>
                  <a:schemeClr val="bg1"/>
                </a:solidFill>
                <a:effectLst/>
              </a:rPr>
              <a:t>ффективное управление финансами требует понимания общих принципов планирования, начиная с малого – семейного бюджета, заканчивая разными уровнями бюджета.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E9B684-6227-EB4B-9361-2F52450E97F8}"/>
              </a:ext>
            </a:extLst>
          </p:cNvPr>
          <p:cNvSpPr txBox="1"/>
          <p:nvPr/>
        </p:nvSpPr>
        <p:spPr>
          <a:xfrm>
            <a:off x="1979712" y="971650"/>
            <a:ext cx="66326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200" b="1" dirty="0">
                <a:solidFill>
                  <a:schemeClr val="bg1"/>
                </a:solidFill>
                <a:effectLst/>
              </a:rPr>
              <a:t>БЮДЖЕТНАЯ ГРАМОТНОСТЬ – КЛЮЧ К УСПЕХУ</a:t>
            </a:r>
            <a:endParaRPr lang="ru-RU" sz="3200" b="0" i="0" dirty="0">
              <a:solidFill>
                <a:schemeClr val="bg1"/>
              </a:solidFill>
              <a:effectLst/>
              <a:latin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417393769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796</TotalTime>
  <Words>379</Words>
  <Application>Microsoft Office PowerPoint</Application>
  <PresentationFormat>Экран (4:3)</PresentationFormat>
  <Paragraphs>111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Georgia</vt:lpstr>
      <vt:lpstr>Inter</vt:lpstr>
      <vt:lpstr>Times New Roman</vt:lpstr>
      <vt:lpstr>Trebuchet MS</vt:lpstr>
      <vt:lpstr>Wingdings 2</vt:lpstr>
      <vt:lpstr>Городская</vt:lpstr>
      <vt:lpstr>Бюджет: просто о сложном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Бюджет: просто о сложном</dc:title>
  <dc:creator>СУПЕР</dc:creator>
  <cp:lastModifiedBy>Финансовое</cp:lastModifiedBy>
  <cp:revision>30</cp:revision>
  <cp:lastPrinted>2025-02-28T09:02:27Z</cp:lastPrinted>
  <dcterms:created xsi:type="dcterms:W3CDTF">2025-02-27T12:04:40Z</dcterms:created>
  <dcterms:modified xsi:type="dcterms:W3CDTF">2025-02-28T09:58:20Z</dcterms:modified>
</cp:coreProperties>
</file>