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handoutMasterIdLst>
    <p:handoutMasterId r:id="rId58"/>
  </p:handoutMasterIdLst>
  <p:sldIdLst>
    <p:sldId id="257" r:id="rId2"/>
    <p:sldId id="263" r:id="rId3"/>
    <p:sldId id="286" r:id="rId4"/>
    <p:sldId id="289" r:id="rId5"/>
    <p:sldId id="316" r:id="rId6"/>
    <p:sldId id="341" r:id="rId7"/>
    <p:sldId id="292" r:id="rId8"/>
    <p:sldId id="261" r:id="rId9"/>
    <p:sldId id="346" r:id="rId10"/>
    <p:sldId id="347" r:id="rId11"/>
    <p:sldId id="348" r:id="rId12"/>
    <p:sldId id="349" r:id="rId13"/>
    <p:sldId id="304" r:id="rId14"/>
    <p:sldId id="305" r:id="rId15"/>
    <p:sldId id="334" r:id="rId16"/>
    <p:sldId id="309" r:id="rId17"/>
    <p:sldId id="335" r:id="rId18"/>
    <p:sldId id="311" r:id="rId19"/>
    <p:sldId id="338" r:id="rId20"/>
    <p:sldId id="337" r:id="rId21"/>
    <p:sldId id="312" r:id="rId22"/>
    <p:sldId id="298" r:id="rId23"/>
    <p:sldId id="313" r:id="rId24"/>
    <p:sldId id="314" r:id="rId25"/>
    <p:sldId id="315" r:id="rId26"/>
    <p:sldId id="299" r:id="rId27"/>
    <p:sldId id="293" r:id="rId28"/>
    <p:sldId id="300" r:id="rId29"/>
    <p:sldId id="317" r:id="rId30"/>
    <p:sldId id="318" r:id="rId31"/>
    <p:sldId id="319" r:id="rId32"/>
    <p:sldId id="320" r:id="rId33"/>
    <p:sldId id="321" r:id="rId34"/>
    <p:sldId id="322" r:id="rId35"/>
    <p:sldId id="323" r:id="rId36"/>
    <p:sldId id="324" r:id="rId37"/>
    <p:sldId id="325" r:id="rId38"/>
    <p:sldId id="326" r:id="rId39"/>
    <p:sldId id="327" r:id="rId40"/>
    <p:sldId id="328" r:id="rId41"/>
    <p:sldId id="329" r:id="rId42"/>
    <p:sldId id="330" r:id="rId43"/>
    <p:sldId id="331" r:id="rId44"/>
    <p:sldId id="332" r:id="rId45"/>
    <p:sldId id="333" r:id="rId46"/>
    <p:sldId id="295" r:id="rId47"/>
    <p:sldId id="296" r:id="rId48"/>
    <p:sldId id="297" r:id="rId49"/>
    <p:sldId id="259" r:id="rId50"/>
    <p:sldId id="262" r:id="rId51"/>
    <p:sldId id="350" r:id="rId52"/>
    <p:sldId id="351" r:id="rId53"/>
    <p:sldId id="301" r:id="rId54"/>
    <p:sldId id="302" r:id="rId55"/>
    <p:sldId id="290" r:id="rId56"/>
  </p:sldIdLst>
  <p:sldSz cx="12192000" cy="6858000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AE9F5"/>
    <a:srgbClr val="C37813"/>
    <a:srgbClr val="FCF0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809" autoAdjust="0"/>
    <p:restoredTop sz="94660"/>
  </p:normalViewPr>
  <p:slideViewPr>
    <p:cSldViewPr snapToGrid="0">
      <p:cViewPr varScale="1">
        <p:scale>
          <a:sx n="88" d="100"/>
          <a:sy n="88" d="100"/>
        </p:scale>
        <p:origin x="3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4934900199672003E-2"/>
          <c:y val="0.10339712656725743"/>
          <c:w val="0.57492095679481081"/>
          <c:h val="0.8187665138656091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25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НДФЛ</c:v>
                </c:pt>
                <c:pt idx="1">
                  <c:v>Акцизы</c:v>
                </c:pt>
                <c:pt idx="2">
                  <c:v>Налоги на совокупный доход</c:v>
                </c:pt>
                <c:pt idx="3">
                  <c:v>Госпошлина</c:v>
                </c:pt>
                <c:pt idx="4">
                  <c:v>Земельный налог</c:v>
                </c:pt>
                <c:pt idx="5">
                  <c:v>Налог на имущество физических лиц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2346.4670000000001</c:v>
                </c:pt>
                <c:pt idx="1">
                  <c:v>33.634</c:v>
                </c:pt>
                <c:pt idx="2">
                  <c:v>1886.462</c:v>
                </c:pt>
                <c:pt idx="3">
                  <c:v>44.978000000000002</c:v>
                </c:pt>
                <c:pt idx="4">
                  <c:v>1416.127</c:v>
                </c:pt>
                <c:pt idx="5">
                  <c:v>384.63600000000002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AB-434B-A748-C2D490D38BE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 w="101600" prst="riblet"/>
        </a:sp3d>
      </c:spPr>
    </c:plotArea>
    <c:legend>
      <c:legendPos val="r"/>
      <c:layout>
        <c:manualLayout>
          <c:xMode val="edge"/>
          <c:yMode val="edge"/>
          <c:x val="0.69198884243970282"/>
          <c:y val="3.6522061094851885E-2"/>
          <c:w val="0.24136742455988724"/>
          <c:h val="0.84062197598012467"/>
        </c:manualLayout>
      </c:layout>
      <c:overlay val="0"/>
      <c:txPr>
        <a:bodyPr/>
        <a:lstStyle/>
        <a:p>
          <a:pPr>
            <a:defRPr sz="1400" b="1" i="1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60"/>
      <c:rotY val="130"/>
      <c:depthPercent val="100"/>
      <c:rAngAx val="0"/>
      <c:perspective val="4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0496006547568653E-2"/>
          <c:y val="9.390361299572958E-2"/>
          <c:w val="0.58821711046199865"/>
          <c:h val="0.8218554790295524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01600" prst="riblet"/>
            </a:sp3d>
          </c:spPr>
          <c:explosion val="12"/>
          <c:dLbls>
            <c:dLbl>
              <c:idx val="0"/>
              <c:layout>
                <c:manualLayout>
                  <c:x val="9.9953108951613065E-2"/>
                  <c:y val="-8.983168536829241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E3A-48B0-B2FE-105D09BF5F48}"/>
                </c:ext>
              </c:extLst>
            </c:dLbl>
            <c:dLbl>
              <c:idx val="1"/>
              <c:layout>
                <c:manualLayout>
                  <c:x val="3.7308071212042264E-2"/>
                  <c:y val="-1.022310652351759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3A-48B0-B2FE-105D09BF5F48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1" baseline="0"/>
                </a:pPr>
                <a:endParaRPr lang="ru-RU"/>
              </a:p>
            </c:txPr>
            <c:dLblPos val="bestFit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Доходы от использования имущества</c:v>
                </c:pt>
                <c:pt idx="1">
                  <c:v>Доходы от продажи активов</c:v>
                </c:pt>
                <c:pt idx="2">
                  <c:v>Штрафы, санкции, возмещение ущерба</c:v>
                </c:pt>
                <c:pt idx="3">
                  <c:v>Прочие неналоговые доходы</c:v>
                </c:pt>
                <c:pt idx="4">
                  <c:v>Доходы от оказания услуг</c:v>
                </c:pt>
                <c:pt idx="5">
                  <c:v>Плата за пользование природными ресурсами</c:v>
                </c:pt>
              </c:strCache>
            </c:strRef>
          </c:cat>
          <c:val>
            <c:numRef>
              <c:f>Лист1!$B$2:$B$7</c:f>
              <c:numCache>
                <c:formatCode>0.0</c:formatCode>
                <c:ptCount val="6"/>
                <c:pt idx="0">
                  <c:v>343.9</c:v>
                </c:pt>
                <c:pt idx="1">
                  <c:v>98.1</c:v>
                </c:pt>
                <c:pt idx="2">
                  <c:v>4.5</c:v>
                </c:pt>
                <c:pt idx="3">
                  <c:v>3.5</c:v>
                </c:pt>
                <c:pt idx="4">
                  <c:v>0.4</c:v>
                </c:pt>
                <c:pt idx="5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3A-48B0-B2FE-105D09BF5F48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scene3d>
          <a:camera prst="orthographicFront"/>
          <a:lightRig rig="threePt" dir="t"/>
        </a:scene3d>
        <a:sp3d>
          <a:bevelT/>
        </a:sp3d>
      </c:spPr>
    </c:plotArea>
    <c:legend>
      <c:legendPos val="r"/>
      <c:layout>
        <c:manualLayout>
          <c:xMode val="edge"/>
          <c:yMode val="edge"/>
          <c:x val="0.72984188468376943"/>
          <c:y val="2.6375380492786538E-2"/>
          <c:w val="0.23628766304877688"/>
          <c:h val="0.93335437476644012"/>
        </c:manualLayout>
      </c:layout>
      <c:overlay val="0"/>
      <c:txPr>
        <a:bodyPr/>
        <a:lstStyle/>
        <a:p>
          <a:pPr>
            <a:defRPr sz="1200" b="1" i="1">
              <a:solidFill>
                <a:schemeClr val="tx2">
                  <a:lumMod val="75000"/>
                </a:schemeClr>
              </a:solidFill>
              <a:effectLst/>
            </a:defRPr>
          </a:pPr>
          <a:endParaRPr lang="ru-RU"/>
        </a:p>
      </c:txPr>
    </c:legend>
    <c:plotVisOnly val="1"/>
    <c:dispBlanksAs val="zero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90"/>
      <c:rotY val="90"/>
      <c:depthPercent val="2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solidFill>
          <a:schemeClr val="accent5">
            <a:lumMod val="20000"/>
            <a:lumOff val="80000"/>
            <a:alpha val="43000"/>
          </a:schemeClr>
        </a:solidFill>
        <a:ln>
          <a:noFill/>
        </a:ln>
        <a:effectLst/>
        <a:sp3d/>
      </c:spPr>
    </c:sideWall>
    <c:backWall>
      <c:thickness val="0"/>
      <c:spPr>
        <a:solidFill>
          <a:schemeClr val="accent1">
            <a:lumMod val="20000"/>
            <a:lumOff val="80000"/>
          </a:schemeClr>
        </a:solidFill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Иные МБТ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23.1</c:v>
                </c:pt>
                <c:pt idx="1">
                  <c:v>18.7</c:v>
                </c:pt>
                <c:pt idx="2">
                  <c:v>10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6C-445C-BA90-F89C9A5B584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Дотация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Лист1!$C$2:$C$6</c:f>
              <c:numCache>
                <c:formatCode>#,##0.0</c:formatCode>
                <c:ptCount val="5"/>
                <c:pt idx="0">
                  <c:v>123.6</c:v>
                </c:pt>
                <c:pt idx="1">
                  <c:v>6.9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6C-445C-BA90-F89C9A5B5848}"/>
            </c:ext>
          </c:extLst>
        </c:ser>
        <c:ser>
          <c:idx val="4"/>
          <c:order val="2"/>
          <c:tx>
            <c:v>Прочие безвозмездные поступления</c:v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Лист1!$D$2:$D$6</c:f>
              <c:numCache>
                <c:formatCode>#,##0.0</c:formatCode>
                <c:ptCount val="5"/>
                <c:pt idx="0">
                  <c:v>4.2</c:v>
                </c:pt>
                <c:pt idx="1">
                  <c:v>431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26-4792-B49F-9366AD72AF6C}"/>
            </c:ext>
          </c:extLst>
        </c:ser>
        <c:ser>
          <c:idx val="2"/>
          <c:order val="3"/>
          <c:tx>
            <c:v>Субсидия</c:v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Лист1!$E$2:$E$6</c:f>
              <c:numCache>
                <c:formatCode>#,##0.0</c:formatCode>
                <c:ptCount val="5"/>
                <c:pt idx="0">
                  <c:v>899.4</c:v>
                </c:pt>
                <c:pt idx="1">
                  <c:v>3278.5</c:v>
                </c:pt>
                <c:pt idx="2">
                  <c:v>5199.8</c:v>
                </c:pt>
                <c:pt idx="3">
                  <c:v>5625</c:v>
                </c:pt>
                <c:pt idx="4">
                  <c:v>2386.1999999999998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6C-445C-BA90-F89C9A5B5848}"/>
            </c:ext>
          </c:extLst>
        </c:ser>
        <c:ser>
          <c:idx val="3"/>
          <c:order val="4"/>
          <c:tx>
            <c:strRef>
              <c:f>Лист1!$F$1</c:f>
              <c:strCache>
                <c:ptCount val="1"/>
                <c:pt idx="0">
                  <c:v>Субвенция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solidFill>
                <a:schemeClr val="lt1"/>
              </a:solidFill>
              <a:ln>
                <a:solidFill>
                  <a:schemeClr val="dk1">
                    <a:lumMod val="25000"/>
                    <a:lumOff val="75000"/>
                  </a:scheme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Лист1!$F$2:$F$6</c:f>
              <c:numCache>
                <c:formatCode>#,##0.0</c:formatCode>
                <c:ptCount val="5"/>
                <c:pt idx="0">
                  <c:v>3444.3670000000002</c:v>
                </c:pt>
                <c:pt idx="1">
                  <c:v>3851.4650000000001</c:v>
                </c:pt>
                <c:pt idx="2">
                  <c:v>4431.415</c:v>
                </c:pt>
                <c:pt idx="3">
                  <c:v>4414.5129999999999</c:v>
                </c:pt>
                <c:pt idx="4">
                  <c:v>4416.674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6C-445C-BA90-F89C9A5B5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36499104"/>
        <c:axId val="436504512"/>
        <c:axId val="0"/>
      </c:bar3DChart>
      <c:valAx>
        <c:axId val="43650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6499104"/>
        <c:crosses val="autoZero"/>
        <c:crossBetween val="between"/>
      </c:valAx>
      <c:catAx>
        <c:axId val="436499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650451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75"/>
      <c:rotY val="153"/>
      <c:rAngAx val="0"/>
      <c:perspective val="1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4949219254897031"/>
          <c:y val="6.4366034849972609E-2"/>
          <c:w val="0.52789430629301148"/>
          <c:h val="0.8450251913468603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explosion val="7"/>
          <c:dPt>
            <c:idx val="2"/>
            <c:bubble3D val="0"/>
            <c:explosion val="2"/>
            <c:extLst>
              <c:ext xmlns:c16="http://schemas.microsoft.com/office/drawing/2014/chart" uri="{C3380CC4-5D6E-409C-BE32-E72D297353CC}">
                <c16:uniqueId val="{00000001-326E-40FF-A606-114D10E11D3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/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Лист1!$A$2:$A$19</c:f>
              <c:strCache>
                <c:ptCount val="18"/>
                <c:pt idx="0">
                  <c:v>Здравоохранение</c:v>
                </c:pt>
                <c:pt idx="1">
                  <c:v>Культура</c:v>
                </c:pt>
                <c:pt idx="2">
                  <c:v>Образование</c:v>
                </c:pt>
                <c:pt idx="3">
                  <c:v>Социальная защита населения</c:v>
                </c:pt>
                <c:pt idx="4">
                  <c:v>Спорт</c:v>
                </c:pt>
                <c:pt idx="5">
                  <c:v>Развитие сельского хозяйства</c:v>
                </c:pt>
                <c:pt idx="6">
                  <c:v>Экология и окружающая среда</c:v>
                </c:pt>
                <c:pt idx="7">
                  <c:v>Безопасность и обеспечение безопасности жизнедеятельности населения</c:v>
                </c:pt>
                <c:pt idx="8">
                  <c:v>Жилище</c:v>
                </c:pt>
                <c:pt idx="9">
                  <c:v>Развитие инженерной инфраструктуры и энергоэффективности</c:v>
                </c:pt>
                <c:pt idx="10">
                  <c:v>Предпринимательство</c:v>
                </c:pt>
                <c:pt idx="11">
                  <c:v>Управление имуществом и муниципальными финансами</c:v>
                </c:pt>
                <c:pt idx="12">
                  <c:v>Развитие институтов гражданского общества, повышение эффективности местного самоуправления и реализации молодежной политики</c:v>
                </c:pt>
                <c:pt idx="13">
                  <c:v>Развитие и функционирование дорожно-транспортного комплекса</c:v>
                </c:pt>
                <c:pt idx="14">
                  <c:v>Цифровое муниципальное образование</c:v>
                </c:pt>
                <c:pt idx="15">
                  <c:v>Архитектура и градостроительство</c:v>
                </c:pt>
                <c:pt idx="16">
                  <c:v>Формирование современной комфортной городской среды</c:v>
                </c:pt>
                <c:pt idx="17">
                  <c:v>Строительство объектов социальной инфраструктуры</c:v>
                </c:pt>
              </c:strCache>
            </c:strRef>
          </c:cat>
          <c:val>
            <c:numRef>
              <c:f>Лист1!$B$2:$B$19</c:f>
              <c:numCache>
                <c:formatCode>0.00</c:formatCode>
                <c:ptCount val="18"/>
                <c:pt idx="0">
                  <c:v>7.7178093595319894E-2</c:v>
                </c:pt>
                <c:pt idx="1">
                  <c:v>3.40529986753761</c:v>
                </c:pt>
                <c:pt idx="2">
                  <c:v>37.847450091607001</c:v>
                </c:pt>
                <c:pt idx="3">
                  <c:v>0.48719397423640215</c:v>
                </c:pt>
                <c:pt idx="4">
                  <c:v>2.1070924228818821</c:v>
                </c:pt>
                <c:pt idx="5">
                  <c:v>2.7765737957744847E-2</c:v>
                </c:pt>
                <c:pt idx="6">
                  <c:v>1.4989884602323389E-2</c:v>
                </c:pt>
                <c:pt idx="7">
                  <c:v>1.0563078396376384</c:v>
                </c:pt>
                <c:pt idx="8">
                  <c:v>0.31229196786517682</c:v>
                </c:pt>
                <c:pt idx="9">
                  <c:v>2.7689494576616407</c:v>
                </c:pt>
                <c:pt idx="10">
                  <c:v>1.2250491046876175E-2</c:v>
                </c:pt>
                <c:pt idx="11">
                  <c:v>6.016761606234752</c:v>
                </c:pt>
                <c:pt idx="12">
                  <c:v>0.61603903446779185</c:v>
                </c:pt>
                <c:pt idx="13">
                  <c:v>6.4791839544039487</c:v>
                </c:pt>
                <c:pt idx="14">
                  <c:v>1.3013659887623419</c:v>
                </c:pt>
                <c:pt idx="15">
                  <c:v>2.3774282964851654E-2</c:v>
                </c:pt>
                <c:pt idx="16">
                  <c:v>10.146509881205466</c:v>
                </c:pt>
                <c:pt idx="17">
                  <c:v>24.106286873222345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26E-40FF-A606-114D10E11D3A}"/>
            </c:ext>
          </c:extLst>
        </c:ser>
        <c:dLbls>
          <c:dLblPos val="bestFit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"/>
          <c:y val="0"/>
          <c:w val="0.50861313821680765"/>
          <c:h val="1"/>
        </c:manualLayout>
      </c:layout>
      <c:overlay val="1"/>
      <c:txPr>
        <a:bodyPr/>
        <a:lstStyle/>
        <a:p>
          <a:pPr>
            <a:defRPr sz="1010" baseline="0"/>
          </a:pPr>
          <a:endParaRPr lang="ru-RU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0.52041</cdr:x>
      <cdr:y>0.25455</cdr:y>
    </cdr:from>
    <cdr:to>
      <cdr:x>0.69971</cdr:x>
      <cdr:y>0.43373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672408" y="1008112"/>
          <a:ext cx="1265295" cy="7096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0.06452</cdr:x>
      <cdr:y>0.45455</cdr:y>
    </cdr:from>
    <cdr:to>
      <cdr:x>0.16327</cdr:x>
      <cdr:y>0.59683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55304" y="1800200"/>
          <a:ext cx="696824" cy="5635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0.05102</cdr:x>
      <cdr:y>0.16364</cdr:y>
    </cdr:from>
    <cdr:to>
      <cdr:x>0.21429</cdr:x>
      <cdr:y>0.3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60041" y="648072"/>
          <a:ext cx="1152158" cy="5400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0.2551</cdr:x>
      <cdr:y>0.12727</cdr:y>
    </cdr:from>
    <cdr:to>
      <cdr:x>0.38468</cdr:x>
      <cdr:y>0.35816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800200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0.18367</cdr:x>
      <cdr:y>0.09091</cdr:y>
    </cdr:from>
    <cdr:to>
      <cdr:x>0.29382</cdr:x>
      <cdr:y>0.2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296144" y="360040"/>
          <a:ext cx="777311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0.30691</cdr:x>
      <cdr:y>0.12727</cdr:y>
    </cdr:from>
    <cdr:to>
      <cdr:x>0.43649</cdr:x>
      <cdr:y>0.35816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165821" y="50405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0.28524</cdr:x>
      <cdr:y>0.05455</cdr:y>
    </cdr:from>
    <cdr:to>
      <cdr:x>0.36687</cdr:x>
      <cdr:y>0.18182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012869" y="216024"/>
          <a:ext cx="576064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0.32653</cdr:x>
      <cdr:y>0.16973</cdr:y>
    </cdr:from>
    <cdr:to>
      <cdr:x>0.49692</cdr:x>
      <cdr:y>0.25455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304256" y="672192"/>
          <a:ext cx="1202401" cy="3359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dirty="0">
            <a:solidFill>
              <a:schemeClr val="accent1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0.25472</cdr:x>
      <cdr:y>0.48324</cdr:y>
    </cdr:from>
    <cdr:to>
      <cdr:x>0.37451</cdr:x>
      <cdr:y>0.64481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44216" y="2304256"/>
          <a:ext cx="914400" cy="7703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800" b="1" i="1" dirty="0">
            <a:solidFill>
              <a:srgbClr val="00206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57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57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6F7C14-182A-46BF-A699-8023699C7171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8486"/>
            <a:ext cx="2946400" cy="49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378486"/>
            <a:ext cx="2946400" cy="49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F40E4C-4930-492E-85B4-868516EB7E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511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57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2"/>
            <a:ext cx="2946400" cy="4957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36BFC5-869D-4BBD-A038-68B487559C1B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2399"/>
            <a:ext cx="5438775" cy="388717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486"/>
            <a:ext cx="2946400" cy="49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8486"/>
            <a:ext cx="2946400" cy="49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8B94A7-CEED-4591-B790-559B4E2FBE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358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8B94A7-CEED-4591-B790-559B4E2FBE3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726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F1B172-3694-4E50-89CC-0DBD68CD2F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91B81F7-1E86-4893-A4C1-B89C846A80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E43F7E-F5F5-45F5-9B96-4C6D02E44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FD7789-ABA3-4BE9-A5E4-687FAD2BF6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4A2306-51FD-4ADA-9C96-68CE0AB68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417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36BF5E-E466-4D34-8BEA-DAA2B2A10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7A4EC2-7C5B-43C3-AC8A-6ADB419CF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06C5BF-4C14-4698-A92A-A30ABDEE6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863D49-DA4A-42E9-A24F-7E132F931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ADC015-07D2-48DA-8753-1A4A64C30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5423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047325-7FA7-4BBD-BEB3-4F4BE35C8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B74310A-524B-4297-AA0C-624B5806E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B57E5C1-3D35-4E1F-8B5C-85358E3E4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D7B8D4-7673-4C3F-B3E3-1A882DCA8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0232571-653A-40E9-89CB-6FB28502C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283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5DB9F2-B680-4A9E-A9EF-4C2B1B1C6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DE49B7-C2F2-4AB0-A441-5709F0AEDA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71FA33-6088-4098-A2A7-35A799B633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A7E0F21-9781-4C00-812A-4C9B41AE5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67F3AB-18C8-455F-A3A4-FCE4C8D81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750B3F-F5A8-4AB2-8F55-101D8B0D6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318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88F45B-6C84-4D89-BD52-CE04CA5D1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E2A4D3B-A199-4091-910F-14B5486443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F40963E-3430-41A0-ADD8-9048CD3A8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C18AF7-6E03-4AF2-8760-9660EB4A1E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B64AB8C-E28B-4046-A3C6-F64EF17611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C187AE0-F9D0-49FF-9CE8-31484F516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C558798-62B9-4E59-AF50-C63601C14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2711BC1-F293-4123-997B-B81345A88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356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EF6E7B-BBDA-4621-8CC4-9AE8C559A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6B58841-BCA3-4352-98C9-0DC62A642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20F42D2-A633-4DE2-9AEA-8AE2C19A61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EB95FD7-35C7-4286-ABD6-52241ED49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806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67CBDAC-0310-47E8-B9F2-2904040D6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71EFD1C-ACC9-4EDD-A794-9F16CF7E3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5D4E558-81DC-45C4-8867-73F4AB12B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090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6C6DA8-E66B-4456-8677-A13D3899E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6BE7DE-0B4A-4818-81BD-D8A2E1F1A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6EF7D22-97B0-42BE-945B-4C077F0DF2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CA2B375-68C4-4F4C-B268-3D2BF1481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100996E-6FFD-49A0-8E72-6A6B1CD72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36A7F1-9C53-4BAE-9519-03B9134A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01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6E47D1-7D08-445D-9474-5A85ABBF7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808550-3214-4B5E-A119-6DBF6B2E2B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1C86B97-566A-4974-B745-EB6F916DB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B601FF-9511-4FC8-9015-CFA7CCEB1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A052C80-4A46-49EA-89CD-CD61396AD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7A369B-BA6E-4B6D-94D7-E73FB7274A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046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F33BB2-C4EE-4055-8CD4-05B44307E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3F4C6E-F5E9-4CFE-9775-FCB64A11D9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6CAB88-4FE7-4F9B-AE0B-F3F96F4E7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39E425-81A5-4135-B72E-52D7A8FC5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2D783B-1CA6-4E29-ABC9-DA39900D8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413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B700888-AAE8-4FB0-AF8F-713221AB240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5869135-D1A2-4075-9A72-F746018C8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2929C78-0DF4-491A-A0C0-4DEEC02C0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9A98D-3FBD-4AD0-9AB6-3BCCF814513F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99B4E5-C6CA-437E-91D3-391699F8D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EBE336-D45B-4BE2-BB5A-EE0DE8417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320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869807-64D0-4673-B09B-34478F2D3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FC9C7B-6969-490F-BB06-CC0B1B3D7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9FFA9-4DC0-401B-97FB-F73D1F4E13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09A98D-3FBD-4AD0-9AB6-3BCCF814513F}" type="datetimeFigureOut">
              <a:rPr lang="ru-RU" smtClean="0"/>
              <a:t>19.01.2023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C76C7E-4DE7-4C63-980A-71A627D206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3D708A-804F-4C58-A0F3-DF477D6262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5036F-1A7B-410F-817B-C0E6A42838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744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mailto:finupr@fin-vidnoe.ru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3F3FD7-2E6C-4967-9694-F40B16B8C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7AD4285-6EE7-4812-8BA7-B17528ACCC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CE2D42-F14C-484E-8646-8ECEA28E1829}"/>
              </a:ext>
            </a:extLst>
          </p:cNvPr>
          <p:cNvSpPr txBox="1"/>
          <p:nvPr/>
        </p:nvSpPr>
        <p:spPr>
          <a:xfrm>
            <a:off x="475130" y="1027906"/>
            <a:ext cx="11116235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БЮДЖЕТ ДЛЯ ГРАЖДАН</a:t>
            </a:r>
            <a:r>
              <a:rPr lang="ru-RU" sz="3200" dirty="0">
                <a:solidFill>
                  <a:schemeClr val="bg1"/>
                </a:solidFill>
                <a:latin typeface="Arial Black" panose="020B0A04020102020204" pitchFamily="34" charset="0"/>
              </a:rPr>
              <a:t> </a:t>
            </a:r>
            <a:endParaRPr lang="ru-RU" sz="32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endParaRPr lang="ru-RU" sz="1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на основе </a:t>
            </a:r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решения Совета депутатов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Ленинского городского округа </a:t>
            </a:r>
            <a:endParaRPr lang="ru-RU" sz="3200" b="1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о</a:t>
            </a:r>
            <a:r>
              <a:rPr lang="ru-RU" sz="32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т 01.12.2022 № 53/4</a:t>
            </a:r>
          </a:p>
          <a:p>
            <a:pPr algn="ctr"/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«О бюджете Ленинского городского округа  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на 2023 год и на плановый период 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latin typeface="Arial Black" panose="020B0A04020102020204" pitchFamily="34" charset="0"/>
              </a:rPr>
              <a:t>2024 и 2025 годов»</a:t>
            </a:r>
            <a:endParaRPr lang="ru-RU" sz="3200" dirty="0">
              <a:solidFill>
                <a:schemeClr val="bg1"/>
              </a:solidFill>
              <a:latin typeface="Arial Black" panose="020B0A04020102020204" pitchFamily="34" charset="0"/>
              <a:ea typeface="Inter Medium" panose="020B050203000000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387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BFBC5AA-3082-4413-9F5A-70D7C1567D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8ACEEBD-E365-41CC-812F-E0139EA916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9D03D6-F531-4AFA-AAEA-C9D7CB676BCA}"/>
              </a:ext>
            </a:extLst>
          </p:cNvPr>
          <p:cNvSpPr txBox="1"/>
          <p:nvPr/>
        </p:nvSpPr>
        <p:spPr>
          <a:xfrm>
            <a:off x="2528514" y="254441"/>
            <a:ext cx="1507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ea typeface="Inter Medium" panose="020B0502030000000004" pitchFamily="34" charset="0"/>
              </a:rPr>
              <a:t>Глоссарий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25E17F-EE6F-4A60-A50A-37B294D60EF1}"/>
              </a:ext>
            </a:extLst>
          </p:cNvPr>
          <p:cNvSpPr txBox="1"/>
          <p:nvPr/>
        </p:nvSpPr>
        <p:spPr>
          <a:xfrm>
            <a:off x="3039291" y="1351721"/>
            <a:ext cx="6531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ru-RU" sz="2000" dirty="0">
              <a:latin typeface="Times New Roman" panose="02020603050405020304" pitchFamily="18" charset="0"/>
              <a:ea typeface="Inter Medium" panose="020B05020300000000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6374" y="1106471"/>
            <a:ext cx="2160494" cy="151122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2566" y="2960113"/>
            <a:ext cx="1788750" cy="17777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66374" y="5080265"/>
            <a:ext cx="2325589" cy="13832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257005" y="238144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Доходы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–поступающие в бюджет денежные средства, за исключением средств, являющихся источниками финансирования дефицита бюджета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585882" y="338731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Расходы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–выплачиваемые из бюджета  денежные средства, за исключением средств, являющихся источниками финансирования дефицита бюджета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766224" y="443505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Дефицит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–превышение расходов бюджета над его доходами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931687" y="5295507"/>
            <a:ext cx="57501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Профицит бюджета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–превышение доходов бюджета над его расходами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065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30285" y="195943"/>
            <a:ext cx="1763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Глоссарий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80657" y="1126315"/>
            <a:ext cx="870857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–деятельность органов государственной власти, органов местного самоуправления и иных участников бюджетного процесса по составлению и рассмотрению проектов бюджетов, утверждению и исполнению бюджетов, контролю за их исполнением, осуществлению бюджетного учета, составлению, внешней проверке, рассмотрению и утверждению бюджетной отчетности</a:t>
            </a:r>
            <a:endParaRPr lang="ru-RU" sz="2000" dirty="0">
              <a:latin typeface="Times New Roman" panose="02020603050405020304" pitchFamily="18" charset="0"/>
              <a:ea typeface="Inter Medium" panose="020B05020300000000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337" y="2923276"/>
            <a:ext cx="7458892" cy="3615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86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30285" y="195943"/>
            <a:ext cx="17634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Глоссарий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80657" y="1126315"/>
            <a:ext cx="78921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отношения </a:t>
            </a:r>
            <a:r>
              <a:rPr lang="ru-RU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взаимоотношения между РФ, субъектами РФ и муниципальными образованиями по вопросам осуществления бюджетного процесса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33057" y="2211227"/>
            <a:ext cx="77397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</a:t>
            </a:r>
            <a:r>
              <a:rPr lang="ru-RU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средства, предоставляемые одним бюджетом бюджетной системы РФ другому бюджету, предоставляются в виде дотаций, субвенций, субсидий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68486" y="3296139"/>
            <a:ext cx="77179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Муниципальный долг </a:t>
            </a:r>
            <a:r>
              <a:rPr lang="ru-RU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 обязательства муниципальных образований по полученным кредитам, предоставленным гарантиям перед третьими лицами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4550" y="5083060"/>
            <a:ext cx="2329755" cy="155317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36571" y="4205897"/>
            <a:ext cx="578031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система мероприятий и инструментов муниципальной политики, обеспечивающих в рамках реализации ключевых муниципальных функций достижение приоритетов и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целей муниципальной политики в сфере социально-экономического развития </a:t>
            </a:r>
          </a:p>
        </p:txBody>
      </p:sp>
    </p:spTree>
    <p:extLst>
      <p:ext uri="{BB962C8B-B14F-4D97-AF65-F5344CB8AC3E}">
        <p14:creationId xmlns:p14="http://schemas.microsoft.com/office/powerpoint/2010/main" val="1557466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3198821"/>
              </p:ext>
            </p:extLst>
          </p:nvPr>
        </p:nvGraphicFramePr>
        <p:xfrm>
          <a:off x="261257" y="946569"/>
          <a:ext cx="11721738" cy="57485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56280">
                  <a:extLst>
                    <a:ext uri="{9D8B030D-6E8A-4147-A177-3AD203B41FA5}">
                      <a16:colId xmlns:a16="http://schemas.microsoft.com/office/drawing/2014/main" val="996640254"/>
                    </a:ext>
                  </a:extLst>
                </a:gridCol>
                <a:gridCol w="1167881">
                  <a:extLst>
                    <a:ext uri="{9D8B030D-6E8A-4147-A177-3AD203B41FA5}">
                      <a16:colId xmlns:a16="http://schemas.microsoft.com/office/drawing/2014/main" val="1571768268"/>
                    </a:ext>
                  </a:extLst>
                </a:gridCol>
                <a:gridCol w="1049733">
                  <a:extLst>
                    <a:ext uri="{9D8B030D-6E8A-4147-A177-3AD203B41FA5}">
                      <a16:colId xmlns:a16="http://schemas.microsoft.com/office/drawing/2014/main" val="2981830046"/>
                    </a:ext>
                  </a:extLst>
                </a:gridCol>
                <a:gridCol w="1290325">
                  <a:extLst>
                    <a:ext uri="{9D8B030D-6E8A-4147-A177-3AD203B41FA5}">
                      <a16:colId xmlns:a16="http://schemas.microsoft.com/office/drawing/2014/main" val="3486906609"/>
                    </a:ext>
                  </a:extLst>
                </a:gridCol>
                <a:gridCol w="1336959">
                  <a:extLst>
                    <a:ext uri="{9D8B030D-6E8A-4147-A177-3AD203B41FA5}">
                      <a16:colId xmlns:a16="http://schemas.microsoft.com/office/drawing/2014/main" val="2947659588"/>
                    </a:ext>
                  </a:extLst>
                </a:gridCol>
                <a:gridCol w="1336959">
                  <a:extLst>
                    <a:ext uri="{9D8B030D-6E8A-4147-A177-3AD203B41FA5}">
                      <a16:colId xmlns:a16="http://schemas.microsoft.com/office/drawing/2014/main" val="2736714074"/>
                    </a:ext>
                  </a:extLst>
                </a:gridCol>
                <a:gridCol w="1383601">
                  <a:extLst>
                    <a:ext uri="{9D8B030D-6E8A-4147-A177-3AD203B41FA5}">
                      <a16:colId xmlns:a16="http://schemas.microsoft.com/office/drawing/2014/main" val="1180559055"/>
                    </a:ext>
                  </a:extLst>
                </a:gridCol>
              </a:tblGrid>
              <a:tr h="54917">
                <a:tc gridSpan="7"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6335638"/>
                  </a:ext>
                </a:extLst>
              </a:tr>
              <a:tr h="52605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Показатели 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Единица измерения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Отчет 2021 год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План </a:t>
                      </a:r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2022 год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Прогноз 2023 год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Прогноз 2024 год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Прогноз 2025 год </a:t>
                      </a:r>
                      <a:endParaRPr lang="ru-RU" sz="18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2802" marR="2802" marT="280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404225"/>
                  </a:ext>
                </a:extLst>
              </a:tr>
              <a:tr h="185002">
                <a:tc>
                  <a:txBody>
                    <a:bodyPr/>
                    <a:lstStyle/>
                    <a:p>
                      <a:pPr marL="228600" indent="-228600" algn="l" fontAlgn="ctr">
                        <a:buAutoNum type="arabicPeriod"/>
                      </a:pPr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Численность постоянного населения (на конец года)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человек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193675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211875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222863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234727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248353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5255055"/>
                  </a:ext>
                </a:extLst>
              </a:tr>
              <a:tr h="1553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Естественный прирост населения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человек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1819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1824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1826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1826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1906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3972162"/>
                  </a:ext>
                </a:extLst>
              </a:tr>
              <a:tr h="1553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Миграционный прирост населения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человек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12597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16376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9162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10038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11720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4369873"/>
                  </a:ext>
                </a:extLst>
              </a:tr>
              <a:tr h="4868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Объем отгруженных товаров собственного производства, выполненных работ и услуг собственными силами по промышленных видам деятельности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 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53067,6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60743,8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63369,3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66187,9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70125,0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9045233"/>
                  </a:ext>
                </a:extLst>
              </a:tr>
              <a:tr h="307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Инвестиции в основной капитал за счет сверх источников финансирования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49993,86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57459,7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61448,5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64830,8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68109,4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078097"/>
                  </a:ext>
                </a:extLst>
              </a:tr>
              <a:tr h="19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Ввод в эксплуатацию жилых домов за год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тыс.кв.м.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694,93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650,43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844,2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852,2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788,9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298777"/>
                  </a:ext>
                </a:extLst>
              </a:tr>
              <a:tr h="19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Уровень обеспеченности населения жильем (на конец года)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кв.м./человека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51,55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50,19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51,51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52,53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52,83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09314"/>
                  </a:ext>
                </a:extLst>
              </a:tr>
              <a:tr h="19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 Оборот розничной торговли в ценых соответствующих лет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110319,3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130662,1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150363,9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170997,0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193117,9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6958998"/>
                  </a:ext>
                </a:extLst>
              </a:tr>
              <a:tr h="1947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 Фонд заработной платы, всего по городскому округу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млн.руб.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43992,5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51074,5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56889,6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63867,9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70575,5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0158791"/>
                  </a:ext>
                </a:extLst>
              </a:tr>
              <a:tr h="307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 Среднемесячная начисленная заработная плата работников, всего по городскому округу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63577,0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70939,2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75708,8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80586,3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85566,0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504514"/>
                  </a:ext>
                </a:extLst>
              </a:tr>
              <a:tr h="307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 Количество дошкольных образовательных муниципальных организаций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единица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24251"/>
                  </a:ext>
                </a:extLst>
              </a:tr>
              <a:tr h="3079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 Количество общеобразовательных муниципальных организаций 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единица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821378"/>
                  </a:ext>
                </a:extLst>
              </a:tr>
              <a:tr h="4606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 Среднемесячная номинальная начисленная заработная плата педагогических работников общеобразовательных организаций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67833,4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69454,5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71460,0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72500,0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72800,0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048238"/>
                  </a:ext>
                </a:extLst>
              </a:tr>
              <a:tr h="4868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 Среднемесячная номинальная начисленная заработная плата педагогических работников дошкольных образовательных организаций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66535,0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71264,6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71977,2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71977,2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71977,2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677006"/>
                  </a:ext>
                </a:extLst>
              </a:tr>
              <a:tr h="4868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 Среднемесячная номинальная начисленная заработная плата педагогических работников организаций дополнительного образования детей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63181,4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68994,1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70581,0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70581,0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70581,0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337784"/>
                  </a:ext>
                </a:extLst>
              </a:tr>
              <a:tr h="3894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 Среднемесячная начисленная заработная плата работников муниципальных учреждений культуры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51604,8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55597,0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59392,0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64801,0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70606,0</a:t>
                      </a:r>
                    </a:p>
                  </a:txBody>
                  <a:tcPr marL="2802" marR="2802" marT="280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2808790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Основные показатели социально-экономического развития 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111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092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13315" y="272143"/>
            <a:ext cx="8207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Основные задачи и приоритеты бюджетной политики Ленинского городского округа на 2023 год и на плановый период 2024 и 2025 годов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75190" y="1276721"/>
            <a:ext cx="8705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определение четких приоритетов использования бюджетных средств с учетом      текущей экономической ситуации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43943" y="2548796"/>
            <a:ext cx="83602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применение нормативов материально-технического обеспечения органов местного самоуправления и муниципальных казенных учреждений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26971" y="3584177"/>
            <a:ext cx="7794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обеспечение бережливости и максимальной отдачи расходов средств бюджета, снижение неэффективных трат бюджета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899" y="924758"/>
            <a:ext cx="5410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Приоритеты бюджетной политики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66507" y="5725689"/>
            <a:ext cx="7794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 обеспечение эффективности функционирования контрактной системы, усиление контроля  в сфере закупок товаров, работ, услуг для обеспечения муниципальных нужд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24894" y="1888121"/>
            <a:ext cx="8006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реализация приоритетных проектов (с учетом национальных проектов и государственных и муниципальных программ)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29743" y="3250683"/>
            <a:ext cx="3616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accent2">
                    <a:lumMod val="75000"/>
                  </a:schemeClr>
                </a:solidFill>
              </a:rPr>
              <a:t>Задачи бюджетной политики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88229" y="4201267"/>
            <a:ext cx="8172449" cy="923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достижение в полном объеме уровня оплаты труда работников муниципальных учреждений социальной сферы в соответствии с отраслевыми целевыми показателями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29743" y="5123355"/>
            <a:ext cx="8030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Обеспечение выполнения ключевых и целевых показателей муниципальных программ</a:t>
            </a:r>
          </a:p>
        </p:txBody>
      </p:sp>
    </p:spTree>
    <p:extLst>
      <p:ext uri="{BB962C8B-B14F-4D97-AF65-F5344CB8AC3E}">
        <p14:creationId xmlns:p14="http://schemas.microsoft.com/office/powerpoint/2010/main" val="3285314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13315" y="272143"/>
            <a:ext cx="8207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Основные задачи и приоритеты налоговой политики Ленинского городского округа на 2023 год и на плановый период 2024 и 2025 годов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08664" y="1640337"/>
            <a:ext cx="899595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750" dirty="0"/>
              <a:t>преодоление спада экономики, вызванного введением мировым сообществом в отношении Российской Федерации экономических санкций, использование механизмов </a:t>
            </a:r>
            <a:r>
              <a:rPr lang="ru-RU" sz="1750" dirty="0" err="1"/>
              <a:t>импортозамещения</a:t>
            </a:r>
            <a:r>
              <a:rPr lang="ru-RU" sz="1750" dirty="0"/>
              <a:t>, наращивание реальных доходов граждан, сокращение уровня бедности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13315" y="2699657"/>
            <a:ext cx="8545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увеличение налогооблагаемой базы по местным налогам за счет вовлечения в налоговый оборот объектов недвижимости и земельных участков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92137" y="4030691"/>
            <a:ext cx="85256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проведение мероприятий по легализации заработной платы и оформлению сотрудников в малом бизнесе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6342" y="1175657"/>
            <a:ext cx="28302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Налоговая политика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79520" y="5186923"/>
            <a:ext cx="78790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повышение эффективности использования муниципальной собственности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05943" y="5664921"/>
            <a:ext cx="69178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сокращение недоимки  по платежам в бюджет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9589" y="3299659"/>
            <a:ext cx="8419012" cy="66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улучшение качества администрирования доходов бюджета  и снижение доли теневого сектора экономики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53990" y="6077640"/>
            <a:ext cx="7458346" cy="368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поиск дополнительных источников пополнения бюджета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666310" y="4722106"/>
            <a:ext cx="82383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/>
              <a:t>привлечение к постановке на налоговый учет новых налогоплательщиков</a:t>
            </a:r>
          </a:p>
        </p:txBody>
      </p:sp>
    </p:spTree>
    <p:extLst>
      <p:ext uri="{BB962C8B-B14F-4D97-AF65-F5344CB8AC3E}">
        <p14:creationId xmlns:p14="http://schemas.microsoft.com/office/powerpoint/2010/main" val="1186823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3285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Основные характеристики бюджета  Ленинского городского округа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</a:rPr>
              <a:t>в сравнении с предыдущими годами (млн. рублей)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endParaRPr lang="ru-RU" sz="2400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502554"/>
              </p:ext>
            </p:extLst>
          </p:nvPr>
        </p:nvGraphicFramePr>
        <p:xfrm>
          <a:off x="566057" y="1532708"/>
          <a:ext cx="11059886" cy="42031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1738">
                  <a:extLst>
                    <a:ext uri="{9D8B030D-6E8A-4147-A177-3AD203B41FA5}">
                      <a16:colId xmlns:a16="http://schemas.microsoft.com/office/drawing/2014/main" val="3324974806"/>
                    </a:ext>
                  </a:extLst>
                </a:gridCol>
                <a:gridCol w="4415925">
                  <a:extLst>
                    <a:ext uri="{9D8B030D-6E8A-4147-A177-3AD203B41FA5}">
                      <a16:colId xmlns:a16="http://schemas.microsoft.com/office/drawing/2014/main" val="1436082716"/>
                    </a:ext>
                  </a:extLst>
                </a:gridCol>
                <a:gridCol w="1244488">
                  <a:extLst>
                    <a:ext uri="{9D8B030D-6E8A-4147-A177-3AD203B41FA5}">
                      <a16:colId xmlns:a16="http://schemas.microsoft.com/office/drawing/2014/main" val="2820251906"/>
                    </a:ext>
                  </a:extLst>
                </a:gridCol>
                <a:gridCol w="1244488">
                  <a:extLst>
                    <a:ext uri="{9D8B030D-6E8A-4147-A177-3AD203B41FA5}">
                      <a16:colId xmlns:a16="http://schemas.microsoft.com/office/drawing/2014/main" val="2922132950"/>
                    </a:ext>
                  </a:extLst>
                </a:gridCol>
                <a:gridCol w="1244488">
                  <a:extLst>
                    <a:ext uri="{9D8B030D-6E8A-4147-A177-3AD203B41FA5}">
                      <a16:colId xmlns:a16="http://schemas.microsoft.com/office/drawing/2014/main" val="3998988918"/>
                    </a:ext>
                  </a:extLst>
                </a:gridCol>
                <a:gridCol w="1244488">
                  <a:extLst>
                    <a:ext uri="{9D8B030D-6E8A-4147-A177-3AD203B41FA5}">
                      <a16:colId xmlns:a16="http://schemas.microsoft.com/office/drawing/2014/main" val="1574501083"/>
                    </a:ext>
                  </a:extLst>
                </a:gridCol>
                <a:gridCol w="1184271">
                  <a:extLst>
                    <a:ext uri="{9D8B030D-6E8A-4147-A177-3AD203B41FA5}">
                      <a16:colId xmlns:a16="http://schemas.microsoft.com/office/drawing/2014/main" val="3034614489"/>
                    </a:ext>
                  </a:extLst>
                </a:gridCol>
              </a:tblGrid>
              <a:tr h="124314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№ п/п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Наименование показателя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202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1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 год</a:t>
                      </a:r>
                    </a:p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(отчет)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202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2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 год</a:t>
                      </a:r>
                      <a:r>
                        <a:rPr lang="ru-RU" sz="1600" u="none" strike="noStrike" baseline="0" dirty="0">
                          <a:effectLst/>
                          <a:latin typeface="+mn-lt"/>
                        </a:rPr>
                        <a:t> (о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жидаемое исполнение)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202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3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 год</a:t>
                      </a:r>
                    </a:p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(прогноз)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202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4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 год</a:t>
                      </a:r>
                    </a:p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(прогноз)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202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5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 год (прогноз)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801270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Общий объем доходов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10 324,2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13 813</a:t>
                      </a:r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,6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 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16 213</a:t>
                      </a:r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,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7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16 521,3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14 028,9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7902470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1.1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Налоговые и неналоговые доходы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5 840,3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6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600" u="none" strike="noStrike" dirty="0">
                          <a:effectLst/>
                          <a:latin typeface="+mn-lt"/>
                        </a:rPr>
                        <a:t>227</a:t>
                      </a:r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,0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6 572,4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6 481,8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7 226,0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90770980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1.2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>
                          <a:effectLst/>
                        </a:rPr>
                        <a:t>Безвозмездные поступления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4 483,9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7 586,6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9 641,3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10 039,5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6 802,9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62752707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Общий объем расходов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10 670,4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 1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5 014</a:t>
                      </a:r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,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 1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6 325</a:t>
                      </a:r>
                      <a:r>
                        <a:rPr lang="ru-RU" sz="1600" b="1" u="none" strike="noStrike" dirty="0">
                          <a:effectLst/>
                          <a:latin typeface="+mn-lt"/>
                        </a:rPr>
                        <a:t>,</a:t>
                      </a:r>
                      <a:r>
                        <a:rPr lang="en-US" sz="1600" b="1" u="none" strike="noStrike" dirty="0">
                          <a:effectLst/>
                          <a:latin typeface="+mn-lt"/>
                        </a:rPr>
                        <a:t>8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16 521,3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14 028,9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054030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</a:rPr>
                        <a:t>3</a:t>
                      </a:r>
                      <a:endParaRPr lang="ru-RU" sz="16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Дефицит бюджета(-), профицит бюджета (+)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- 346,2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- 1 200,5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- 112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 -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35731138"/>
                  </a:ext>
                </a:extLst>
              </a:tr>
              <a:tr h="4933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</a:rPr>
                        <a:t>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u="none" strike="noStrike" dirty="0">
                          <a:effectLst/>
                        </a:rPr>
                        <a:t>Муниципальный долг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54,9 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 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0 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>
                          <a:effectLst/>
                          <a:latin typeface="+mn-lt"/>
                        </a:rPr>
                        <a:t>0 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88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52834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8500426"/>
              </p:ext>
            </p:extLst>
          </p:nvPr>
        </p:nvGraphicFramePr>
        <p:xfrm>
          <a:off x="1" y="834223"/>
          <a:ext cx="12191999" cy="65215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66106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798472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952217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808516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791672">
                  <a:extLst>
                    <a:ext uri="{9D8B030D-6E8A-4147-A177-3AD203B41FA5}">
                      <a16:colId xmlns:a16="http://schemas.microsoft.com/office/drawing/2014/main" val="1705782400"/>
                    </a:ext>
                  </a:extLst>
                </a:gridCol>
                <a:gridCol w="791672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833782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749562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7786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Факт 2021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Уточненный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Ожидаемая</a:t>
                      </a:r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оценка 2022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16065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000 1 00 00000 00 0000 000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 и неналоговые доходы    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5 840 327,76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6 011 179,40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6 227 026,20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6 572 464,50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6 481 758,50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7 226 016,30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12670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000 1 01 00000 00 0000 000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ПРИБЫЛЬ, ДОХОДЫ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2 235 738,20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2 224 705,00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2 305 175,00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2 346 467,00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1 846 308,00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2 040 699,00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20754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000 1 01 02000 01 0000 110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лиц, в том числе: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2 235 738,20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2 224 705,00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2 305 175,00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2 346 467,00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1 846 308,00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2 040 699,00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265477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000 1 01 02040 01 0000 110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доходы физических лиц в виде фиксированных авансовых платежей с доходов, полученных физическими лицами, являющимися иностранными гражданами, осуществляющими трудовую деятельность по найму на основании патента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12 380,02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15 000,00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18 825,00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17 680,00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19358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ТОВАРЫ (РАБОТЫ, УСЛУГИ), РЕАЛИЗУЕМЫЕ НА ТЕРРИТОРИИ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30 328,10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28 543,76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28 543,76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33 634,00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36 665,00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38 803,00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25409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000 1 03 02231 01 0000 110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 на дизельное топливо, подлежащие распределению между бюджетами субъектов Российской Федерации и  местными бюджетами с учетом установленных дифференцированных нормативов отчислений в местные бюджеты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14 001,26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12 905,51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12 905,51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16 218,00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17 767,00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18 847,00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492621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000 1 03 02241 01 0000 110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 на моторные масла для дизельных и (или) карбюраторных (</a:t>
                      </a:r>
                      <a:r>
                        <a:rPr lang="ru-RU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инжекторных</a:t>
                      </a: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двигателей,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98,47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71,44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71,44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93,00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101,00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107,00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48041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000 1 03 02251 01 0000 110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 на автомобильный бензин,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18 616,00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17 185,09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17 185,09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19 221,00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20 849,00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21 901,00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49670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000 1 03 02261 01 0000 110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уплаты акцизов на прямогонный бензин,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(по нормативам, установленным Федеральным законом о федеральном бюджете в целях формирования дорожных фондов субъектов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- 2 387,62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1 618,28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1 618,28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- 1 898,00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-   2 052,00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-   2 052,00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215637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СОВОКУПНЫЙ ДОХОД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1 105 895,40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1 348 651,00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1 417 840,50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1 886 462,00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2 253 674,00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2 763 001,00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21474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000 1 05 01000 00 0000 110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связи с применением упрощенной системы налогообложения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949 205,90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1 190 751,00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1 259 590,40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1 717 436,00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2 071 770,00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2 569 300,00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16893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000 1 05 01011 01 0000 110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с налогоплательщиков, выбравших в качестве объекта налогообложения доходы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749 284,10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949 020,00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961 235,40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1 322 426,00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1 597 335,00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1 980 930,00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32863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000 1 05 01021 01 0000 110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с налогоплательщиков, выбравших в качестве объекта налогообложения доходы, уменьшенные на величину  расходов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199 921,80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241 731,00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298 355,00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395 010,00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474 435,00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588 370,00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16825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000 1 05 02 000 02 0000 110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налог на вменённый доход для отдельных видов деятельности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27 615,10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248,00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16603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000 1 05 03 000 01 0000 110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Единый сельскохозяйственный налог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60,00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102,10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-  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16603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000 1 05 04010 02 0000 110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Налог, взимаемый в виде стоимости патента в связи с применением упрощенной системы налогообложения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129 014,40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157 900,00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157 900,00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169 026,00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181 904,00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193 701,00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25735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ИМУЩЕСТВО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1 843 156,14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1 764 469,00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1 829 855,00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1 800 763,00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1 885 214,00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1 926 483,00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  <a:tr h="248689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000 1 06 01020 04 0000 110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 на имущество физических лиц, взимаемый по ставкам, применяемым к объектам налогообложения, расположенным в границах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269 011,60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310 779,00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371 460,00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384 636,00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419 253,00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456 986,00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392728"/>
                  </a:ext>
                </a:extLst>
              </a:tr>
              <a:tr h="252488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000 1 06 06032 04 0000 110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 с организаций, обладающих земельным участком,  расположенным в границах городских округов     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1 331 868,50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1 175 991,00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1 175 991,00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1 067 842,00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1 112 387,00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1 112 387,00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1396961"/>
                  </a:ext>
                </a:extLst>
              </a:tr>
              <a:tr h="17437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000 1 06 06042 04 0000 110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 с физических лиц, обладающих земельным участком, расположенным в границах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242 276,00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277 699,00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282 404,00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348 285,00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353 574,00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357 110,00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743354"/>
                  </a:ext>
                </a:extLst>
              </a:tr>
              <a:tr h="177773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000 1 08 00000 00 0000 000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42 561,34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43 295,00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43 480,00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44 987,00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46 772,00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48 637,00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884968"/>
                  </a:ext>
                </a:extLst>
              </a:tr>
              <a:tr h="174336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000 1 08 03000 01 0000 110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Государственная пошлина по делам, рассматриваемым в судах общей юрисдикции, мировыми судьями                 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41 794,34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43 155,00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46 155,00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44 838,00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46 632,00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48 497,00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445533"/>
                  </a:ext>
                </a:extLst>
              </a:tr>
              <a:tr h="32863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000 1 08 07150 01 0000 110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Госпошлина за выдачу разрешения на установку рекламной конструкции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767,00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140,00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325,00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140,00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140,00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140,00 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575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5973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030495"/>
              </p:ext>
            </p:extLst>
          </p:nvPr>
        </p:nvGraphicFramePr>
        <p:xfrm>
          <a:off x="-1" y="834220"/>
          <a:ext cx="12192002" cy="60788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68663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891662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793626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689123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780504">
                  <a:extLst>
                    <a:ext uri="{9D8B030D-6E8A-4147-A177-3AD203B41FA5}">
                      <a16:colId xmlns:a16="http://schemas.microsoft.com/office/drawing/2014/main" val="1926353643"/>
                    </a:ext>
                  </a:extLst>
                </a:gridCol>
                <a:gridCol w="780504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793960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793960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7942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Факт 2021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Уточненный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Ожидаемая</a:t>
                      </a:r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оценка 2022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1823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000 1 09 04000 00 0000 110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ЗАДОЛЖЕННОСТЬ И ПЕРЕРАСЧЕТЫ ПО ОТМЕНЕННЫМ НАЛОГАМ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25814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000 1 11 00000 00 0000 120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309 265,70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280 451,50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285 447,70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306 931,10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257 660,00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250 907,10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3833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000 1 11 05000 00 0000 120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Доходы, получаемые в виде арендной либо иной платы за передачу в возмездное пользование государственного и муниципального имущества  (за исключением имущества бюджетных и автономных учреждений, а также имущества государственных и муниципальных унитарных предприятий, в том числе казенных)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268 832,80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232 951,30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240 882,80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243 611,70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229 474,70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227 291,20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3833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000 1 11 05012  04 0000 120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Доходы, получаемые в виде арендной платы за земельные участки, государственная собственность на которые не разграничена и которые расположены в границах городских округов, а также средства от продажи права на заключение договоров аренды указанных земельных участков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242 059,70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207 528,50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216 469,40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219 244,31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205 199,01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203 017,77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3833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000 1 11 05024 04 0000 120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Доходы, получаемые в виде арендной платы, а также средства от продажи права на заключение договоров аренды за земли, находящиеся в собственности городских округов (за исключением земельных участков муниципальных бюджетных и автономных учреждений)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2 843,10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2 496,70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2 857,00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3 724,51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3 632,80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3 630,48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25814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000 1 11 05034 04 0000 120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сдачи в аренду имущества, находящегося в оперативном управлении органов управления городских округов и созданных ими учреждений (за исключением имущества муниципальных бюджетных и автономных учреждений)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1 708,20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2 298,00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882,50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882,50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882,50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882,50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1823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000 1 11 05074 04 0000 120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сдачи в аренду имущества, составляющего казну городских округов (за исключением земельных участков)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22 221,80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20 628,20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20 673,90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19 760,40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19 760,40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19 760,40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25814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000 1 11 05312 04 0000 120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по соглашениям об установлении сервитута в отношении земельных участков, государственная собственность на которые не разграничена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4 509,40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1 789,52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2 735,00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25814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000 1 11 07014 04 0000 120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перечисления части прибыли, остающейся после уплаты налогов и иных обязательных платежей муниципальных унитарных предприятий, созданных городскими округами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2 251,50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5 936,55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6 036,50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10 812,73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9 138,70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4 569,35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50847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000 1 11 09044 04 0001 120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поступления от использования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 (плата за пользование жилым помещением, предоставленным по договору  социального найма жилого помещения муниципального жилого фонда)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15 295,10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18 800,00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13 700,00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50847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000 1 11 09044 04 0002 120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поступления от использования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 (плата за пользование жилым помещением, предоставленным по договору  коммерческого найма жилого помещения муниципального жилого фонда)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1 214,00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1 595,00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1 121,18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1 121,18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1 121,18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3833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000 1 11 09080 04 0001 120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Плата, поступившая в рамках договора за предоставление права на размещение и эксплуатацию нестационарного торгового объекта на землях или  земельных участках, находящихся в собственности городских округов, и на землях или земельных участках, государственная собственность на которые не разграничена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210,70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2 400,00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2 725,37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2 725,37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2 725,37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383310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000 1 11 09080 04 0002 120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Плата, поступившая в рамках договора за предоставление права на размещение,  установку и эксплуатацию рекламных конструкций на землях или  земельных участках, находящихся в собственности городских округов, и на землях или земельных участках, государственная собственность на которые не разграничена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17 170,40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22 460,10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12 998,40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33 460,13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22436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000 1 12 00000 00 0000 120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ПЛАТЕЖИ ПРИ ПОЛЬЗОВАНИИ ПРИРОДНЫМИ РЕСУРСАМИ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1 617,90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1 276,00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5 975,00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1 733,00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1 733,00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1 733,00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1823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000 1 12 01000 01 0000 120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1 617,90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1 276,00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5 975,00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1 733,00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1 733,00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1 733,00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1823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000 1 13 00000 00 0000 130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4 204,60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3 804,00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10 001,50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2 453,70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2 484,70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2 484,70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1823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000 1 13 01994 04 0000 130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доходы от оказания платных услуг (работ) получателями средств бюджетов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259,60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4 655,57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2 008,00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2 039,00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2 039,00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867417"/>
                  </a:ext>
                </a:extLst>
              </a:tr>
              <a:tr h="182352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000 1 13 02994 04 0000 130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доходы от компенсации затрат бюджетов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3 945,00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3 804,00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5 346,00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445,70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445,70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445,70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0917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385285"/>
              </p:ext>
            </p:extLst>
          </p:nvPr>
        </p:nvGraphicFramePr>
        <p:xfrm>
          <a:off x="200298" y="992769"/>
          <a:ext cx="11861072" cy="57634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23370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769649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741747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662852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759318">
                  <a:extLst>
                    <a:ext uri="{9D8B030D-6E8A-4147-A177-3AD203B41FA5}">
                      <a16:colId xmlns:a16="http://schemas.microsoft.com/office/drawing/2014/main" val="2537722283"/>
                    </a:ext>
                  </a:extLst>
                </a:gridCol>
                <a:gridCol w="759318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772409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772409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8141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Факт 2021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Уточненный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Ожидаемая</a:t>
                      </a:r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оценка 2022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000 1 14 00000 00 0000 000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220 886,74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249 953,00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215 119,70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127 476,16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124 216,27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122 660,00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000 1 14 01040 04 0000 410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квартир, находящихся в собственности городских округов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78 873,57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34 868,00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42 643,00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15 562,00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14 769,00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13 860,00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000 1 14 02043 04 0000 410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реализации иного имущества, находящегося в собственности городских округов (за исключением имущества муниципальных бюджетных и автономных учреждений, а также имущества муниципальных унитарных предприятий, в том числе казенных), в части реализации основных средств по указанному имуществу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10 431,15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99 385,00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55 017,90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1 114,16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647,27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32565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000 1 14 06012 04 0000 430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земельных участков, государственная собственность на которые не разграничена и которые расположены в границах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32 738,89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000 1 14 06024 04 0000 430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земельных участков, находящихся в собственности городских округов (за исключением земельных участков муниципальных бюджетных и автономных учреждений)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3 863,31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000 1 14 06312 04 0000 430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за увеличение площади земельных участков, находящихся в частной собственности, в результате перераспределения таких земельных участков и земель (или) земельных участков, государственная собственность на которые не разграничена и которые расположены в границах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94 979,81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96 758,80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000 1 16 00000 00 0000 000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ШТРАФЫ, САНКЦИИ, ВОЗМЕЩЕНИЕ УЩЕРБА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15 238,96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11 172,50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15 720,00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12 420,00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17 885,00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21 462,00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000 1 17 00000 00 0000 000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НЕНАЛОГОВЫЕ ДОХОДЫ 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31 393,42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54 858,60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9 146,54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9 146,54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9 146,54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000 1 17 05040 04 0000 180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неналоговые доходы бюджетов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31 393,42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54 858,60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9 146,54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9 146,54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9 146,54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000 2 00 00000 00 0000 000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4 483 880,93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7 653 917,30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7 586 627,60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9 641 276,82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10 039 513,87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6 802 905,48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 от других бюджетов бюджетной системы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4 490 529,84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7 222 903,30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7 155 613,60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9 641 276,82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10 039 513,87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6 802 905,48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000 2 02 15001 00 0000 150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Дотации на выравнивание бюджетной обеспеченности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123 628,00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6 901,00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6 901,00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000 2 02 15001 04 0000 150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Дотации бюджетам городских округов на выравнивание бюджетной обеспеченности из бюджета субъекта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4 162,00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6 901,00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6 901,00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19963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000 2 02 19999 04 0000 150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дотации бюджетам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119 466,00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0,0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0,0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000 2 02 20000 00 0000 150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муниципальных образований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899 425,30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3 345 795,00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3 278 505,30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5 199 861,72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5 625 000,04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2 386 231,40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000 2 02 25169 04 0000 150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создание и обеспечение функционирования центров образования естественно-научной и технологической направленностей в общеобразовательных организациях, расположенных в сельской местности и малых городах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4 481,07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3 137,50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3 137,50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4 390,25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6 629,65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000 2 02 25208 04 0000 150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Субсидия бюджетам городских округов на государственную поддержку образовательных организаций в целях оснащения (обновления) их компьютерным, мультимедийным, презентационным оборудованием и программным обеспечением в рамках эксперимента по модернизации начального общего, основного общего и среднего общего образования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12 769,55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9 239,10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9 239,10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193,00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  <a:tr h="17762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000 2 02 20216 04 0000 150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осуществление дорожной деятельности в отношении автомобильных дорог общего пользования, а также капитального ремонта и ремонта дворовых территорий многоквартирных домов, проездов к дворовым территориям многоквартирных домов населенных пунктов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51 330,70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60 330,00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60 330,00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102 720,00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41 941,00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24 136,00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392728"/>
                  </a:ext>
                </a:extLst>
              </a:tr>
              <a:tr h="32565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000 2 02 25243 04 0000 150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строительство и реконструкцию (модернизацию) объектов питьевого водоснабжения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80 824,43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206 803,77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206 803,77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98 278,40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102 897,60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589743"/>
                  </a:ext>
                </a:extLst>
              </a:tr>
              <a:tr h="32565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000 2 02 25304 04 0000 150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организацию бесплатного горячего питания обучающихся, получающих начальное общее образование в государственных и муниципальных образовательных организациях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115 270,66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180 613,03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180 613,03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183 518,80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183 518,70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202 416,40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653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94043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107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4811" y="-89107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объеме и структуре налоговых и неналоговых доходов, а также межбюджетных трансфертах, поступающих в бюджет Ленинского городского округа в сравнении с плановыми назначениями (тыс. рублей)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554467"/>
              </p:ext>
            </p:extLst>
          </p:nvPr>
        </p:nvGraphicFramePr>
        <p:xfrm>
          <a:off x="-2" y="834223"/>
          <a:ext cx="12192003" cy="57182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68663">
                  <a:extLst>
                    <a:ext uri="{9D8B030D-6E8A-4147-A177-3AD203B41FA5}">
                      <a16:colId xmlns:a16="http://schemas.microsoft.com/office/drawing/2014/main" val="12805323"/>
                    </a:ext>
                  </a:extLst>
                </a:gridCol>
                <a:gridCol w="5930624">
                  <a:extLst>
                    <a:ext uri="{9D8B030D-6E8A-4147-A177-3AD203B41FA5}">
                      <a16:colId xmlns:a16="http://schemas.microsoft.com/office/drawing/2014/main" val="2846795209"/>
                    </a:ext>
                  </a:extLst>
                </a:gridCol>
                <a:gridCol w="762442">
                  <a:extLst>
                    <a:ext uri="{9D8B030D-6E8A-4147-A177-3AD203B41FA5}">
                      <a16:colId xmlns:a16="http://schemas.microsoft.com/office/drawing/2014/main" val="1170336932"/>
                    </a:ext>
                  </a:extLst>
                </a:gridCol>
                <a:gridCol w="681346">
                  <a:extLst>
                    <a:ext uri="{9D8B030D-6E8A-4147-A177-3AD203B41FA5}">
                      <a16:colId xmlns:a16="http://schemas.microsoft.com/office/drawing/2014/main" val="1818318335"/>
                    </a:ext>
                  </a:extLst>
                </a:gridCol>
                <a:gridCol w="780504">
                  <a:extLst>
                    <a:ext uri="{9D8B030D-6E8A-4147-A177-3AD203B41FA5}">
                      <a16:colId xmlns:a16="http://schemas.microsoft.com/office/drawing/2014/main" val="13085644"/>
                    </a:ext>
                  </a:extLst>
                </a:gridCol>
                <a:gridCol w="780504">
                  <a:extLst>
                    <a:ext uri="{9D8B030D-6E8A-4147-A177-3AD203B41FA5}">
                      <a16:colId xmlns:a16="http://schemas.microsoft.com/office/drawing/2014/main" val="978679597"/>
                    </a:ext>
                  </a:extLst>
                </a:gridCol>
                <a:gridCol w="793960">
                  <a:extLst>
                    <a:ext uri="{9D8B030D-6E8A-4147-A177-3AD203B41FA5}">
                      <a16:colId xmlns:a16="http://schemas.microsoft.com/office/drawing/2014/main" val="4235304112"/>
                    </a:ext>
                  </a:extLst>
                </a:gridCol>
                <a:gridCol w="793960">
                  <a:extLst>
                    <a:ext uri="{9D8B030D-6E8A-4147-A177-3AD203B41FA5}">
                      <a16:colId xmlns:a16="http://schemas.microsoft.com/office/drawing/2014/main" val="2916875278"/>
                    </a:ext>
                  </a:extLst>
                </a:gridCol>
              </a:tblGrid>
              <a:tr h="83548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Код бюджетной классификации (без указания кода главного администратора доходов бюджета)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Наименование доходов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Факт 2021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Уточненный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Ожидаемая</a:t>
                      </a:r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оценка 2022 года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План на </a:t>
                      </a:r>
                    </a:p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5681" marR="5681" marT="5681" marB="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334672"/>
                  </a:ext>
                </a:extLst>
              </a:tr>
              <a:tr h="25805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000 2 02 25305 04 0000 150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создание новых мест в общеобразовательных организациях в связи с ростом числа обучающихся, вызванным демографическим фактором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408 445,40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408 445,40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1 171 953,35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2 389 181,80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067763"/>
                  </a:ext>
                </a:extLst>
              </a:tr>
              <a:tr h="25805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000 2 02 25497 04 0000 150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реализацию мероприятий по обеспечению жильем молодых семей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893,77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1 623,50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1 623,50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5972652"/>
                  </a:ext>
                </a:extLst>
              </a:tr>
              <a:tr h="18228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000 2 02 25519 04 0000 150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на поддержку отрасли культуры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833,00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892,96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892,96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899,00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902,52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719491"/>
                  </a:ext>
                </a:extLst>
              </a:tr>
              <a:tr h="190967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000 2 02 25555 04 0000 150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 на реализацию  программ формирования современной городской среды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38 781,06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270 622,12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267458"/>
                  </a:ext>
                </a:extLst>
              </a:tr>
              <a:tr h="18228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000 2 02 25786 04 0000 150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Субсидии бюджетам городских округов на обеспечение оснащения государственных и муниципальных общеобразовательных организаций, в том числе структурных подразделений указанных организаций, государственными символами Российской Федерации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284,33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134783"/>
                  </a:ext>
                </a:extLst>
              </a:tr>
              <a:tr h="38317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000 2 02 29999 04 0000 150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субсидии бюджетам городских округов 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594 241,04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2 474 709,84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2 407 420,04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3 638 101,92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2 628 829,32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2 158 784,00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413430"/>
                  </a:ext>
                </a:extLst>
              </a:tr>
              <a:tr h="18228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000 2 02 30000 00 0000 150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муниципальных образований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3 444 367,63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3 851 465,80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3 851 465,80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4 431 415,10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4 414 513,83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4 416 674,08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9205851"/>
                  </a:ext>
                </a:extLst>
              </a:tr>
              <a:tr h="18228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000 2 02 30022 04 0000 150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предоставление гражданам субсидий на оплату жилого помещения и коммунальных услуг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44 537,13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33 857,00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33 857,00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0514362"/>
                  </a:ext>
                </a:extLst>
              </a:tr>
              <a:tr h="25805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000 2 02 30024 04 0000 150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выполнение передаваемых полномочий субъектов Российской Федерации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3 197 069,94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3 566 279,77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3 566 279,77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4 194 946,23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4 195 073,23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4 195 167,23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256381"/>
                  </a:ext>
                </a:extLst>
              </a:tr>
              <a:tr h="18228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000 2 02 30029 04 0000 150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 Cyr" panose="02020603050405020304" pitchFamily="18" charset="0"/>
                        </a:rPr>
                        <a:t>Субвенции бюджетам городских округов на компенсацию части платы, взимаемой с родителей (законных представителей) за присмотр и уход за детьми, посещающими образовательные организации, реализующие образовательные программы дошкольного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69 275,00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79 237,00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79 237,00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86 570,00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86 570,00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86 570,00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264645"/>
                  </a:ext>
                </a:extLst>
              </a:tr>
              <a:tr h="383175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000 2 02 35082 04 0000 150 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предоставление жилых помещений детям-сиротам и детям, оставшимся без попечения родителей, лицам из их числа по договорам найма специализированных жилых помещений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46 887,07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88 337,00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88 337,00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47 938,00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41 945,00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41 945,00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15080"/>
                  </a:ext>
                </a:extLst>
              </a:tr>
              <a:tr h="25805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000 2 02 35118 04 0000 150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осуществление первичного воинского учета на территориях, где отсутствуют военные комиссариаты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8 576,00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9 180,00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9 180,00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9 983,47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10 429,80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10 797,05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1960633"/>
                  </a:ext>
                </a:extLst>
              </a:tr>
              <a:tr h="25805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000 2 02 35120 04 0000 150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осуществление полномочий по составлению (изменению) списков кандидатов в присяжные заседатели федеральных судов общей юрисдикции в Российской Федерации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21,38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1 333,00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1 333,00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9,40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8,80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714780"/>
                  </a:ext>
                </a:extLst>
              </a:tr>
              <a:tr h="25805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000 2 02 35135 04 0000 150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осуществление полномочий по обеспечению жильем отдельных категорий граждан, установленных Федеральным законом от 12 января 1995 года N 5-ФЗ "О ветеранах"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1 366,00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1 366,00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2 450,00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4 900,00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6 600,00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941430"/>
                  </a:ext>
                </a:extLst>
              </a:tr>
              <a:tr h="25805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000 2 02 35303 04 0000 150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городских округов на ежемесячное денежное вознаграждение за классное руководство педагогическим работникам государственных и муниципальных общеобразовательных организаций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72 315,00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68 121,00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68 121,00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85 752,00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71 820,00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71 820,00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737515"/>
                  </a:ext>
                </a:extLst>
              </a:tr>
              <a:tr h="25805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000 2 02 35469 04 0000 150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Субвенции бюджетам на проведение Всероссийской переписи населения 2020 года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1 611,11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797512"/>
                  </a:ext>
                </a:extLst>
              </a:tr>
              <a:tr h="258056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000 2 02 39999 04 0000 150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субвенции бюджетам городских округов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4 075,00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3 755,00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3 755,00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3 766,00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3 766,00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3 766,00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050771"/>
                  </a:ext>
                </a:extLst>
              </a:tr>
              <a:tr h="18228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000 2 02 40000 00 0000 150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Иные межбюджетные трансферты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23 108,91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18 741,50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18 741,50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10 000,00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5392728"/>
                  </a:ext>
                </a:extLst>
              </a:tr>
              <a:tr h="188541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000 2 07 00000 00 0000 150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ПРОЧИЕ БЕЗВОЗМЕЗДНЫЕ ПОСТУПЛЕНИЯ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4 239,04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431 014,00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431 014,00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0589743"/>
                  </a:ext>
                </a:extLst>
              </a:tr>
              <a:tr h="182288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000 8 50 00000 00 0000 000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 ДОХОДОВ  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10 324 208,69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13 665 096,70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13 813 653,70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16 213 741,35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16 521 272,34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14 028 921,77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659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0610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D26845E-C9B6-4F45-9E79-FF228F720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E43E6F1-8F77-4C76-9773-F2FCF65D1148}"/>
              </a:ext>
            </a:extLst>
          </p:cNvPr>
          <p:cNvSpPr/>
          <p:nvPr/>
        </p:nvSpPr>
        <p:spPr>
          <a:xfrm>
            <a:off x="1754052" y="240921"/>
            <a:ext cx="903321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Структура налоговых доходов бюджета городского округа в 2023 году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ECDE7723-AECE-450C-835F-6DB9D27BE7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7695621"/>
              </p:ext>
            </p:extLst>
          </p:nvPr>
        </p:nvGraphicFramePr>
        <p:xfrm>
          <a:off x="296091" y="1053738"/>
          <a:ext cx="11617235" cy="5704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827844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0519F53-DECE-487D-BAD1-CEFD462A3A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83834BC-DAD5-4F6E-AFD1-78E5BDEECDA6}"/>
              </a:ext>
            </a:extLst>
          </p:cNvPr>
          <p:cNvSpPr txBox="1">
            <a:spLocks/>
          </p:cNvSpPr>
          <p:nvPr/>
        </p:nvSpPr>
        <p:spPr>
          <a:xfrm>
            <a:off x="1709529" y="254650"/>
            <a:ext cx="9528314" cy="34187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2200" dirty="0">
                <a:solidFill>
                  <a:schemeClr val="bg1"/>
                </a:solidFill>
                <a:latin typeface="+mn-lt"/>
              </a:rPr>
              <a:t>Структура неналоговых доходов бюджета городского округа в 2023 году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F23983DA-1E27-4EEE-B2D9-6CA2DC3798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35304833"/>
              </p:ext>
            </p:extLst>
          </p:nvPr>
        </p:nvGraphicFramePr>
        <p:xfrm>
          <a:off x="360000" y="1404729"/>
          <a:ext cx="11617235" cy="5304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296677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475EFF6-26FF-498E-A6CA-F446CAD10E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8275304-8C30-40E8-88B7-1D397B2147A0}"/>
              </a:ext>
            </a:extLst>
          </p:cNvPr>
          <p:cNvSpPr/>
          <p:nvPr/>
        </p:nvSpPr>
        <p:spPr>
          <a:xfrm>
            <a:off x="2130388" y="253624"/>
            <a:ext cx="79312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</a:rPr>
              <a:t>Состав межбюджетных трансфертов в 2023-2025 годах</a:t>
            </a:r>
          </a:p>
        </p:txBody>
      </p:sp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039FA00A-7ED2-442C-8E95-705500FA15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08305169"/>
              </p:ext>
            </p:extLst>
          </p:nvPr>
        </p:nvGraphicFramePr>
        <p:xfrm>
          <a:off x="330926" y="1707577"/>
          <a:ext cx="11634333" cy="4806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9143999" y="1192866"/>
            <a:ext cx="1577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(млн. рублей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61833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58538" y="0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удельном объеме налоговых и неналоговых доходов бюджета Ленинского городского округа в расчете на душу населения в сравнении с другими муниципальными образованиями Московской области (рублей)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333261"/>
              </p:ext>
            </p:extLst>
          </p:nvPr>
        </p:nvGraphicFramePr>
        <p:xfrm>
          <a:off x="145983" y="1079863"/>
          <a:ext cx="8047270" cy="5312229"/>
        </p:xfrm>
        <a:graphic>
          <a:graphicData uri="http://schemas.openxmlformats.org/drawingml/2006/table">
            <a:tbl>
              <a:tblPr/>
              <a:tblGrid>
                <a:gridCol w="1899017">
                  <a:extLst>
                    <a:ext uri="{9D8B030D-6E8A-4147-A177-3AD203B41FA5}">
                      <a16:colId xmlns:a16="http://schemas.microsoft.com/office/drawing/2014/main" val="2115614938"/>
                    </a:ext>
                  </a:extLst>
                </a:gridCol>
                <a:gridCol w="957943">
                  <a:extLst>
                    <a:ext uri="{9D8B030D-6E8A-4147-A177-3AD203B41FA5}">
                      <a16:colId xmlns:a16="http://schemas.microsoft.com/office/drawing/2014/main" val="1409550989"/>
                    </a:ext>
                  </a:extLst>
                </a:gridCol>
                <a:gridCol w="1079863">
                  <a:extLst>
                    <a:ext uri="{9D8B030D-6E8A-4147-A177-3AD203B41FA5}">
                      <a16:colId xmlns:a16="http://schemas.microsoft.com/office/drawing/2014/main" val="494986368"/>
                    </a:ext>
                  </a:extLst>
                </a:gridCol>
                <a:gridCol w="1105988">
                  <a:extLst>
                    <a:ext uri="{9D8B030D-6E8A-4147-A177-3AD203B41FA5}">
                      <a16:colId xmlns:a16="http://schemas.microsoft.com/office/drawing/2014/main" val="828919163"/>
                    </a:ext>
                  </a:extLst>
                </a:gridCol>
                <a:gridCol w="888275">
                  <a:extLst>
                    <a:ext uri="{9D8B030D-6E8A-4147-A177-3AD203B41FA5}">
                      <a16:colId xmlns:a16="http://schemas.microsoft.com/office/drawing/2014/main" val="617051108"/>
                    </a:ext>
                  </a:extLst>
                </a:gridCol>
                <a:gridCol w="992777">
                  <a:extLst>
                    <a:ext uri="{9D8B030D-6E8A-4147-A177-3AD203B41FA5}">
                      <a16:colId xmlns:a16="http://schemas.microsoft.com/office/drawing/2014/main" val="2768122773"/>
                    </a:ext>
                  </a:extLst>
                </a:gridCol>
                <a:gridCol w="1123407">
                  <a:extLst>
                    <a:ext uri="{9D8B030D-6E8A-4147-A177-3AD203B41FA5}">
                      <a16:colId xmlns:a16="http://schemas.microsoft.com/office/drawing/2014/main" val="3987607799"/>
                    </a:ext>
                  </a:extLst>
                </a:gridCol>
              </a:tblGrid>
              <a:tr h="87569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Виды доходов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Ленинский городской округ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сравнении с другими муниципальными образованиями Московской области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688491"/>
                  </a:ext>
                </a:extLst>
              </a:tr>
              <a:tr h="13145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Домодедово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Красногорск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Мытищи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Раменский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Городской округ Химки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26112"/>
                  </a:ext>
                </a:extLst>
              </a:tr>
              <a:tr h="12323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Всего, в том числе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70 557</a:t>
                      </a:r>
                    </a:p>
                  </a:txBody>
                  <a:tcPr marL="7200" marR="720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</a:t>
                      </a:r>
                    </a:p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59 194</a:t>
                      </a:r>
                    </a:p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</a:t>
                      </a:r>
                    </a:p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77 827</a:t>
                      </a:r>
                    </a:p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</a:p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56 736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</a:p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48 257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61 236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460689"/>
                  </a:ext>
                </a:extLst>
              </a:tr>
              <a:tr h="101393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Налоговые и неналоговые доходы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31 037</a:t>
                      </a:r>
                    </a:p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31 283</a:t>
                      </a:r>
                    </a:p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37 194</a:t>
                      </a:r>
                    </a:p>
                    <a:p>
                      <a:pPr algn="l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27 769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23 572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40 072</a:t>
                      </a:r>
                    </a:p>
                    <a:p>
                      <a:pPr algn="ctr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991821"/>
                  </a:ext>
                </a:extLst>
              </a:tr>
              <a:tr h="8756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Безвозмездные поступления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39 519 </a:t>
                      </a: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27 911 </a:t>
                      </a: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40 634 </a:t>
                      </a: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28 967 </a:t>
                      </a: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24 686 </a:t>
                      </a: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21 164 </a:t>
                      </a:r>
                    </a:p>
                  </a:txBody>
                  <a:tcPr marL="7620" marR="7620" marT="7620" marB="0" anchor="ctr" anchorCtr="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087597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1631" y="2403822"/>
            <a:ext cx="3920370" cy="3988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66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605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58538" y="0"/>
            <a:ext cx="94749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Информация об удельном объеме налоговых и неналоговых доходов бюджета Ленинского городского округа в расчете на душу населения в сравнении с другими муниципальными образованиями Московской области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1332113"/>
              </p:ext>
            </p:extLst>
          </p:nvPr>
        </p:nvGraphicFramePr>
        <p:xfrm>
          <a:off x="567545" y="1175656"/>
          <a:ext cx="11242764" cy="3291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2502">
                  <a:extLst>
                    <a:ext uri="{9D8B030D-6E8A-4147-A177-3AD203B41FA5}">
                      <a16:colId xmlns:a16="http://schemas.microsoft.com/office/drawing/2014/main" val="3939506312"/>
                    </a:ext>
                  </a:extLst>
                </a:gridCol>
                <a:gridCol w="2159726">
                  <a:extLst>
                    <a:ext uri="{9D8B030D-6E8A-4147-A177-3AD203B41FA5}">
                      <a16:colId xmlns:a16="http://schemas.microsoft.com/office/drawing/2014/main" val="3392729158"/>
                    </a:ext>
                  </a:extLst>
                </a:gridCol>
                <a:gridCol w="3119845">
                  <a:extLst>
                    <a:ext uri="{9D8B030D-6E8A-4147-A177-3AD203B41FA5}">
                      <a16:colId xmlns:a16="http://schemas.microsoft.com/office/drawing/2014/main" val="4137700209"/>
                    </a:ext>
                  </a:extLst>
                </a:gridCol>
                <a:gridCol w="2810691">
                  <a:extLst>
                    <a:ext uri="{9D8B030D-6E8A-4147-A177-3AD203B41FA5}">
                      <a16:colId xmlns:a16="http://schemas.microsoft.com/office/drawing/2014/main" val="2769540849"/>
                    </a:ext>
                  </a:extLst>
                </a:gridCol>
              </a:tblGrid>
              <a:tr h="1018904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муниципального 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Численность постоянного населения на 01.01.2022 г. (чел.)*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Сумма налоговых и неналоговых доходов (тыс. рублей) **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 расчете на 1 жителя (рублей)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506465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Городской округ Ленинский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193 675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6 011 179,41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31 037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1646562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Городской округ Домодедово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183 708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5 746 902,56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31 283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324458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Городской округ Красногорск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278 515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10 358 966,00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37 194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0908794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Городской округ Мытищи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290 495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8 066 621,30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27 769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4604141"/>
                  </a:ext>
                </a:extLst>
              </a:tr>
              <a:tr h="38379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Городской округ Раменский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319 084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7 521 342,72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23 572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2249701"/>
                  </a:ext>
                </a:extLst>
              </a:tr>
              <a:tr h="35396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Городской округ Химки</a:t>
                      </a:r>
                    </a:p>
                  </a:txBody>
                  <a:tcPr marL="7620" marR="7620" marT="762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256 319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10 271 261,17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40 072</a:t>
                      </a:r>
                    </a:p>
                  </a:txBody>
                  <a:tcPr marL="7620" marR="7620" marT="7620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133145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760142" y="4603897"/>
            <a:ext cx="10671716" cy="61487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/>
              <a:t>*Информация по численности населения размещена на официальном сайте Росстата </a:t>
            </a:r>
          </a:p>
          <a:p>
            <a:r>
              <a:rPr lang="ru-RU" sz="1200" dirty="0"/>
              <a:t>(Главная страница/ Официальная статистика/Московская область/Население/</a:t>
            </a:r>
          </a:p>
          <a:p>
            <a:r>
              <a:rPr lang="ru-RU" sz="1200" dirty="0"/>
              <a:t>Оценка численности постоянного населения МО на 1 января 2022 года)                                                                                    </a:t>
            </a:r>
            <a:r>
              <a:rPr lang="en-US" sz="1200" u="sng" dirty="0"/>
              <a:t>https://mosstat.gks.ru</a:t>
            </a:r>
            <a:endParaRPr lang="ru-RU" sz="1200" u="sng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60143" y="5471097"/>
            <a:ext cx="5428784" cy="69552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/>
              <a:t>*</a:t>
            </a:r>
            <a:r>
              <a:rPr lang="en-US" sz="1200" dirty="0"/>
              <a:t>*</a:t>
            </a:r>
            <a:r>
              <a:rPr lang="ru-RU" sz="1200" dirty="0"/>
              <a:t>Информация о налоговых и неналоговых доходах в разрезе                                                      муниципальных образований размещена на портале «Открытый бюджет МО» по ссылке: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579219" y="5471097"/>
            <a:ext cx="4852639" cy="69552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u="sng" dirty="0"/>
              <a:t>https://budget.mosreg.ru/analitika/ispolnenie-byudjeta-subekta/sravnenie-po-osnovnym-parametram-ispolneniya-byudzhetov-municipalnyx-obrazovanij/</a:t>
            </a:r>
            <a:endParaRPr lang="ru-RU" sz="1200" u="sng" dirty="0"/>
          </a:p>
        </p:txBody>
      </p:sp>
    </p:spTree>
    <p:extLst>
      <p:ext uri="{BB962C8B-B14F-4D97-AF65-F5344CB8AC3E}">
        <p14:creationId xmlns:p14="http://schemas.microsoft.com/office/powerpoint/2010/main" val="3283475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92182" y="207344"/>
            <a:ext cx="108029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Перечень налоговых льгот и ставок по местным налогам в 2021-2025 годах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954478"/>
              </p:ext>
            </p:extLst>
          </p:nvPr>
        </p:nvGraphicFramePr>
        <p:xfrm>
          <a:off x="104504" y="1071155"/>
          <a:ext cx="8229599" cy="5594246"/>
        </p:xfrm>
        <a:graphic>
          <a:graphicData uri="http://schemas.openxmlformats.org/drawingml/2006/table">
            <a:tbl>
              <a:tblPr/>
              <a:tblGrid>
                <a:gridCol w="2205413">
                  <a:extLst>
                    <a:ext uri="{9D8B030D-6E8A-4147-A177-3AD203B41FA5}">
                      <a16:colId xmlns:a16="http://schemas.microsoft.com/office/drawing/2014/main" val="80816234"/>
                    </a:ext>
                  </a:extLst>
                </a:gridCol>
                <a:gridCol w="3050040">
                  <a:extLst>
                    <a:ext uri="{9D8B030D-6E8A-4147-A177-3AD203B41FA5}">
                      <a16:colId xmlns:a16="http://schemas.microsoft.com/office/drawing/2014/main" val="764276002"/>
                    </a:ext>
                  </a:extLst>
                </a:gridCol>
                <a:gridCol w="2974146">
                  <a:extLst>
                    <a:ext uri="{9D8B030D-6E8A-4147-A177-3AD203B41FA5}">
                      <a16:colId xmlns:a16="http://schemas.microsoft.com/office/drawing/2014/main" val="1691056305"/>
                    </a:ext>
                  </a:extLst>
                </a:gridCol>
              </a:tblGrid>
              <a:tr h="3500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Ставка налога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Налоговые льготы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Нормативный правовой документ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552147"/>
                  </a:ext>
                </a:extLst>
              </a:tr>
              <a:tr h="19634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Земельный налог с юридических лиц </a:t>
                      </a:r>
                    </a:p>
                  </a:txBody>
                  <a:tcPr marL="5446" marR="5446" marT="54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058151"/>
                  </a:ext>
                </a:extLst>
              </a:tr>
              <a:tr h="172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размерах от 0,25 процента до 1,5 процентов от кадастровой стоимости земельного участка в зависимости от категории земель и вида разрешенного использования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Действуют льготы, установленные статьей 395 Налогового кодекса Российской Федерации, а также льготы, установленные Решением Совета депутатов от 21.10.2020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№16/4 "О земельном налоге на территории Ленинского городского округа " (с изменениями)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доп. от  27.01.2021 № 23/2, от 03.02.2022 № 41/2, от 27.05.2022 № 48/2, </a:t>
                      </a:r>
                    </a:p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 20.06.2022 № 49/2)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3469179"/>
                  </a:ext>
                </a:extLst>
              </a:tr>
              <a:tr h="177573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Земельный налог с физических лиц </a:t>
                      </a:r>
                    </a:p>
                  </a:txBody>
                  <a:tcPr marL="5446" marR="5446" marT="54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805538"/>
                  </a:ext>
                </a:extLst>
              </a:tr>
              <a:tr h="17295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размерах от 0,25 процента до 1,5 процентов от кадастровой стоимости земельного участка в зависимости от категории земель и вида разрешенного использования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Действуют льготы, установленные статьей 395 Налогового кодекса Российской Федерации, а также льготы, установленные Решением Совета депутатов от 21.10.2020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№16/4 "О земельном налоге на территории Ленинского городского округа " (с изменениями)  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доп. от  27.01.2021 № 23/2, от 03.02.2022 № 41/2, от 27.05.2022 № 48/2, </a:t>
                      </a:r>
                    </a:p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от 20.06.2022 № 49/2)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9627963"/>
                  </a:ext>
                </a:extLst>
              </a:tr>
              <a:tr h="187025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Налог на имущество</a:t>
                      </a:r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физических лиц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5446" marR="5446" marT="544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850168"/>
                  </a:ext>
                </a:extLst>
              </a:tr>
              <a:tr h="12122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 размерах от 0,15 процента до 2,0 процентов от кадастровой стоимости объекта в зависимости от вида имущества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Действуют льготы, установленные статьей 407 Налогового кодекса Российской Федерации, а также льготы, установленные Решением Совета депутатов от 21.10.2020 №16/5 "О налоге на имущество физических лиц на территории Ленинского городского округа"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Решение Совета депутатов Ленинского городского округа МО от 21.10.2020 №16/5 «О налоге на имущество физических лиц на территории Ленинского городского округа Московской области» </a:t>
                      </a:r>
                    </a:p>
                  </a:txBody>
                  <a:tcPr marL="5446" marR="5446" marT="544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7738604"/>
                  </a:ext>
                </a:extLst>
              </a:tr>
            </a:tbl>
          </a:graphicData>
        </a:graphic>
      </p:graphicFrame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103" y="1071155"/>
            <a:ext cx="3857897" cy="387855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4103" y="4058194"/>
            <a:ext cx="3857897" cy="2519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7056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6754" y="-89107"/>
            <a:ext cx="112253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</a:t>
            </a:r>
          </a:p>
          <a:p>
            <a:pPr algn="ctr"/>
            <a:r>
              <a:rPr lang="ru-RU" sz="2200" dirty="0">
                <a:solidFill>
                  <a:schemeClr val="bg1"/>
                </a:solidFill>
              </a:rPr>
              <a:t>в 2021-2025 годах (тыс. рублей)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886723"/>
              </p:ext>
            </p:extLst>
          </p:nvPr>
        </p:nvGraphicFramePr>
        <p:xfrm>
          <a:off x="156754" y="920919"/>
          <a:ext cx="11948162" cy="5842642"/>
        </p:xfrm>
        <a:graphic>
          <a:graphicData uri="http://schemas.openxmlformats.org/drawingml/2006/table">
            <a:tbl>
              <a:tblPr/>
              <a:tblGrid>
                <a:gridCol w="365763">
                  <a:extLst>
                    <a:ext uri="{9D8B030D-6E8A-4147-A177-3AD203B41FA5}">
                      <a16:colId xmlns:a16="http://schemas.microsoft.com/office/drawing/2014/main" val="631876914"/>
                    </a:ext>
                  </a:extLst>
                </a:gridCol>
                <a:gridCol w="3187337">
                  <a:extLst>
                    <a:ext uri="{9D8B030D-6E8A-4147-A177-3AD203B41FA5}">
                      <a16:colId xmlns:a16="http://schemas.microsoft.com/office/drawing/2014/main" val="3688678432"/>
                    </a:ext>
                  </a:extLst>
                </a:gridCol>
                <a:gridCol w="2089409">
                  <a:extLst>
                    <a:ext uri="{9D8B030D-6E8A-4147-A177-3AD203B41FA5}">
                      <a16:colId xmlns:a16="http://schemas.microsoft.com/office/drawing/2014/main" val="3901178521"/>
                    </a:ext>
                  </a:extLst>
                </a:gridCol>
                <a:gridCol w="1326279">
                  <a:extLst>
                    <a:ext uri="{9D8B030D-6E8A-4147-A177-3AD203B41FA5}">
                      <a16:colId xmlns:a16="http://schemas.microsoft.com/office/drawing/2014/main" val="3186308291"/>
                    </a:ext>
                  </a:extLst>
                </a:gridCol>
                <a:gridCol w="1291379">
                  <a:extLst>
                    <a:ext uri="{9D8B030D-6E8A-4147-A177-3AD203B41FA5}">
                      <a16:colId xmlns:a16="http://schemas.microsoft.com/office/drawing/2014/main" val="1384952813"/>
                    </a:ext>
                  </a:extLst>
                </a:gridCol>
                <a:gridCol w="1291379">
                  <a:extLst>
                    <a:ext uri="{9D8B030D-6E8A-4147-A177-3AD203B41FA5}">
                      <a16:colId xmlns:a16="http://schemas.microsoft.com/office/drawing/2014/main" val="2382512445"/>
                    </a:ext>
                  </a:extLst>
                </a:gridCol>
                <a:gridCol w="1198308">
                  <a:extLst>
                    <a:ext uri="{9D8B030D-6E8A-4147-A177-3AD203B41FA5}">
                      <a16:colId xmlns:a16="http://schemas.microsoft.com/office/drawing/2014/main" val="3801519615"/>
                    </a:ext>
                  </a:extLst>
                </a:gridCol>
                <a:gridCol w="1198308">
                  <a:extLst>
                    <a:ext uri="{9D8B030D-6E8A-4147-A177-3AD203B41FA5}">
                      <a16:colId xmlns:a16="http://schemas.microsoft.com/office/drawing/2014/main" val="1482210744"/>
                    </a:ext>
                  </a:extLst>
                </a:gridCol>
              </a:tblGrid>
              <a:tr h="41802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№ п/п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налоговой льготы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Правовое основание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Факт 2021 года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2022 года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2023 год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2024 год 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2025 год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8234660"/>
                  </a:ext>
                </a:extLst>
              </a:tr>
              <a:tr h="33963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Земельный налог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445178"/>
                  </a:ext>
                </a:extLst>
              </a:tr>
              <a:tr h="296478">
                <a:tc rowSpan="8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1.1 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sng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льготы налогоплательщикам-организациям в размере 100 %: 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616046"/>
                  </a:ext>
                </a:extLst>
              </a:tr>
              <a:tr h="2349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органы местного самоуправления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</a:t>
                      </a:r>
                      <a:r>
                        <a:rPr lang="ru-RU" sz="10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допол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от  27.01.2021 № 23/2, от 03.02.2022 № 41/2, от 27.05.2022 № 48/2, от 20.06.2022 № 49/2) п.5</a:t>
                      </a:r>
                      <a:b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ru-RU" sz="1000" b="0" i="0" u="none" strike="noStrike" baseline="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11 565,00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11 565,00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11 565,00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11 565,00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11 565,00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097926"/>
                  </a:ext>
                </a:extLst>
              </a:tr>
              <a:tr h="9133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государственные бюджетные учреждения Московской области, вид деятельности которых направлен на сопровождение процедур оформления права собственности Московской области на объекты недвижимости, включая земельные участки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7362003"/>
                  </a:ext>
                </a:extLst>
              </a:tr>
              <a:tr h="2741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налоговые органы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292,00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6324345"/>
                  </a:ext>
                </a:extLst>
              </a:tr>
              <a:tr h="6577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организации-владельцы земельных участков под автомобильными дорогами общего пользования на территории технопарков (промышленных, индустриальных парков)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4 477,70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4 477,70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4 477,70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4 477,70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6302061"/>
                  </a:ext>
                </a:extLst>
              </a:tr>
              <a:tr h="2629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sng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льготы налогоплательщикам-организациям в размере 50%: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394001"/>
                  </a:ext>
                </a:extLst>
              </a:tr>
              <a:tr h="8409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организации, осуществляющие комплексное обучение, подготовку и повышение квалификации кадров, учрежденные общественными организациями профессиональных союзов, в размере 50 процентов суммы исчисленного налога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</a:t>
                      </a:r>
                      <a:r>
                        <a:rPr lang="ru-RU" sz="10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допол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от  27.01.2021 № 23/2, от 03.02.2022 № 41/2, от 27.05.2022 № 48/2, от 20.06.2022 № 49/2) п.5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1 009,00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1 009,00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61163"/>
                  </a:ext>
                </a:extLst>
              </a:tr>
              <a:tr h="102800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коммерческие организации, в отношении земельных участков занятых парками, специальными парками, объектами досуга и развлечений в размере 50 процентов суммы исчисленного налога.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1 404,60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4418" marR="4418" marT="44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9539371"/>
                  </a:ext>
                </a:extLst>
              </a:tr>
              <a:tr h="576451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baseline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418" marR="4418" marT="4418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12 866,00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18 748,30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16 334,70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16 334,70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16 334,70</a:t>
                      </a:r>
                    </a:p>
                  </a:txBody>
                  <a:tcPr marL="4418" marR="4418" marT="441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0886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4314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6754" y="-89107"/>
            <a:ext cx="1122534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</a:t>
            </a:r>
          </a:p>
          <a:p>
            <a:pPr algn="ctr"/>
            <a:r>
              <a:rPr lang="ru-RU" sz="2200" dirty="0">
                <a:solidFill>
                  <a:schemeClr val="bg1"/>
                </a:solidFill>
              </a:rPr>
              <a:t>в 2021-2025 годах (тыс. рублей)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388430"/>
              </p:ext>
            </p:extLst>
          </p:nvPr>
        </p:nvGraphicFramePr>
        <p:xfrm>
          <a:off x="78377" y="1018888"/>
          <a:ext cx="12009121" cy="5743293"/>
        </p:xfrm>
        <a:graphic>
          <a:graphicData uri="http://schemas.openxmlformats.org/drawingml/2006/table">
            <a:tbl>
              <a:tblPr/>
              <a:tblGrid>
                <a:gridCol w="377429">
                  <a:extLst>
                    <a:ext uri="{9D8B030D-6E8A-4147-A177-3AD203B41FA5}">
                      <a16:colId xmlns:a16="http://schemas.microsoft.com/office/drawing/2014/main" val="3275515775"/>
                    </a:ext>
                  </a:extLst>
                </a:gridCol>
                <a:gridCol w="7020891">
                  <a:extLst>
                    <a:ext uri="{9D8B030D-6E8A-4147-A177-3AD203B41FA5}">
                      <a16:colId xmlns:a16="http://schemas.microsoft.com/office/drawing/2014/main" val="628630005"/>
                    </a:ext>
                  </a:extLst>
                </a:gridCol>
                <a:gridCol w="999362">
                  <a:extLst>
                    <a:ext uri="{9D8B030D-6E8A-4147-A177-3AD203B41FA5}">
                      <a16:colId xmlns:a16="http://schemas.microsoft.com/office/drawing/2014/main" val="706261695"/>
                    </a:ext>
                  </a:extLst>
                </a:gridCol>
                <a:gridCol w="757097">
                  <a:extLst>
                    <a:ext uri="{9D8B030D-6E8A-4147-A177-3AD203B41FA5}">
                      <a16:colId xmlns:a16="http://schemas.microsoft.com/office/drawing/2014/main" val="3467728455"/>
                    </a:ext>
                  </a:extLst>
                </a:gridCol>
                <a:gridCol w="730990">
                  <a:extLst>
                    <a:ext uri="{9D8B030D-6E8A-4147-A177-3AD203B41FA5}">
                      <a16:colId xmlns:a16="http://schemas.microsoft.com/office/drawing/2014/main" val="2430995557"/>
                    </a:ext>
                  </a:extLst>
                </a:gridCol>
                <a:gridCol w="722287">
                  <a:extLst>
                    <a:ext uri="{9D8B030D-6E8A-4147-A177-3AD203B41FA5}">
                      <a16:colId xmlns:a16="http://schemas.microsoft.com/office/drawing/2014/main" val="1100919727"/>
                    </a:ext>
                  </a:extLst>
                </a:gridCol>
                <a:gridCol w="739693">
                  <a:extLst>
                    <a:ext uri="{9D8B030D-6E8A-4147-A177-3AD203B41FA5}">
                      <a16:colId xmlns:a16="http://schemas.microsoft.com/office/drawing/2014/main" val="616283821"/>
                    </a:ext>
                  </a:extLst>
                </a:gridCol>
                <a:gridCol w="661372">
                  <a:extLst>
                    <a:ext uri="{9D8B030D-6E8A-4147-A177-3AD203B41FA5}">
                      <a16:colId xmlns:a16="http://schemas.microsoft.com/office/drawing/2014/main" val="2388532801"/>
                    </a:ext>
                  </a:extLst>
                </a:gridCol>
              </a:tblGrid>
              <a:tr h="3026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№ п/п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налоговой льготы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Правовое основание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Факт 2021 года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2022 года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2023 год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2024 год 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2025 год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7999302"/>
                  </a:ext>
                </a:extLst>
              </a:tr>
              <a:tr h="15290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Земельный налог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657348"/>
                  </a:ext>
                </a:extLst>
              </a:tr>
              <a:tr h="175428">
                <a:tc rowSpan="18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1.2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льготы налогоплательщикам- физическим лицам в размере 100 %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439365"/>
                  </a:ext>
                </a:extLst>
              </a:tr>
              <a:tr h="15008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Герои Советского Союза, Герои Российской Федерации, Герои Социалистического труда, полные кавалеры ордена Славы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0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Решение Совета депутатов Ленинского городского округа МО от 21.10.2020 №16/4 «О земельном налоге на территории Ленинского городского округа Московской области»(с изм. и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допол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 от  27.01.2021 № 23/2, от 03.02.2022 № 41/2, от 27.05.2022 № 48/2, от 20.06.2022 № 49/2) п.6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0909429"/>
                  </a:ext>
                </a:extLst>
              </a:tr>
              <a:tr h="1379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полные кавалеры ордена Трудовой Славы и "За службу Родине в Вооруженных силах СССР"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8090936"/>
                  </a:ext>
                </a:extLst>
              </a:tr>
              <a:tr h="272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ветераны, инвалиды и участники ВОВ, а также граждане, на которых законодательством распространены социальные гарантии и льготы инвалидов и участников ВОВ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1598618"/>
                  </a:ext>
                </a:extLst>
              </a:tr>
              <a:tr h="1229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несовершеннолетние узники концлагерей, гетто и других мест принудительного содержания в период ВОВ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050215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8257705"/>
                  </a:ext>
                </a:extLst>
              </a:tr>
              <a:tr h="1379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ветераны и инвалиды боевых действий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500069"/>
                  </a:ext>
                </a:extLst>
              </a:tr>
              <a:tr h="1229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инвалиды I, II и III групп инвалидности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211,80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211,80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211,80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211,80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211,80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447614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80,20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80,20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80,20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80,20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80,20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6883676"/>
                  </a:ext>
                </a:extLst>
              </a:tr>
              <a:tr h="1379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инвалиды с детства, дети-инвалиды, а также семьи, имеющие детей-инвалидов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920003"/>
                  </a:ext>
                </a:extLst>
              </a:tr>
              <a:tr h="8894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физические лица, имеющие право на получение социальной поддержки в соответствии с Законом РФ "О социальной защите граждан, подвергшихся воздействию радиации вследствие катастрофы на Чернобыльской АЭС" (в редакции Закона Российской Федерации от 18 июня 1992 года № 3061-1), в соответствии с Федеральным законом от 26 ноября 1998 года N 175-ФЗ "О социальной защите граждан Российской Федерации, подвергшихся воздействию радиации вследствие аварии в 1957 году на производственном объединении "Маяк" и сбросов радиоактивных отходов в реку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Теча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" и в соответствии с Федеральным законом от 10.01.2002 года N 2-ФЗ "О социальных гарантиях гражданам, подвергшимся радиационному воздействию вследствие ядерных испытаний  на Семипалатинском полигоне"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1217498"/>
                  </a:ext>
                </a:extLst>
              </a:tr>
              <a:tr h="272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физические лица, принимавшие в составе подразделений особого риска непосредственное участие в испытаниях ядерного и термоядерного оружия, ликвидации аварий ядерных установок на средствах вооружения и военных объектах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4829306"/>
                  </a:ext>
                </a:extLst>
              </a:tr>
              <a:tr h="272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физические лица, получившие или перенесшие лучевую болезнь или ставшие инвалидами в результате испытаний, учений и иных работ, связанных с любыми видами ядерных установок, включая ядерное оружие и космическую технику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465994"/>
                  </a:ext>
                </a:extLst>
              </a:tr>
              <a:tr h="272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члены многодетных семей (супруги либо одинокая(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ий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 мать (отец) и их дети в возрасте до 18 лет, в том числе усыновленные, пасынки и падчерицы)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5,30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85232"/>
                  </a:ext>
                </a:extLst>
              </a:tr>
              <a:tr h="272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лица, на которых распространяется действие Федерального закона от 21.12.1996 N 159-ФЗ "О дополнительных гарантиях по социальной защите детей-сирот и детей, оставшихся без попечения родителей"</a:t>
                      </a:r>
                    </a:p>
                  </a:txBody>
                  <a:tcPr marL="3255" marR="3255" marT="32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9893608"/>
                  </a:ext>
                </a:extLst>
              </a:tr>
              <a:tr h="272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члены семей военнослужащих и сотрудников органов внутренних дел, потерявших кормильца при исполнении ими служебных обязанностей, а также члены семей погибших в Афганистане и Чечне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3824759"/>
                  </a:ext>
                </a:extLst>
              </a:tr>
              <a:tr h="2422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реабилитированные лица и лица, признанные пострадавшими от политических репрессий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6959665"/>
                  </a:ext>
                </a:extLst>
              </a:tr>
              <a:tr h="2726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почетные граждане Московской области, Ленинского муниципального района, Ленинского городского округа, городских и сельских поселений, входивших в состав Ленинского муниципального района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036401"/>
                  </a:ext>
                </a:extLst>
              </a:tr>
              <a:tr h="54212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пенсионеры, получающие пенсии, назначаемые в порядке, установленном пенсионным законодательством, а также лица, достигшие возраста 60 и 55 лет (соответственно мужчин и женщин), которым в соответствии с законодательством Российской Федерации выплачивается ежемесячное пожизненное содержание и физические лица, соответствующие условиям, необходимым для назначения пенсии в соответствии с законодательством Российской Федерации, действовавшим на 31 декабря 2018 года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17 122,00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17 122,00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17 122,00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17 122,00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17 122,00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7126639"/>
                  </a:ext>
                </a:extLst>
              </a:tr>
              <a:tr h="3048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члены малоимущих семей и малоимущих одиноко проживающих граждан, среднедушевой доход которых ниже прожиточного минимума, установленного в Московской области на душу населения (налоговая льгота предоставляется одному из членов семьи)</a:t>
                      </a:r>
                    </a:p>
                  </a:txBody>
                  <a:tcPr marL="3255" marR="3255" marT="32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8632819"/>
                  </a:ext>
                </a:extLst>
              </a:tr>
              <a:tr h="15328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почетных доноров СССР и РФ</a:t>
                      </a:r>
                    </a:p>
                  </a:txBody>
                  <a:tcPr marL="3255" marR="3255" marT="32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3274364"/>
                  </a:ext>
                </a:extLst>
              </a:tr>
              <a:tr h="122960"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55" marR="3255" marT="325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Итого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17 419,30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17 419,30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17 419,30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17 419,30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17 419,30</a:t>
                      </a:r>
                    </a:p>
                  </a:txBody>
                  <a:tcPr marL="3255" marR="3255" marT="32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39173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3684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39337" y="-89107"/>
            <a:ext cx="1233133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chemeClr val="bg1"/>
                </a:solidFill>
              </a:rPr>
              <a:t>Перечень налоговых льгот и объем выпадающих доходов в связи с предоставлением льгот, установленных органами местного самоуправления </a:t>
            </a:r>
          </a:p>
          <a:p>
            <a:pPr algn="ctr"/>
            <a:r>
              <a:rPr lang="ru-RU" sz="2200" dirty="0">
                <a:solidFill>
                  <a:schemeClr val="bg1"/>
                </a:solidFill>
              </a:rPr>
              <a:t>в 2021-2025 годах (тыс. рублей)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716075"/>
              </p:ext>
            </p:extLst>
          </p:nvPr>
        </p:nvGraphicFramePr>
        <p:xfrm>
          <a:off x="148044" y="1018890"/>
          <a:ext cx="11791406" cy="5220317"/>
        </p:xfrm>
        <a:graphic>
          <a:graphicData uri="http://schemas.openxmlformats.org/drawingml/2006/table">
            <a:tbl>
              <a:tblPr/>
              <a:tblGrid>
                <a:gridCol w="531225">
                  <a:extLst>
                    <a:ext uri="{9D8B030D-6E8A-4147-A177-3AD203B41FA5}">
                      <a16:colId xmlns:a16="http://schemas.microsoft.com/office/drawing/2014/main" val="303550411"/>
                    </a:ext>
                  </a:extLst>
                </a:gridCol>
                <a:gridCol w="3648007">
                  <a:extLst>
                    <a:ext uri="{9D8B030D-6E8A-4147-A177-3AD203B41FA5}">
                      <a16:colId xmlns:a16="http://schemas.microsoft.com/office/drawing/2014/main" val="373048868"/>
                    </a:ext>
                  </a:extLst>
                </a:gridCol>
                <a:gridCol w="1389250">
                  <a:extLst>
                    <a:ext uri="{9D8B030D-6E8A-4147-A177-3AD203B41FA5}">
                      <a16:colId xmlns:a16="http://schemas.microsoft.com/office/drawing/2014/main" val="2815523879"/>
                    </a:ext>
                  </a:extLst>
                </a:gridCol>
                <a:gridCol w="1308880">
                  <a:extLst>
                    <a:ext uri="{9D8B030D-6E8A-4147-A177-3AD203B41FA5}">
                      <a16:colId xmlns:a16="http://schemas.microsoft.com/office/drawing/2014/main" val="845128753"/>
                    </a:ext>
                  </a:extLst>
                </a:gridCol>
                <a:gridCol w="1274436">
                  <a:extLst>
                    <a:ext uri="{9D8B030D-6E8A-4147-A177-3AD203B41FA5}">
                      <a16:colId xmlns:a16="http://schemas.microsoft.com/office/drawing/2014/main" val="6263929"/>
                    </a:ext>
                  </a:extLst>
                </a:gridCol>
                <a:gridCol w="1274436">
                  <a:extLst>
                    <a:ext uri="{9D8B030D-6E8A-4147-A177-3AD203B41FA5}">
                      <a16:colId xmlns:a16="http://schemas.microsoft.com/office/drawing/2014/main" val="1001601800"/>
                    </a:ext>
                  </a:extLst>
                </a:gridCol>
                <a:gridCol w="1182586">
                  <a:extLst>
                    <a:ext uri="{9D8B030D-6E8A-4147-A177-3AD203B41FA5}">
                      <a16:colId xmlns:a16="http://schemas.microsoft.com/office/drawing/2014/main" val="1977596013"/>
                    </a:ext>
                  </a:extLst>
                </a:gridCol>
                <a:gridCol w="1182586">
                  <a:extLst>
                    <a:ext uri="{9D8B030D-6E8A-4147-A177-3AD203B41FA5}">
                      <a16:colId xmlns:a16="http://schemas.microsoft.com/office/drawing/2014/main" val="3788109326"/>
                    </a:ext>
                  </a:extLst>
                </a:gridCol>
              </a:tblGrid>
              <a:tr h="60613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№ п/п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Наименование налоговой льготы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Правовое основание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Факт 2021 года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2022 года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2023 год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2024 год 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на 2025 год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3456833"/>
                  </a:ext>
                </a:extLst>
              </a:tr>
              <a:tr h="28451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Налог на имущество физических лиц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109119"/>
                  </a:ext>
                </a:extLst>
              </a:tr>
              <a:tr h="433065"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2.1 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 rtl="0" fontAlgn="ctr"/>
                      <a:r>
                        <a:rPr lang="ru-RU" sz="1100" b="1" i="0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льготы налогоплательщикам- физическим лицам в размере 100 %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496890"/>
                  </a:ext>
                </a:extLst>
              </a:tr>
              <a:tr h="12491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Одинокие родители, имеющие детей в возрасте до 18 лет включительно, состоящие на учете в Ленинском управлении социальной защиты населения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Минсоцразвития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Московской области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Решение Совета депутатов Ленинского городского округа МО от 21.10.2020 №16/5 «О налоге на имущество физических лиц на территории Ленинского городского округа Московской области» п.3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/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5502519"/>
                  </a:ext>
                </a:extLst>
              </a:tr>
              <a:tr h="12801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Дети из малообеспеченных семей одиноких родителей, получающих пенсию на детей по случаю потери кормильца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220,00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4273549"/>
                  </a:ext>
                </a:extLst>
              </a:tr>
              <a:tr h="10332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Дети-сироты и дети, оставшиеся без попечения родителей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123,00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123,00</a:t>
                      </a:r>
                    </a:p>
                  </a:txBody>
                  <a:tcPr marL="7194" marR="7194" marT="71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6002496"/>
                  </a:ext>
                </a:extLst>
              </a:tr>
              <a:tr h="333995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Итого</a:t>
                      </a:r>
                    </a:p>
                  </a:txBody>
                  <a:tcPr marL="7194" marR="7194" marT="71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123,00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503,00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523,00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523,00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523,00</a:t>
                      </a:r>
                    </a:p>
                  </a:txBody>
                  <a:tcPr marL="7194" marR="7194" marT="719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11794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50320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DA42ED1-7F39-4037-8932-3F283D4D4D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1E8B027-0CE8-44EA-ADD4-C68818012FE2}"/>
              </a:ext>
            </a:extLst>
          </p:cNvPr>
          <p:cNvSpPr/>
          <p:nvPr/>
        </p:nvSpPr>
        <p:spPr>
          <a:xfrm>
            <a:off x="2664903" y="1045943"/>
            <a:ext cx="6862193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chemeClr val="tx2">
                    <a:lumMod val="50000"/>
                  </a:schemeClr>
                </a:solidFill>
              </a:rPr>
              <a:t>Расходы бюджета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</a:rPr>
              <a:t>на 2023-2025 годы сформированы в разрезе  </a:t>
            </a:r>
            <a:r>
              <a:rPr lang="ru-RU" b="1" i="1" dirty="0">
                <a:solidFill>
                  <a:srgbClr val="C00000"/>
                </a:solidFill>
              </a:rPr>
              <a:t>18 муниципальных программ </a:t>
            </a:r>
            <a:r>
              <a:rPr lang="ru-RU" b="1" i="1" dirty="0">
                <a:solidFill>
                  <a:schemeClr val="tx2">
                    <a:lumMod val="50000"/>
                  </a:schemeClr>
                </a:solidFill>
              </a:rPr>
              <a:t>и непрограммных расходов</a:t>
            </a:r>
            <a:endParaRPr lang="ru-RU"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8DB93E24-6C32-4B1A-9C4A-2D6DA8DE4B94}"/>
              </a:ext>
            </a:extLst>
          </p:cNvPr>
          <p:cNvGrpSpPr/>
          <p:nvPr/>
        </p:nvGrpSpPr>
        <p:grpSpPr>
          <a:xfrm>
            <a:off x="2461171" y="3047947"/>
            <a:ext cx="1461008" cy="975079"/>
            <a:chOff x="559257" y="1450448"/>
            <a:chExt cx="1461008" cy="975079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77D73234-C943-4513-905D-79244C5B3674}"/>
                </a:ext>
              </a:extLst>
            </p:cNvPr>
            <p:cNvSpPr/>
            <p:nvPr/>
          </p:nvSpPr>
          <p:spPr>
            <a:xfrm>
              <a:off x="559257" y="1450448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B5C24EFC-B928-463C-B58D-418D315FBFCF}"/>
                </a:ext>
              </a:extLst>
            </p:cNvPr>
            <p:cNvSpPr/>
            <p:nvPr/>
          </p:nvSpPr>
          <p:spPr>
            <a:xfrm>
              <a:off x="800991" y="145736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15 804,5</a:t>
              </a:r>
              <a:endParaRPr lang="ru-RU" sz="1800" b="1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012FFB1F-B58B-4E97-B0E9-D85CE26E6973}"/>
              </a:ext>
            </a:extLst>
          </p:cNvPr>
          <p:cNvGrpSpPr/>
          <p:nvPr/>
        </p:nvGrpSpPr>
        <p:grpSpPr>
          <a:xfrm>
            <a:off x="2470661" y="4078772"/>
            <a:ext cx="1451517" cy="968161"/>
            <a:chOff x="583554" y="2418905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2C8BED47-22A3-4A85-BBAE-A67089CA714B}"/>
                </a:ext>
              </a:extLst>
            </p:cNvPr>
            <p:cNvSpPr/>
            <p:nvPr/>
          </p:nvSpPr>
          <p:spPr>
            <a:xfrm>
              <a:off x="583554" y="2418905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5CA5C908-9472-4A79-B21C-46C4BCDC06F2}"/>
                </a:ext>
              </a:extLst>
            </p:cNvPr>
            <p:cNvSpPr/>
            <p:nvPr/>
          </p:nvSpPr>
          <p:spPr>
            <a:xfrm>
              <a:off x="815797" y="2418905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521,3</a:t>
              </a:r>
              <a:endParaRPr lang="ru-RU" sz="18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95FD77D3-2DF5-4033-9532-FA014A561118}"/>
              </a:ext>
            </a:extLst>
          </p:cNvPr>
          <p:cNvGrpSpPr/>
          <p:nvPr/>
        </p:nvGrpSpPr>
        <p:grpSpPr>
          <a:xfrm>
            <a:off x="5110504" y="3022802"/>
            <a:ext cx="1451517" cy="968161"/>
            <a:chOff x="3194881" y="1409955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D0700E11-9202-4291-A1D5-1DB5D6245569}"/>
                </a:ext>
              </a:extLst>
            </p:cNvPr>
            <p:cNvSpPr/>
            <p:nvPr/>
          </p:nvSpPr>
          <p:spPr>
            <a:xfrm>
              <a:off x="3194881" y="1409955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7903F376-51C6-4257-ABCE-81AD43EE0C16}"/>
                </a:ext>
              </a:extLst>
            </p:cNvPr>
            <p:cNvSpPr/>
            <p:nvPr/>
          </p:nvSpPr>
          <p:spPr>
            <a:xfrm>
              <a:off x="3427124" y="1409955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16 190,6</a:t>
              </a:r>
              <a:endParaRPr lang="ru-RU" sz="1800" b="1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6E4BD853-2A90-40C8-9742-5553A0076F8A}"/>
              </a:ext>
            </a:extLst>
          </p:cNvPr>
          <p:cNvGrpSpPr/>
          <p:nvPr/>
        </p:nvGrpSpPr>
        <p:grpSpPr>
          <a:xfrm>
            <a:off x="5141563" y="4078772"/>
            <a:ext cx="1451517" cy="968161"/>
            <a:chOff x="3194881" y="236963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112A842F-600E-4C82-A91D-271C7330328A}"/>
                </a:ext>
              </a:extLst>
            </p:cNvPr>
            <p:cNvSpPr/>
            <p:nvPr/>
          </p:nvSpPr>
          <p:spPr>
            <a:xfrm>
              <a:off x="3194881" y="236963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9D4C817A-7BBB-43C6-A1EC-4B718B8E090B}"/>
                </a:ext>
              </a:extLst>
            </p:cNvPr>
            <p:cNvSpPr/>
            <p:nvPr/>
          </p:nvSpPr>
          <p:spPr>
            <a:xfrm>
              <a:off x="3427124" y="236963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165,7</a:t>
              </a:r>
              <a:endParaRPr lang="ru-RU" sz="18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45D2DC8B-71B7-4174-ABA5-6CFE17A10F3A}"/>
              </a:ext>
            </a:extLst>
          </p:cNvPr>
          <p:cNvGrpSpPr/>
          <p:nvPr/>
        </p:nvGrpSpPr>
        <p:grpSpPr>
          <a:xfrm>
            <a:off x="7770326" y="3062073"/>
            <a:ext cx="1451517" cy="968161"/>
            <a:chOff x="5799091" y="143271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FF35E311-48C7-48CB-9561-6E7484BDB5D1}"/>
                </a:ext>
              </a:extLst>
            </p:cNvPr>
            <p:cNvSpPr/>
            <p:nvPr/>
          </p:nvSpPr>
          <p:spPr>
            <a:xfrm>
              <a:off x="5799091" y="143271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AF1F7396-7AD3-4346-8571-BFA16CFDEF9D}"/>
                </a:ext>
              </a:extLst>
            </p:cNvPr>
            <p:cNvSpPr/>
            <p:nvPr/>
          </p:nvSpPr>
          <p:spPr>
            <a:xfrm>
              <a:off x="6031334" y="143271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>
                  <a:solidFill>
                    <a:srgbClr val="00206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13 411,2</a:t>
              </a:r>
              <a:endParaRPr lang="ru-RU" sz="1800" b="1" kern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453DC828-2890-4CA8-9B51-4948EE52F85F}"/>
              </a:ext>
            </a:extLst>
          </p:cNvPr>
          <p:cNvGrpSpPr/>
          <p:nvPr/>
        </p:nvGrpSpPr>
        <p:grpSpPr>
          <a:xfrm>
            <a:off x="7770325" y="4046754"/>
            <a:ext cx="1451517" cy="968161"/>
            <a:chOff x="5799091" y="2382076"/>
            <a:chExt cx="1451517" cy="968161"/>
          </a:xfrm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1EC75E91-7D6B-45A9-96B7-70E474D83112}"/>
                </a:ext>
              </a:extLst>
            </p:cNvPr>
            <p:cNvSpPr/>
            <p:nvPr/>
          </p:nvSpPr>
          <p:spPr>
            <a:xfrm>
              <a:off x="5799091" y="2382076"/>
              <a:ext cx="1451516" cy="968161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rgbClr r="0" g="0" b="0"/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Прямоугольник 21">
              <a:extLst>
                <a:ext uri="{FF2B5EF4-FFF2-40B4-BE49-F238E27FC236}">
                  <a16:creationId xmlns:a16="http://schemas.microsoft.com/office/drawing/2014/main" id="{215C8DF5-5701-4AAD-AACA-0256752C47F6}"/>
                </a:ext>
              </a:extLst>
            </p:cNvPr>
            <p:cNvSpPr/>
            <p:nvPr/>
          </p:nvSpPr>
          <p:spPr>
            <a:xfrm>
              <a:off x="6031334" y="2382076"/>
              <a:ext cx="1219274" cy="968161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128016" rIns="128016" bIns="12801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b="1" kern="1200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252,7</a:t>
              </a:r>
              <a:endParaRPr lang="ru-RU" sz="1800" b="1" kern="1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8681C150-9FAC-467D-A256-0C5049E6FF85}"/>
              </a:ext>
            </a:extLst>
          </p:cNvPr>
          <p:cNvGrpSpPr/>
          <p:nvPr/>
        </p:nvGrpSpPr>
        <p:grpSpPr>
          <a:xfrm>
            <a:off x="2496608" y="1763898"/>
            <a:ext cx="1416079" cy="1133160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C3C02EFE-80D6-4744-84BB-2437A5F18ED8}"/>
                </a:ext>
              </a:extLst>
            </p:cNvPr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5" name="Овал 4">
              <a:extLst>
                <a:ext uri="{FF2B5EF4-FFF2-40B4-BE49-F238E27FC236}">
                  <a16:creationId xmlns:a16="http://schemas.microsoft.com/office/drawing/2014/main" id="{584D04D5-0C4B-4852-8AA6-97D55D4643D2}"/>
                </a:ext>
              </a:extLst>
            </p:cNvPr>
            <p:cNvSpPr/>
            <p:nvPr/>
          </p:nvSpPr>
          <p:spPr>
            <a:xfrm>
              <a:off x="180057" y="620723"/>
              <a:ext cx="861493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2023 – </a:t>
              </a:r>
              <a:endParaRPr lang="ru-RU" sz="1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  <a:r>
                <a:rPr lang="en-US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325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,</a:t>
              </a:r>
              <a:r>
                <a:rPr lang="en-US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9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sz="14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млн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. рублей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5193582" y="1707641"/>
            <a:ext cx="1285359" cy="1226869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8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2024 -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16 356,3 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млн. рублей </a:t>
              </a:r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E7DB3E79-D1B6-4EF5-8C02-C2554F77CCF6}"/>
              </a:ext>
            </a:extLst>
          </p:cNvPr>
          <p:cNvGrpSpPr/>
          <p:nvPr/>
        </p:nvGrpSpPr>
        <p:grpSpPr>
          <a:xfrm>
            <a:off x="7906824" y="1751742"/>
            <a:ext cx="1251959" cy="1133160"/>
            <a:chOff x="1636" y="454776"/>
            <a:chExt cx="1218335" cy="1133160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9B9BD54B-C8FA-4F47-8213-2969D796644E}"/>
                </a:ext>
              </a:extLst>
            </p:cNvPr>
            <p:cNvSpPr/>
            <p:nvPr/>
          </p:nvSpPr>
          <p:spPr>
            <a:xfrm>
              <a:off x="1636" y="454776"/>
              <a:ext cx="1218335" cy="1133160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31" name="Овал 4">
              <a:extLst>
                <a:ext uri="{FF2B5EF4-FFF2-40B4-BE49-F238E27FC236}">
                  <a16:creationId xmlns:a16="http://schemas.microsoft.com/office/drawing/2014/main" id="{985F6AD8-2D44-49F0-B511-1CC3006948B5}"/>
                </a:ext>
              </a:extLst>
            </p:cNvPr>
            <p:cNvSpPr/>
            <p:nvPr/>
          </p:nvSpPr>
          <p:spPr>
            <a:xfrm>
              <a:off x="180057" y="620723"/>
              <a:ext cx="949445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2025 -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i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13 663,9 </a:t>
              </a:r>
              <a:r>
                <a:rPr lang="ru-RU" sz="1400" b="1" i="1" kern="12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млн. рублей </a:t>
              </a:r>
            </a:p>
          </p:txBody>
        </p:sp>
      </p:grpSp>
      <p:sp>
        <p:nvSpPr>
          <p:cNvPr id="32" name="Стрелка вниз 42">
            <a:extLst>
              <a:ext uri="{FF2B5EF4-FFF2-40B4-BE49-F238E27FC236}">
                <a16:creationId xmlns:a16="http://schemas.microsoft.com/office/drawing/2014/main" id="{4132940D-5286-4ADF-8675-E385E9C061BD}"/>
              </a:ext>
            </a:extLst>
          </p:cNvPr>
          <p:cNvSpPr/>
          <p:nvPr/>
        </p:nvSpPr>
        <p:spPr>
          <a:xfrm rot="16200000">
            <a:off x="2063728" y="3309043"/>
            <a:ext cx="273230" cy="489204"/>
          </a:xfrm>
          <a:prstGeom prst="downArrow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2066845" y="4283847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0F825F6-5AD4-4362-9F2B-AEA2A263726E}"/>
              </a:ext>
            </a:extLst>
          </p:cNvPr>
          <p:cNvSpPr txBox="1"/>
          <p:nvPr/>
        </p:nvSpPr>
        <p:spPr>
          <a:xfrm>
            <a:off x="640440" y="3288107"/>
            <a:ext cx="1332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Программные </a:t>
            </a:r>
          </a:p>
          <a:p>
            <a:pPr algn="ctr"/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735AF33-6A45-4DEF-B9A1-B4DBDE22D4A8}"/>
              </a:ext>
            </a:extLst>
          </p:cNvPr>
          <p:cNvSpPr txBox="1"/>
          <p:nvPr/>
        </p:nvSpPr>
        <p:spPr>
          <a:xfrm>
            <a:off x="486553" y="4234713"/>
            <a:ext cx="148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Непрограммные </a:t>
            </a:r>
          </a:p>
          <a:p>
            <a:pPr algn="ctr"/>
            <a:r>
              <a:rPr lang="ru-RU" sz="1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расходы</a:t>
            </a:r>
          </a:p>
        </p:txBody>
      </p:sp>
      <p:sp>
        <p:nvSpPr>
          <p:cNvPr id="44" name="Скругленный прямоугольник 53">
            <a:extLst>
              <a:ext uri="{FF2B5EF4-FFF2-40B4-BE49-F238E27FC236}">
                <a16:creationId xmlns:a16="http://schemas.microsoft.com/office/drawing/2014/main" id="{963D8D84-1A18-45EE-A6B5-33AC34D62396}"/>
              </a:ext>
            </a:extLst>
          </p:cNvPr>
          <p:cNvSpPr/>
          <p:nvPr/>
        </p:nvSpPr>
        <p:spPr>
          <a:xfrm>
            <a:off x="1977133" y="5751468"/>
            <a:ext cx="8012619" cy="778402"/>
          </a:xfrm>
          <a:prstGeom prst="roundRect">
            <a:avLst/>
          </a:prstGeom>
          <a:solidFill>
            <a:schemeClr val="bg1">
              <a:lumMod val="85000"/>
            </a:schemeClr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i="1" dirty="0">
                <a:solidFill>
                  <a:srgbClr val="002060"/>
                </a:solidFill>
              </a:rPr>
              <a:t>В составе непрограммных расходов отражены расходы на содержание высшего должностного лица муниципального округа, Совета депутатов, Контрольно-счетной палаты,</a:t>
            </a:r>
            <a:r>
              <a:rPr lang="en-US" sz="1100" b="1" i="1" dirty="0">
                <a:solidFill>
                  <a:srgbClr val="002060"/>
                </a:solidFill>
              </a:rPr>
              <a:t> </a:t>
            </a:r>
            <a:r>
              <a:rPr lang="ru-RU" sz="1100" b="1" i="1" dirty="0">
                <a:solidFill>
                  <a:srgbClr val="002060"/>
                </a:solidFill>
              </a:rPr>
              <a:t>проведение выборов, исполнительные листы, Резервный фонд администрации Ленинского городского округа ( в 202</a:t>
            </a:r>
            <a:r>
              <a:rPr lang="en-US" sz="1100" b="1" i="1" dirty="0">
                <a:solidFill>
                  <a:srgbClr val="002060"/>
                </a:solidFill>
              </a:rPr>
              <a:t>3</a:t>
            </a:r>
            <a:r>
              <a:rPr lang="ru-RU" sz="1100" b="1" i="1" dirty="0">
                <a:solidFill>
                  <a:srgbClr val="002060"/>
                </a:solidFill>
              </a:rPr>
              <a:t> г – </a:t>
            </a:r>
            <a:r>
              <a:rPr lang="en-US" sz="1100" b="1" i="1" dirty="0">
                <a:solidFill>
                  <a:srgbClr val="002060"/>
                </a:solidFill>
              </a:rPr>
              <a:t>1</a:t>
            </a:r>
            <a:r>
              <a:rPr lang="ru-RU" sz="1100" b="1" i="1" dirty="0">
                <a:solidFill>
                  <a:srgbClr val="002060"/>
                </a:solidFill>
              </a:rPr>
              <a:t>0 млн. рублей, в 202</a:t>
            </a:r>
            <a:r>
              <a:rPr lang="en-US" sz="1100" b="1" i="1" dirty="0">
                <a:solidFill>
                  <a:srgbClr val="002060"/>
                </a:solidFill>
              </a:rPr>
              <a:t>4</a:t>
            </a:r>
            <a:r>
              <a:rPr lang="ru-RU" sz="1100" b="1" i="1" dirty="0">
                <a:solidFill>
                  <a:srgbClr val="002060"/>
                </a:solidFill>
              </a:rPr>
              <a:t> г – </a:t>
            </a:r>
            <a:r>
              <a:rPr lang="en-US" sz="1100" b="1" i="1" dirty="0">
                <a:solidFill>
                  <a:srgbClr val="002060"/>
                </a:solidFill>
              </a:rPr>
              <a:t>1</a:t>
            </a:r>
            <a:r>
              <a:rPr lang="ru-RU" sz="1100" b="1" i="1" dirty="0">
                <a:solidFill>
                  <a:srgbClr val="002060"/>
                </a:solidFill>
              </a:rPr>
              <a:t>0,0 млн. рублей, в 202</a:t>
            </a:r>
            <a:r>
              <a:rPr lang="en-US" sz="1100" b="1" i="1" dirty="0">
                <a:solidFill>
                  <a:srgbClr val="002060"/>
                </a:solidFill>
              </a:rPr>
              <a:t>5</a:t>
            </a:r>
            <a:r>
              <a:rPr lang="ru-RU" sz="1100" b="1" i="1" dirty="0">
                <a:solidFill>
                  <a:srgbClr val="002060"/>
                </a:solidFill>
              </a:rPr>
              <a:t> г - </a:t>
            </a:r>
            <a:r>
              <a:rPr lang="en-US" sz="1100" b="1" i="1" dirty="0">
                <a:solidFill>
                  <a:srgbClr val="002060"/>
                </a:solidFill>
              </a:rPr>
              <a:t>1</a:t>
            </a:r>
            <a:r>
              <a:rPr lang="ru-RU" sz="1100" b="1" i="1" dirty="0">
                <a:solidFill>
                  <a:srgbClr val="002060"/>
                </a:solidFill>
              </a:rPr>
              <a:t>0,0 млн. рублей).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461171" y="272143"/>
            <a:ext cx="6965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Расходы бюджета Ленинского городского округа</a:t>
            </a:r>
          </a:p>
        </p:txBody>
      </p:sp>
      <p:sp>
        <p:nvSpPr>
          <p:cNvPr id="47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4691065" y="4291706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верх 45">
            <a:extLst>
              <a:ext uri="{FF2B5EF4-FFF2-40B4-BE49-F238E27FC236}">
                <a16:creationId xmlns:a16="http://schemas.microsoft.com/office/drawing/2014/main" id="{2918D424-5690-4BB1-83DA-9898E65B497B}"/>
              </a:ext>
            </a:extLst>
          </p:cNvPr>
          <p:cNvSpPr/>
          <p:nvPr/>
        </p:nvSpPr>
        <p:spPr>
          <a:xfrm rot="5400000">
            <a:off x="7283996" y="4231521"/>
            <a:ext cx="266995" cy="493974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9" name="Группа 48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3977770" y="2972504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0" name="Овал 49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1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6655016" y="2963858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5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56" name="Группа 55">
            <a:extLst>
              <a:ext uri="{FF2B5EF4-FFF2-40B4-BE49-F238E27FC236}">
                <a16:creationId xmlns:a16="http://schemas.microsoft.com/office/drawing/2014/main" id="{52E960F4-EEAD-460E-9152-B97138E09A69}"/>
              </a:ext>
            </a:extLst>
          </p:cNvPr>
          <p:cNvGrpSpPr/>
          <p:nvPr/>
        </p:nvGrpSpPr>
        <p:grpSpPr>
          <a:xfrm>
            <a:off x="9313044" y="2931795"/>
            <a:ext cx="1097123" cy="1039395"/>
            <a:chOff x="1637" y="627931"/>
            <a:chExt cx="1039914" cy="960005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57" name="Овал 56">
              <a:extLst>
                <a:ext uri="{FF2B5EF4-FFF2-40B4-BE49-F238E27FC236}">
                  <a16:creationId xmlns:a16="http://schemas.microsoft.com/office/drawing/2014/main" id="{5E7B3C6A-5745-4259-AA0E-D5B626474735}"/>
                </a:ext>
              </a:extLst>
            </p:cNvPr>
            <p:cNvSpPr/>
            <p:nvPr/>
          </p:nvSpPr>
          <p:spPr>
            <a:xfrm>
              <a:off x="1637" y="761082"/>
              <a:ext cx="786390" cy="826854"/>
            </a:xfrm>
            <a:prstGeom prst="ellipse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8" name="Овал 4">
              <a:extLst>
                <a:ext uri="{FF2B5EF4-FFF2-40B4-BE49-F238E27FC236}">
                  <a16:creationId xmlns:a16="http://schemas.microsoft.com/office/drawing/2014/main" id="{0375C0BF-A5D8-46E2-BA7F-AE1429C730DD}"/>
                </a:ext>
              </a:extLst>
            </p:cNvPr>
            <p:cNvSpPr/>
            <p:nvPr/>
          </p:nvSpPr>
          <p:spPr>
            <a:xfrm>
              <a:off x="77073" y="627931"/>
              <a:ext cx="964478" cy="801266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4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4077640" y="3417029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</a:rPr>
              <a:t>9</a:t>
            </a:r>
            <a:r>
              <a:rPr lang="en-US" sz="1600" b="1" i="1" dirty="0">
                <a:solidFill>
                  <a:schemeClr val="bg1"/>
                </a:solidFill>
              </a:rPr>
              <a:t>6</a:t>
            </a:r>
            <a:r>
              <a:rPr lang="ru-RU" sz="1600" b="1" i="1" dirty="0">
                <a:solidFill>
                  <a:schemeClr val="bg1"/>
                </a:solidFill>
              </a:rPr>
              <a:t>,</a:t>
            </a:r>
            <a:r>
              <a:rPr lang="en-US" sz="1600" b="1" i="1" dirty="0">
                <a:solidFill>
                  <a:schemeClr val="bg1"/>
                </a:solidFill>
              </a:rPr>
              <a:t>8</a:t>
            </a:r>
            <a:r>
              <a:rPr lang="ru-RU" sz="1600" b="1" i="1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780572" y="3417029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</a:rPr>
              <a:t>99,</a:t>
            </a:r>
            <a:r>
              <a:rPr lang="en-US" sz="1600" b="1" i="1" dirty="0">
                <a:solidFill>
                  <a:schemeClr val="bg1"/>
                </a:solidFill>
              </a:rPr>
              <a:t>0</a:t>
            </a:r>
            <a:r>
              <a:rPr lang="ru-RU" sz="1600" b="1" i="1" dirty="0">
                <a:solidFill>
                  <a:schemeClr val="bg1"/>
                </a:solidFill>
              </a:rPr>
              <a:t>%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9454085" y="3406268"/>
            <a:ext cx="768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</a:rPr>
              <a:t>98,</a:t>
            </a:r>
            <a:r>
              <a:rPr lang="en-US" sz="1600" b="1" i="1" dirty="0">
                <a:solidFill>
                  <a:schemeClr val="bg1"/>
                </a:solidFill>
              </a:rPr>
              <a:t>2</a:t>
            </a:r>
            <a:r>
              <a:rPr lang="ru-RU" sz="1600" b="1" i="1" dirty="0">
                <a:solidFill>
                  <a:schemeClr val="bg1"/>
                </a:solidFill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12709890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6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7179" y="45397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Сведения о расходах бюджета Ленинского городского округа</a:t>
            </a:r>
          </a:p>
          <a:p>
            <a:pPr algn="ctr" fontAlgn="b"/>
            <a:r>
              <a:rPr lang="ru-RU" sz="2000" dirty="0">
                <a:solidFill>
                  <a:schemeClr val="bg1"/>
                </a:solidFill>
              </a:rPr>
              <a:t>по разделам и подразделам классификации расходов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557323"/>
              </p:ext>
            </p:extLst>
          </p:nvPr>
        </p:nvGraphicFramePr>
        <p:xfrm>
          <a:off x="235858" y="1032896"/>
          <a:ext cx="9572169" cy="5794309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11362">
                  <a:extLst>
                    <a:ext uri="{9D8B030D-6E8A-4147-A177-3AD203B41FA5}">
                      <a16:colId xmlns:a16="http://schemas.microsoft.com/office/drawing/2014/main" val="440931164"/>
                    </a:ext>
                  </a:extLst>
                </a:gridCol>
                <a:gridCol w="3489277">
                  <a:extLst>
                    <a:ext uri="{9D8B030D-6E8A-4147-A177-3AD203B41FA5}">
                      <a16:colId xmlns:a16="http://schemas.microsoft.com/office/drawing/2014/main" val="20468767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1599823664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5141485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64900442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235713691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769364369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023372911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Код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Наименование разделов, подразделов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Факт отчетного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План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Ожидаемое исполнение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очередной год 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первый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второй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8566"/>
                  </a:ext>
                </a:extLst>
              </a:tr>
              <a:tr h="2381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0100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u="none" strike="noStrike" dirty="0">
                          <a:effectLst/>
                          <a:latin typeface="+mn-lt"/>
                        </a:rPr>
                        <a:t>Общегосударственные вопросы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1 077 664,0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2188315,0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2 050 535,0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1 700 127,06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1 303 593,51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1 390 737,75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65145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3 476,7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3 055,0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3 055,0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3 085,10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3 085,10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3 085,10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02012"/>
                  </a:ext>
                </a:extLst>
              </a:tr>
              <a:tr h="4864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15 015,0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17 464,0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15 934,0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19 427,29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19 486,79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19 537,59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93376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0104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322 550,3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345 491,0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344 138,0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393 097,97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392 724,52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392 818,96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768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58 843,5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63643,0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60 416,0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76 197,06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76 197,06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76 197,06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97732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0107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Обеспечение проведения выборов и референдумов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 dirty="0">
                          <a:effectLst/>
                          <a:latin typeface="+mn-lt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4 700,0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4 700,0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5511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+mn-lt"/>
                        </a:rPr>
                        <a:t>0111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Резервные фонды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 dirty="0">
                          <a:effectLst/>
                          <a:latin typeface="+mn-lt"/>
                        </a:rPr>
                        <a:t>0,0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20 000,0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37266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0113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Другие общегосударственные вопросы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100" b="0" u="none" strike="noStrike">
                          <a:effectLst/>
                          <a:latin typeface="+mn-lt"/>
                        </a:rPr>
                        <a:t>     </a:t>
                      </a:r>
                      <a:r>
                        <a:rPr lang="ru-RU" sz="1100" b="0" u="none" strike="noStrike">
                          <a:effectLst/>
                          <a:latin typeface="+mn-lt"/>
                        </a:rPr>
                        <a:t>677 778,5	</a:t>
                      </a:r>
                      <a:endParaRPr lang="ru-RU" sz="1100" b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1 733 962,0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1 622 292,0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1 198 319,64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789 100,04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889 099,04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37602"/>
                  </a:ext>
                </a:extLst>
              </a:tr>
              <a:tr h="2259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8 982,2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9785,0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9 685,0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10 490,37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10 936,70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11 303,95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4796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Мобилизационная и вневойсковая подготовка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8 943,1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9 723,0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9 623,0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10 426,37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10 872,70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11 239,95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26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0204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Мобилизационная подготовка экономики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62,0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64,00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0458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109 555,5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173 334,0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167 209,0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147 856,41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152 263,20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152 063,20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644845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Защита населения и территории от чрезвычайных ситуаций природного и техногенного характера, гражданская оборона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586,0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93853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Обеспечение пожарной безопасности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32 716,5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40 542,0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40 542,0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34 388,80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34 388,80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34 388,80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53778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0314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76 253,0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132 242,0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126 117,0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113 117,61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117 324,40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117 324,40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52998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054772" y="430118"/>
            <a:ext cx="126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(тыс. руб.)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3026" y="1807028"/>
            <a:ext cx="2167773" cy="14447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8342" y="4746276"/>
            <a:ext cx="2172457" cy="164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1130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58537" y="89731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Сведения о расходах бюджета Ленинского городского округа</a:t>
            </a:r>
          </a:p>
          <a:p>
            <a:pPr algn="ctr" fontAlgn="b"/>
            <a:r>
              <a:rPr lang="ru-RU" sz="2000" dirty="0">
                <a:solidFill>
                  <a:schemeClr val="bg1"/>
                </a:solidFill>
              </a:rPr>
              <a:t>по разделам и подразделам классификации расходов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256381"/>
              </p:ext>
            </p:extLst>
          </p:nvPr>
        </p:nvGraphicFramePr>
        <p:xfrm>
          <a:off x="235858" y="1032896"/>
          <a:ext cx="9572169" cy="5387554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11362">
                  <a:extLst>
                    <a:ext uri="{9D8B030D-6E8A-4147-A177-3AD203B41FA5}">
                      <a16:colId xmlns:a16="http://schemas.microsoft.com/office/drawing/2014/main" val="440931164"/>
                    </a:ext>
                  </a:extLst>
                </a:gridCol>
                <a:gridCol w="3489277">
                  <a:extLst>
                    <a:ext uri="{9D8B030D-6E8A-4147-A177-3AD203B41FA5}">
                      <a16:colId xmlns:a16="http://schemas.microsoft.com/office/drawing/2014/main" val="20468767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1599823664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5141485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64900442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235713691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769364369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023372911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Код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Наименование разделов, подразделов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Факт отчетного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План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Ожидаемое исполнение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очередной год 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первый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второй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</a:t>
                      </a:r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856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954 335,0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1 127 034,0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1 124 464,0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1 132 089,58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566 347,75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799 294,15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651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Сельское хозяйство и рыболовство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1 817,8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3 755,0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3 074,0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3 766,00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3 766,00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3 766,00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0201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108 758,84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501840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Транспорт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119 637,0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327 518,0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327 517,0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541 665,25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101 069,45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103 519,01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9337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Дорожное хозяйство (дорожные фонды)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788 064,6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751 746,0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751 746,0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558 343,33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433 197,30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554 935,30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768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Связь и информатика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37 777,8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26 442,0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24 924,0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19 903,00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19 903,00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19 903,00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97732"/>
                  </a:ext>
                </a:extLst>
              </a:tr>
              <a:tr h="2209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0412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7 037,8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17 573,0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17 203,0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8 412,00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8 412,00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8 412,00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5511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1 955 618,4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2 018 037,0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1 852 123,0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2 138 021,77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1 919 911,61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2 120 045,26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37266"/>
                  </a:ext>
                </a:extLst>
              </a:tr>
              <a:tr h="2503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Жилищное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103 869,0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92 381,0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80 611,0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39 392,40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39 392,40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39 392,40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376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Коммунальное хозяйство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274 906,9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660 268,0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537 529,0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451 649,86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405 831,41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885 523,99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4796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Благоустройство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1 564 355,8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1 250 780,0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1 219 375,0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1 634 734,71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1 462 443,00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1 182 884,07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26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0505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12 486,6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14 608,0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14 608,0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12 244,80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12 244,80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12 244,80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0458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0600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Охрана окружающей среды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4 164,0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3 832,0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3 828,0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2 447,23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2 447,23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2 447,23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6448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0605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4 164,0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3 832,0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3 820,0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2 447,23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2 447,23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2 447,23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9385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5 509 617,8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8 792 113,0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8 692 541,6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10 202 825,99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11 409 453,42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8 194 985,54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53778"/>
                  </a:ext>
                </a:extLst>
              </a:tr>
              <a:tr h="2446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Дошкольное 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2 287 300,2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3 648 961,0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3 637 054,8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3 150 645,58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2 342 381,31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2 453 674,18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5299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Общее образование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2 794 722,4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4 609 151,0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4 530 467,5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6 572 013,96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8 587 210,77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5 250 662,91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32014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Дополнительное образование детей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306 580,7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375 017,7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366 854,4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348 683,13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348 683,13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358 643,13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934476"/>
                  </a:ext>
                </a:extLst>
              </a:tr>
              <a:tr h="2475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Молодежная политика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31 150,8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31 501,0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30 701,0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34 479,10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33 579,10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33 579,10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432026"/>
                  </a:ext>
                </a:extLst>
              </a:tr>
              <a:tr h="2076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0709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образования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89 863,7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127 483,0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127 463,9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97 004,22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97 599,11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98 426,22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61062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054772" y="430118"/>
            <a:ext cx="126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(тыс. руб.)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9323" y="1139837"/>
            <a:ext cx="2050534" cy="135523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813" y="4565674"/>
            <a:ext cx="2139044" cy="142602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814" y="2759017"/>
            <a:ext cx="2139044" cy="1605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6568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25088" y="77299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000" dirty="0">
                <a:solidFill>
                  <a:schemeClr val="bg1"/>
                </a:solidFill>
              </a:rPr>
              <a:t>Сведения о расходах бюджета Ленинского городского округа</a:t>
            </a:r>
          </a:p>
          <a:p>
            <a:pPr algn="ctr" fontAlgn="b"/>
            <a:r>
              <a:rPr lang="ru-RU" sz="2000" dirty="0">
                <a:solidFill>
                  <a:schemeClr val="bg1"/>
                </a:solidFill>
              </a:rPr>
              <a:t>по разделам и подразделам классификации расходов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854000"/>
              </p:ext>
            </p:extLst>
          </p:nvPr>
        </p:nvGraphicFramePr>
        <p:xfrm>
          <a:off x="235858" y="1032896"/>
          <a:ext cx="9572169" cy="5211778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11362">
                  <a:extLst>
                    <a:ext uri="{9D8B030D-6E8A-4147-A177-3AD203B41FA5}">
                      <a16:colId xmlns:a16="http://schemas.microsoft.com/office/drawing/2014/main" val="440931164"/>
                    </a:ext>
                  </a:extLst>
                </a:gridCol>
                <a:gridCol w="3489277">
                  <a:extLst>
                    <a:ext uri="{9D8B030D-6E8A-4147-A177-3AD203B41FA5}">
                      <a16:colId xmlns:a16="http://schemas.microsoft.com/office/drawing/2014/main" val="20468767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1599823664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5141485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649004426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2357136911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769364369"/>
                    </a:ext>
                  </a:extLst>
                </a:gridCol>
                <a:gridCol w="945255">
                  <a:extLst>
                    <a:ext uri="{9D8B030D-6E8A-4147-A177-3AD203B41FA5}">
                      <a16:colId xmlns:a16="http://schemas.microsoft.com/office/drawing/2014/main" val="3023372911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Код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Наименование разделов, подразделов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Факт отчетного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План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Ожидаемое исполнение текущего года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очередной год 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первый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Прогноз на второй год планового периода</a:t>
                      </a:r>
                      <a:br>
                        <a:rPr lang="ru-RU" sz="1100" u="none" strike="noStrike" dirty="0">
                          <a:effectLst/>
                          <a:latin typeface="+mn-lt"/>
                        </a:rPr>
                      </a:br>
                      <a:r>
                        <a:rPr lang="ru-RU" sz="1100" u="none" strike="noStrike" dirty="0">
                          <a:effectLst/>
                          <a:latin typeface="+mn-lt"/>
                        </a:rPr>
                        <a:t>2025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62856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398 298,3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404 342,0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404 025,8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400 237,94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393 082,14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393 107,91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17651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Культура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360 410,6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360 838,0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360 637,5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348 056,13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340 900,33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340 926,10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80201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Кинематография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9 752,8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8 651,0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8 650,7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9 506,10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9 506,10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9 506,10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19337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0804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28 135,0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34 853,0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34 737,6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42 675,71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42 675,71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42 675,71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92768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Социальная политика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212 194,5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261 305,4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260 997,0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193 515,59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189 972,59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191 672,59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9773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Пенсионное обеспечение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12 108,6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12 528,0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12 400,0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12 450,00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12 450,00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12 450,00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15511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Социальное обеспечение населения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41 310,4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31 888,0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31 888,0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2 450,00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4 900,00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6 600,00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593726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Охрана семьи и детства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111 416,1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170 435,0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170 425,0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133 976,40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127 983,40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127 983,40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5137602"/>
                  </a:ext>
                </a:extLst>
              </a:tr>
              <a:tr h="1796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социальной политики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47 359,4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46 455,0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46 284,0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44 639,19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44 639,19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44 639,19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524796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Физическая культура и спорт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371 853,1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380 876,0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379 306,0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344 001,30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354 001,30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354 001,30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1626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Физическая культура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270 175,2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271 742,0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271 301,0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236 255,40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246 255,40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246 255,40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0458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Массовый спорт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9 561,8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13 347,0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12 222,0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11 650,10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11 650,10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11 650,10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64484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1103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Спорт высших достижений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92 116,0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95 787,0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95 783,0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96 095,80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96 095,80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96 095,80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89385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68 105,4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69 786,5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69 419,0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54 262,90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54 262,90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54 262,90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05377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Телевидение и радиовещание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15 535,7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19 760,0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19 024,0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22 728,00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22 728,00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22 728,00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245299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1202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Периодическая печать и издательства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49 838,8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46 586,0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46 585,0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27 054,90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27 054,90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27 054,90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332014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1204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Другие вопросы в области средств массовой информации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2 730,9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3 440,0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3 810,0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4 480,00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4 480,00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4 480,00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93447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Условно-утвержденные расходы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165 000,0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365 000,0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126094"/>
                  </a:ext>
                </a:extLst>
              </a:tr>
              <a:tr h="1568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Всего расходов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10 670 388,2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		</a:t>
                      </a:r>
                    </a:p>
                  </a:txBody>
                  <a:tcPr marL="9525" marR="9525" marT="9525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15 428 759,0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15 014 134,0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16 325 876,13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16 521 272,34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14 028 921,77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668348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054772" y="430118"/>
            <a:ext cx="12663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(тыс. руб.)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124" y="1280343"/>
            <a:ext cx="2105778" cy="14042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169" y="4851296"/>
            <a:ext cx="2098733" cy="139985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4169" y="2980923"/>
            <a:ext cx="2098733" cy="157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596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B1CF67A-1800-462D-BD0B-201337DC7A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E1790EA-3433-4D18-AC2A-3FDD9A9A2873}"/>
              </a:ext>
            </a:extLst>
          </p:cNvPr>
          <p:cNvSpPr txBox="1">
            <a:spLocks/>
          </p:cNvSpPr>
          <p:nvPr/>
        </p:nvSpPr>
        <p:spPr>
          <a:xfrm>
            <a:off x="1894114" y="334328"/>
            <a:ext cx="9027214" cy="3413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2000" dirty="0">
                <a:solidFill>
                  <a:schemeClr val="bg1"/>
                </a:solidFill>
                <a:latin typeface="+mn-lt"/>
              </a:rPr>
              <a:t>Сведения о расходах бюджета на 202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3</a:t>
            </a:r>
            <a:r>
              <a:rPr lang="ru-RU" sz="2000" dirty="0">
                <a:solidFill>
                  <a:schemeClr val="bg1"/>
                </a:solidFill>
                <a:latin typeface="+mn-lt"/>
              </a:rPr>
              <a:t> год в разрезе муниципальных программ</a:t>
            </a:r>
          </a:p>
        </p:txBody>
      </p:sp>
      <p:graphicFrame>
        <p:nvGraphicFramePr>
          <p:cNvPr id="4" name="Диаграмма 3">
            <a:extLst>
              <a:ext uri="{FF2B5EF4-FFF2-40B4-BE49-F238E27FC236}">
                <a16:creationId xmlns:a16="http://schemas.microsoft.com/office/drawing/2014/main" id="{BA7D1C36-89BB-4D31-9CC6-C089E9C3689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14410406"/>
              </p:ext>
            </p:extLst>
          </p:nvPr>
        </p:nvGraphicFramePr>
        <p:xfrm>
          <a:off x="78659" y="1009969"/>
          <a:ext cx="11820082" cy="5725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668550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5344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17467" y="143254"/>
            <a:ext cx="94749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 расходах бюджета в разрезе муниципальных программ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424940"/>
              </p:ext>
            </p:extLst>
          </p:nvPr>
        </p:nvGraphicFramePr>
        <p:xfrm>
          <a:off x="266702" y="1243627"/>
          <a:ext cx="11658596" cy="52344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8069">
                  <a:extLst>
                    <a:ext uri="{9D8B030D-6E8A-4147-A177-3AD203B41FA5}">
                      <a16:colId xmlns:a16="http://schemas.microsoft.com/office/drawing/2014/main" val="630729367"/>
                    </a:ext>
                  </a:extLst>
                </a:gridCol>
                <a:gridCol w="1327457">
                  <a:extLst>
                    <a:ext uri="{9D8B030D-6E8A-4147-A177-3AD203B41FA5}">
                      <a16:colId xmlns:a16="http://schemas.microsoft.com/office/drawing/2014/main" val="638202871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3640128424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532426796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700332310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02175046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845356178"/>
                    </a:ext>
                  </a:extLst>
                </a:gridCol>
              </a:tblGrid>
              <a:tr h="47712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i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муниципальной программы </a:t>
                      </a:r>
                    </a:p>
                    <a:p>
                      <a:pPr algn="ctr"/>
                      <a:endParaRPr lang="ru-RU" sz="1100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2021 года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2022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Ожидаемое исполнение текущего года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2023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2024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2025 год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332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"Здравоохранение"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19 010,7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12 838,0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12 838,0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12 600,00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12 600,00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12 600,00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9722477"/>
                  </a:ext>
                </a:extLst>
              </a:tr>
              <a:tr h="37675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"Культура и туризм"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558 202,7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574 758,0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568 612,0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555 945,04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548 806,24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558 802,01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793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"Образование"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5 290 693,5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5 442 385,0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5 399 342,0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6 178 927,84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6 204 643,02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6 347 522,85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8897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"Социальная защита населения"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109 544,1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116 324,0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115 506,0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79 538,69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79 648,69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79 732,69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51845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"Спорт"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371 783,4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380 058,0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378 491,0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344 001,30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354 001,30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354 001,30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9460591"/>
                  </a:ext>
                </a:extLst>
              </a:tr>
              <a:tr h="23669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"Развитие сельского хозяйства"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2 241,1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5 452,0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4 771,0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4 533,00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4 533,00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4 533,00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0730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"Экология и окружающая среда"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7 044,0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3 832,0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3 828,0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2 447,23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2 447,23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111 206,07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5167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"Безопасность и обеспечение безопасности жизнедеятельности населения"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138 571,9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206 005,0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199 880,0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172 451,51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176 858,30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176 658,30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7424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"Жилище"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55 655,7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123 080,0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112 054,0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50 984,40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47 441,40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49 141,40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401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"Развитие инженерной инфраструктуры, энергоэффективности и отрасли обращения с отходами"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263 434,2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641 737,0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518 998,0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452 055,26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406 236,81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885 929,39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05774796"/>
                  </a:ext>
                </a:extLst>
              </a:tr>
              <a:tr h="38635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"Предпринимательство"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10 793,9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21 380,0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21 380,0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9417318"/>
                  </a:ext>
                </a:extLst>
              </a:tr>
              <a:tr h="36421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"Управление имуществом и муниципальными финансами"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810 521,0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1 672 550,0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1 668 398,0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982 289,05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939 288,60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939 289,04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9379697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404565" y="898244"/>
            <a:ext cx="1175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34565926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73926" y="251131"/>
            <a:ext cx="947492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 расходах бюджета в разрезе муниципальных программ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5166438"/>
              </p:ext>
            </p:extLst>
          </p:nvPr>
        </p:nvGraphicFramePr>
        <p:xfrm>
          <a:off x="25167" y="1137471"/>
          <a:ext cx="11649757" cy="4789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14073">
                  <a:extLst>
                    <a:ext uri="{9D8B030D-6E8A-4147-A177-3AD203B41FA5}">
                      <a16:colId xmlns:a16="http://schemas.microsoft.com/office/drawing/2014/main" val="630729367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638202871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3640128424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532426796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700332310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02175046"/>
                    </a:ext>
                  </a:extLst>
                </a:gridCol>
                <a:gridCol w="1322614">
                  <a:extLst>
                    <a:ext uri="{9D8B030D-6E8A-4147-A177-3AD203B41FA5}">
                      <a16:colId xmlns:a16="http://schemas.microsoft.com/office/drawing/2014/main" val="2845356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i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муниципальной программы </a:t>
                      </a:r>
                    </a:p>
                    <a:p>
                      <a:pPr algn="ctr"/>
                      <a:endParaRPr lang="ru-RU" sz="1100" i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Факт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 202</a:t>
                      </a:r>
                      <a:r>
                        <a:rPr lang="en-US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</a:t>
                      </a:r>
                      <a:r>
                        <a:rPr lang="en-US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Ожидаемое исполнение текущего года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</a:t>
                      </a:r>
                      <a:r>
                        <a:rPr lang="en-US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</a:t>
                      </a:r>
                      <a:r>
                        <a:rPr lang="en-US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Прогноз </a:t>
                      </a:r>
                      <a:b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 202</a:t>
                      </a:r>
                      <a:r>
                        <a:rPr lang="en-US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ru-RU" sz="11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год 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332446"/>
                  </a:ext>
                </a:extLst>
              </a:tr>
              <a:tr h="80579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"Развитие институтов гражданского общества, повышение эффективности местного самоуправления и реализации молодежной политики"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150 588,7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136 309,0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133 041,0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100 573,77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102 120,50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102 486,75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29722477"/>
                  </a:ext>
                </a:extLst>
              </a:tr>
              <a:tr h="5803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"Развитие и функционирование дорожно-транспортного комплекса"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788 430,2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1 058 452,0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1 059 498,0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1 057 783,55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529 660,75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653 848,31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27936147"/>
                  </a:ext>
                </a:extLst>
              </a:tr>
              <a:tr h="44960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"Цифровое муниципальное образование"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226 751,6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263 040,0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261 516,0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212 459,40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212 766,40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213 881,40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98897654"/>
                  </a:ext>
                </a:extLst>
              </a:tr>
              <a:tr h="45274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"Архитектура и градостроительство"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8 730,6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21 250,0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21 098,0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3 881,36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3 881,36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3 881,36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51845421"/>
                  </a:ext>
                </a:extLst>
              </a:tr>
              <a:tr h="42404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"Формирование современной комфортной городской среды"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1 680 258,5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1 222 894,0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1 192 768,0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1 656 506,64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1 446 595,90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1 167 036,97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99460591"/>
                  </a:ext>
                </a:extLst>
              </a:tr>
              <a:tr h="436311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"Строительство объектов социальной инфраструктуры"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92 733,7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3 205 264,0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3 154 773,0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3 935 562,55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5 117 067,80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1 748 645,09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0730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Непрограммные расходы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85 398,9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321 151,0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187 342,0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521 335,60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165 675,10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252 725,90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24010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Условно-утвержденные</a:t>
                      </a:r>
                      <a:r>
                        <a:rPr lang="ru-RU" sz="1100" b="1" i="1" baseline="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расходы</a:t>
                      </a:r>
                      <a:endParaRPr lang="ru-RU" sz="1100" b="1" i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857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165 000,00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365 000,00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05774796"/>
                  </a:ext>
                </a:extLst>
              </a:tr>
              <a:tr h="386352">
                <a:tc>
                  <a:txBody>
                    <a:bodyPr/>
                    <a:lstStyle/>
                    <a:p>
                      <a:r>
                        <a:rPr lang="ru-RU" sz="1100" b="1" i="1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10 670 388,2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15 428 759,0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15 014 134,0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16 325 876,18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16 521 272,39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1" i="1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14 028 921,82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9417318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361023" y="892253"/>
            <a:ext cx="11756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8876736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30481" y="946569"/>
          <a:ext cx="12131037" cy="58293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51993">
                  <a:extLst>
                    <a:ext uri="{9D8B030D-6E8A-4147-A177-3AD203B41FA5}">
                      <a16:colId xmlns:a16="http://schemas.microsoft.com/office/drawing/2014/main" val="3045899123"/>
                    </a:ext>
                  </a:extLst>
                </a:gridCol>
                <a:gridCol w="1075924">
                  <a:extLst>
                    <a:ext uri="{9D8B030D-6E8A-4147-A177-3AD203B41FA5}">
                      <a16:colId xmlns:a16="http://schemas.microsoft.com/office/drawing/2014/main" val="1746936457"/>
                    </a:ext>
                  </a:extLst>
                </a:gridCol>
                <a:gridCol w="1291108">
                  <a:extLst>
                    <a:ext uri="{9D8B030D-6E8A-4147-A177-3AD203B41FA5}">
                      <a16:colId xmlns:a16="http://schemas.microsoft.com/office/drawing/2014/main" val="3587027935"/>
                    </a:ext>
                  </a:extLst>
                </a:gridCol>
                <a:gridCol w="1057993">
                  <a:extLst>
                    <a:ext uri="{9D8B030D-6E8A-4147-A177-3AD203B41FA5}">
                      <a16:colId xmlns:a16="http://schemas.microsoft.com/office/drawing/2014/main" val="3622182183"/>
                    </a:ext>
                  </a:extLst>
                </a:gridCol>
                <a:gridCol w="1318007">
                  <a:extLst>
                    <a:ext uri="{9D8B030D-6E8A-4147-A177-3AD203B41FA5}">
                      <a16:colId xmlns:a16="http://schemas.microsoft.com/office/drawing/2014/main" val="3431600311"/>
                    </a:ext>
                  </a:extLst>
                </a:gridCol>
                <a:gridCol w="896602">
                  <a:extLst>
                    <a:ext uri="{9D8B030D-6E8A-4147-A177-3AD203B41FA5}">
                      <a16:colId xmlns:a16="http://schemas.microsoft.com/office/drawing/2014/main" val="60578384"/>
                    </a:ext>
                  </a:extLst>
                </a:gridCol>
                <a:gridCol w="986263">
                  <a:extLst>
                    <a:ext uri="{9D8B030D-6E8A-4147-A177-3AD203B41FA5}">
                      <a16:colId xmlns:a16="http://schemas.microsoft.com/office/drawing/2014/main" val="1228586247"/>
                    </a:ext>
                  </a:extLst>
                </a:gridCol>
                <a:gridCol w="753147">
                  <a:extLst>
                    <a:ext uri="{9D8B030D-6E8A-4147-A177-3AD203B41FA5}">
                      <a16:colId xmlns:a16="http://schemas.microsoft.com/office/drawing/2014/main" val="3708450210"/>
                    </a:ext>
                  </a:extLst>
                </a:gridCol>
              </a:tblGrid>
              <a:tr h="413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780241"/>
                  </a:ext>
                </a:extLst>
              </a:tr>
              <a:tr h="48701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</a:t>
                      </a:r>
                      <a:r>
                        <a:rPr lang="ru-RU" sz="16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Ленинского городского округа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«Безопасность</a:t>
                      </a:r>
                      <a:r>
                        <a:rPr lang="ru-RU" sz="16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обеспечение безопасности жизнедеятельности населения»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974" marR="2974" marT="297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223999"/>
                  </a:ext>
                </a:extLst>
              </a:tr>
              <a:tr h="259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Снижение общего количества преступлений, совершенных на территории муниципального образования, не менее чем на 3 % ежегодно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Кол-во преступлений, динамика в %</a:t>
                      </a: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1498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1409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1326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9100121"/>
                  </a:ext>
                </a:extLst>
              </a:tr>
              <a:tr h="300991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Увеличение доли социально значимых объектов (учреждений), оборудованных в целях антитеррористической защищенности средствами безопасности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2974" marR="2974" marT="297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103113"/>
                  </a:ext>
                </a:extLst>
              </a:tr>
              <a:tr h="3853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Увеличение общего количества видеокамер, введенных в эксплуатацию в систему технологического обеспечения региональной общественной безопасности и оперативного управления «Безопасный регион», не менее чем на 5 % ежегодно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Кол-во</a:t>
                      </a:r>
                    </a:p>
                  </a:txBody>
                  <a:tcPr marL="7620" marR="7620" marT="7620" marB="0"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4308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4523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5275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5539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5816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6107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247191"/>
                  </a:ext>
                </a:extLst>
              </a:tr>
              <a:tr h="259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Снижение уровня вовлеченности населения в незаконный оборот наркотиков на 100 тыс. населения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52,4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537796"/>
                  </a:ext>
                </a:extLst>
              </a:tr>
              <a:tr h="1728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Снижение уровня криминогенности наркомании на 100 тыс. человек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20,08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820164"/>
                  </a:ext>
                </a:extLst>
              </a:tr>
              <a:tr h="1808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кладбищ, соответствующих требованиям Регионального стандарта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72.22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72,22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863143"/>
                  </a:ext>
                </a:extLst>
              </a:tr>
              <a:tr h="259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восстановленных (ремонт, реставрация, благоустройство) воинских захоронений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445576"/>
                  </a:ext>
                </a:extLst>
              </a:tr>
              <a:tr h="3853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транспортировок умерших в морг с мест обнаружения или происшествия для производства судебно-медицинской экспертизы, произведенных в соответствии с установленными требованиями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436834"/>
                  </a:ext>
                </a:extLst>
              </a:tr>
              <a:tr h="2030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Инвентаризация мест захоронений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075727"/>
                  </a:ext>
                </a:extLst>
              </a:tr>
              <a:tr h="3853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Сокращение среднего времени совместного реагирования нескольких экстренных оперативных служб на обращения населения по единому номеру «112» на территории муниципального образования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минуты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1956755"/>
                  </a:ext>
                </a:extLst>
              </a:tr>
              <a:tr h="3853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Степень готовности органа местного самоуправления муниципального образования Московской области к действиям по предупреждению и ликвидации чрезвычайных ситуаций природного и техногенного характера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145829"/>
                  </a:ext>
                </a:extLst>
              </a:tr>
              <a:tr h="5114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населения, проживающего или осуществляющего хозяйственную деятельность в границах зоны действия технических средств оповещения (электрических, электронных сирен и мощных акустических систем) муниципальной автоматизированной системы централизованного оповещения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новый</a:t>
                      </a:r>
                    </a:p>
                  </a:txBody>
                  <a:tcPr marL="7620" marR="7620" marT="7620" marB="0"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новый</a:t>
                      </a:r>
                    </a:p>
                  </a:txBody>
                  <a:tcPr marL="7620" marR="7620" marT="7620" marB="0"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новый</a:t>
                      </a:r>
                    </a:p>
                  </a:txBody>
                  <a:tcPr marL="7620" marR="7620" marT="7620" marB="0"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26282F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26282F"/>
                          </a:solidFill>
                          <a:effectLst/>
                          <a:latin typeface="Arial" panose="020B0604020202020204" pitchFamily="34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26282F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175697"/>
                  </a:ext>
                </a:extLst>
              </a:tr>
              <a:tr h="3350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Темп прироста степени обеспеченности запасами материально-технических, продовольственных, медицинских и иных средств для целей гражданской обороны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новый</a:t>
                      </a:r>
                    </a:p>
                  </a:txBody>
                  <a:tcPr marL="7620" marR="7620" marT="7620" marB="0" vert="vert27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3278553"/>
                  </a:ext>
                </a:extLst>
              </a:tr>
              <a:tr h="259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Увеличение степени готовности к использованию по предназначению защитных сооружений и иных объектов ГО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127887"/>
                  </a:ext>
                </a:extLst>
              </a:tr>
              <a:tr h="259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Повышение степени пожарной защищенности городского округа, по отношению к базовому периоду 2019 года.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605281"/>
                  </a:ext>
                </a:extLst>
              </a:tr>
              <a:tr h="383022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Прирост уровня безопасности людей на водных объектах, расположенных на территории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7433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65286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130627" y="1071151"/>
          <a:ext cx="11904621" cy="52861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9816">
                  <a:extLst>
                    <a:ext uri="{9D8B030D-6E8A-4147-A177-3AD203B41FA5}">
                      <a16:colId xmlns:a16="http://schemas.microsoft.com/office/drawing/2014/main" val="2807179142"/>
                    </a:ext>
                  </a:extLst>
                </a:gridCol>
                <a:gridCol w="766691">
                  <a:extLst>
                    <a:ext uri="{9D8B030D-6E8A-4147-A177-3AD203B41FA5}">
                      <a16:colId xmlns:a16="http://schemas.microsoft.com/office/drawing/2014/main" val="2035946428"/>
                    </a:ext>
                  </a:extLst>
                </a:gridCol>
                <a:gridCol w="1087307">
                  <a:extLst>
                    <a:ext uri="{9D8B030D-6E8A-4147-A177-3AD203B41FA5}">
                      <a16:colId xmlns:a16="http://schemas.microsoft.com/office/drawing/2014/main" val="1128120344"/>
                    </a:ext>
                  </a:extLst>
                </a:gridCol>
                <a:gridCol w="1087307">
                  <a:extLst>
                    <a:ext uri="{9D8B030D-6E8A-4147-A177-3AD203B41FA5}">
                      <a16:colId xmlns:a16="http://schemas.microsoft.com/office/drawing/2014/main" val="1460487254"/>
                    </a:ext>
                  </a:extLst>
                </a:gridCol>
                <a:gridCol w="1303375">
                  <a:extLst>
                    <a:ext uri="{9D8B030D-6E8A-4147-A177-3AD203B41FA5}">
                      <a16:colId xmlns:a16="http://schemas.microsoft.com/office/drawing/2014/main" val="571844003"/>
                    </a:ext>
                  </a:extLst>
                </a:gridCol>
                <a:gridCol w="1303375">
                  <a:extLst>
                    <a:ext uri="{9D8B030D-6E8A-4147-A177-3AD203B41FA5}">
                      <a16:colId xmlns:a16="http://schemas.microsoft.com/office/drawing/2014/main" val="3742274511"/>
                    </a:ext>
                  </a:extLst>
                </a:gridCol>
                <a:gridCol w="1303375">
                  <a:extLst>
                    <a:ext uri="{9D8B030D-6E8A-4147-A177-3AD203B41FA5}">
                      <a16:colId xmlns:a16="http://schemas.microsoft.com/office/drawing/2014/main" val="3667329135"/>
                    </a:ext>
                  </a:extLst>
                </a:gridCol>
                <a:gridCol w="1303375">
                  <a:extLst>
                    <a:ext uri="{9D8B030D-6E8A-4147-A177-3AD203B41FA5}">
                      <a16:colId xmlns:a16="http://schemas.microsoft.com/office/drawing/2014/main" val="2525986314"/>
                    </a:ext>
                  </a:extLst>
                </a:gridCol>
              </a:tblGrid>
              <a:tr h="15163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7350511"/>
                  </a:ext>
                </a:extLst>
              </a:tr>
              <a:tr h="56116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</a:t>
                      </a:r>
                    </a:p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и функционирование дорожно-транспортного комплекса» 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890092"/>
                  </a:ext>
                </a:extLst>
              </a:tr>
              <a:tr h="134147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выполнения транспортной работы в соответствии с заключенными контрактами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747842"/>
                  </a:ext>
                </a:extLst>
              </a:tr>
              <a:tr h="105523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погибших в дорожно-транспортных происшествиях, человек на 100 тысяч населения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чел./100 тыс. населения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6,74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9,04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9541080"/>
                  </a:ext>
                </a:extLst>
              </a:tr>
              <a:tr h="8118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автомобильных дорог местного значения, соответствующих нормативным требованиям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41686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54046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 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78377" y="1033658"/>
          <a:ext cx="11965578" cy="41305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40444">
                  <a:extLst>
                    <a:ext uri="{9D8B030D-6E8A-4147-A177-3AD203B41FA5}">
                      <a16:colId xmlns:a16="http://schemas.microsoft.com/office/drawing/2014/main" val="2500955232"/>
                    </a:ext>
                  </a:extLst>
                </a:gridCol>
                <a:gridCol w="1034387">
                  <a:extLst>
                    <a:ext uri="{9D8B030D-6E8A-4147-A177-3AD203B41FA5}">
                      <a16:colId xmlns:a16="http://schemas.microsoft.com/office/drawing/2014/main" val="1387632309"/>
                    </a:ext>
                  </a:extLst>
                </a:gridCol>
                <a:gridCol w="879218">
                  <a:extLst>
                    <a:ext uri="{9D8B030D-6E8A-4147-A177-3AD203B41FA5}">
                      <a16:colId xmlns:a16="http://schemas.microsoft.com/office/drawing/2014/main" val="2434271715"/>
                    </a:ext>
                  </a:extLst>
                </a:gridCol>
                <a:gridCol w="940216">
                  <a:extLst>
                    <a:ext uri="{9D8B030D-6E8A-4147-A177-3AD203B41FA5}">
                      <a16:colId xmlns:a16="http://schemas.microsoft.com/office/drawing/2014/main" val="1297095577"/>
                    </a:ext>
                  </a:extLst>
                </a:gridCol>
                <a:gridCol w="1259535">
                  <a:extLst>
                    <a:ext uri="{9D8B030D-6E8A-4147-A177-3AD203B41FA5}">
                      <a16:colId xmlns:a16="http://schemas.microsoft.com/office/drawing/2014/main" val="3637188620"/>
                    </a:ext>
                  </a:extLst>
                </a:gridCol>
                <a:gridCol w="1002305">
                  <a:extLst>
                    <a:ext uri="{9D8B030D-6E8A-4147-A177-3AD203B41FA5}">
                      <a16:colId xmlns:a16="http://schemas.microsoft.com/office/drawing/2014/main" val="3618823467"/>
                    </a:ext>
                  </a:extLst>
                </a:gridCol>
                <a:gridCol w="957956">
                  <a:extLst>
                    <a:ext uri="{9D8B030D-6E8A-4147-A177-3AD203B41FA5}">
                      <a16:colId xmlns:a16="http://schemas.microsoft.com/office/drawing/2014/main" val="3454056647"/>
                    </a:ext>
                  </a:extLst>
                </a:gridCol>
                <a:gridCol w="851517">
                  <a:extLst>
                    <a:ext uri="{9D8B030D-6E8A-4147-A177-3AD203B41FA5}">
                      <a16:colId xmlns:a16="http://schemas.microsoft.com/office/drawing/2014/main" val="246726531"/>
                    </a:ext>
                  </a:extLst>
                </a:gridCol>
              </a:tblGrid>
              <a:tr h="8230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289491"/>
                  </a:ext>
                </a:extLst>
              </a:tr>
              <a:tr h="59676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</a:t>
                      </a:r>
                    </a:p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ЛЕНИНСКОГО ГОРОДСКОГО ОКРУГА "ЖИЛИЩЕ"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379" marR="2379" marT="237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388694"/>
                  </a:ext>
                </a:extLst>
              </a:tr>
              <a:tr h="17455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жилищного строительства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тыс. кв. 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694,93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650,43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650,43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833274"/>
                  </a:ext>
                </a:extLst>
              </a:tr>
              <a:tr h="9651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семей, улучшивших жилищные условия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семей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8719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40535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339634" y="1114697"/>
          <a:ext cx="11643359" cy="53585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67523">
                  <a:extLst>
                    <a:ext uri="{9D8B030D-6E8A-4147-A177-3AD203B41FA5}">
                      <a16:colId xmlns:a16="http://schemas.microsoft.com/office/drawing/2014/main" val="1807797842"/>
                    </a:ext>
                  </a:extLst>
                </a:gridCol>
                <a:gridCol w="749866">
                  <a:extLst>
                    <a:ext uri="{9D8B030D-6E8A-4147-A177-3AD203B41FA5}">
                      <a16:colId xmlns:a16="http://schemas.microsoft.com/office/drawing/2014/main" val="1028301282"/>
                    </a:ext>
                  </a:extLst>
                </a:gridCol>
                <a:gridCol w="1063445">
                  <a:extLst>
                    <a:ext uri="{9D8B030D-6E8A-4147-A177-3AD203B41FA5}">
                      <a16:colId xmlns:a16="http://schemas.microsoft.com/office/drawing/2014/main" val="1112571111"/>
                    </a:ext>
                  </a:extLst>
                </a:gridCol>
                <a:gridCol w="1063445">
                  <a:extLst>
                    <a:ext uri="{9D8B030D-6E8A-4147-A177-3AD203B41FA5}">
                      <a16:colId xmlns:a16="http://schemas.microsoft.com/office/drawing/2014/main" val="1772372408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404015717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1080091016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2857517058"/>
                    </a:ext>
                  </a:extLst>
                </a:gridCol>
                <a:gridCol w="1274770">
                  <a:extLst>
                    <a:ext uri="{9D8B030D-6E8A-4147-A177-3AD203B41FA5}">
                      <a16:colId xmlns:a16="http://schemas.microsoft.com/office/drawing/2014/main" val="427744846"/>
                    </a:ext>
                  </a:extLst>
                </a:gridCol>
              </a:tblGrid>
              <a:tr h="11517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8987429"/>
                  </a:ext>
                </a:extLst>
              </a:tr>
              <a:tr h="468021">
                <a:tc gridSpan="8">
                  <a:txBody>
                    <a:bodyPr/>
                    <a:lstStyle/>
                    <a:p>
                      <a:pPr algn="ctr" fontAlgn="t"/>
                      <a:endParaRPr lang="ru-RU" sz="1000" b="1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t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«Переселение граждан из аварийного жилищного фонда»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324269"/>
                  </a:ext>
                </a:extLst>
              </a:tr>
              <a:tr h="31084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аварийному жилью - Переселение из аварийного фонда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2523989"/>
                  </a:ext>
                </a:extLst>
              </a:tr>
              <a:tr h="9323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 площадь аварийного фонда, подлежащая расселению до 01.09.2025, в том числе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квадратных метров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1,145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868670"/>
                  </a:ext>
                </a:extLst>
              </a:tr>
              <a:tr h="932385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квадратных метров расселенного аварийного жилищного фонда за счет внебюджетных источников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квадратных метров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1271060"/>
                  </a:ext>
                </a:extLst>
              </a:tr>
              <a:tr h="6215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граждан, расселенных из аварийного жилищного фонда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человек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0,067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900535"/>
                  </a:ext>
                </a:extLst>
              </a:tr>
              <a:tr h="94152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квадратных метров расселенного аварийного жилищного фонда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Тысяча квадратных метров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1.145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2434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47167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866300"/>
              </p:ext>
            </p:extLst>
          </p:nvPr>
        </p:nvGraphicFramePr>
        <p:xfrm>
          <a:off x="261256" y="1088573"/>
          <a:ext cx="11582402" cy="49377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48319">
                  <a:extLst>
                    <a:ext uri="{9D8B030D-6E8A-4147-A177-3AD203B41FA5}">
                      <a16:colId xmlns:a16="http://schemas.microsoft.com/office/drawing/2014/main" val="2559561528"/>
                    </a:ext>
                  </a:extLst>
                </a:gridCol>
                <a:gridCol w="745939">
                  <a:extLst>
                    <a:ext uri="{9D8B030D-6E8A-4147-A177-3AD203B41FA5}">
                      <a16:colId xmlns:a16="http://schemas.microsoft.com/office/drawing/2014/main" val="1207075355"/>
                    </a:ext>
                  </a:extLst>
                </a:gridCol>
                <a:gridCol w="1057878">
                  <a:extLst>
                    <a:ext uri="{9D8B030D-6E8A-4147-A177-3AD203B41FA5}">
                      <a16:colId xmlns:a16="http://schemas.microsoft.com/office/drawing/2014/main" val="2458383200"/>
                    </a:ext>
                  </a:extLst>
                </a:gridCol>
                <a:gridCol w="1057878">
                  <a:extLst>
                    <a:ext uri="{9D8B030D-6E8A-4147-A177-3AD203B41FA5}">
                      <a16:colId xmlns:a16="http://schemas.microsoft.com/office/drawing/2014/main" val="19355097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512336183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543879303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416479681"/>
                    </a:ext>
                  </a:extLst>
                </a:gridCol>
                <a:gridCol w="1268097">
                  <a:extLst>
                    <a:ext uri="{9D8B030D-6E8A-4147-A177-3AD203B41FA5}">
                      <a16:colId xmlns:a16="http://schemas.microsoft.com/office/drawing/2014/main" val="685186272"/>
                    </a:ext>
                  </a:extLst>
                </a:gridCol>
              </a:tblGrid>
              <a:tr h="7177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599027"/>
                  </a:ext>
                </a:extLst>
              </a:tr>
              <a:tr h="55417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Московской области</a:t>
                      </a:r>
                      <a:r>
                        <a:rPr lang="ru-RU" sz="14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инженерной инфраструктуры, </a:t>
                      </a:r>
                      <a:r>
                        <a:rPr lang="ru-RU" sz="14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энергоэффективности</a:t>
                      </a:r>
                      <a:r>
                        <a:rPr lang="ru-RU" sz="14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отрасли обращения с отходами»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9" marR="3629" marT="3629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850044"/>
                  </a:ext>
                </a:extLst>
              </a:tr>
              <a:tr h="5985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Строительство, реконструкция, капитальный ремонт, приобретение, монтаж и ввод в эксплуатацию объектов водоснабжения (ВЗУ, ВНС, станций водоочистки)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7240890"/>
                  </a:ext>
                </a:extLst>
              </a:tr>
              <a:tr h="6132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Строительство, реконструкция, капитальный ремонт, приобретение, монтаж и ввод в эксплуатацию объектов очистки сточных вод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5639538"/>
                  </a:ext>
                </a:extLst>
              </a:tr>
              <a:tr h="8176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Строительство, реконструкция, капитальный ремонт объектов теплоснабжения на территории муниципальных образований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352549"/>
                  </a:ext>
                </a:extLst>
              </a:tr>
              <a:tr h="6132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Создание производственных мощностей в отрасли обращения с отходами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783421"/>
                  </a:ext>
                </a:extLst>
              </a:tr>
              <a:tr h="4099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Повышение энергетической эффективности муниципальных учреждений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4384877"/>
                  </a:ext>
                </a:extLst>
              </a:tr>
              <a:tr h="6132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Развитие системы газоснабжения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55472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46979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243841" y="946569"/>
          <a:ext cx="11747863" cy="54504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00440">
                  <a:extLst>
                    <a:ext uri="{9D8B030D-6E8A-4147-A177-3AD203B41FA5}">
                      <a16:colId xmlns:a16="http://schemas.microsoft.com/office/drawing/2014/main" val="411975532"/>
                    </a:ext>
                  </a:extLst>
                </a:gridCol>
                <a:gridCol w="756595">
                  <a:extLst>
                    <a:ext uri="{9D8B030D-6E8A-4147-A177-3AD203B41FA5}">
                      <a16:colId xmlns:a16="http://schemas.microsoft.com/office/drawing/2014/main" val="3576073873"/>
                    </a:ext>
                  </a:extLst>
                </a:gridCol>
                <a:gridCol w="1072990">
                  <a:extLst>
                    <a:ext uri="{9D8B030D-6E8A-4147-A177-3AD203B41FA5}">
                      <a16:colId xmlns:a16="http://schemas.microsoft.com/office/drawing/2014/main" val="1931299980"/>
                    </a:ext>
                  </a:extLst>
                </a:gridCol>
                <a:gridCol w="1072990">
                  <a:extLst>
                    <a:ext uri="{9D8B030D-6E8A-4147-A177-3AD203B41FA5}">
                      <a16:colId xmlns:a16="http://schemas.microsoft.com/office/drawing/2014/main" val="4020333027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524995580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1430037040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2609962783"/>
                    </a:ext>
                  </a:extLst>
                </a:gridCol>
                <a:gridCol w="1286212">
                  <a:extLst>
                    <a:ext uri="{9D8B030D-6E8A-4147-A177-3AD203B41FA5}">
                      <a16:colId xmlns:a16="http://schemas.microsoft.com/office/drawing/2014/main" val="1610805918"/>
                    </a:ext>
                  </a:extLst>
                </a:gridCol>
              </a:tblGrid>
              <a:tr h="6325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082588"/>
                  </a:ext>
                </a:extLst>
              </a:tr>
              <a:tr h="41810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Муниципальная программа городского округа </a:t>
                      </a:r>
                      <a:r>
                        <a:rPr lang="ru-RU" sz="1100" b="1" u="none" strike="noStrike" baseline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«Развитие институтов гражданского общества, повышение эффективности местного самоуправления</a:t>
                      </a:r>
                    </a:p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 реализации молодежной политики»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675863"/>
                  </a:ext>
                </a:extLst>
              </a:tr>
              <a:tr h="5021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Информирование населения в средствах массовой информации и социальных сетях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901811"/>
                  </a:ext>
                </a:extLst>
              </a:tr>
              <a:tr h="30945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Наличие незаконных рекламных конструкций, установленных на территории муниципального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200103"/>
                  </a:ext>
                </a:extLst>
              </a:tr>
              <a:tr h="4604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участников мероприятий, направленных на укрепление общероссийского гражданского единства и этнокультурное развитие народов России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человек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4270055"/>
                  </a:ext>
                </a:extLst>
              </a:tr>
              <a:tr h="4604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участников мероприятий по сохранению и поддержке русского языка как государственного языка Российской Федерации»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человек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349776"/>
                  </a:ext>
                </a:extLst>
              </a:tr>
              <a:tr h="5064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участников мероприятий по социально-культурной адаптации и интеграции иностранных граждан 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человек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561586"/>
                  </a:ext>
                </a:extLst>
              </a:tr>
              <a:tr h="6270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Целевой показатель. Количество участников мероприятий по развитию государственно-общественного партнерства в сфере государственной национальной политики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человек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91103"/>
                  </a:ext>
                </a:extLst>
              </a:tr>
              <a:tr h="8447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конфликтных ситуаций на межнациональной и межконфессиональной почве, связанных с проявлением экстремизма 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701853"/>
                  </a:ext>
                </a:extLst>
              </a:tr>
              <a:tr h="6774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молодежи, задействованной в мероприятиях по вовлечению в творческую деятельность, 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501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86250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87087" y="946570"/>
          <a:ext cx="12026534" cy="58313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88219">
                  <a:extLst>
                    <a:ext uri="{9D8B030D-6E8A-4147-A177-3AD203B41FA5}">
                      <a16:colId xmlns:a16="http://schemas.microsoft.com/office/drawing/2014/main" val="3090567387"/>
                    </a:ext>
                  </a:extLst>
                </a:gridCol>
                <a:gridCol w="774543">
                  <a:extLst>
                    <a:ext uri="{9D8B030D-6E8A-4147-A177-3AD203B41FA5}">
                      <a16:colId xmlns:a16="http://schemas.microsoft.com/office/drawing/2014/main" val="302444493"/>
                    </a:ext>
                  </a:extLst>
                </a:gridCol>
                <a:gridCol w="1098442">
                  <a:extLst>
                    <a:ext uri="{9D8B030D-6E8A-4147-A177-3AD203B41FA5}">
                      <a16:colId xmlns:a16="http://schemas.microsoft.com/office/drawing/2014/main" val="2601028766"/>
                    </a:ext>
                  </a:extLst>
                </a:gridCol>
                <a:gridCol w="1098442">
                  <a:extLst>
                    <a:ext uri="{9D8B030D-6E8A-4147-A177-3AD203B41FA5}">
                      <a16:colId xmlns:a16="http://schemas.microsoft.com/office/drawing/2014/main" val="4281185300"/>
                    </a:ext>
                  </a:extLst>
                </a:gridCol>
                <a:gridCol w="1316722">
                  <a:extLst>
                    <a:ext uri="{9D8B030D-6E8A-4147-A177-3AD203B41FA5}">
                      <a16:colId xmlns:a16="http://schemas.microsoft.com/office/drawing/2014/main" val="620489571"/>
                    </a:ext>
                  </a:extLst>
                </a:gridCol>
                <a:gridCol w="1316722">
                  <a:extLst>
                    <a:ext uri="{9D8B030D-6E8A-4147-A177-3AD203B41FA5}">
                      <a16:colId xmlns:a16="http://schemas.microsoft.com/office/drawing/2014/main" val="213888263"/>
                    </a:ext>
                  </a:extLst>
                </a:gridCol>
                <a:gridCol w="1316722">
                  <a:extLst>
                    <a:ext uri="{9D8B030D-6E8A-4147-A177-3AD203B41FA5}">
                      <a16:colId xmlns:a16="http://schemas.microsoft.com/office/drawing/2014/main" val="882732666"/>
                    </a:ext>
                  </a:extLst>
                </a:gridCol>
                <a:gridCol w="1316722">
                  <a:extLst>
                    <a:ext uri="{9D8B030D-6E8A-4147-A177-3AD203B41FA5}">
                      <a16:colId xmlns:a16="http://schemas.microsoft.com/office/drawing/2014/main" val="1481002112"/>
                    </a:ext>
                  </a:extLst>
                </a:gridCol>
              </a:tblGrid>
              <a:tr h="5270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228927"/>
                  </a:ext>
                </a:extLst>
              </a:tr>
              <a:tr h="312117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«Формирование современной комфортной городской среды»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405" marR="3405" marT="340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332767"/>
                  </a:ext>
                </a:extLst>
              </a:tr>
              <a:tr h="1537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благоустроенных общественных территорий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107637"/>
                  </a:ext>
                </a:extLst>
              </a:tr>
              <a:tr h="2724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установленных детских, игровых площадок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292532"/>
                  </a:ext>
                </a:extLst>
              </a:tr>
              <a:tr h="8857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Реализованы проекты победителей Всероссийского конкурса лучших проектов создания комфортной городской среды в малых городах и исторических поселениях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Единица, не менее единиц нарастающим итогом начиная с 2019 года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6448619"/>
                  </a:ext>
                </a:extLst>
              </a:tr>
              <a:tr h="408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благоустроенных дворовых территорий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3888537"/>
                  </a:ext>
                </a:extLst>
              </a:tr>
              <a:tr h="59296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Площадь устраненных дефектов асфальтового покрытия дворовых территорий, в том числе проездов на дворовые территории, в том числе внутриквартальных проездов, в рамках проведения ямочного ремонта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Квадратный метр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5266,5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5300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288162"/>
                  </a:ext>
                </a:extLst>
              </a:tr>
              <a:tr h="3001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созданных и отремонтированных пешеходных коммуникаций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8950390"/>
                  </a:ext>
                </a:extLst>
              </a:tr>
              <a:tr h="1537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приобретенной коммунальной техники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577066"/>
                  </a:ext>
                </a:extLst>
              </a:tr>
              <a:tr h="3001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благоустроенных дворовых территорий за счет средств муниципального образования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0230"/>
                  </a:ext>
                </a:extLst>
              </a:tr>
              <a:tr h="4465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созданных и отремонтированных пешеходных коммуникаций за счет средств муниципального образования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2277023"/>
                  </a:ext>
                </a:extLst>
              </a:tr>
              <a:tr h="5448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Количество приобретенной коммунальной техники за счет средств муниципального образования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4764713"/>
                  </a:ext>
                </a:extLst>
              </a:tr>
              <a:tr h="408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Площадь дворовых территорий и общественных пространств, содержанных за счет бюджетных средств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Квадратный метр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308600"/>
                  </a:ext>
                </a:extLst>
              </a:tr>
              <a:tr h="40865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Замена детских игровых площадок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6256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02389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169818" y="1029732"/>
          <a:ext cx="11852363" cy="50923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01885">
                  <a:extLst>
                    <a:ext uri="{9D8B030D-6E8A-4147-A177-3AD203B41FA5}">
                      <a16:colId xmlns:a16="http://schemas.microsoft.com/office/drawing/2014/main" val="2660694501"/>
                    </a:ext>
                  </a:extLst>
                </a:gridCol>
                <a:gridCol w="1010194">
                  <a:extLst>
                    <a:ext uri="{9D8B030D-6E8A-4147-A177-3AD203B41FA5}">
                      <a16:colId xmlns:a16="http://schemas.microsoft.com/office/drawing/2014/main" val="2679429980"/>
                    </a:ext>
                  </a:extLst>
                </a:gridCol>
                <a:gridCol w="1001486">
                  <a:extLst>
                    <a:ext uri="{9D8B030D-6E8A-4147-A177-3AD203B41FA5}">
                      <a16:colId xmlns:a16="http://schemas.microsoft.com/office/drawing/2014/main" val="3083008758"/>
                    </a:ext>
                  </a:extLst>
                </a:gridCol>
                <a:gridCol w="992777">
                  <a:extLst>
                    <a:ext uri="{9D8B030D-6E8A-4147-A177-3AD203B41FA5}">
                      <a16:colId xmlns:a16="http://schemas.microsoft.com/office/drawing/2014/main" val="35206626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814098054"/>
                    </a:ext>
                  </a:extLst>
                </a:gridCol>
                <a:gridCol w="1271451">
                  <a:extLst>
                    <a:ext uri="{9D8B030D-6E8A-4147-A177-3AD203B41FA5}">
                      <a16:colId xmlns:a16="http://schemas.microsoft.com/office/drawing/2014/main" val="3469422541"/>
                    </a:ext>
                  </a:extLst>
                </a:gridCol>
                <a:gridCol w="1227909">
                  <a:extLst>
                    <a:ext uri="{9D8B030D-6E8A-4147-A177-3AD203B41FA5}">
                      <a16:colId xmlns:a16="http://schemas.microsoft.com/office/drawing/2014/main" val="3065467826"/>
                    </a:ext>
                  </a:extLst>
                </a:gridCol>
                <a:gridCol w="927461">
                  <a:extLst>
                    <a:ext uri="{9D8B030D-6E8A-4147-A177-3AD203B41FA5}">
                      <a16:colId xmlns:a16="http://schemas.microsoft.com/office/drawing/2014/main" val="849019823"/>
                    </a:ext>
                  </a:extLst>
                </a:gridCol>
              </a:tblGrid>
              <a:tr h="80949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9539897"/>
                  </a:ext>
                </a:extLst>
              </a:tr>
              <a:tr h="34065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«Культура и туризм»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189836"/>
                  </a:ext>
                </a:extLst>
              </a:tr>
              <a:tr h="492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Обеспечение роста числа пользователей муниципальных библиотек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человек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216,984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224,73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207,5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232,587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236,53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240,31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193288"/>
                  </a:ext>
                </a:extLst>
              </a:tr>
              <a:tr h="492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посещений организаций культуры по отношению к уровню 2017 года (в части посещений библиотек)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109,8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116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5767011"/>
                  </a:ext>
                </a:extLst>
              </a:tr>
              <a:tr h="492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переоснащенных муниципальных библиотек по модельному стандарту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8503910"/>
                  </a:ext>
                </a:extLst>
              </a:tr>
              <a:tr h="2686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Число посещений культурных мероприятий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600,635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559,423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595,833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610,279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776,071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830,396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988481"/>
                  </a:ext>
                </a:extLst>
              </a:tr>
              <a:tr h="4922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детей в возрасте от 5 до 18 лет, охваченных дополнительным образованием сферы культуры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9,5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8,5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001259"/>
                  </a:ext>
                </a:extLst>
              </a:tr>
              <a:tr h="9724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детей, осваивающих дополнительные предпрофессиональные программы в области искусств за счет бюджетных средств от общего количества обучающихся в детских школах искусств за счет бюджетных средств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3,3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2,9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4599848"/>
                  </a:ext>
                </a:extLst>
              </a:tr>
              <a:tr h="7323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архивных фондов муниципального архива, внесенных в общеотраслевую базу данных «Архивный фонд», от общего количества архивных фондов, хранящихся в муниципальном архиве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2857" marR="2857" marT="285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09846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46910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226421" y="1045030"/>
          <a:ext cx="11861076" cy="56426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36099">
                  <a:extLst>
                    <a:ext uri="{9D8B030D-6E8A-4147-A177-3AD203B41FA5}">
                      <a16:colId xmlns:a16="http://schemas.microsoft.com/office/drawing/2014/main" val="4005025285"/>
                    </a:ext>
                  </a:extLst>
                </a:gridCol>
                <a:gridCol w="763887">
                  <a:extLst>
                    <a:ext uri="{9D8B030D-6E8A-4147-A177-3AD203B41FA5}">
                      <a16:colId xmlns:a16="http://schemas.microsoft.com/office/drawing/2014/main" val="1584057064"/>
                    </a:ext>
                  </a:extLst>
                </a:gridCol>
                <a:gridCol w="1083331">
                  <a:extLst>
                    <a:ext uri="{9D8B030D-6E8A-4147-A177-3AD203B41FA5}">
                      <a16:colId xmlns:a16="http://schemas.microsoft.com/office/drawing/2014/main" val="3092733690"/>
                    </a:ext>
                  </a:extLst>
                </a:gridCol>
                <a:gridCol w="1083331">
                  <a:extLst>
                    <a:ext uri="{9D8B030D-6E8A-4147-A177-3AD203B41FA5}">
                      <a16:colId xmlns:a16="http://schemas.microsoft.com/office/drawing/2014/main" val="2003674188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2023972713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731538029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335255835"/>
                    </a:ext>
                  </a:extLst>
                </a:gridCol>
                <a:gridCol w="1298607">
                  <a:extLst>
                    <a:ext uri="{9D8B030D-6E8A-4147-A177-3AD203B41FA5}">
                      <a16:colId xmlns:a16="http://schemas.microsoft.com/office/drawing/2014/main" val="1624693656"/>
                    </a:ext>
                  </a:extLst>
                </a:gridCol>
              </a:tblGrid>
              <a:tr h="36713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104858"/>
                  </a:ext>
                </a:extLst>
              </a:tr>
              <a:tr h="40047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«Цифровое муниципальное образование»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713099"/>
                  </a:ext>
                </a:extLst>
              </a:tr>
              <a:tr h="3199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Уровень удовлетворенности граждан качеством предоставления государственных и муниципальных услуг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96,1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3593074"/>
                  </a:ext>
                </a:extLst>
              </a:tr>
              <a:tr h="34774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рабочих мест, обеспеченных необходимым компьютерным оборудованием и услугами связи в соответствии с требованиями нормативных правовых актов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808692"/>
                  </a:ext>
                </a:extLst>
              </a:tr>
              <a:tr h="234193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Стоимостная доля закупаемого и (или) арендуемого ОМСУ муниципального образования Московской области отечественного программного обеспечения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0245303"/>
                  </a:ext>
                </a:extLst>
              </a:tr>
              <a:tr h="80193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Увеличение доли защищенных по требованиям безопасности информации информационных систем, используемых ОМСУ муниципального образования Московской области, в соответствии с категорией обрабатываемой информации, а также персональных компьютеров, используемых на рабочих местах работников, обеспеченных антивирусным программным обеспечением с регулярным обновлением соответствующих баз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9446860"/>
                  </a:ext>
                </a:extLst>
              </a:tr>
              <a:tr h="34774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работников ОМСУ муниципального образования Московской области, обеспеченных средствами электронной подписи в соответствии с установленными требованиями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198892"/>
                  </a:ext>
                </a:extLst>
              </a:tr>
              <a:tr h="34774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электронного юридически значимого документооборота в органах местного самоуправления и подведомственных им учреждениях 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8193764"/>
                  </a:ext>
                </a:extLst>
              </a:tr>
              <a:tr h="34774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Доля муниципальных (государственных) услуг, предоставленных без нарушения регламентного срока при оказании услуг в электронном виде на региональном портале государственных услуг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99,83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974521"/>
                  </a:ext>
                </a:extLst>
              </a:tr>
              <a:tr h="74648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Доля обращений за получением муниципальных (государственных) услуг в электронном виде с использованием РПГУ без необходимости личного посещения органов местного самоуправления и МФЦ от общего количества таких услуг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95,5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95,6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95,7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906103"/>
                  </a:ext>
                </a:extLst>
              </a:tr>
              <a:tr h="31992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Повторные обращения – Доля обращений, поступивших на портал «</a:t>
                      </a:r>
                      <a:r>
                        <a:rPr lang="ru-RU" sz="800" b="0" i="0" u="none" strike="noStrike" dirty="0" err="1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Добродел</a:t>
                      </a:r>
                      <a:r>
                        <a:rPr lang="ru-RU" sz="800" b="0" i="0" u="none" strike="noStrike" dirty="0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», по которым поступили повторные обращения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0,58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409117"/>
                  </a:ext>
                </a:extLst>
              </a:tr>
              <a:tr h="85312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800" b="0" i="0" u="none" strike="noStrike" dirty="0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Отложенные решения – Доля отложенных решений от числа ответов, предоставленных на портале «</a:t>
                      </a:r>
                      <a:r>
                        <a:rPr lang="ru-RU" sz="800" b="0" i="0" u="none" strike="noStrike" dirty="0" err="1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Добродел</a:t>
                      </a:r>
                      <a:r>
                        <a:rPr lang="ru-RU" sz="800" b="0" i="0" u="none" strike="noStrike" dirty="0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» (два и более раз)</a:t>
                      </a:r>
                      <a:r>
                        <a:rPr lang="ru-RU" sz="800" b="0" i="0" u="none" strike="noStrike" baseline="30000" dirty="0">
                          <a:solidFill>
                            <a:srgbClr val="00000A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  <a:endParaRPr lang="ru-RU" sz="800" b="0" i="0" u="none" strike="noStrike" dirty="0">
                        <a:solidFill>
                          <a:srgbClr val="00000A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1,03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277" marR="3277" marT="32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51397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75501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139335" y="1071155"/>
          <a:ext cx="11791409" cy="51240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37495">
                  <a:extLst>
                    <a:ext uri="{9D8B030D-6E8A-4147-A177-3AD203B41FA5}">
                      <a16:colId xmlns:a16="http://schemas.microsoft.com/office/drawing/2014/main" val="1627486072"/>
                    </a:ext>
                  </a:extLst>
                </a:gridCol>
                <a:gridCol w="1141694">
                  <a:extLst>
                    <a:ext uri="{9D8B030D-6E8A-4147-A177-3AD203B41FA5}">
                      <a16:colId xmlns:a16="http://schemas.microsoft.com/office/drawing/2014/main" val="1149968098"/>
                    </a:ext>
                  </a:extLst>
                </a:gridCol>
                <a:gridCol w="1077759">
                  <a:extLst>
                    <a:ext uri="{9D8B030D-6E8A-4147-A177-3AD203B41FA5}">
                      <a16:colId xmlns:a16="http://schemas.microsoft.com/office/drawing/2014/main" val="2935783029"/>
                    </a:ext>
                  </a:extLst>
                </a:gridCol>
                <a:gridCol w="1077760">
                  <a:extLst>
                    <a:ext uri="{9D8B030D-6E8A-4147-A177-3AD203B41FA5}">
                      <a16:colId xmlns:a16="http://schemas.microsoft.com/office/drawing/2014/main" val="198972708"/>
                    </a:ext>
                  </a:extLst>
                </a:gridCol>
                <a:gridCol w="1141693">
                  <a:extLst>
                    <a:ext uri="{9D8B030D-6E8A-4147-A177-3AD203B41FA5}">
                      <a16:colId xmlns:a16="http://schemas.microsoft.com/office/drawing/2014/main" val="3253593283"/>
                    </a:ext>
                  </a:extLst>
                </a:gridCol>
                <a:gridCol w="1251296">
                  <a:extLst>
                    <a:ext uri="{9D8B030D-6E8A-4147-A177-3AD203B41FA5}">
                      <a16:colId xmlns:a16="http://schemas.microsoft.com/office/drawing/2014/main" val="531950654"/>
                    </a:ext>
                  </a:extLst>
                </a:gridCol>
                <a:gridCol w="1096026">
                  <a:extLst>
                    <a:ext uri="{9D8B030D-6E8A-4147-A177-3AD203B41FA5}">
                      <a16:colId xmlns:a16="http://schemas.microsoft.com/office/drawing/2014/main" val="121040758"/>
                    </a:ext>
                  </a:extLst>
                </a:gridCol>
                <a:gridCol w="867686">
                  <a:extLst>
                    <a:ext uri="{9D8B030D-6E8A-4147-A177-3AD203B41FA5}">
                      <a16:colId xmlns:a16="http://schemas.microsoft.com/office/drawing/2014/main" val="2183239384"/>
                    </a:ext>
                  </a:extLst>
                </a:gridCol>
              </a:tblGrid>
              <a:tr h="13697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911859"/>
                  </a:ext>
                </a:extLst>
              </a:tr>
              <a:tr h="454352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«Здравоохранение»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594942"/>
                  </a:ext>
                </a:extLst>
              </a:tr>
              <a:tr h="141425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Диспансеризация взрослого населения Московской области (Доля взрослого населения, прошедшего диспансеризацию, от общего числа взрослого населения)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4378816"/>
                  </a:ext>
                </a:extLst>
              </a:tr>
              <a:tr h="9428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застрахованного населения трудоспособного возраста на территории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62*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Индивидуально для каждого муниципального образования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6623967"/>
                  </a:ext>
                </a:extLst>
              </a:tr>
              <a:tr h="9428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Жилье – медикам, нуждающихся в обеспечении жильем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07338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03424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230776" y="999543"/>
          <a:ext cx="11730447" cy="5107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98275">
                  <a:extLst>
                    <a:ext uri="{9D8B030D-6E8A-4147-A177-3AD203B41FA5}">
                      <a16:colId xmlns:a16="http://schemas.microsoft.com/office/drawing/2014/main" val="3448296188"/>
                    </a:ext>
                  </a:extLst>
                </a:gridCol>
                <a:gridCol w="1075508">
                  <a:extLst>
                    <a:ext uri="{9D8B030D-6E8A-4147-A177-3AD203B41FA5}">
                      <a16:colId xmlns:a16="http://schemas.microsoft.com/office/drawing/2014/main" val="2892439409"/>
                    </a:ext>
                  </a:extLst>
                </a:gridCol>
                <a:gridCol w="1010194">
                  <a:extLst>
                    <a:ext uri="{9D8B030D-6E8A-4147-A177-3AD203B41FA5}">
                      <a16:colId xmlns:a16="http://schemas.microsoft.com/office/drawing/2014/main" val="1211285545"/>
                    </a:ext>
                  </a:extLst>
                </a:gridCol>
                <a:gridCol w="1053737">
                  <a:extLst>
                    <a:ext uri="{9D8B030D-6E8A-4147-A177-3AD203B41FA5}">
                      <a16:colId xmlns:a16="http://schemas.microsoft.com/office/drawing/2014/main" val="1350500595"/>
                    </a:ext>
                  </a:extLst>
                </a:gridCol>
                <a:gridCol w="1236617">
                  <a:extLst>
                    <a:ext uri="{9D8B030D-6E8A-4147-A177-3AD203B41FA5}">
                      <a16:colId xmlns:a16="http://schemas.microsoft.com/office/drawing/2014/main" val="4053394838"/>
                    </a:ext>
                  </a:extLst>
                </a:gridCol>
                <a:gridCol w="992778">
                  <a:extLst>
                    <a:ext uri="{9D8B030D-6E8A-4147-A177-3AD203B41FA5}">
                      <a16:colId xmlns:a16="http://schemas.microsoft.com/office/drawing/2014/main" val="3745890992"/>
                    </a:ext>
                  </a:extLst>
                </a:gridCol>
                <a:gridCol w="896982">
                  <a:extLst>
                    <a:ext uri="{9D8B030D-6E8A-4147-A177-3AD203B41FA5}">
                      <a16:colId xmlns:a16="http://schemas.microsoft.com/office/drawing/2014/main" val="2522888340"/>
                    </a:ext>
                  </a:extLst>
                </a:gridCol>
                <a:gridCol w="766356">
                  <a:extLst>
                    <a:ext uri="{9D8B030D-6E8A-4147-A177-3AD203B41FA5}">
                      <a16:colId xmlns:a16="http://schemas.microsoft.com/office/drawing/2014/main" val="3096393384"/>
                    </a:ext>
                  </a:extLst>
                </a:gridCol>
              </a:tblGrid>
              <a:tr h="5240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Факт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План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Ожидаемое исполнение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2024</a:t>
                      </a:r>
                      <a:r>
                        <a:rPr lang="ru-RU" sz="1000" b="1" u="none" strike="noStrike" baseline="0" dirty="0">
                          <a:effectLst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</a:rPr>
                        <a:t>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304" marR="3304" marT="330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6851627"/>
                  </a:ext>
                </a:extLst>
              </a:tr>
              <a:tr h="145573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«Образование»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04" marR="3304" marT="330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012010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 общеобразовательных организациях, расположенных в сельской местности и малых городах, созданы и функционируют центры образования естественно-научной и технологической направленностей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872246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Созданы центры цифрового образования детей «IT-куб» (нарастающим итогом)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764326"/>
                  </a:ext>
                </a:extLst>
              </a:tr>
              <a:tr h="569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Доступность дошкольного образования для детей в возрасте от трех до семи лет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4622217"/>
                  </a:ext>
                </a:extLst>
              </a:tr>
              <a:tr h="2235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Доступность дошкольного образования для детей в возрасте до 3-х лет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3740158"/>
                  </a:ext>
                </a:extLst>
              </a:tr>
              <a:tr h="4242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детей в возрасте от 5 до 18 лет, охваченных дополнительным образованием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83,3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83,4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7479982"/>
                  </a:ext>
                </a:extLst>
              </a:tr>
              <a:tr h="141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Отношение средней заработной платы педагогических работников дошкольных образовательных организаций к средней заработной плате в общеобразовательных организациях 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122,08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120,8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120,8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840805"/>
                  </a:ext>
                </a:extLst>
              </a:tr>
              <a:tr h="4346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Отношение средней заработной платы педагогических работников общеобразовательных организаций общего образования к среднемесячному доходу от трудовой деятельности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127,93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126,2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132,91 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126,2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126,2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126,2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9485361"/>
                  </a:ext>
                </a:extLst>
              </a:tr>
              <a:tr h="42424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Отношение средней заработной платы педагогических работников организаций дополнительного образования детей к средней заработной плате учителей в 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110,12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068974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выпускников текущего года, набравших 250 баллов и более по 3 предметам, к общему количеству выпускников текущего года, сдававших ЕГЭ по 3 и более предметам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19,91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9,6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7804455"/>
                  </a:ext>
                </a:extLst>
              </a:tr>
              <a:tr h="2828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обучающихся, получающих начальное общее образование в государственных и муниципальных образовательных организациях, получающих бесплатное горячее питание, к общему количеству обучающихся, получающих начальное общее образование в государственных и муниципальных образовательных организациях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82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72353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104503" y="946569"/>
          <a:ext cx="12043954" cy="58401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7234">
                  <a:extLst>
                    <a:ext uri="{9D8B030D-6E8A-4147-A177-3AD203B41FA5}">
                      <a16:colId xmlns:a16="http://schemas.microsoft.com/office/drawing/2014/main" val="550693025"/>
                    </a:ext>
                  </a:extLst>
                </a:gridCol>
                <a:gridCol w="818606">
                  <a:extLst>
                    <a:ext uri="{9D8B030D-6E8A-4147-A177-3AD203B41FA5}">
                      <a16:colId xmlns:a16="http://schemas.microsoft.com/office/drawing/2014/main" val="2209571241"/>
                    </a:ext>
                  </a:extLst>
                </a:gridCol>
                <a:gridCol w="788160">
                  <a:extLst>
                    <a:ext uri="{9D8B030D-6E8A-4147-A177-3AD203B41FA5}">
                      <a16:colId xmlns:a16="http://schemas.microsoft.com/office/drawing/2014/main" val="156719026"/>
                    </a:ext>
                  </a:extLst>
                </a:gridCol>
                <a:gridCol w="1087343">
                  <a:extLst>
                    <a:ext uri="{9D8B030D-6E8A-4147-A177-3AD203B41FA5}">
                      <a16:colId xmlns:a16="http://schemas.microsoft.com/office/drawing/2014/main" val="4185806400"/>
                    </a:ext>
                  </a:extLst>
                </a:gridCol>
                <a:gridCol w="1303419">
                  <a:extLst>
                    <a:ext uri="{9D8B030D-6E8A-4147-A177-3AD203B41FA5}">
                      <a16:colId xmlns:a16="http://schemas.microsoft.com/office/drawing/2014/main" val="3360157111"/>
                    </a:ext>
                  </a:extLst>
                </a:gridCol>
                <a:gridCol w="1303419">
                  <a:extLst>
                    <a:ext uri="{9D8B030D-6E8A-4147-A177-3AD203B41FA5}">
                      <a16:colId xmlns:a16="http://schemas.microsoft.com/office/drawing/2014/main" val="1923563452"/>
                    </a:ext>
                  </a:extLst>
                </a:gridCol>
                <a:gridCol w="1303419">
                  <a:extLst>
                    <a:ext uri="{9D8B030D-6E8A-4147-A177-3AD203B41FA5}">
                      <a16:colId xmlns:a16="http://schemas.microsoft.com/office/drawing/2014/main" val="667334125"/>
                    </a:ext>
                  </a:extLst>
                </a:gridCol>
                <a:gridCol w="1442354">
                  <a:extLst>
                    <a:ext uri="{9D8B030D-6E8A-4147-A177-3AD203B41FA5}">
                      <a16:colId xmlns:a16="http://schemas.microsoft.com/office/drawing/2014/main" val="2137754710"/>
                    </a:ext>
                  </a:extLst>
                </a:gridCol>
              </a:tblGrid>
              <a:tr h="6996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</a:t>
                      </a:r>
                      <a:r>
                        <a:rPr lang="ru-RU" sz="11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388176"/>
                  </a:ext>
                </a:extLst>
              </a:tr>
              <a:tr h="283185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</a:t>
                      </a:r>
                    </a:p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«Социальная защита населения»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94" marR="3694" marT="3694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899397"/>
                  </a:ext>
                </a:extLst>
              </a:tr>
              <a:tr h="18881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Уровень бедности*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4,1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4,2 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2744725"/>
                  </a:ext>
                </a:extLst>
              </a:tr>
              <a:tr h="18881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Активное долголетие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7,8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104040"/>
                  </a:ext>
                </a:extLst>
              </a:tr>
              <a:tr h="35780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детей, охваченных отдыхом 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 оздоровлением, в общей численности детей в возрасте </a:t>
                      </a:r>
                      <a:b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от 7 до 15 лет, подлежащих оздоровлению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64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926226"/>
                  </a:ext>
                </a:extLst>
              </a:tr>
              <a:tr h="950807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детей, находящихся в трудной жизненной ситуации, охваченных отдыхом и оздоровлением, в общей численности детей в возрасте от 7 до 15 лет, находящихся в трудной жизненной ситуации, подлежащих оздоровлению от 7 до 15 лет, находящихся в трудной жизненной ситуации, подлежащих оздоровлению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65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57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357450"/>
                  </a:ext>
                </a:extLst>
              </a:tr>
              <a:tr h="6364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Число пострадавших в результате несчастных случаев со смертельным исходом, связанных с производством, в расчете на 1000 работающих (организаций, занятых в экономике муниципального образования)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промилле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0,04 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0,061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0,061 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0,059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0,059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8215533"/>
                  </a:ext>
                </a:extLst>
              </a:tr>
              <a:tr h="322174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НКО, которым оказана поддержка органами местного самоуправления всего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4695098"/>
                  </a:ext>
                </a:extLst>
              </a:tr>
              <a:tr h="47933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 в сфере социальной защиты населения, которым оказана поддержка органами местного самоуправления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804578"/>
                  </a:ext>
                </a:extLst>
              </a:tr>
              <a:tr h="37757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 в сфере образования, которым оказана поддержка органами местного самоуправления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2026049"/>
                  </a:ext>
                </a:extLst>
              </a:tr>
              <a:tr h="4366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расходов, направляемых на предоставление субсидий СО НКО, в общем объеме расходов бюджета муниципального образования Московской области на социальную сферу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320270"/>
                  </a:ext>
                </a:extLst>
              </a:tr>
              <a:tr h="63649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расходов, направляемых на предоставление субсидий СО НКО в сфере образования, в общем объеме расходов бюджета муниципального образования Московской области в сфере образования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4728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47325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156752" y="1045028"/>
          <a:ext cx="11887201" cy="48506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41754">
                  <a:extLst>
                    <a:ext uri="{9D8B030D-6E8A-4147-A177-3AD203B41FA5}">
                      <a16:colId xmlns:a16="http://schemas.microsoft.com/office/drawing/2014/main" val="815758631"/>
                    </a:ext>
                  </a:extLst>
                </a:gridCol>
                <a:gridCol w="897825">
                  <a:extLst>
                    <a:ext uri="{9D8B030D-6E8A-4147-A177-3AD203B41FA5}">
                      <a16:colId xmlns:a16="http://schemas.microsoft.com/office/drawing/2014/main" val="1854708507"/>
                    </a:ext>
                  </a:extLst>
                </a:gridCol>
                <a:gridCol w="870890">
                  <a:extLst>
                    <a:ext uri="{9D8B030D-6E8A-4147-A177-3AD203B41FA5}">
                      <a16:colId xmlns:a16="http://schemas.microsoft.com/office/drawing/2014/main" val="3098842918"/>
                    </a:ext>
                  </a:extLst>
                </a:gridCol>
                <a:gridCol w="1140237">
                  <a:extLst>
                    <a:ext uri="{9D8B030D-6E8A-4147-A177-3AD203B41FA5}">
                      <a16:colId xmlns:a16="http://schemas.microsoft.com/office/drawing/2014/main" val="2945566278"/>
                    </a:ext>
                  </a:extLst>
                </a:gridCol>
                <a:gridCol w="1301846">
                  <a:extLst>
                    <a:ext uri="{9D8B030D-6E8A-4147-A177-3AD203B41FA5}">
                      <a16:colId xmlns:a16="http://schemas.microsoft.com/office/drawing/2014/main" val="73413032"/>
                    </a:ext>
                  </a:extLst>
                </a:gridCol>
                <a:gridCol w="1185129">
                  <a:extLst>
                    <a:ext uri="{9D8B030D-6E8A-4147-A177-3AD203B41FA5}">
                      <a16:colId xmlns:a16="http://schemas.microsoft.com/office/drawing/2014/main" val="4194045667"/>
                    </a:ext>
                  </a:extLst>
                </a:gridCol>
                <a:gridCol w="924759">
                  <a:extLst>
                    <a:ext uri="{9D8B030D-6E8A-4147-A177-3AD203B41FA5}">
                      <a16:colId xmlns:a16="http://schemas.microsoft.com/office/drawing/2014/main" val="4120869245"/>
                    </a:ext>
                  </a:extLst>
                </a:gridCol>
                <a:gridCol w="924761">
                  <a:extLst>
                    <a:ext uri="{9D8B030D-6E8A-4147-A177-3AD203B41FA5}">
                      <a16:colId xmlns:a16="http://schemas.microsoft.com/office/drawing/2014/main" val="2428889365"/>
                    </a:ext>
                  </a:extLst>
                </a:gridCol>
              </a:tblGrid>
              <a:tr h="5173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257" marR="3257" marT="325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986688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НКО, которым оказана финансовая поддержка органами местного самоуправления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5807980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НКО, которым оказана имущественная поддержка органами местного самоуправления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510652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 в сфере социальной защиты населения, которым оказана имущественная поддержка органами местного самоуправления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6633635"/>
                  </a:ext>
                </a:extLst>
              </a:tr>
              <a:tr h="117601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Общее количество предоставленной органами местного самоуправления площади на льготных условиях или в безвозмездное пользование СО НКО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кв. метров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732,77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732,77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7264992"/>
                  </a:ext>
                </a:extLst>
              </a:tr>
              <a:tr h="27921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Общее количество предоставленной  органами местного самоуправления площади на льготных условиях или в безвозмездное пользование СО НКО в сфере социальной защиты населения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кв. метров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732,77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732,77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765,67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862221"/>
                  </a:ext>
                </a:extLst>
              </a:tr>
              <a:tr h="18888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 НКО, которым оказана консультационная поддержка органами местного самоуправления</a:t>
                      </a:r>
                    </a:p>
                    <a:p>
                      <a:pPr algn="l" fontAlgn="t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747762"/>
                  </a:ext>
                </a:extLst>
              </a:tr>
              <a:tr h="135745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муниципальных приоритетных объектов</a:t>
                      </a:r>
                    </a:p>
                  </a:txBody>
                  <a:tcPr marL="7620" marR="7620" marT="7620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79,2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80,92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9724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99469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104503" y="946568"/>
          <a:ext cx="11904616" cy="56371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32333">
                  <a:extLst>
                    <a:ext uri="{9D8B030D-6E8A-4147-A177-3AD203B41FA5}">
                      <a16:colId xmlns:a16="http://schemas.microsoft.com/office/drawing/2014/main" val="4221031820"/>
                    </a:ext>
                  </a:extLst>
                </a:gridCol>
                <a:gridCol w="818615">
                  <a:extLst>
                    <a:ext uri="{9D8B030D-6E8A-4147-A177-3AD203B41FA5}">
                      <a16:colId xmlns:a16="http://schemas.microsoft.com/office/drawing/2014/main" val="2919239772"/>
                    </a:ext>
                  </a:extLst>
                </a:gridCol>
                <a:gridCol w="1082238">
                  <a:extLst>
                    <a:ext uri="{9D8B030D-6E8A-4147-A177-3AD203B41FA5}">
                      <a16:colId xmlns:a16="http://schemas.microsoft.com/office/drawing/2014/main" val="643208731"/>
                    </a:ext>
                  </a:extLst>
                </a:gridCol>
                <a:gridCol w="1082238">
                  <a:extLst>
                    <a:ext uri="{9D8B030D-6E8A-4147-A177-3AD203B41FA5}">
                      <a16:colId xmlns:a16="http://schemas.microsoft.com/office/drawing/2014/main" val="2222300133"/>
                    </a:ext>
                  </a:extLst>
                </a:gridCol>
                <a:gridCol w="1297298">
                  <a:extLst>
                    <a:ext uri="{9D8B030D-6E8A-4147-A177-3AD203B41FA5}">
                      <a16:colId xmlns:a16="http://schemas.microsoft.com/office/drawing/2014/main" val="2822401826"/>
                    </a:ext>
                  </a:extLst>
                </a:gridCol>
                <a:gridCol w="1297298">
                  <a:extLst>
                    <a:ext uri="{9D8B030D-6E8A-4147-A177-3AD203B41FA5}">
                      <a16:colId xmlns:a16="http://schemas.microsoft.com/office/drawing/2014/main" val="3949197255"/>
                    </a:ext>
                  </a:extLst>
                </a:gridCol>
                <a:gridCol w="1297298">
                  <a:extLst>
                    <a:ext uri="{9D8B030D-6E8A-4147-A177-3AD203B41FA5}">
                      <a16:colId xmlns:a16="http://schemas.microsoft.com/office/drawing/2014/main" val="593120848"/>
                    </a:ext>
                  </a:extLst>
                </a:gridCol>
                <a:gridCol w="1297298">
                  <a:extLst>
                    <a:ext uri="{9D8B030D-6E8A-4147-A177-3AD203B41FA5}">
                      <a16:colId xmlns:a16="http://schemas.microsoft.com/office/drawing/2014/main" val="964432185"/>
                    </a:ext>
                  </a:extLst>
                </a:gridCol>
              </a:tblGrid>
              <a:tr h="6229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Факт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План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Ожидаемое исполнение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2023</a:t>
                      </a:r>
                      <a:r>
                        <a:rPr lang="ru-RU" sz="1000" b="1" u="none" strike="noStrike" baseline="0" dirty="0">
                          <a:effectLst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Arial Black" panose="020B0A04020102020204" pitchFamily="34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452204"/>
                  </a:ext>
                </a:extLst>
              </a:tr>
              <a:tr h="461556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 «Спорт»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996262"/>
                  </a:ext>
                </a:extLst>
              </a:tr>
              <a:tr h="74421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Доля граждан, систематически занимающихся физической культурой и спортом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45,1 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47,1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0109995"/>
                  </a:ext>
                </a:extLst>
              </a:tr>
              <a:tr h="4984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Уровень обеспеченности граждан спортивными сооружениями исходя из единовременной пропускной способности объектов спорта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31,5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0445714"/>
                  </a:ext>
                </a:extLst>
              </a:tr>
              <a:tr h="9371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Доля жителей Московской области, выполнивших нормативы испытаний (тестов) Всероссийского комплекса «Готов к труду и обороне» (ГТО), в общей численности населения, принявшего участие в испытаниях (тестах)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31,2 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3142411"/>
                  </a:ext>
                </a:extLst>
              </a:tr>
              <a:tr h="11245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в общей численности указанной категории населения, проживающего в Московской области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новый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16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007076"/>
                  </a:ext>
                </a:extLst>
              </a:tr>
              <a:tr h="49847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Эффективность использования существующих объектов спорта (отношение фактической посещаемости к нормативной пропускной способности)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1344819"/>
                  </a:ext>
                </a:extLst>
              </a:tr>
              <a:tr h="7497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Сохранена сеть организаций, реализующих дополнительные образовательные программы спортивной подготовки, в ведении органов управления в сфере физической культуры и спорта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новый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2679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29587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165461" y="1018906"/>
          <a:ext cx="11861078" cy="51943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8681">
                  <a:extLst>
                    <a:ext uri="{9D8B030D-6E8A-4147-A177-3AD203B41FA5}">
                      <a16:colId xmlns:a16="http://schemas.microsoft.com/office/drawing/2014/main" val="545604493"/>
                    </a:ext>
                  </a:extLst>
                </a:gridCol>
                <a:gridCol w="815621">
                  <a:extLst>
                    <a:ext uri="{9D8B030D-6E8A-4147-A177-3AD203B41FA5}">
                      <a16:colId xmlns:a16="http://schemas.microsoft.com/office/drawing/2014/main" val="3106704541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3303882121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2786328909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2435189124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4266941957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218636720"/>
                    </a:ext>
                  </a:extLst>
                </a:gridCol>
                <a:gridCol w="1292554">
                  <a:extLst>
                    <a:ext uri="{9D8B030D-6E8A-4147-A177-3AD203B41FA5}">
                      <a16:colId xmlns:a16="http://schemas.microsoft.com/office/drawing/2014/main" val="483735165"/>
                    </a:ext>
                  </a:extLst>
                </a:gridCol>
              </a:tblGrid>
              <a:tr h="11933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</a:t>
                      </a:r>
                      <a:r>
                        <a:rPr lang="ru-RU" sz="11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275795"/>
                  </a:ext>
                </a:extLst>
              </a:tr>
              <a:tr h="30897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«Развитие сельского хозяйства»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80130"/>
                  </a:ext>
                </a:extLst>
              </a:tr>
              <a:tr h="3235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Индекс производства продукции сельского хозяйства в хозяйствах всех категорий (в сопоставимых ценах) к предыдущему году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047649"/>
                  </a:ext>
                </a:extLst>
              </a:tr>
              <a:tr h="7379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Производство молока в хозяйствах всех категорий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тыс. тонн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5,8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0152916"/>
                  </a:ext>
                </a:extLst>
              </a:tr>
              <a:tr h="2972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Объем инвестиций, привлеченных в текущем году по реализуемым инвестиционным проектам АПК, находящимся в единой автоматизированной системе мониторинга инвестиционных проектов Министерства инвестиций и инноваций МО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млн. рублей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187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2971160"/>
                  </a:ext>
                </a:extLst>
              </a:tr>
              <a:tr h="4441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Ввод мощностей животноводческих комплексов молочного направления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скотомест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92274"/>
                  </a:ext>
                </a:extLst>
              </a:tr>
              <a:tr h="4441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Ликвидация борщевика Сосновского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52,69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67,36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67,36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988204"/>
                  </a:ext>
                </a:extLst>
              </a:tr>
              <a:tr h="1873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сельского населения в общей численности населения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7433690"/>
                  </a:ext>
                </a:extLst>
              </a:tr>
              <a:tr h="64401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отловленных собак без владельцев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голов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1701082"/>
                  </a:ext>
                </a:extLst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165461" y="5336047"/>
          <a:ext cx="11861076" cy="13612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8682">
                  <a:extLst>
                    <a:ext uri="{9D8B030D-6E8A-4147-A177-3AD203B41FA5}">
                      <a16:colId xmlns:a16="http://schemas.microsoft.com/office/drawing/2014/main" val="12390826"/>
                    </a:ext>
                  </a:extLst>
                </a:gridCol>
                <a:gridCol w="815622">
                  <a:extLst>
                    <a:ext uri="{9D8B030D-6E8A-4147-A177-3AD203B41FA5}">
                      <a16:colId xmlns:a16="http://schemas.microsoft.com/office/drawing/2014/main" val="1645197859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3387501210"/>
                    </a:ext>
                  </a:extLst>
                </a:gridCol>
                <a:gridCol w="1078280">
                  <a:extLst>
                    <a:ext uri="{9D8B030D-6E8A-4147-A177-3AD203B41FA5}">
                      <a16:colId xmlns:a16="http://schemas.microsoft.com/office/drawing/2014/main" val="3781911436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2413074097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3876589335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2642017858"/>
                    </a:ext>
                  </a:extLst>
                </a:gridCol>
                <a:gridCol w="1292553">
                  <a:extLst>
                    <a:ext uri="{9D8B030D-6E8A-4147-A177-3AD203B41FA5}">
                      <a16:colId xmlns:a16="http://schemas.microsoft.com/office/drawing/2014/main" val="546921669"/>
                    </a:ext>
                  </a:extLst>
                </a:gridCol>
              </a:tblGrid>
              <a:tr h="325514">
                <a:tc gridSpan="8"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</a:t>
                      </a:r>
                    </a:p>
                    <a:p>
                      <a:pPr algn="ctr" fontAlgn="t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«Экология и окружающая среда»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613095"/>
                  </a:ext>
                </a:extLst>
              </a:tr>
              <a:tr h="46265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проведенных исследований состояния окружающей среды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68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1379126"/>
                  </a:ext>
                </a:extLst>
              </a:tr>
              <a:tr h="2340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проведенных экологических мероприятий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1148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108 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6504561"/>
                  </a:ext>
                </a:extLst>
              </a:tr>
              <a:tr h="2340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высаженных саженцев зеленых насаждений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шт.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54382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71350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322214" y="1175659"/>
          <a:ext cx="11477899" cy="5564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98548">
                  <a:extLst>
                    <a:ext uri="{9D8B030D-6E8A-4147-A177-3AD203B41FA5}">
                      <a16:colId xmlns:a16="http://schemas.microsoft.com/office/drawing/2014/main" val="2868884807"/>
                    </a:ext>
                  </a:extLst>
                </a:gridCol>
                <a:gridCol w="789273">
                  <a:extLst>
                    <a:ext uri="{9D8B030D-6E8A-4147-A177-3AD203B41FA5}">
                      <a16:colId xmlns:a16="http://schemas.microsoft.com/office/drawing/2014/main" val="4142572947"/>
                    </a:ext>
                  </a:extLst>
                </a:gridCol>
                <a:gridCol w="1043445">
                  <a:extLst>
                    <a:ext uri="{9D8B030D-6E8A-4147-A177-3AD203B41FA5}">
                      <a16:colId xmlns:a16="http://schemas.microsoft.com/office/drawing/2014/main" val="1073371342"/>
                    </a:ext>
                  </a:extLst>
                </a:gridCol>
                <a:gridCol w="1043445">
                  <a:extLst>
                    <a:ext uri="{9D8B030D-6E8A-4147-A177-3AD203B41FA5}">
                      <a16:colId xmlns:a16="http://schemas.microsoft.com/office/drawing/2014/main" val="2804737280"/>
                    </a:ext>
                  </a:extLst>
                </a:gridCol>
                <a:gridCol w="1250797">
                  <a:extLst>
                    <a:ext uri="{9D8B030D-6E8A-4147-A177-3AD203B41FA5}">
                      <a16:colId xmlns:a16="http://schemas.microsoft.com/office/drawing/2014/main" val="1010640460"/>
                    </a:ext>
                  </a:extLst>
                </a:gridCol>
                <a:gridCol w="1250797">
                  <a:extLst>
                    <a:ext uri="{9D8B030D-6E8A-4147-A177-3AD203B41FA5}">
                      <a16:colId xmlns:a16="http://schemas.microsoft.com/office/drawing/2014/main" val="2909695147"/>
                    </a:ext>
                  </a:extLst>
                </a:gridCol>
                <a:gridCol w="1250797">
                  <a:extLst>
                    <a:ext uri="{9D8B030D-6E8A-4147-A177-3AD203B41FA5}">
                      <a16:colId xmlns:a16="http://schemas.microsoft.com/office/drawing/2014/main" val="2055388349"/>
                    </a:ext>
                  </a:extLst>
                </a:gridCol>
                <a:gridCol w="1250797">
                  <a:extLst>
                    <a:ext uri="{9D8B030D-6E8A-4147-A177-3AD203B41FA5}">
                      <a16:colId xmlns:a16="http://schemas.microsoft.com/office/drawing/2014/main" val="2196015905"/>
                    </a:ext>
                  </a:extLst>
                </a:gridCol>
              </a:tblGrid>
              <a:tr h="6503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00016"/>
                  </a:ext>
                </a:extLst>
              </a:tr>
              <a:tr h="29419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«Предпринимательство»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77" marR="3677" marT="3677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083333"/>
                  </a:ext>
                </a:extLst>
              </a:tr>
              <a:tr h="3509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Объем инвестиций, привлеченных в основной капитал (без учета бюджетных инвестиций), на душу населения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тыс. руб.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254,35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172,17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172,17 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188,9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204,7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215,8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279261"/>
                  </a:ext>
                </a:extLst>
              </a:tr>
              <a:tr h="7019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Увеличение среднемесячной заработной платы работников организаций, не относящихся к субъектам малого предпринимательства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107,7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0764229"/>
                  </a:ext>
                </a:extLst>
              </a:tr>
              <a:tr h="18064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созданных рабочих мест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3219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3018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3018 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3217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3378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3540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543605"/>
                  </a:ext>
                </a:extLst>
              </a:tr>
              <a:tr h="3509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Индекс совокупной результативности реализации мероприятий, направленных на развитие конкуренции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4541996"/>
                  </a:ext>
                </a:extLst>
              </a:tr>
              <a:tr h="3509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среднесписочной численности работников (без внешних совместителей) малых и средних предприятий в среднесписочной численности работников (без внешних совместителей) всех предприятий и организаций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41,09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38,78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38,78 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38,51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38,25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38,05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645769"/>
                  </a:ext>
                </a:extLst>
              </a:tr>
              <a:tr h="5264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Число субъектов малого и среднего предпринимательства в расчете на 10 тыс. человек населения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616,09 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516,12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519,28 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530,74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546,66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563,6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908166"/>
                  </a:ext>
                </a:extLst>
              </a:tr>
              <a:tr h="3509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вновь созданных субъектов малого и среднего бизнеса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2539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1480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3085 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363512"/>
                  </a:ext>
                </a:extLst>
              </a:tr>
              <a:tr h="1763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Обеспеченность населения площадью торговых объектов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кв.м./  1000 чел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4097,1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3 539,9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3841,7 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3243,3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3095,5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2944,8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968465"/>
                  </a:ext>
                </a:extLst>
              </a:tr>
              <a:tr h="3509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Обеспеченность населения посадочными местами предприятий общественного питания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пос.мест./  1000 чел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32,6 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15036"/>
                  </a:ext>
                </a:extLst>
              </a:tr>
              <a:tr h="52644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Обеспеченность населения рабочими местами предприятий бытового обслуживания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раб.мест./  1000 чел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-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8,6 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7,9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119375"/>
                  </a:ext>
                </a:extLst>
              </a:tr>
              <a:tr h="3509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Доля обращений по вопросу защиты прав потребителей от общего количества поступивших обращений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%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5,5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9609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40331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Приоритетные целевые показатели муниципальных программ </a:t>
            </a:r>
          </a:p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Ленинского городского округа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261257" y="1053737"/>
          <a:ext cx="11643359" cy="49061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50425">
                  <a:extLst>
                    <a:ext uri="{9D8B030D-6E8A-4147-A177-3AD203B41FA5}">
                      <a16:colId xmlns:a16="http://schemas.microsoft.com/office/drawing/2014/main" val="3633824059"/>
                    </a:ext>
                  </a:extLst>
                </a:gridCol>
                <a:gridCol w="800650">
                  <a:extLst>
                    <a:ext uri="{9D8B030D-6E8A-4147-A177-3AD203B41FA5}">
                      <a16:colId xmlns:a16="http://schemas.microsoft.com/office/drawing/2014/main" val="1780130194"/>
                    </a:ext>
                  </a:extLst>
                </a:gridCol>
                <a:gridCol w="1058488">
                  <a:extLst>
                    <a:ext uri="{9D8B030D-6E8A-4147-A177-3AD203B41FA5}">
                      <a16:colId xmlns:a16="http://schemas.microsoft.com/office/drawing/2014/main" val="1399704102"/>
                    </a:ext>
                  </a:extLst>
                </a:gridCol>
                <a:gridCol w="1058488">
                  <a:extLst>
                    <a:ext uri="{9D8B030D-6E8A-4147-A177-3AD203B41FA5}">
                      <a16:colId xmlns:a16="http://schemas.microsoft.com/office/drawing/2014/main" val="497697990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2603692951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2416746523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1365447147"/>
                    </a:ext>
                  </a:extLst>
                </a:gridCol>
                <a:gridCol w="1268827">
                  <a:extLst>
                    <a:ext uri="{9D8B030D-6E8A-4147-A177-3AD203B41FA5}">
                      <a16:colId xmlns:a16="http://schemas.microsoft.com/office/drawing/2014/main" val="4179565873"/>
                    </a:ext>
                  </a:extLst>
                </a:gridCol>
              </a:tblGrid>
              <a:tr h="5529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Количественные или качественные приоритетные показатели характеризующие достижение целей муниципальных программ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2021</a:t>
                      </a:r>
                      <a:r>
                        <a:rPr lang="ru-RU" sz="1000" b="1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Ожидаемое исполнение 2022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2023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2024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на 2025 год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222910"/>
                  </a:ext>
                </a:extLst>
              </a:tr>
              <a:tr h="25012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</a:t>
                      </a:r>
                      <a:r>
                        <a:rPr lang="ru-RU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городского округа </a:t>
                      </a:r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«Управление имуществом и муниципальными финансами» 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743569"/>
                  </a:ext>
                </a:extLst>
              </a:tr>
              <a:tr h="47321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работы по взысканию задолженности по арендной плате за земельные участки, государственная собственность на которые не разграничена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947485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Эффективность работы по взысканию задолженности по арендной плате за муниципальное имущество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632529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средств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482638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бюджет от аренды и продажи муниципального имущества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181399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Поступления средств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7668368"/>
                  </a:ext>
                </a:extLst>
              </a:tr>
              <a:tr h="346663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бюджет от аренды и продажи земельных участков, государственная собственность на которые не разграничена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921759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Проверка использования земель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2634271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объектов недвижимого имущества, поставленных на кадастровый учет от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t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063967"/>
                  </a:ext>
                </a:extLst>
              </a:tr>
              <a:tr h="160172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выявленных земельных участков с объектами без прав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512898"/>
                  </a:ext>
                </a:extLst>
              </a:tr>
              <a:tr h="258900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 Ленинского городского округа "Архитектура и градостроительство"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3406"/>
                  </a:ext>
                </a:extLst>
              </a:tr>
              <a:tr h="4732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Обеспеченность актуальными документами территориального планирования и градостроительного зонирования городского округа Московской области 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процент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389934"/>
                  </a:ext>
                </a:extLst>
              </a:tr>
              <a:tr h="250124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 программа Ленинского городского округа «Строительство объектов социальной инфраструктуры»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552" marR="3552" marT="355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456212"/>
                  </a:ext>
                </a:extLst>
              </a:tr>
              <a:tr h="5500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введенных в эксплуатацию объектов дошкольного образования за счет бюджетных средств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3505947"/>
                  </a:ext>
                </a:extLst>
              </a:tr>
              <a:tr h="31669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Количество введенных в эксплуатацию объектов общего образования за счет бюджетных средств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единица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0 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9439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4943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Информация о расходах бюджета с учетом интересов целевых групп пользователей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21728"/>
              </p:ext>
            </p:extLst>
          </p:nvPr>
        </p:nvGraphicFramePr>
        <p:xfrm>
          <a:off x="283726" y="946569"/>
          <a:ext cx="11419115" cy="58711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6383">
                  <a:extLst>
                    <a:ext uri="{9D8B030D-6E8A-4147-A177-3AD203B41FA5}">
                      <a16:colId xmlns:a16="http://schemas.microsoft.com/office/drawing/2014/main" val="1565748790"/>
                    </a:ext>
                  </a:extLst>
                </a:gridCol>
                <a:gridCol w="1413419">
                  <a:extLst>
                    <a:ext uri="{9D8B030D-6E8A-4147-A177-3AD203B41FA5}">
                      <a16:colId xmlns:a16="http://schemas.microsoft.com/office/drawing/2014/main" val="2122566411"/>
                    </a:ext>
                  </a:extLst>
                </a:gridCol>
                <a:gridCol w="821593">
                  <a:extLst>
                    <a:ext uri="{9D8B030D-6E8A-4147-A177-3AD203B41FA5}">
                      <a16:colId xmlns:a16="http://schemas.microsoft.com/office/drawing/2014/main" val="2715844001"/>
                    </a:ext>
                  </a:extLst>
                </a:gridCol>
                <a:gridCol w="822149">
                  <a:extLst>
                    <a:ext uri="{9D8B030D-6E8A-4147-A177-3AD203B41FA5}">
                      <a16:colId xmlns:a16="http://schemas.microsoft.com/office/drawing/2014/main" val="1302877575"/>
                    </a:ext>
                  </a:extLst>
                </a:gridCol>
                <a:gridCol w="1788576">
                  <a:extLst>
                    <a:ext uri="{9D8B030D-6E8A-4147-A177-3AD203B41FA5}">
                      <a16:colId xmlns:a16="http://schemas.microsoft.com/office/drawing/2014/main" val="2947288115"/>
                    </a:ext>
                  </a:extLst>
                </a:gridCol>
                <a:gridCol w="1994172">
                  <a:extLst>
                    <a:ext uri="{9D8B030D-6E8A-4147-A177-3AD203B41FA5}">
                      <a16:colId xmlns:a16="http://schemas.microsoft.com/office/drawing/2014/main" val="3077171332"/>
                    </a:ext>
                  </a:extLst>
                </a:gridCol>
                <a:gridCol w="1053281">
                  <a:extLst>
                    <a:ext uri="{9D8B030D-6E8A-4147-A177-3AD203B41FA5}">
                      <a16:colId xmlns:a16="http://schemas.microsoft.com/office/drawing/2014/main" val="260233058"/>
                    </a:ext>
                  </a:extLst>
                </a:gridCol>
                <a:gridCol w="937678">
                  <a:extLst>
                    <a:ext uri="{9D8B030D-6E8A-4147-A177-3AD203B41FA5}">
                      <a16:colId xmlns:a16="http://schemas.microsoft.com/office/drawing/2014/main" val="2408409366"/>
                    </a:ext>
                  </a:extLst>
                </a:gridCol>
                <a:gridCol w="934467">
                  <a:extLst>
                    <a:ext uri="{9D8B030D-6E8A-4147-A177-3AD203B41FA5}">
                      <a16:colId xmlns:a16="http://schemas.microsoft.com/office/drawing/2014/main" val="136994821"/>
                    </a:ext>
                  </a:extLst>
                </a:gridCol>
                <a:gridCol w="857397">
                  <a:extLst>
                    <a:ext uri="{9D8B030D-6E8A-4147-A177-3AD203B41FA5}">
                      <a16:colId xmlns:a16="http://schemas.microsoft.com/office/drawing/2014/main" val="841918642"/>
                    </a:ext>
                  </a:extLst>
                </a:gridCol>
              </a:tblGrid>
              <a:tr h="14624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целевой группы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целевой группы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(человек)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населения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 социальной поддержки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выплат на 1 получателя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(объем средств)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4790"/>
                  </a:ext>
                </a:extLst>
              </a:tr>
              <a:tr h="8938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 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80685"/>
                  </a:ext>
                </a:extLst>
              </a:tr>
              <a:tr h="13173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Дети-сироты и дети, оставшиеся без попечения родителей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Предоставление жилых помещений детям-сиротам и детям, оставшимся без попечения родителей, лицам из их числа детей-сирот и детей, оставшимся без попечения родителей, по договорам найма специализированных жилых помещений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Постановление администрации от 01.11.2022 №4756 "Об утверждении муниципальной программы Ленинского городского округа</a:t>
                      </a:r>
                      <a:r>
                        <a:rPr lang="en-US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"Жилище"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5 992 140,0 руб.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47 938,0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41 945,0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41 945,0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354317"/>
                  </a:ext>
                </a:extLst>
              </a:tr>
              <a:tr h="3484432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Семьи при рождении третьего и последующих детей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 социальной поддержке семей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 связи с рождением третьего и последующих детей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ЛГО от 01.12.2021 №39/3 "Об утверждении Положения о дополнительных мерах социальной поддержки отдельным категориям граждан, зарегистрированных по месту жительства ЛГО",  Постановление администрации ЛГО от 11.05.2022 №1850 "Об утверждении Порядка назначения предоставления дополнительных мер социальной поддержки отдельных категорий граждан, зарегистрированных по месту жительства в ЛГО МО",   Постановление администрации Ленинского городского округа от 31.01.2022 №316 "О социальной поддержке семей в связи с рождением 3-его и последующих детей"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1007,5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1007,5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1007,5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503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96010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Информация о расходах бюджета с учетом интересов целевых групп пользователей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6719316"/>
              </p:ext>
            </p:extLst>
          </p:nvPr>
        </p:nvGraphicFramePr>
        <p:xfrm>
          <a:off x="386442" y="946569"/>
          <a:ext cx="11419115" cy="5467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4677">
                  <a:extLst>
                    <a:ext uri="{9D8B030D-6E8A-4147-A177-3AD203B41FA5}">
                      <a16:colId xmlns:a16="http://schemas.microsoft.com/office/drawing/2014/main" val="1565748790"/>
                    </a:ext>
                  </a:extLst>
                </a:gridCol>
                <a:gridCol w="1686187">
                  <a:extLst>
                    <a:ext uri="{9D8B030D-6E8A-4147-A177-3AD203B41FA5}">
                      <a16:colId xmlns:a16="http://schemas.microsoft.com/office/drawing/2014/main" val="2122566411"/>
                    </a:ext>
                  </a:extLst>
                </a:gridCol>
                <a:gridCol w="813733">
                  <a:extLst>
                    <a:ext uri="{9D8B030D-6E8A-4147-A177-3AD203B41FA5}">
                      <a16:colId xmlns:a16="http://schemas.microsoft.com/office/drawing/2014/main" val="2715844001"/>
                    </a:ext>
                  </a:extLst>
                </a:gridCol>
                <a:gridCol w="805343">
                  <a:extLst>
                    <a:ext uri="{9D8B030D-6E8A-4147-A177-3AD203B41FA5}">
                      <a16:colId xmlns:a16="http://schemas.microsoft.com/office/drawing/2014/main" val="1302877575"/>
                    </a:ext>
                  </a:extLst>
                </a:gridCol>
                <a:gridCol w="1652631">
                  <a:extLst>
                    <a:ext uri="{9D8B030D-6E8A-4147-A177-3AD203B41FA5}">
                      <a16:colId xmlns:a16="http://schemas.microsoft.com/office/drawing/2014/main" val="2947288115"/>
                    </a:ext>
                  </a:extLst>
                </a:gridCol>
                <a:gridCol w="2393721">
                  <a:extLst>
                    <a:ext uri="{9D8B030D-6E8A-4147-A177-3AD203B41FA5}">
                      <a16:colId xmlns:a16="http://schemas.microsoft.com/office/drawing/2014/main" val="3077171332"/>
                    </a:ext>
                  </a:extLst>
                </a:gridCol>
                <a:gridCol w="1053281">
                  <a:extLst>
                    <a:ext uri="{9D8B030D-6E8A-4147-A177-3AD203B41FA5}">
                      <a16:colId xmlns:a16="http://schemas.microsoft.com/office/drawing/2014/main" val="260233058"/>
                    </a:ext>
                  </a:extLst>
                </a:gridCol>
                <a:gridCol w="937678">
                  <a:extLst>
                    <a:ext uri="{9D8B030D-6E8A-4147-A177-3AD203B41FA5}">
                      <a16:colId xmlns:a16="http://schemas.microsoft.com/office/drawing/2014/main" val="2408409366"/>
                    </a:ext>
                  </a:extLst>
                </a:gridCol>
                <a:gridCol w="934467">
                  <a:extLst>
                    <a:ext uri="{9D8B030D-6E8A-4147-A177-3AD203B41FA5}">
                      <a16:colId xmlns:a16="http://schemas.microsoft.com/office/drawing/2014/main" val="136994821"/>
                    </a:ext>
                  </a:extLst>
                </a:gridCol>
                <a:gridCol w="857397">
                  <a:extLst>
                    <a:ext uri="{9D8B030D-6E8A-4147-A177-3AD203B41FA5}">
                      <a16:colId xmlns:a16="http://schemas.microsoft.com/office/drawing/2014/main" val="841918642"/>
                    </a:ext>
                  </a:extLst>
                </a:gridCol>
              </a:tblGrid>
              <a:tr h="19064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целевой группы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целевой группы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(человек)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населения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 социальной поддержки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выплат на 1 получателя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(объем средств)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4790"/>
                  </a:ext>
                </a:extLst>
              </a:tr>
              <a:tr h="9055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 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80685"/>
                  </a:ext>
                </a:extLst>
              </a:tr>
              <a:tr h="1334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Один из родителей (законных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представителей ) ребенка,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посещающего дошкольную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организацию М.О.,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реализующую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 программу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дошкольного образования,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внесшему родительскую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плату за присмотр и уход за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ребенком.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14428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Выплата компенсации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родительской платы за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присмотр и уход за детьми,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осваивающими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образовательные программы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дошкольного образования в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организациях Московской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области, осуществляющих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образовательную деятельность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Постановлением  администрации  Ленинского городского округа Московской  области  от 04.06.2021  № 2063   «Об утверждении Порядка обращения за компенсацией родительской платы за присмотр и уход за детьми, осваивающими образовательные программы дошкольного образования в организациях Ленинского городского округа Московской области, осуществляющих образовательную деятельность, и порядка ее выплаты». </a:t>
                      </a:r>
                    </a:p>
                  </a:txBody>
                  <a:tcPr marL="857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20% на первого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ребенка,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50% на второго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ребенка,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70% на третьего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 последующих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детей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74 552,0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74 552,0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74 552,0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354317"/>
                  </a:ext>
                </a:extLst>
              </a:tr>
              <a:tr h="1334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Малообеспеченные многодетные и неполные семьи,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 ежеквартальной доплате до прожиточного минимумамалообеспеченным гражанам Ленинского городского округа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ЛГО от 01.12.2021 №39/3 "Об утверждении Положения о дополнительных мерах социальной поддержки отдельным категориям граждан, зарегистрированных по месту жительствав ЛГО",  Постановление администрации ЛГО от 11.05.2022 №1850 "Об утверждении Порядка назначения предоставления дополнительных мер социальной поддержки отдельных категорий граждан, зарегистрированных по месту жительства в ЛГО МО" 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 более 1 000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018066"/>
                  </a:ext>
                </a:extLst>
              </a:tr>
              <a:tr h="133452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Молодые специалистам государственных учреждений здравоохранения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от 01.12.2021 № 39/4 "Об утверждении Положения о мерах социальной поддержки отдельных категорий работников государственных учреждений здравоохранения, расположенных на территории Ленинского городского округа Московской области"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врачам- 5000, среднему медперсоналу- 3000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8517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56051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400" dirty="0">
                <a:solidFill>
                  <a:schemeClr val="bg1"/>
                </a:solidFill>
              </a:rPr>
              <a:t>Информация о расходах бюджета с учетом интересов целевых групп пользователей</a:t>
            </a:r>
            <a:endParaRPr lang="ru-RU" sz="2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486166"/>
              </p:ext>
            </p:extLst>
          </p:nvPr>
        </p:nvGraphicFramePr>
        <p:xfrm>
          <a:off x="386442" y="946569"/>
          <a:ext cx="11419115" cy="58812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6383">
                  <a:extLst>
                    <a:ext uri="{9D8B030D-6E8A-4147-A177-3AD203B41FA5}">
                      <a16:colId xmlns:a16="http://schemas.microsoft.com/office/drawing/2014/main" val="1565748790"/>
                    </a:ext>
                  </a:extLst>
                </a:gridCol>
                <a:gridCol w="1413419">
                  <a:extLst>
                    <a:ext uri="{9D8B030D-6E8A-4147-A177-3AD203B41FA5}">
                      <a16:colId xmlns:a16="http://schemas.microsoft.com/office/drawing/2014/main" val="2122566411"/>
                    </a:ext>
                  </a:extLst>
                </a:gridCol>
                <a:gridCol w="821593">
                  <a:extLst>
                    <a:ext uri="{9D8B030D-6E8A-4147-A177-3AD203B41FA5}">
                      <a16:colId xmlns:a16="http://schemas.microsoft.com/office/drawing/2014/main" val="2715844001"/>
                    </a:ext>
                  </a:extLst>
                </a:gridCol>
                <a:gridCol w="849363">
                  <a:extLst>
                    <a:ext uri="{9D8B030D-6E8A-4147-A177-3AD203B41FA5}">
                      <a16:colId xmlns:a16="http://schemas.microsoft.com/office/drawing/2014/main" val="1302877575"/>
                    </a:ext>
                  </a:extLst>
                </a:gridCol>
                <a:gridCol w="1185644">
                  <a:extLst>
                    <a:ext uri="{9D8B030D-6E8A-4147-A177-3AD203B41FA5}">
                      <a16:colId xmlns:a16="http://schemas.microsoft.com/office/drawing/2014/main" val="2947288115"/>
                    </a:ext>
                  </a:extLst>
                </a:gridCol>
                <a:gridCol w="2575420">
                  <a:extLst>
                    <a:ext uri="{9D8B030D-6E8A-4147-A177-3AD203B41FA5}">
                      <a16:colId xmlns:a16="http://schemas.microsoft.com/office/drawing/2014/main" val="3077171332"/>
                    </a:ext>
                  </a:extLst>
                </a:gridCol>
                <a:gridCol w="1115736">
                  <a:extLst>
                    <a:ext uri="{9D8B030D-6E8A-4147-A177-3AD203B41FA5}">
                      <a16:colId xmlns:a16="http://schemas.microsoft.com/office/drawing/2014/main" val="260233058"/>
                    </a:ext>
                  </a:extLst>
                </a:gridCol>
                <a:gridCol w="869693">
                  <a:extLst>
                    <a:ext uri="{9D8B030D-6E8A-4147-A177-3AD203B41FA5}">
                      <a16:colId xmlns:a16="http://schemas.microsoft.com/office/drawing/2014/main" val="2408409366"/>
                    </a:ext>
                  </a:extLst>
                </a:gridCol>
                <a:gridCol w="934467">
                  <a:extLst>
                    <a:ext uri="{9D8B030D-6E8A-4147-A177-3AD203B41FA5}">
                      <a16:colId xmlns:a16="http://schemas.microsoft.com/office/drawing/2014/main" val="136994821"/>
                    </a:ext>
                  </a:extLst>
                </a:gridCol>
                <a:gridCol w="857397">
                  <a:extLst>
                    <a:ext uri="{9D8B030D-6E8A-4147-A177-3AD203B41FA5}">
                      <a16:colId xmlns:a16="http://schemas.microsoft.com/office/drawing/2014/main" val="841918642"/>
                    </a:ext>
                  </a:extLst>
                </a:gridCol>
              </a:tblGrid>
              <a:tr h="19064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целевой группы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Численность     целевой группы</a:t>
                      </a:r>
                      <a:b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(человек)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в общей численности населения МО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мер социальной поддержки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НПА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 выплат на 1 получателя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(объем средств)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814790"/>
                  </a:ext>
                </a:extLst>
              </a:tr>
              <a:tr h="7847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Очередной год 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Второй год планового периода </a:t>
                      </a:r>
                      <a:endParaRPr lang="en-US" sz="110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840" marR="7840" marT="7840" marB="0" anchor="ctr">
                    <a:solidFill>
                      <a:schemeClr val="accent2">
                        <a:lumMod val="75000"/>
                        <a:alpha val="83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80685"/>
                  </a:ext>
                </a:extLst>
              </a:tr>
              <a:tr h="88565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малообеспеченные граждане, оказавшиеся в трудной жизненной ситуации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 оказании адресной материальной помощи гражданам Ленинского городского округа, оказавшимся в трудной жизненной ситуации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ЛГО от 01.12.2021 №39/3 "Об утверждении Положения о дополнительных мерах социальной поддержки отдельным категориям граждан, зарегистрированных по месту жительства в ЛГО",             Постановление администрации ЛГО от 04.09.2020 №1698 "Об утверждении Административного регламента предоставления  муниципальной услуги «Оказание адресной материальной помощи гражданам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Ленинского городского округа Московской области, оказавшимся в трудной жизненной ситуации» 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      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 5000 до 10000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354317"/>
                  </a:ext>
                </a:extLst>
              </a:tr>
              <a:tr h="11834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Граждане, имеющие социально-значимые заболевания, не обеспеченные льготными лекарственными препаратами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Материальная помощь гражданам, имеющим социально-значимые заболевания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Постановление Администрации Ленинского городского округа № 2320 от 14.10.2020 "Об утверждении муниципальной программы Ленинского городского округа "Социальная защита населения" на 2021-2024 годы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Единовременная материальная помощь в размере фактически понесенных расходов за приобретенные лекарственные препараты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3 000,0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09300"/>
                  </a:ext>
                </a:extLst>
              </a:tr>
              <a:tr h="1404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Граждане, имеющие социально-значимые заболевания, не обеспеченные льготными лекарственными препаратами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Решение Совета депутатов от 01.12.2021 № 39/3 "Об утверждении Положения о дополнительных мерах социальной поддержки отдельным категориям граждан, зарегистрированных по месту жительства в Ленинского городского округа Московской области" , Постановление администрации Ленинского городского округа от 04.09.2020 № 1698 "Об утверждении Административного регламента предоставления муниципальной услуги «Оказание адресной материальной помощи гражданам Ленинского городского округа Московской области, оказавшимся в трудной жизненной ситуации»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503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36854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080590" y="1014903"/>
            <a:ext cx="10111409" cy="1866268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21000">
                <a:schemeClr val="tx1">
                  <a:lumMod val="50000"/>
                  <a:lumOff val="50000"/>
                </a:schemeClr>
              </a:gs>
              <a:gs pos="79000">
                <a:schemeClr val="accent2"/>
              </a:gs>
              <a:gs pos="48000">
                <a:schemeClr val="bg1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3600000" scaled="0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2080591" y="5083435"/>
            <a:ext cx="10111408" cy="1774565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21000">
                <a:schemeClr val="tx1">
                  <a:lumMod val="50000"/>
                  <a:lumOff val="50000"/>
                </a:schemeClr>
              </a:gs>
              <a:gs pos="79000">
                <a:schemeClr val="accent2"/>
              </a:gs>
              <a:gs pos="48000">
                <a:schemeClr val="bg1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3600000" scaled="0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068048" y="2994747"/>
            <a:ext cx="10111408" cy="1975111"/>
          </a:xfrm>
          <a:prstGeom prst="rect">
            <a:avLst/>
          </a:prstGeom>
          <a:gradFill flip="none" rotWithShape="1">
            <a:gsLst>
              <a:gs pos="0">
                <a:schemeClr val="tx1">
                  <a:lumMod val="50000"/>
                  <a:lumOff val="50000"/>
                </a:schemeClr>
              </a:gs>
              <a:gs pos="21000">
                <a:schemeClr val="tx1">
                  <a:lumMod val="50000"/>
                  <a:lumOff val="50000"/>
                </a:schemeClr>
              </a:gs>
              <a:gs pos="79000">
                <a:schemeClr val="accent2"/>
              </a:gs>
              <a:gs pos="48000">
                <a:schemeClr val="bg1">
                  <a:lumMod val="75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3600000" scaled="0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72"/>
            <a:ext cx="12192000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44" y="293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77887" y="153509"/>
            <a:ext cx="9329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</a:rPr>
              <a:t>Информация об общественно значимых проектах, реализуемых </a:t>
            </a:r>
          </a:p>
          <a:p>
            <a:pPr algn="ctr"/>
            <a:r>
              <a:rPr lang="ru-RU" sz="2000" dirty="0">
                <a:solidFill>
                  <a:schemeClr val="bg1"/>
                </a:solidFill>
              </a:rPr>
              <a:t>на территории Ленинского городского округа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2983358"/>
            <a:ext cx="3590284" cy="201953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012" y="1066012"/>
            <a:ext cx="2884800" cy="183680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451" y="5137310"/>
            <a:ext cx="2249388" cy="168704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342414" y="1590261"/>
            <a:ext cx="37894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Строительство общеобразовательных школ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37113" y="3415482"/>
            <a:ext cx="42274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Реконструкция и строительство водозаборных узлов, очистных сооружений, канализации,</a:t>
            </a:r>
          </a:p>
          <a:p>
            <a:pPr algn="ctr"/>
            <a:r>
              <a:rPr lang="ru-RU" sz="2000" dirty="0"/>
              <a:t>инженерных сетей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513983" y="5791200"/>
            <a:ext cx="3763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Строительство детских садов</a:t>
            </a:r>
          </a:p>
        </p:txBody>
      </p:sp>
    </p:spTree>
    <p:extLst>
      <p:ext uri="{BB962C8B-B14F-4D97-AF65-F5344CB8AC3E}">
        <p14:creationId xmlns:p14="http://schemas.microsoft.com/office/powerpoint/2010/main" val="15334006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об общественно значимых проектах, реализуемых на территории Ленинского городского округа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4954571"/>
              </p:ext>
            </p:extLst>
          </p:nvPr>
        </p:nvGraphicFramePr>
        <p:xfrm>
          <a:off x="152400" y="996496"/>
          <a:ext cx="11691259" cy="57806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5720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3125680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2028825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1982894">
                  <a:extLst>
                    <a:ext uri="{9D8B030D-6E8A-4147-A177-3AD203B41FA5}">
                      <a16:colId xmlns:a16="http://schemas.microsoft.com/office/drawing/2014/main" val="224418480"/>
                    </a:ext>
                  </a:extLst>
                </a:gridCol>
                <a:gridCol w="774759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796175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793656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25200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N </a:t>
                      </a:r>
                      <a:r>
                        <a:rPr lang="ru-RU" sz="1100" u="none" strike="noStrike" dirty="0">
                          <a:effectLst/>
                        </a:rPr>
                        <a:t>п/п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Место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Срок ввода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Результат от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Достижение показателя МП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Объемы финансирования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2158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2025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5258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Очередной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Первый год планового периода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Второй год планового периода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1768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 smtClean="0">
                          <a:effectLst/>
                        </a:rPr>
                        <a:t>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988646"/>
                  </a:ext>
                </a:extLst>
              </a:tr>
              <a:tr h="72714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водорегулирующего узла г. Видное объемом 40 тыс. куб. м. (первый этап строительства)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г. Видное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питьевой водой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Строительство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реконструкция, капитальный ремонт, приобретение, монтаж и ввод в эксплуатацию объектов водоснабжения (ВЗУ, ВНС, станций водоочистки) 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«Развитие инженерной инфраструктуры,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энергоэффективности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отрасли обращения с отходами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 в количестве: 2024 – 1, 2025 - 1.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70 682,73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275 497,05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4941"/>
                  </a:ext>
                </a:extLst>
              </a:tr>
              <a:tr h="77598">
                <a:tc vMerge="1">
                  <a:txBody>
                    <a:bodyPr/>
                    <a:lstStyle/>
                    <a:p>
                      <a:pPr algn="ctr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128 301,17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134 331,31</a:t>
                      </a: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2455694"/>
                  </a:ext>
                </a:extLst>
              </a:tr>
              <a:tr h="10382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водозаборного узла №8 в п. Горки Ленинские городского поселения Горки Ленинские Ленинского городского округа Московской области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Горки Ленинские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г.п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Горки Ленинские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беспечение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населения водой увеличится с 3000 до 6400 чел.</a:t>
                      </a: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276332"/>
                  </a:ext>
                </a:extLst>
              </a:tr>
              <a:tr h="4898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наружных инженерных сетей водопровода и хозяйственно-бытовой канализации для существующей жилой застройки деревни Тарычево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г.о., д. Тарычево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населения водой (протяженность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инженерных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сетей 6 536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м)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fontAlgn="b"/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троительство</a:t>
                      </a:r>
                      <a:r>
                        <a:rPr lang="ru-RU" sz="110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реконструкция, капитальный ремонт, приобретение, монтаж и ввод в эксплуатацию объектов очистки сточных вод» 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МП «Развитие инженерной инфраструктуры, </a:t>
                      </a:r>
                      <a:r>
                        <a:rPr lang="ru-RU" sz="1100" kern="1200" dirty="0" err="1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энергоэффективности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</a:t>
                      </a:r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отрасли обращения с </a:t>
                      </a:r>
                      <a:r>
                        <a:rPr lang="ru-RU" sz="11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отходами» в количестве: 2025 – 2, 2026 - 1.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37 963,76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524176"/>
                  </a:ext>
                </a:extLst>
              </a:tr>
              <a:tr h="893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Реконструкция очистных сооружений хозяйственно-бытовой канализации в п. Горки Ленинские Ленинского городского округа Московской области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в п. Горки Ленинские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централизованным водоотведением. У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величение доли сточных вод, очищенных до нормативных значений.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316 348,69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105 356,40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266 305,24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4949953"/>
                  </a:ext>
                </a:extLst>
              </a:tr>
              <a:tr h="674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очистных сооружений хозяйственно-бытовой канализации и канализационного коллектора от существующих сетей канализации до проектируемых очистных в д.Калиновка городского поселения Горки Ленинские Ленинского муниципального района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г.о., д. Калиновка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населения 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централизованным водоотведением 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производительностью 575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куб.м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/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сут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Увеличение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доли сточных вод, очищенных до нормативных значений.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88 460,97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198 757,94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883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09773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об общественно значимых проектах, реализуемых на территории Ленинского городского округа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843436"/>
              </p:ext>
            </p:extLst>
          </p:nvPr>
        </p:nvGraphicFramePr>
        <p:xfrm>
          <a:off x="250370" y="1133656"/>
          <a:ext cx="11691259" cy="52251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5720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3125680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2028825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1982894">
                  <a:extLst>
                    <a:ext uri="{9D8B030D-6E8A-4147-A177-3AD203B41FA5}">
                      <a16:colId xmlns:a16="http://schemas.microsoft.com/office/drawing/2014/main" val="224418480"/>
                    </a:ext>
                  </a:extLst>
                </a:gridCol>
                <a:gridCol w="774759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796175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793656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25200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N </a:t>
                      </a:r>
                      <a:r>
                        <a:rPr lang="ru-RU" sz="1100" u="none" strike="noStrike" dirty="0">
                          <a:effectLst/>
                        </a:rPr>
                        <a:t>п/п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Место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Срок ввода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Результат от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Достижение показателя МП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Объемы финансирования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2158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2025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5258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Очередной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Первый год планового периода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Второй год планового периода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1768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988646"/>
                  </a:ext>
                </a:extLst>
              </a:tr>
              <a:tr h="7271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Детский сад на 340 мест по адресу: Московская область, Ленинский городской округ, п. Развилка (ПИР и строительство)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п. Развилка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мест в детских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садах на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340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мест, сокращение очередности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5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введенных в эксплуатацию объектов дошкольного образования за счет бюджетных 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 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«Строительство объектов социальной инфраструктуры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»: 2023 – 3 объекта, 2024 -1 объект, 2026 – 1 объект.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485 329,86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4941"/>
                  </a:ext>
                </a:extLst>
              </a:tr>
              <a:tr h="68008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Дошкольное образовательное учреждение на 200 мест (ДОУ 3.3) по адресу: Московская область, Ленинский городской округ, вблизи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Лопатино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вблизи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Лопатино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мест в детских садах на 200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мест, сокращение очередности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72 945,69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172 609,14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2455694"/>
                  </a:ext>
                </a:extLst>
              </a:tr>
              <a:tr h="9062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Детский сад на 300 мест по адресу: Московская область, Ленинский городской округ,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п.Петровское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(ПИР и строительство)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п. Петровское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мест в детских садах на 300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мест, сокращение очередности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21 097,99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300 000,00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276332"/>
                  </a:ext>
                </a:extLst>
              </a:tr>
              <a:tr h="80534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Дошкольная образовательная организация на 225 мест корп.Д4 по адресу: Московская область, Ленинский район, с/п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Булатниковское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д. Боброво,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мкр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"Боброво" (Восточное Бутово)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д. Боброво (восточное Бутово)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мест в детских садах на 225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мест, сокращение очередности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189 937,90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524176"/>
                  </a:ext>
                </a:extLst>
              </a:tr>
              <a:tr h="89339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Дошкольная образовательная организация на 325 мест корп.Д1 по адресу: Московская область, Ленинский район, с/п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Булатниковское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д. Боброво,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мкр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"Боброво" (Восточное Бутово)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д. Боброво (восточное Бутово)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мест в детских садах на 325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мест, сокращение  очередности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247 514,75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4949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69279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об общественно значимых проектах, реализуемых на территории Ленинского городского округа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433099"/>
              </p:ext>
            </p:extLst>
          </p:nvPr>
        </p:nvGraphicFramePr>
        <p:xfrm>
          <a:off x="250370" y="966233"/>
          <a:ext cx="11691259" cy="58917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5720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3125680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132116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601434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2028825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1982894">
                  <a:extLst>
                    <a:ext uri="{9D8B030D-6E8A-4147-A177-3AD203B41FA5}">
                      <a16:colId xmlns:a16="http://schemas.microsoft.com/office/drawing/2014/main" val="224418480"/>
                    </a:ext>
                  </a:extLst>
                </a:gridCol>
                <a:gridCol w="774759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796175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793656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25200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N </a:t>
                      </a:r>
                      <a:r>
                        <a:rPr lang="ru-RU" sz="1100" u="none" strike="noStrike" dirty="0">
                          <a:effectLst/>
                        </a:rPr>
                        <a:t>п/п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Место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Срок ввода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Результат от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Достижение показателя МП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Объемы финансирования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2158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2025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5258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Очередной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Первый год планового периода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Второй год планового периода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1768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4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988646"/>
                  </a:ext>
                </a:extLst>
              </a:tr>
              <a:tr h="6304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на 1100 мест по адресу: Московская область, Ленинский городской округ, восточнее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с.Ермолино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с.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Ермолино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baseline="0" dirty="0" smtClean="0">
                          <a:effectLst/>
                          <a:latin typeface="Times New Roman" panose="02020603050405020304" pitchFamily="18" charset="0"/>
                        </a:rPr>
                        <a:t>Создание дополнительных (новых) 1100 мест в  связи с ростом числа учащихся </a:t>
                      </a:r>
                      <a:endParaRPr lang="ru-RU" sz="1100" b="0" i="0" u="none" strike="noStrike" dirty="0" smtClean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6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введенных в эксплуатацию объектов общего образования за счет бюджетных 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 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 «Строительство объектов социальной инфраструктуры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»: 2023 – 1, 2024 – 2, 2025 - 2, 2026 - 1.</a:t>
                      </a:r>
                      <a:endParaRPr lang="ru-RU" sz="11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442 980,00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664 211,40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425 660,08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4941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Общеобразовательная школа на 825 мест по адресу: Ленинский городской округ,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пос.Петровское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(ПИР и строительство)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п. Петровское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baseline="0" dirty="0" smtClean="0">
                          <a:effectLst/>
                          <a:latin typeface="Times New Roman" panose="02020603050405020304" pitchFamily="18" charset="0"/>
                        </a:rPr>
                        <a:t>Создание дополнительных (новых) 825 мест в  связи с ростом числа учащихся </a:t>
                      </a:r>
                      <a:endParaRPr lang="ru-RU" sz="1100" b="0" i="0" u="none" strike="noStrike" dirty="0" smtClean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39 913,45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700 000,00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2455694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на 825 мест, Ленинский городской округ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р.п.Дрожжино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ЖК "Дрожжино-2"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Дрожжино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baseline="0" dirty="0" smtClean="0">
                          <a:effectLst/>
                          <a:latin typeface="Times New Roman" panose="02020603050405020304" pitchFamily="18" charset="0"/>
                        </a:rPr>
                        <a:t>Создание дополнительных (новых) 825 мест в  связи с ростом числа учащихся </a:t>
                      </a:r>
                      <a:endParaRPr lang="ru-RU" sz="1100" b="0" i="0" u="none" strike="noStrike" dirty="0" smtClean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500 956,60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27633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 на 1550 мест по адресу: Московская область, Ленинский городской округ,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п.Битца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(ПИР и строительство)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п.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Битца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baseline="0" dirty="0" smtClean="0">
                          <a:effectLst/>
                          <a:latin typeface="Times New Roman" panose="02020603050405020304" pitchFamily="18" charset="0"/>
                        </a:rPr>
                        <a:t>Создание дополнительных (новых) 1550 мест в  связи с ростом числа учащихся </a:t>
                      </a:r>
                      <a:endParaRPr lang="ru-RU" sz="1100" b="0" i="0" u="none" strike="noStrike" dirty="0" smtClean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732 678,45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2 514 928,21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52417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на 1100 мест по адресу: Московская область, Ленинский городской округ, вблизи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р.п.Лопатино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Лопатино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baseline="0" dirty="0" smtClean="0">
                          <a:effectLst/>
                          <a:latin typeface="Times New Roman" panose="02020603050405020304" pitchFamily="18" charset="0"/>
                        </a:rPr>
                        <a:t>Создание дополнительных (новых) 1100 мест в  связи с ростом числа учащихся </a:t>
                      </a:r>
                      <a:endParaRPr lang="ru-RU" sz="1100" b="0" i="0" u="none" strike="noStrike" dirty="0" smtClean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285 554,29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675 613,41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295 320,01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254661"/>
                  </a:ext>
                </a:extLst>
              </a:tr>
              <a:tr h="810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на 1350 мест по адресу: Московская область, Ленинский городской округ,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п.Развилка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квартал "Римский" (ПИР и строительство)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п. Развилка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baseline="0" dirty="0" smtClean="0">
                          <a:effectLst/>
                          <a:latin typeface="Times New Roman" panose="02020603050405020304" pitchFamily="18" charset="0"/>
                        </a:rPr>
                        <a:t>Создание дополнительных (новых) 1350 мест в  связи с ростом числа учащихся </a:t>
                      </a:r>
                      <a:endParaRPr lang="ru-RU" sz="1100" b="0" i="0" u="none" strike="noStrike" dirty="0" smtClean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950 000,00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1 001 029,20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1086348"/>
                  </a:ext>
                </a:extLst>
              </a:tr>
              <a:tr h="81092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разноуровневого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пешеходного перехода у ст. Расторгуево в Ленинском городском округе Московской области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у ст. Расторгуево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Ввод в эксплуатацию </a:t>
                      </a:r>
                      <a:r>
                        <a:rPr lang="ru-RU" sz="11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разноуровневого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перехода через ж/д пути вместо аварийного моста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Ввод</a:t>
                      </a:r>
                      <a:r>
                        <a:rPr lang="ru-RU" sz="11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эксплуатацию за счет бюджетных средств – 1 объект.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442 106,25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9659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496380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об общественно значимых проектах, реализуемых на территории Ленинского городского округа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308652"/>
              </p:ext>
            </p:extLst>
          </p:nvPr>
        </p:nvGraphicFramePr>
        <p:xfrm>
          <a:off x="149703" y="942122"/>
          <a:ext cx="11691258" cy="58009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5369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4488965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639047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546348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1190919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943833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969923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966854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25200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N </a:t>
                      </a:r>
                      <a:r>
                        <a:rPr lang="ru-RU" sz="1100" u="none" strike="noStrike" dirty="0">
                          <a:effectLst/>
                        </a:rPr>
                        <a:t>п/п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Место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Срок ввода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Результат от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Объемы финансирования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2158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2025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5236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Очередной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Первый год планового периода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Второй год планового периода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6903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Детский сад на 340 мест по адресу: Московская область, Ленинский городской округ, п. Развилка (ПИР и строительство)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п. Развилка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мест в детских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садах на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340 мест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485 329,86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9346763"/>
                  </a:ext>
                </a:extLst>
              </a:tr>
              <a:tr h="6903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Дошкольное образовательное учреждение на 200 мест (ДОУ 3.3) по адресу: Московская область, Ленинский городской округ, вблизи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Лопатино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вблизи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Лопатино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мест в детских садах на 200 мест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72 945,69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172 609,14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494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Детский сад на 300 мест по адресу: Московская область, Ленинский городской округ,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п.Петровское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(ПИР и строительство)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п. Петровское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мест в детских садах на 300 мест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21 097,99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300 000,00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2455694"/>
                  </a:ext>
                </a:extLst>
              </a:tr>
              <a:tr h="4898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Дошкольная образовательная организация на 225 мест корп.Д4 по адресу: Московская область, Ленинский район, с/п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Булатниковское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д. Боброво,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мкр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"Боброво" (Восточное Бутово)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д. Боброво (восточное Бутово)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мест в детских садах на 225 мест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189 937,90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524176"/>
                  </a:ext>
                </a:extLst>
              </a:tr>
              <a:tr h="7044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Дошкольная образовательная организация на 325 мест корп.Д1 по адресу: Московская область, Ленинский район, с/п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Булатниковское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д. Боброво,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мкр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"Боброво" (Восточное Бутово)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д. Боброво (восточное Бутово)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мест в детских садах на 325 мест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247 514,75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4949953"/>
                  </a:ext>
                </a:extLst>
              </a:tr>
              <a:tr h="67491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на 1100 мест по адресу: Московская область, Ленинский городской округ, восточнее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с.Ермолино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с.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Ермолино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обучающихся детей на 1100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442 980,00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664 211,40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425 660,08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7883632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Общеобразовательная школа на 825 мест по адресу: Ленинский городской округ,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пос.Петровское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(ПИР и строительство)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п. Петровское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обучающихся детей  на 825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39 913,45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700 000,00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20840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28396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6583" y="57786"/>
            <a:ext cx="94749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/>
            <a:r>
              <a:rPr lang="ru-RU" sz="2200" dirty="0">
                <a:solidFill>
                  <a:schemeClr val="bg1"/>
                </a:solidFill>
              </a:rPr>
              <a:t>Информация об общественно значимых проектах, реализуемых на территории Ленинского городского округа</a:t>
            </a:r>
            <a:endParaRPr lang="ru-RU" sz="2200" b="1" dirty="0">
              <a:solidFill>
                <a:schemeClr val="bg1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5537992"/>
              </p:ext>
            </p:extLst>
          </p:nvPr>
        </p:nvGraphicFramePr>
        <p:xfrm>
          <a:off x="174171" y="1064937"/>
          <a:ext cx="11691258" cy="61362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5369">
                  <a:extLst>
                    <a:ext uri="{9D8B030D-6E8A-4147-A177-3AD203B41FA5}">
                      <a16:colId xmlns:a16="http://schemas.microsoft.com/office/drawing/2014/main" val="671432366"/>
                    </a:ext>
                  </a:extLst>
                </a:gridCol>
                <a:gridCol w="4488965">
                  <a:extLst>
                    <a:ext uri="{9D8B030D-6E8A-4147-A177-3AD203B41FA5}">
                      <a16:colId xmlns:a16="http://schemas.microsoft.com/office/drawing/2014/main" val="3253891485"/>
                    </a:ext>
                  </a:extLst>
                </a:gridCol>
                <a:gridCol w="1639047">
                  <a:extLst>
                    <a:ext uri="{9D8B030D-6E8A-4147-A177-3AD203B41FA5}">
                      <a16:colId xmlns:a16="http://schemas.microsoft.com/office/drawing/2014/main" val="2132597002"/>
                    </a:ext>
                  </a:extLst>
                </a:gridCol>
                <a:gridCol w="546348">
                  <a:extLst>
                    <a:ext uri="{9D8B030D-6E8A-4147-A177-3AD203B41FA5}">
                      <a16:colId xmlns:a16="http://schemas.microsoft.com/office/drawing/2014/main" val="364082276"/>
                    </a:ext>
                  </a:extLst>
                </a:gridCol>
                <a:gridCol w="1190919">
                  <a:extLst>
                    <a:ext uri="{9D8B030D-6E8A-4147-A177-3AD203B41FA5}">
                      <a16:colId xmlns:a16="http://schemas.microsoft.com/office/drawing/2014/main" val="2263691502"/>
                    </a:ext>
                  </a:extLst>
                </a:gridCol>
                <a:gridCol w="943833">
                  <a:extLst>
                    <a:ext uri="{9D8B030D-6E8A-4147-A177-3AD203B41FA5}">
                      <a16:colId xmlns:a16="http://schemas.microsoft.com/office/drawing/2014/main" val="1081348565"/>
                    </a:ext>
                  </a:extLst>
                </a:gridCol>
                <a:gridCol w="969923">
                  <a:extLst>
                    <a:ext uri="{9D8B030D-6E8A-4147-A177-3AD203B41FA5}">
                      <a16:colId xmlns:a16="http://schemas.microsoft.com/office/drawing/2014/main" val="1981500685"/>
                    </a:ext>
                  </a:extLst>
                </a:gridCol>
                <a:gridCol w="966854">
                  <a:extLst>
                    <a:ext uri="{9D8B030D-6E8A-4147-A177-3AD203B41FA5}">
                      <a16:colId xmlns:a16="http://schemas.microsoft.com/office/drawing/2014/main" val="1503061880"/>
                    </a:ext>
                  </a:extLst>
                </a:gridCol>
              </a:tblGrid>
              <a:tr h="25200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N </a:t>
                      </a:r>
                      <a:r>
                        <a:rPr lang="ru-RU" sz="1100" u="none" strike="noStrike" dirty="0">
                          <a:effectLst/>
                        </a:rPr>
                        <a:t>п/п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Наименование социально-значимого объекта (в том числе наименование проекта, место реализации проекта, срок ввода объекта, объем финансирования, результат реализации проекта)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Место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Срок ввода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Результат от реализации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Объемы финансирования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117723"/>
                  </a:ext>
                </a:extLst>
              </a:tr>
              <a:tr h="2158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2025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b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072754"/>
                  </a:ext>
                </a:extLst>
              </a:tr>
              <a:tr h="5313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Очередной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Первый год планового периода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Второй год планового периода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08" marR="4408" marT="4408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4865665"/>
                  </a:ext>
                </a:extLst>
              </a:tr>
              <a:tr h="690394"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на 1100 мест по адресу: Московская область, Ленинский городской округ, восточнее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с.Ермолино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с.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Ермолино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обучающихся детей на 1100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442 980,00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664 211,40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425 660,08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7377746"/>
                  </a:ext>
                </a:extLst>
              </a:tr>
              <a:tr h="690394">
                <a:tc>
                  <a:txBody>
                    <a:bodyPr/>
                    <a:lstStyle/>
                    <a:p>
                      <a:pPr algn="ctr" fontAlgn="ctr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Общеобразовательная школа на 825 мест по адресу: Ленинский городской округ,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пос.Петровское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(ПИР и строительство)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п. Петровское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2026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обучающихся детей  на 825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39 913,45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700 000,00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6940037"/>
                  </a:ext>
                </a:extLst>
              </a:tr>
              <a:tr h="6903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на 825 мест, Ленинский городской округ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р.п.Дрожжино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ЖК "Дрожжино-2"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Дрожжино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обучающихся детей на 825 мест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500 956,60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6585466"/>
                  </a:ext>
                </a:extLst>
              </a:tr>
              <a:tr h="6903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 на 1550 мест по адресу: Московская область, Ленинский городской округ,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п.Битца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(ПИР и строительство)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п.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Битца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обучающихся детей на 1550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732 678,45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2 514 928,21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164941"/>
                  </a:ext>
                </a:extLst>
              </a:tr>
              <a:tr h="55517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на 1100 мест по адресу: Московская область, Ленинский городской округ, вблизи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р.п.Лопатино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р.п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Лопатино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обучающихся детей на 1100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285 554,29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675 613,41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295 320,01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22455694"/>
                  </a:ext>
                </a:extLst>
              </a:tr>
              <a:tr h="4898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общеобразовательная школа на 1350 мест по адресу: Московская область, Ленинский городской округ,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п.Развилка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квартал "Римский" (ПИР и строительство)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п. Развилка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Увеличение количества обучающихся детей на 1350 </a:t>
                      </a:r>
                    </a:p>
                  </a:txBody>
                  <a:tcPr marL="9525" marR="9525" marT="9525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950 000,00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1 001 029,20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0524176"/>
                  </a:ext>
                </a:extLst>
              </a:tr>
              <a:tr h="61967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Строительство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разноуровневого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пешеходного перехода у ст. Расторгуево в Ленинском городском округе Московской области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Московская обл., Ленинский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., у ст. Расторгуево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Ввод в эксплуатацию </a:t>
                      </a:r>
                      <a:r>
                        <a:rPr lang="ru-RU" sz="1100" b="0" i="0" u="none" strike="noStrike" baseline="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разноуровневого</a:t>
                      </a:r>
                      <a:r>
                        <a:rPr lang="ru-RU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перехода через ж/д пути вместо аварийного моста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442 106,25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0,00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49499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90606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45566" y="477078"/>
            <a:ext cx="82693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</a:rPr>
              <a:t>«Бюджет для граждан» 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</a:rPr>
              <a:t>подготовлен Финансово-экономическим управлением </a:t>
            </a:r>
          </a:p>
          <a:p>
            <a:pPr algn="ctr"/>
            <a:r>
              <a:rPr lang="ru-RU" sz="2000" dirty="0">
                <a:solidFill>
                  <a:srgbClr val="C00000"/>
                </a:solidFill>
              </a:rPr>
              <a:t>администрации Ленинского городского округа Московской области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339548" y="1969819"/>
            <a:ext cx="79380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Сведения о месте нахождения: </a:t>
            </a:r>
            <a:endParaRPr lang="en-US" sz="2000" dirty="0">
              <a:solidFill>
                <a:srgbClr val="000000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Московская область, Ленинский городской округ, </a:t>
            </a:r>
            <a:r>
              <a:rPr lang="ru-RU" sz="2000" dirty="0" err="1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г.Видное</a:t>
            </a:r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ru-RU" sz="2000" dirty="0" err="1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ул.Заводская</a:t>
            </a:r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, д.2а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5566" y="3121247"/>
            <a:ext cx="52478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Электронная почта: </a:t>
            </a:r>
            <a:r>
              <a:rPr lang="en-US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  <a:hlinkClick r:id="rId3"/>
              </a:rPr>
              <a:t>finupr@fin-vidnoe.ru</a:t>
            </a:r>
            <a:endParaRPr lang="en-US" sz="2000" dirty="0">
              <a:solidFill>
                <a:srgbClr val="000000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endParaRPr lang="ru-RU" sz="1600" dirty="0">
              <a:solidFill>
                <a:srgbClr val="000000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ru-RU" sz="2000" dirty="0">
                <a:solidFill>
                  <a:srgbClr val="000000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Телефон: 8(495)541-12-92</a:t>
            </a:r>
            <a:endParaRPr lang="ru-RU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3723860" y="4367743"/>
            <a:ext cx="71031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График работы: понедельник-четверг с 9-00 до 18-00,</a:t>
            </a:r>
          </a:p>
          <a:p>
            <a:r>
              <a:rPr lang="ru-RU" sz="2000" dirty="0"/>
              <a:t>                              пятница с 9-00 до 16-45</a:t>
            </a:r>
          </a:p>
          <a:p>
            <a:r>
              <a:rPr lang="ru-RU" sz="2000" dirty="0"/>
              <a:t>                              Обед с 13-00 до 14-00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08173" y="5720593"/>
            <a:ext cx="71694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График личного приема граждан: понедельник с 15-00 до 17-00</a:t>
            </a:r>
          </a:p>
        </p:txBody>
      </p:sp>
    </p:spTree>
    <p:extLst>
      <p:ext uri="{BB962C8B-B14F-4D97-AF65-F5344CB8AC3E}">
        <p14:creationId xmlns:p14="http://schemas.microsoft.com/office/powerpoint/2010/main" val="879480906"/>
      </p:ext>
    </p:extLst>
  </p:cSld>
  <p:clrMapOvr>
    <a:masterClrMapping/>
  </p:clrMapOvr>
</p:sld>
</file>

<file path=ppt/theme/_rels/themeOverr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theme/_rels/themeOverr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Кнопка">
    <a:majorFont>
      <a:latin typeface="Constantia"/>
      <a:ea typeface=""/>
      <a:cs typeface=""/>
      <a:font script="Jpan" typeface="HGS明朝E"/>
      <a:font script="Hang" typeface="HY신명조"/>
      <a:font script="Hans" typeface="宋体"/>
      <a:font script="Hant" typeface="新細明體"/>
      <a:font script="Arab" typeface="Majalla UI"/>
      <a:font script="Hebr" typeface="David"/>
      <a:font script="Thai" typeface="Browall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Franklin Gothic Book"/>
      <a:ea typeface=""/>
      <a:cs typeface=""/>
      <a:font script="Grek" typeface="Arial"/>
      <a:font script="Cyrl" typeface="Arial"/>
      <a:font script="Jpan" typeface="ＭＳ Ｐゴシック"/>
      <a:font script="Hang" typeface="맑은 고딕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Кнопка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180000"/>
              <a:lumMod val="100000"/>
            </a:schemeClr>
          </a:gs>
          <a:gs pos="40000">
            <a:schemeClr val="phClr">
              <a:tint val="60000"/>
              <a:satMod val="130000"/>
              <a:lumMod val="100000"/>
            </a:schemeClr>
          </a:gs>
          <a:gs pos="100000">
            <a:schemeClr val="phClr">
              <a:tint val="96000"/>
              <a:lumMod val="108000"/>
            </a:schemeClr>
          </a:gs>
        </a:gsLst>
        <a:lin ang="5400000" scaled="0"/>
      </a:gradFill>
      <a:gradFill rotWithShape="1">
        <a:gsLst>
          <a:gs pos="0">
            <a:schemeClr val="phClr"/>
          </a:gs>
          <a:gs pos="100000">
            <a:schemeClr val="phClr">
              <a:shade val="76000"/>
              <a:lumMod val="90000"/>
            </a:schemeClr>
          </a:gs>
        </a:gsLst>
        <a:lin ang="5400000" scaled="0"/>
      </a:gradFill>
    </a:fillStyleLst>
    <a:lnStyleLst>
      <a:ln w="9525" cap="flat" cmpd="sng" algn="ctr">
        <a:solidFill>
          <a:schemeClr val="phClr"/>
        </a:solidFill>
        <a:prstDash val="solid"/>
      </a:ln>
      <a:ln w="15875" cap="flat" cmpd="sng" algn="ctr">
        <a:solidFill>
          <a:schemeClr val="phClr">
            <a:shade val="80000"/>
            <a:lumMod val="90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38100" dir="4800000" sx="98000" sy="98000" rotWithShape="0">
            <a:srgbClr val="000000">
              <a:alpha val="32000"/>
            </a:srgbClr>
          </a:outerShdw>
        </a:effectLst>
      </a:effectStyle>
      <a:effectStyle>
        <a:effectLst>
          <a:outerShdw blurRad="38100" dist="38100" dir="4800000" sx="96000" sy="96000" rotWithShape="0">
            <a:srgbClr val="000000">
              <a:alpha val="4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3240000"/>
          </a:lightRig>
        </a:scene3d>
        <a:sp3d>
          <a:bevelT w="28575" h="28575"/>
        </a:sp3d>
      </a:effectStyle>
    </a:effectStyleLst>
    <a:bgFillStyleLst>
      <a:solidFill>
        <a:schemeClr val="phClr">
          <a:tint val="93000"/>
        </a:schemeClr>
      </a:solidFill>
      <a:blipFill rotWithShape="1">
        <a:blip xmlns:r="http://schemas.openxmlformats.org/officeDocument/2006/relationships" r:embed="rId1">
          <a:duotone>
            <a:schemeClr val="phClr">
              <a:shade val="80000"/>
              <a:satMod val="140000"/>
              <a:lumMod val="50000"/>
            </a:schemeClr>
            <a:schemeClr val="phClr">
              <a:tint val="95000"/>
              <a:satMod val="180000"/>
              <a:lumMod val="160000"/>
            </a:schemeClr>
          </a:duotone>
        </a:blip>
        <a:stretch/>
      </a:blipFill>
      <a:blipFill rotWithShape="1">
        <a:blip xmlns:r="http://schemas.openxmlformats.org/officeDocument/2006/relationships" r:embed="rId2">
          <a:duotone>
            <a:schemeClr val="phClr">
              <a:tint val="98000"/>
              <a:shade val="90000"/>
              <a:satMod val="120000"/>
              <a:lumMod val="54000"/>
            </a:schemeClr>
            <a:schemeClr val="phClr">
              <a:tint val="80000"/>
              <a:satMod val="160000"/>
              <a:lumMod val="140000"/>
            </a:schemeClr>
          </a:duotone>
        </a:blip>
        <a:stretch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3452</TotalTime>
  <Words>14316</Words>
  <Application>Microsoft Office PowerPoint</Application>
  <PresentationFormat>Широкоэкранный</PresentationFormat>
  <Paragraphs>3663</Paragraphs>
  <Slides>55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55</vt:i4>
      </vt:variant>
    </vt:vector>
  </HeadingPairs>
  <TitlesOfParts>
    <vt:vector size="65" baseType="lpstr">
      <vt:lpstr>Arial</vt:lpstr>
      <vt:lpstr>Arial Black</vt:lpstr>
      <vt:lpstr>Calibri</vt:lpstr>
      <vt:lpstr>Calibri Light</vt:lpstr>
      <vt:lpstr>Inter Medium</vt:lpstr>
      <vt:lpstr>Segoe UI</vt:lpstr>
      <vt:lpstr>Times New Roman</vt:lpstr>
      <vt:lpstr>Times New Roman Cyr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Леонид Щукин</dc:creator>
  <cp:lastModifiedBy>Финансовое</cp:lastModifiedBy>
  <cp:revision>274</cp:revision>
  <cp:lastPrinted>2023-01-13T13:30:28Z</cp:lastPrinted>
  <dcterms:created xsi:type="dcterms:W3CDTF">2021-11-08T08:10:45Z</dcterms:created>
  <dcterms:modified xsi:type="dcterms:W3CDTF">2023-01-19T07:30:12Z</dcterms:modified>
</cp:coreProperties>
</file>