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7.xml" ContentType="application/vnd.openxmlformats-officedocument.presentationml.notesSlid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6"/>
  </p:notesMasterIdLst>
  <p:sldIdLst>
    <p:sldId id="262" r:id="rId2"/>
    <p:sldId id="273" r:id="rId3"/>
    <p:sldId id="274" r:id="rId4"/>
    <p:sldId id="348" r:id="rId5"/>
    <p:sldId id="332" r:id="rId6"/>
    <p:sldId id="342" r:id="rId7"/>
    <p:sldId id="333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22" r:id="rId16"/>
    <p:sldId id="323" r:id="rId17"/>
    <p:sldId id="295" r:id="rId18"/>
    <p:sldId id="327" r:id="rId19"/>
    <p:sldId id="325" r:id="rId20"/>
    <p:sldId id="326" r:id="rId21"/>
    <p:sldId id="329" r:id="rId22"/>
    <p:sldId id="330" r:id="rId23"/>
    <p:sldId id="331" r:id="rId24"/>
    <p:sldId id="288" r:id="rId25"/>
    <p:sldId id="289" r:id="rId26"/>
    <p:sldId id="290" r:id="rId27"/>
    <p:sldId id="360" r:id="rId28"/>
    <p:sldId id="283" r:id="rId29"/>
    <p:sldId id="294" r:id="rId30"/>
    <p:sldId id="349" r:id="rId31"/>
    <p:sldId id="350" r:id="rId32"/>
    <p:sldId id="351" r:id="rId33"/>
    <p:sldId id="352" r:id="rId34"/>
    <p:sldId id="353" r:id="rId35"/>
    <p:sldId id="354" r:id="rId36"/>
    <p:sldId id="355" r:id="rId37"/>
    <p:sldId id="356" r:id="rId38"/>
    <p:sldId id="357" r:id="rId39"/>
    <p:sldId id="358" r:id="rId40"/>
    <p:sldId id="359" r:id="rId41"/>
    <p:sldId id="361" r:id="rId42"/>
    <p:sldId id="277" r:id="rId43"/>
    <p:sldId id="278" r:id="rId44"/>
    <p:sldId id="279" r:id="rId45"/>
    <p:sldId id="280" r:id="rId46"/>
    <p:sldId id="281" r:id="rId47"/>
    <p:sldId id="291" r:id="rId48"/>
    <p:sldId id="292" r:id="rId49"/>
    <p:sldId id="293" r:id="rId50"/>
    <p:sldId id="343" r:id="rId51"/>
    <p:sldId id="344" r:id="rId52"/>
    <p:sldId id="345" r:id="rId53"/>
    <p:sldId id="346" r:id="rId54"/>
    <p:sldId id="272" r:id="rId55"/>
  </p:sldIdLst>
  <p:sldSz cx="9144000" cy="5143500" type="screen16x9"/>
  <p:notesSz cx="6858000" cy="9144000"/>
  <p:defaultTextStyle>
    <a:defPPr marL="0" marR="0" indent="0" algn="l" defTabSz="199522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93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1pPr>
    <a:lvl2pPr marL="0" marR="0" indent="99761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2pPr>
    <a:lvl3pPr marL="0" marR="0" indent="199522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3pPr>
    <a:lvl4pPr marL="0" marR="0" indent="299283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4pPr>
    <a:lvl5pPr marL="0" marR="0" indent="399044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5pPr>
    <a:lvl6pPr marL="0" marR="0" indent="498805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6pPr>
    <a:lvl7pPr marL="0" marR="0" indent="598566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7pPr>
    <a:lvl8pPr marL="0" marR="0" indent="698327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8pPr>
    <a:lvl9pPr marL="0" marR="0" indent="798088" algn="l" defTabSz="568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091" b="0" i="0" u="none" strike="noStrike" cap="none" spc="0" normalizeH="0" baseline="0">
        <a:ln>
          <a:noFill/>
        </a:ln>
        <a:solidFill>
          <a:schemeClr val="accent1">
            <a:hueOff val="-5577341"/>
            <a:lumOff val="49962"/>
          </a:schemeClr>
        </a:solidFill>
        <a:effectLst/>
        <a:uFillTx/>
        <a:latin typeface="+mn-lt"/>
        <a:ea typeface="+mn-ea"/>
        <a:cs typeface="+mn-cs"/>
        <a:sym typeface="Proxima Nova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158DAE9-32F5-4190-870D-3732A4813DF2}">
          <p14:sldIdLst>
            <p14:sldId id="262"/>
            <p14:sldId id="273"/>
            <p14:sldId id="274"/>
            <p14:sldId id="348"/>
            <p14:sldId id="332"/>
            <p14:sldId id="34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22"/>
            <p14:sldId id="323"/>
            <p14:sldId id="295"/>
            <p14:sldId id="327"/>
            <p14:sldId id="325"/>
            <p14:sldId id="326"/>
            <p14:sldId id="329"/>
            <p14:sldId id="330"/>
            <p14:sldId id="331"/>
            <p14:sldId id="288"/>
            <p14:sldId id="289"/>
            <p14:sldId id="290"/>
            <p14:sldId id="360"/>
          </p14:sldIdLst>
        </p14:section>
        <p14:section name="Раздел без заголовка" id="{12371D85-0638-4086-97A9-5D2AC3522B92}">
          <p14:sldIdLst>
            <p14:sldId id="283"/>
            <p14:sldId id="294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1"/>
            <p14:sldId id="277"/>
            <p14:sldId id="278"/>
            <p14:sldId id="279"/>
            <p14:sldId id="280"/>
            <p14:sldId id="281"/>
            <p14:sldId id="291"/>
            <p14:sldId id="292"/>
            <p14:sldId id="293"/>
            <p14:sldId id="343"/>
            <p14:sldId id="344"/>
            <p14:sldId id="345"/>
            <p14:sldId id="346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947"/>
    <a:srgbClr val="10AD9B"/>
    <a:srgbClr val="72FDEA"/>
    <a:srgbClr val="16E7CF"/>
    <a:srgbClr val="B1FDEA"/>
    <a:srgbClr val="009393"/>
    <a:srgbClr val="E7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chemeClr val="accent1">
          <a:hueOff val="-5577341"/>
          <a:lumOff val="49962"/>
        </a:schemeClr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5577341"/>
              <a:lumOff val="49962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chemeClr val="accent1">
          <a:hueOff val="-5577341"/>
          <a:lumOff val="49962"/>
        </a:schemeClr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40" autoAdjust="0"/>
    <p:restoredTop sz="96374" autoAdjust="0"/>
  </p:normalViewPr>
  <p:slideViewPr>
    <p:cSldViewPr snapToGrid="0" snapToObjects="1">
      <p:cViewPr varScale="1">
        <p:scale>
          <a:sx n="146" d="100"/>
          <a:sy n="146" d="100"/>
        </p:scale>
        <p:origin x="306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ln>
                <a:solidFill>
                  <a:schemeClr val="accent1"/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80"/>
      <c:rotY val="150"/>
      <c:depthPercent val="110"/>
      <c:rAngAx val="0"/>
      <c:perspective val="9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2045915602989038E-4"/>
          <c:w val="0.72029838702049676"/>
          <c:h val="0.9550727669064929"/>
        </c:manualLayout>
      </c:layout>
      <c:pie3DChart>
        <c:varyColors val="1"/>
        <c:ser>
          <c:idx val="0"/>
          <c:order val="0"/>
          <c:tx>
            <c:strRef>
              <c:f>Лист1!$B$2</c:f>
              <c:strCache>
                <c:ptCount val="1"/>
                <c:pt idx="0">
                  <c:v> -    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E1F-46B8-9AA3-5EEDAA8EF8C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1F-46B8-9AA3-5EEDAA8EF8C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E1F-46B8-9AA3-5EEDAA8EF8C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E1F-46B8-9AA3-5EEDAA8EF8C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E1F-46B8-9AA3-5EEDAA8EF8C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E1F-46B8-9AA3-5EEDAA8EF8C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E1F-46B8-9AA3-5EEDAA8EF8C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E1F-46B8-9AA3-5EEDAA8EF8C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0E1F-46B8-9AA3-5EEDAA8EF8C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0E1F-46B8-9AA3-5EEDAA8EF8C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0E1F-46B8-9AA3-5EEDAA8EF8CB}"/>
              </c:ext>
            </c:extLst>
          </c:dPt>
          <c:dLbls>
            <c:dLbl>
              <c:idx val="0"/>
              <c:layout>
                <c:manualLayout>
                  <c:x val="4.9901286641768787E-2"/>
                  <c:y val="1.9847283998840771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1F-46B8-9AA3-5EEDAA8EF8CB}"/>
                </c:ext>
              </c:extLst>
            </c:dLbl>
            <c:dLbl>
              <c:idx val="2"/>
              <c:layout>
                <c:manualLayout>
                  <c:x val="-1.4790047829494186E-2"/>
                  <c:y val="2.6330153850030871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chemeClr val="accent1"/>
                        </a:solidFill>
                      </a:ln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0E1F-46B8-9AA3-5EEDAA8EF8CB}"/>
                </c:ext>
              </c:extLst>
            </c:dLbl>
            <c:dLbl>
              <c:idx val="3"/>
              <c:layout>
                <c:manualLayout>
                  <c:x val="-2.8983986012647029E-2"/>
                  <c:y val="4.5007119186522684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E1F-46B8-9AA3-5EEDAA8EF8CB}"/>
                </c:ext>
              </c:extLst>
            </c:dLbl>
            <c:dLbl>
              <c:idx val="8"/>
              <c:layout>
                <c:manualLayout>
                  <c:x val="1.7078402952126905E-2"/>
                  <c:y val="8.0012096316923499E-4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E1F-46B8-9AA3-5EEDAA8EF8CB}"/>
                </c:ext>
              </c:extLst>
            </c:dLbl>
            <c:dLbl>
              <c:idx val="10"/>
              <c:layout>
                <c:manualLayout>
                  <c:x val="-0.10769422066622635"/>
                  <c:y val="-0.27448710356211331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ln>
                        <a:solidFill>
                          <a:schemeClr val="accent1"/>
                        </a:solidFill>
                      </a:ln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203161734190009E-2"/>
                      <c:h val="6.88104028325542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0E1F-46B8-9AA3-5EEDAA8EF8CB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solidFill>
                        <a:schemeClr val="accent1"/>
                      </a:solidFill>
                    </a:ln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Лист1!$A$3:$A$13</c:f>
              <c:strCache>
                <c:ptCount val="11"/>
                <c:pt idx="0">
                  <c:v>Налог на доходы физических лиц</c:v>
                </c:pt>
                <c:pt idx="1">
                  <c:v>Доходы от уплаты акцизов</c:v>
                </c:pt>
                <c:pt idx="2">
                  <c:v>Налоги на совокупный доход</c:v>
                </c:pt>
                <c:pt idx="3">
                  <c:v>Земельный налог</c:v>
                </c:pt>
                <c:pt idx="4">
                  <c:v>Налог на имущество физических лиц</c:v>
                </c:pt>
                <c:pt idx="5">
                  <c:v>Иные налоговые доходы</c:v>
                </c:pt>
                <c:pt idx="6">
                  <c:v>Доходы от использования имущества</c:v>
                </c:pt>
                <c:pt idx="7">
                  <c:v>Доходы от продажи имущества</c:v>
                </c:pt>
                <c:pt idx="8">
                  <c:v>Штрафы</c:v>
                </c:pt>
                <c:pt idx="9">
                  <c:v>Иные неналоговые доходы</c:v>
                </c:pt>
                <c:pt idx="10">
                  <c:v>Безвозмездные поступления</c:v>
                </c:pt>
              </c:strCache>
            </c:strRef>
          </c:cat>
          <c:val>
            <c:numRef>
              <c:f>Лист1!$B$3:$B$13</c:f>
              <c:numCache>
                <c:formatCode>_(* #,##0.00_);_(* \(#,##0.00\);_(* "-"??_);_(@_)</c:formatCode>
                <c:ptCount val="11"/>
                <c:pt idx="0">
                  <c:v>2436.3000000000002</c:v>
                </c:pt>
                <c:pt idx="1">
                  <c:v>32.936999999999998</c:v>
                </c:pt>
                <c:pt idx="2">
                  <c:v>1490.99</c:v>
                </c:pt>
                <c:pt idx="3">
                  <c:v>1539.17</c:v>
                </c:pt>
                <c:pt idx="4">
                  <c:v>324.89999999999998</c:v>
                </c:pt>
                <c:pt idx="5">
                  <c:v>44.54</c:v>
                </c:pt>
                <c:pt idx="6">
                  <c:v>306.77999999999997</c:v>
                </c:pt>
                <c:pt idx="7">
                  <c:v>249.517</c:v>
                </c:pt>
                <c:pt idx="8">
                  <c:v>15.885</c:v>
                </c:pt>
                <c:pt idx="9">
                  <c:v>92.42</c:v>
                </c:pt>
                <c:pt idx="10">
                  <c:v>7952.9110000000001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E1F-46B8-9AA3-5EEDAA8EF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310554208951655"/>
          <c:y val="4.6827110870304799E-2"/>
          <c:w val="0.33542955997926532"/>
          <c:h val="0.677222887239645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solidFill>
                  <a:schemeClr val="bg2"/>
                </a:solidFill>
              </a:ln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n>
            <a:solidFill>
              <a:schemeClr val="accent1"/>
            </a:solidFill>
          </a:ln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156"/>
      <c:depthPercent val="100"/>
      <c:rAngAx val="0"/>
      <c:perspective val="4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8127716946184E-2"/>
          <c:w val="0.64851838839081077"/>
          <c:h val="0.86024999054975226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66310554208951655"/>
          <c:y val="4.6827110870304799E-2"/>
          <c:w val="0.33542955997926532"/>
          <c:h val="0.952464498569862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800" b="0" i="0" u="none" strike="noStrike" kern="1200" baseline="0">
              <a:ln>
                <a:solidFill>
                  <a:schemeClr val="accent1"/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4800">
          <a:ln>
            <a:solidFill>
              <a:schemeClr val="accent1"/>
            </a:solidFill>
          </a:ln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i="0" dirty="0">
                <a:solidFill>
                  <a:srgbClr val="343947"/>
                </a:solidFill>
              </a:rPr>
              <a:t>Образование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7909881800898164E-2"/>
          <c:y val="6.519078057469066E-2"/>
          <c:w val="0.90349065584054677"/>
          <c:h val="0.818680214144076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080893137437103E-2"/>
                  <c:y val="2.72856284483755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89416089282334"/>
                      <c:h val="8.60393366756652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E0E-40D5-9096-12A247245D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8884.6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8-4971-87B5-58491980AB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2022,факт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8780.6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58-4971-87B5-58491980AB1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98.8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58-4971-87B5-58491980AB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11270271"/>
        <c:axId val="1697219167"/>
      </c:barChart>
      <c:catAx>
        <c:axId val="18112702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97219167"/>
        <c:crosses val="autoZero"/>
        <c:auto val="1"/>
        <c:lblAlgn val="ctr"/>
        <c:lblOffset val="100"/>
        <c:noMultiLvlLbl val="0"/>
      </c:catAx>
      <c:valAx>
        <c:axId val="1697219167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8112702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Культура, кинематография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216785887824938E-2"/>
          <c:y val="0.33249090909663787"/>
          <c:w val="0.84823849857686251"/>
          <c:h val="0.547813220651608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399.1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6-4BB8-B029-1AA3B70DD9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397.2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E6-4BB8-B029-1AA3B70DD98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E6-4BB8-B029-1AA3B70DD9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96594095"/>
        <c:axId val="1693258735"/>
      </c:barChart>
      <c:catAx>
        <c:axId val="16965940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3258735"/>
        <c:crosses val="autoZero"/>
        <c:auto val="1"/>
        <c:lblAlgn val="ctr"/>
        <c:lblOffset val="100"/>
        <c:noMultiLvlLbl val="0"/>
      </c:catAx>
      <c:valAx>
        <c:axId val="169325873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96594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621580198086821E-2"/>
          <c:y val="0.9243371541226747"/>
          <c:w val="0.88521601230004565"/>
          <c:h val="5.27103826135232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Социальная</a:t>
            </a:r>
            <a:r>
              <a:rPr lang="ru-RU" sz="800" b="1" baseline="0" dirty="0">
                <a:solidFill>
                  <a:srgbClr val="343947"/>
                </a:solidFill>
              </a:rPr>
              <a:t> политика</a:t>
            </a:r>
            <a:endParaRPr lang="ru-RU" sz="800" b="1" dirty="0">
              <a:solidFill>
                <a:srgbClr val="343947"/>
              </a:solidFill>
            </a:endParaRPr>
          </a:p>
        </c:rich>
      </c:tx>
      <c:layout>
        <c:manualLayout>
          <c:xMode val="edge"/>
          <c:yMode val="edge"/>
          <c:x val="0.25563945763734575"/>
          <c:y val="2.22413231931543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596498353224219E-2"/>
          <c:y val="0.52682292208213688"/>
          <c:w val="0.86491216873504795"/>
          <c:h val="0.352440529866928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245.2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4-4C20-943B-911E9AAE83F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230.1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54-4C20-943B-911E9AAE83F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 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93,9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54-4C20-943B-911E9AAE83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54-4C20-943B-911E9AAE8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2248111"/>
        <c:axId val="1697220415"/>
      </c:barChart>
      <c:catAx>
        <c:axId val="18922481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7220415"/>
        <c:crosses val="autoZero"/>
        <c:auto val="1"/>
        <c:lblAlgn val="ctr"/>
        <c:lblOffset val="100"/>
        <c:noMultiLvlLbl val="0"/>
      </c:catAx>
      <c:valAx>
        <c:axId val="169722041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92248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Национальная экономика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6943015955669334E-2"/>
          <c:y val="0.17054500976438811"/>
          <c:w val="0.88045335306095462"/>
          <c:h val="0.691389252808482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1120.9000000000001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CA-4DE2-845F-340690B35E7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1108.0999999999999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CA-4DE2-845F-340690B35E7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 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98,9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CA-4DE2-845F-340690B35E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CA-4DE2-845F-340690B35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7232047"/>
        <c:axId val="1560412447"/>
      </c:barChart>
      <c:catAx>
        <c:axId val="16872320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60412447"/>
        <c:crosses val="autoZero"/>
        <c:auto val="1"/>
        <c:lblAlgn val="ctr"/>
        <c:lblOffset val="100"/>
        <c:noMultiLvlLbl val="0"/>
      </c:catAx>
      <c:valAx>
        <c:axId val="156041244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87232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i="0" dirty="0">
                <a:solidFill>
                  <a:srgbClr val="343947"/>
                </a:solidFill>
              </a:rPr>
              <a:t>Национальная безопасность и правоохранительная деятельность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7909881800898164E-2"/>
          <c:y val="0.53337112216768856"/>
          <c:w val="0.90349065584054677"/>
          <c:h val="0.350499735803744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7702232843592758E-2"/>
                  <c:y val="1.92826841496336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89416089282334"/>
                      <c:h val="8.60393366756652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E0E-40D5-9096-12A247245D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8-4971-87B5-58491980AB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2022,факт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162.80000000000001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58-4971-87B5-58491980AB1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94,1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67-43E9-9C0F-FAC928A28C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94.104046242774572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58-4971-87B5-58491980AB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11270271"/>
        <c:axId val="1697219167"/>
      </c:barChart>
      <c:catAx>
        <c:axId val="18112702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97219167"/>
        <c:crosses val="autoZero"/>
        <c:auto val="1"/>
        <c:lblAlgn val="ctr"/>
        <c:lblOffset val="100"/>
        <c:noMultiLvlLbl val="0"/>
      </c:catAx>
      <c:valAx>
        <c:axId val="1697219167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8112702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Жилищно-коммунальное хозяйство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9009976864890497E-2"/>
          <c:y val="0.10040150899070731"/>
          <c:w val="0.84823849857686251"/>
          <c:h val="0.79190724490094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2155.4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6-4BB8-B029-1AA3B70DD9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2081.9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E6-4BB8-B029-1AA3B70DD98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96,7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4D-4C0E-9669-8A27877E39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E6-4BB8-B029-1AA3B70DD9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96594095"/>
        <c:axId val="1693258735"/>
      </c:barChart>
      <c:catAx>
        <c:axId val="16965940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3258735"/>
        <c:crosses val="autoZero"/>
        <c:auto val="1"/>
        <c:lblAlgn val="ctr"/>
        <c:lblOffset val="100"/>
        <c:noMultiLvlLbl val="0"/>
      </c:catAx>
      <c:valAx>
        <c:axId val="169325873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96594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621580198086821E-2"/>
          <c:y val="0.9243371541226747"/>
          <c:w val="0.88521601230004565"/>
          <c:h val="5.27103826135232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Общегосударственные</a:t>
            </a:r>
            <a:r>
              <a:rPr lang="ru-RU" sz="800" b="1" baseline="0" dirty="0">
                <a:solidFill>
                  <a:srgbClr val="343947"/>
                </a:solidFill>
              </a:rPr>
              <a:t> вопросы</a:t>
            </a:r>
            <a:endParaRPr lang="ru-RU" sz="800" b="1" dirty="0">
              <a:solidFill>
                <a:srgbClr val="343947"/>
              </a:solidFill>
            </a:endParaRPr>
          </a:p>
        </c:rich>
      </c:tx>
      <c:layout>
        <c:manualLayout>
          <c:xMode val="edge"/>
          <c:yMode val="edge"/>
          <c:x val="0.25563945763734575"/>
          <c:y val="2.22413231931543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7543915632475998E-2"/>
          <c:y val="0.35475680868567638"/>
          <c:w val="0.86491216873504795"/>
          <c:h val="0.524506605221475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4-4C20-943B-911E9AAE83F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1912.3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54-4C20-943B-911E9AAE83F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 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97,6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54-4C20-943B-911E9AAE83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54-4C20-943B-911E9AAE8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2248111"/>
        <c:axId val="1697220415"/>
      </c:barChart>
      <c:catAx>
        <c:axId val="18922481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7220415"/>
        <c:crosses val="autoZero"/>
        <c:auto val="1"/>
        <c:lblAlgn val="ctr"/>
        <c:lblOffset val="100"/>
        <c:noMultiLvlLbl val="0"/>
      </c:catAx>
      <c:valAx>
        <c:axId val="169722041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92248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Физическая культура</a:t>
            </a:r>
            <a:r>
              <a:rPr lang="ru-RU" sz="800" b="1" baseline="0" dirty="0">
                <a:solidFill>
                  <a:srgbClr val="343947"/>
                </a:solidFill>
              </a:rPr>
              <a:t> и спорт</a:t>
            </a:r>
            <a:endParaRPr lang="ru-RU" sz="800" b="1" dirty="0">
              <a:solidFill>
                <a:srgbClr val="343947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9.237695445289866E-2"/>
          <c:y val="0.49867129963091306"/>
          <c:w val="0.88045335306095462"/>
          <c:h val="0.379269123423251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382.8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CA-4DE2-845F-340690B35E7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382.4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CA-4DE2-845F-340690B35E7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 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99,9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8CA-4DE2-845F-340690B35E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CA-4DE2-845F-340690B35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87232047"/>
        <c:axId val="1560412447"/>
      </c:barChart>
      <c:catAx>
        <c:axId val="16872320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60412447"/>
        <c:crosses val="autoZero"/>
        <c:auto val="1"/>
        <c:lblAlgn val="ctr"/>
        <c:lblOffset val="100"/>
        <c:noMultiLvlLbl val="0"/>
      </c:catAx>
      <c:valAx>
        <c:axId val="156041244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87232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i="0" dirty="0">
                <a:solidFill>
                  <a:srgbClr val="343947"/>
                </a:solidFill>
              </a:rPr>
              <a:t>Национальная оборона</a:t>
            </a:r>
          </a:p>
        </c:rich>
      </c:tx>
      <c:layout>
        <c:manualLayout>
          <c:xMode val="edge"/>
          <c:yMode val="edge"/>
          <c:x val="0.21691066444350798"/>
          <c:y val="4.00154138113673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7909881800898164E-2"/>
          <c:y val="0.40532179797131307"/>
          <c:w val="0.90349065584054677"/>
          <c:h val="0.498556766905803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7702232843592758E-2"/>
                  <c:y val="1.92826841496336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189416089282334"/>
                      <c:h val="8.60393366756652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E0E-40D5-9096-12A247245D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10.09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8-4971-87B5-58491980AB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2022,факт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10.039999999999999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58-4971-87B5-58491980AB1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99,5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67-43E9-9C0F-FAC928A28C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Образование</c:v>
                </c:pt>
              </c:strCache>
            </c:strRef>
          </c:cat>
          <c:val>
            <c:numRef>
              <c:f>Лист1!$D$2</c:f>
              <c:numCache>
                <c:formatCode>0.0%</c:formatCode>
                <c:ptCount val="1"/>
                <c:pt idx="0">
                  <c:v>0.995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58-4971-87B5-58491980AB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11270271"/>
        <c:axId val="1697219167"/>
      </c:barChart>
      <c:catAx>
        <c:axId val="18112702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97219167"/>
        <c:crosses val="autoZero"/>
        <c:auto val="1"/>
        <c:lblAlgn val="ctr"/>
        <c:lblOffset val="100"/>
        <c:noMultiLvlLbl val="0"/>
      </c:catAx>
      <c:valAx>
        <c:axId val="1697219167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18112702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Средства массовой информации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8.9009976864890497E-2"/>
          <c:y val="0.10040150899070731"/>
          <c:w val="0.84823849857686251"/>
          <c:h val="0.791907244900949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6-4BB8-B029-1AA3B70DD9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E6-4BB8-B029-1AA3B70DD98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99,9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4D-4C0E-9669-8A27877E39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9.99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E6-4BB8-B029-1AA3B70DD9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96594095"/>
        <c:axId val="1693258735"/>
      </c:barChart>
      <c:catAx>
        <c:axId val="16965940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3258735"/>
        <c:crosses val="autoZero"/>
        <c:auto val="1"/>
        <c:lblAlgn val="ctr"/>
        <c:lblOffset val="100"/>
        <c:noMultiLvlLbl val="0"/>
      </c:catAx>
      <c:valAx>
        <c:axId val="169325873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96594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621580198086821E-2"/>
          <c:y val="0.9243371541226747"/>
          <c:w val="0.88521601230004565"/>
          <c:h val="5.27103826135232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spc="0" baseline="0">
                <a:solidFill>
                  <a:srgbClr val="343947"/>
                </a:solidFill>
                <a:latin typeface="+mn-lt"/>
                <a:ea typeface="+mn-ea"/>
                <a:cs typeface="+mn-cs"/>
              </a:defRPr>
            </a:pPr>
            <a:r>
              <a:rPr lang="ru-RU" sz="800" b="1" dirty="0">
                <a:solidFill>
                  <a:srgbClr val="343947"/>
                </a:solidFill>
              </a:rPr>
              <a:t>Охрана окружающей среды</a:t>
            </a:r>
          </a:p>
        </c:rich>
      </c:tx>
      <c:layout>
        <c:manualLayout>
          <c:xMode val="edge"/>
          <c:yMode val="edge"/>
          <c:x val="0.25563945763734575"/>
          <c:y val="2.22413231931543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spc="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7543915632475998E-2"/>
          <c:y val="0.47080136039760817"/>
          <c:w val="0.86491216873504795"/>
          <c:h val="0.408462091551456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2022, 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54-4C20-943B-911E9AAE83F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2022, факт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54-4C20-943B-911E9AAE83F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исполнение, 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99,8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54-4C20-943B-911E9AAE83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0.998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54-4C20-943B-911E9AAE8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2248111"/>
        <c:axId val="1697220415"/>
      </c:barChart>
      <c:catAx>
        <c:axId val="18922481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7220415"/>
        <c:crosses val="autoZero"/>
        <c:auto val="1"/>
        <c:lblAlgn val="ctr"/>
        <c:lblOffset val="100"/>
        <c:noMultiLvlLbl val="0"/>
      </c:catAx>
      <c:valAx>
        <c:axId val="169722041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92248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rgbClr val="343947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5242943923714531E-2"/>
          <c:y val="3.5542267247889385E-2"/>
          <c:w val="0.57919763379481448"/>
          <c:h val="0.8659777872867843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21F-4944-94E8-05ED4B229F17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862-4843-9DE7-A8C5C08D4DB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21F-4944-94E8-05ED4B229F17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21F-4944-94E8-05ED4B229F17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21F-4944-94E8-05ED4B229F17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21F-4944-94E8-05ED4B229F17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21F-4944-94E8-05ED4B229F17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B21F-4944-94E8-05ED4B229F17}"/>
              </c:ext>
            </c:extLst>
          </c:dPt>
          <c:dPt>
            <c:idx val="8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B21F-4944-94E8-05ED4B229F17}"/>
              </c:ext>
            </c:extLst>
          </c:dPt>
          <c:dPt>
            <c:idx val="9"/>
            <c:bubble3D val="0"/>
            <c:spPr>
              <a:solidFill>
                <a:schemeClr val="accent1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B21F-4944-94E8-05ED4B229F17}"/>
              </c:ext>
            </c:extLst>
          </c:dPt>
          <c:dPt>
            <c:idx val="10"/>
            <c:bubble3D val="0"/>
            <c:spPr>
              <a:solidFill>
                <a:schemeClr val="accent3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B21F-4944-94E8-05ED4B229F17}"/>
              </c:ext>
            </c:extLst>
          </c:dPt>
          <c:dPt>
            <c:idx val="11"/>
            <c:bubble3D val="0"/>
            <c:spPr>
              <a:solidFill>
                <a:schemeClr val="accent5">
                  <a:lumMod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B21F-4944-94E8-05ED4B229F17}"/>
              </c:ext>
            </c:extLst>
          </c:dPt>
          <c:dPt>
            <c:idx val="1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B21F-4944-94E8-05ED4B229F17}"/>
              </c:ext>
            </c:extLst>
          </c:dPt>
          <c:dPt>
            <c:idx val="13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B21F-4944-94E8-05ED4B229F17}"/>
              </c:ext>
            </c:extLst>
          </c:dPt>
          <c:dPt>
            <c:idx val="1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B21F-4944-94E8-05ED4B229F17}"/>
              </c:ext>
            </c:extLst>
          </c:dPt>
          <c:dPt>
            <c:idx val="15"/>
            <c:bubble3D val="0"/>
            <c:spPr>
              <a:solidFill>
                <a:schemeClr val="accent1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B21F-4944-94E8-05ED4B229F17}"/>
              </c:ext>
            </c:extLst>
          </c:dPt>
          <c:dPt>
            <c:idx val="16"/>
            <c:bubble3D val="0"/>
            <c:spPr>
              <a:solidFill>
                <a:schemeClr val="accent3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B21F-4944-94E8-05ED4B229F17}"/>
              </c:ext>
            </c:extLst>
          </c:dPt>
          <c:dPt>
            <c:idx val="17"/>
            <c:bubble3D val="0"/>
            <c:spPr>
              <a:solidFill>
                <a:schemeClr val="accent5">
                  <a:lumMod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3-B21F-4944-94E8-05ED4B229F17}"/>
              </c:ext>
            </c:extLst>
          </c:dPt>
          <c:dLbls>
            <c:dLbl>
              <c:idx val="0"/>
              <c:layout>
                <c:manualLayout>
                  <c:x val="-1.4385534359735547E-2"/>
                  <c:y val="-2.105189873207896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1F-4944-94E8-05ED4B229F17}"/>
                </c:ext>
              </c:extLst>
            </c:dLbl>
            <c:dLbl>
              <c:idx val="1"/>
              <c:layout>
                <c:manualLayout>
                  <c:x val="2.8771068719471094E-2"/>
                  <c:y val="-9.022242313748127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862-4843-9DE7-A8C5C08D4DB8}"/>
                </c:ext>
              </c:extLst>
            </c:dLbl>
            <c:dLbl>
              <c:idx val="2"/>
              <c:layout>
                <c:manualLayout>
                  <c:x val="-4.1718049643233085E-2"/>
                  <c:y val="-0.1507144215033238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1F-4944-94E8-05ED4B229F17}"/>
                </c:ext>
              </c:extLst>
            </c:dLbl>
            <c:dLbl>
              <c:idx val="3"/>
              <c:layout>
                <c:manualLayout>
                  <c:x val="7.0489118362704176E-2"/>
                  <c:y val="-0.1276830031149320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5189282482394994E-2"/>
                      <c:h val="5.297690187565550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21F-4944-94E8-05ED4B229F17}"/>
                </c:ext>
              </c:extLst>
            </c:dLbl>
            <c:dLbl>
              <c:idx val="4"/>
              <c:layout>
                <c:manualLayout>
                  <c:x val="7.4804778670624836E-2"/>
                  <c:y val="-6.764370873411079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21F-4944-94E8-05ED4B229F17}"/>
                </c:ext>
              </c:extLst>
            </c:dLbl>
            <c:dLbl>
              <c:idx val="5"/>
              <c:layout>
                <c:manualLayout>
                  <c:x val="1.8701194667656105E-2"/>
                  <c:y val="-2.209618565168582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21F-4944-94E8-05ED4B229F17}"/>
                </c:ext>
              </c:extLst>
            </c:dLbl>
            <c:dLbl>
              <c:idx val="6"/>
              <c:layout>
                <c:manualLayout>
                  <c:x val="8.7751759594386733E-2"/>
                  <c:y val="-7.495326689027461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21F-4944-94E8-05ED4B229F17}"/>
                </c:ext>
              </c:extLst>
            </c:dLbl>
            <c:dLbl>
              <c:idx val="7"/>
              <c:layout>
                <c:manualLayout>
                  <c:x val="5.7542137438942181E-3"/>
                  <c:y val="6.105394658857998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21F-4944-94E8-05ED4B229F17}"/>
                </c:ext>
              </c:extLst>
            </c:dLbl>
            <c:dLbl>
              <c:idx val="8"/>
              <c:layout>
                <c:manualLayout>
                  <c:x val="-4.3156603079206636E-2"/>
                  <c:y val="7.043297532952794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21F-4944-94E8-05ED4B229F17}"/>
                </c:ext>
              </c:extLst>
            </c:dLbl>
            <c:dLbl>
              <c:idx val="9"/>
              <c:layout>
                <c:manualLayout>
                  <c:x val="-7.3366225234651292E-2"/>
                  <c:y val="5.583211636686957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21F-4944-94E8-05ED4B229F17}"/>
                </c:ext>
              </c:extLst>
            </c:dLbl>
            <c:dLbl>
              <c:idx val="10"/>
              <c:layout>
                <c:manualLayout>
                  <c:x val="-9.9260187082175266E-2"/>
                  <c:y val="5.5613941038345577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21F-4944-94E8-05ED4B229F17}"/>
                </c:ext>
              </c:extLst>
            </c:dLbl>
            <c:dLbl>
              <c:idx val="11"/>
              <c:layout>
                <c:manualLayout>
                  <c:x val="-6.1857797746862848E-2"/>
                  <c:y val="1.460085896265847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21F-4944-94E8-05ED4B229F17}"/>
                </c:ext>
              </c:extLst>
            </c:dLbl>
            <c:dLbl>
              <c:idx val="12"/>
              <c:layout>
                <c:manualLayout>
                  <c:x val="-4.6033709951153759E-2"/>
                  <c:y val="5.7967085193585035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21F-4944-94E8-05ED4B229F17}"/>
                </c:ext>
              </c:extLst>
            </c:dLbl>
            <c:dLbl>
              <c:idx val="13"/>
              <c:layout>
                <c:manualLayout>
                  <c:x val="-3.5963835899338874E-2"/>
                  <c:y val="-2.6085188337113853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21F-4944-94E8-05ED4B229F17}"/>
                </c:ext>
              </c:extLst>
            </c:dLbl>
            <c:dLbl>
              <c:idx val="14"/>
              <c:layout>
                <c:manualLayout>
                  <c:x val="-1.58240877957091E-2"/>
                  <c:y val="-4.6046405162083151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B21F-4944-94E8-05ED4B229F17}"/>
                </c:ext>
              </c:extLst>
            </c:dLbl>
            <c:dLbl>
              <c:idx val="15"/>
              <c:layout>
                <c:manualLayout>
                  <c:x val="-1.3814530590385728E-2"/>
                  <c:y val="-0.14561833877744679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B21F-4944-94E8-05ED4B229F17}"/>
                </c:ext>
              </c:extLst>
            </c:dLbl>
            <c:dLbl>
              <c:idx val="16"/>
              <c:layout>
                <c:manualLayout>
                  <c:x val="6.8280315842902267E-4"/>
                  <c:y val="-0.18717685917444374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B21F-4944-94E8-05ED4B229F17}"/>
                </c:ext>
              </c:extLst>
            </c:dLbl>
            <c:numFmt formatCode="0.00%" sourceLinked="0"/>
            <c:spPr>
              <a:noFill/>
              <a:ln>
                <a:solidFill>
                  <a:srgbClr val="16E7CF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Лист1!$A$2:$A$19</c:f>
              <c:strCache>
                <c:ptCount val="18"/>
                <c:pt idx="0">
                  <c:v>Здравоохранение - 12 187,8 тыс.руб.</c:v>
                </c:pt>
                <c:pt idx="1">
                  <c:v>Культура - 562 800,8 тыс.руб.</c:v>
                </c:pt>
                <c:pt idx="2">
                  <c:v>Образование - 5 340 752,2 тыс.руб.</c:v>
                </c:pt>
                <c:pt idx="3">
                  <c:v>Социальная защита населения - 98 087,5 тыс.руб.</c:v>
                </c:pt>
                <c:pt idx="4">
                  <c:v>Спорт - 381 789,1 тыс.руб.</c:v>
                </c:pt>
                <c:pt idx="5">
                  <c:v>Развитие сельского хозяйства - 4 482,1 тыс.руб.</c:v>
                </c:pt>
                <c:pt idx="6">
                  <c:v>Экология и окружающая среда - 2 330,6 тыс.руб.</c:v>
                </c:pt>
                <c:pt idx="7">
                  <c:v>Безопасность и обеспечение безопасности жизнедеятельности населения - 191 569,2 тыс.руб.</c:v>
                </c:pt>
                <c:pt idx="8">
                  <c:v>Жилище - 102 045,8 тыс.руб.</c:v>
                </c:pt>
                <c:pt idx="9">
                  <c:v>Развитие инженерной инфраструктуры и энергоэффективности- 585 373,2 тыс.руб.</c:v>
                </c:pt>
                <c:pt idx="10">
                  <c:v>Предпринимательство - 20 791,0 тыс.руб.</c:v>
                </c:pt>
                <c:pt idx="11">
                  <c:v>Управление имуществом и муниципальными финансами - 1 524 490,5 тыс.руб.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 - 132 484,8 тыс.руб.</c:v>
                </c:pt>
                <c:pt idx="13">
                  <c:v>Развитие и функционирование дорожно-транспортного комплекса - 1 047 418,3 тыс.руб.</c:v>
                </c:pt>
                <c:pt idx="14">
                  <c:v>Цифровое муниципальное образование - 265 836,2 тыс.руб.</c:v>
                </c:pt>
                <c:pt idx="15">
                  <c:v>Архитектура и градостроительство - 10 040,1 тыс.руб.</c:v>
                </c:pt>
                <c:pt idx="16">
                  <c:v>Формирование современной комфортной городской среды - 1 381 629,6 тыс.руб.</c:v>
                </c:pt>
                <c:pt idx="17">
                  <c:v>Строительство объектов социальной инфраструктуры - 3 289 501,0 тыс.руб.</c:v>
                </c:pt>
              </c:strCache>
            </c:strRef>
          </c:cat>
          <c:val>
            <c:numRef>
              <c:f>Лист1!$B$2:$B$19</c:f>
              <c:numCache>
                <c:formatCode>0.00</c:formatCode>
                <c:ptCount val="18"/>
                <c:pt idx="0">
                  <c:v>8.150422468106916E-2</c:v>
                </c:pt>
                <c:pt idx="1">
                  <c:v>3.7636447682028145</c:v>
                </c:pt>
                <c:pt idx="2">
                  <c:v>35.715471182209022</c:v>
                </c:pt>
                <c:pt idx="3">
                  <c:v>0.65594525372453338</c:v>
                </c:pt>
                <c:pt idx="4">
                  <c:v>2.5531570733660849</c:v>
                </c:pt>
                <c:pt idx="5">
                  <c:v>2.9973136535873864E-2</c:v>
                </c:pt>
                <c:pt idx="6">
                  <c:v>1.5585299317132172E-2</c:v>
                </c:pt>
                <c:pt idx="7">
                  <c:v>1.2810902966385238</c:v>
                </c:pt>
                <c:pt idx="8">
                  <c:v>0.68241582441766735</c:v>
                </c:pt>
                <c:pt idx="9">
                  <c:v>3.9145943209436118</c:v>
                </c:pt>
                <c:pt idx="10">
                  <c:v>0.13903646840327799</c:v>
                </c:pt>
                <c:pt idx="11">
                  <c:v>10.194799114081334</c:v>
                </c:pt>
                <c:pt idx="12">
                  <c:v>0.88597208578512521</c:v>
                </c:pt>
                <c:pt idx="13">
                  <c:v>7.0044514094715158</c:v>
                </c:pt>
                <c:pt idx="14">
                  <c:v>1.7777393616288391</c:v>
                </c:pt>
                <c:pt idx="15">
                  <c:v>6.7141688911570713E-2</c:v>
                </c:pt>
                <c:pt idx="16">
                  <c:v>9.2394387948785077</c:v>
                </c:pt>
                <c:pt idx="17">
                  <c:v>21.998039696803488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62-4843-9DE7-A8C5C08D4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988613168725651"/>
          <c:y val="1.2230896237757083E-2"/>
          <c:w val="0.35011386831274349"/>
          <c:h val="0.987769103762242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90" b="0" i="0" u="none" strike="noStrike" kern="1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800" dirty="0">
                <a:solidFill>
                  <a:srgbClr val="343947"/>
                </a:solidFill>
              </a:rPr>
              <a:t>На</a:t>
            </a:r>
            <a:r>
              <a:rPr lang="ru-RU" sz="800" baseline="0" dirty="0">
                <a:solidFill>
                  <a:srgbClr val="343947"/>
                </a:solidFill>
              </a:rPr>
              <a:t> реализацию </a:t>
            </a:r>
          </a:p>
          <a:p>
            <a:pPr>
              <a:defRPr sz="800"/>
            </a:pPr>
            <a:r>
              <a:rPr lang="ru-RU" sz="800" baseline="0" dirty="0">
                <a:solidFill>
                  <a:srgbClr val="343947"/>
                </a:solidFill>
              </a:rPr>
              <a:t>5 национальных</a:t>
            </a:r>
          </a:p>
          <a:p>
            <a:pPr>
              <a:defRPr sz="800"/>
            </a:pPr>
            <a:r>
              <a:rPr lang="ru-RU" sz="800" baseline="0" dirty="0">
                <a:solidFill>
                  <a:srgbClr val="343947"/>
                </a:solidFill>
              </a:rPr>
              <a:t>проектов направлено </a:t>
            </a:r>
          </a:p>
          <a:p>
            <a:pPr>
              <a:defRPr sz="800"/>
            </a:pPr>
            <a:r>
              <a:rPr lang="ru-RU" sz="800" b="1" i="0" u="none" strike="noStrike" baseline="0" dirty="0">
                <a:effectLst/>
              </a:rPr>
              <a:t>1 472, 7 </a:t>
            </a:r>
            <a:r>
              <a:rPr lang="ru-RU" sz="800" baseline="0" dirty="0">
                <a:solidFill>
                  <a:srgbClr val="343947"/>
                </a:solidFill>
              </a:rPr>
              <a:t>млн. рублей</a:t>
            </a:r>
            <a:endParaRPr lang="ru-RU" sz="800" dirty="0">
              <a:solidFill>
                <a:srgbClr val="343947"/>
              </a:solidFill>
            </a:endParaRPr>
          </a:p>
        </c:rich>
      </c:tx>
      <c:layout>
        <c:manualLayout>
          <c:xMode val="edge"/>
          <c:yMode val="edge"/>
          <c:x val="0.30671502888486246"/>
          <c:y val="0.435613297669086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015254081263794"/>
          <c:y val="5.5010997144653823E-2"/>
          <c:w val="0.70517143440902219"/>
          <c:h val="0.9449890028553461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НП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shade val="53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6AA-4986-9250-5B5C572F7952}"/>
              </c:ext>
            </c:extLst>
          </c:dPt>
          <c:dPt>
            <c:idx val="1"/>
            <c:bubble3D val="0"/>
            <c:spPr>
              <a:solidFill>
                <a:schemeClr val="accent2">
                  <a:shade val="76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76AA-4986-9250-5B5C572F7952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76AA-4986-9250-5B5C572F7952}"/>
              </c:ext>
            </c:extLst>
          </c:dPt>
          <c:dPt>
            <c:idx val="3"/>
            <c:bubble3D val="0"/>
            <c:spPr>
              <a:solidFill>
                <a:schemeClr val="accent2">
                  <a:tint val="77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6AA-4986-9250-5B5C572F7952}"/>
              </c:ext>
            </c:extLst>
          </c:dPt>
          <c:dPt>
            <c:idx val="4"/>
            <c:bubble3D val="0"/>
            <c:spPr>
              <a:solidFill>
                <a:schemeClr val="accent2">
                  <a:tint val="54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6AA-4986-9250-5B5C572F7952}"/>
              </c:ext>
            </c:extLst>
          </c:dPt>
          <c:dLbls>
            <c:dLbl>
              <c:idx val="0"/>
              <c:layout>
                <c:manualLayout>
                  <c:x val="0.10009654481812529"/>
                  <c:y val="-0.1505110899599088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baseline="0"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6AA-4986-9250-5B5C572F7952}"/>
                </c:ext>
              </c:extLst>
            </c:dLbl>
            <c:dLbl>
              <c:idx val="1"/>
              <c:layout>
                <c:manualLayout>
                  <c:x val="-0.12464856563588245"/>
                  <c:y val="-8.089469585532577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baseline="0"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6AA-4986-9250-5B5C572F7952}"/>
                </c:ext>
              </c:extLst>
            </c:dLbl>
            <c:dLbl>
              <c:idx val="2"/>
              <c:layout>
                <c:manualLayout>
                  <c:x val="-1.0013381560837843E-2"/>
                  <c:y val="-1.021891494332506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baseline="0"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23445637005971"/>
                      <c:h val="0.125254856465825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76AA-4986-9250-5B5C572F7952}"/>
                </c:ext>
              </c:extLst>
            </c:dLbl>
            <c:dLbl>
              <c:idx val="3"/>
              <c:layout>
                <c:manualLayout>
                  <c:x val="1.274840644919359E-3"/>
                  <c:y val="-2.55487294857373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baseline="0"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361920043372592"/>
                      <c:h val="0.125254856465825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6AA-4986-9250-5B5C572F7952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baseline="0">
                      <a:solidFill>
                        <a:srgbClr val="343947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76AA-4986-9250-5B5C572F79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343947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КУЛЬТУРА</c:v>
                </c:pt>
                <c:pt idx="1">
                  <c:v>ОБРАЗОВАНИЕ</c:v>
                </c:pt>
                <c:pt idx="2">
                  <c:v>ДЕМОГРАФИЯ</c:v>
                </c:pt>
                <c:pt idx="3">
                  <c:v>ЖИЛЬЕ И ГОРОДСКАЯ СРЕДА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137.5</c:v>
                </c:pt>
                <c:pt idx="1">
                  <c:v>1154717.8999999999</c:v>
                </c:pt>
                <c:pt idx="2">
                  <c:v>48898.1</c:v>
                </c:pt>
                <c:pt idx="3">
                  <c:v>259290.7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AA-4986-9250-5B5C572F795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4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tx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1pPr>
    <a:lvl2pPr indent="49881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2pPr>
    <a:lvl3pPr indent="99761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3pPr>
    <a:lvl4pPr indent="149642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4pPr>
    <a:lvl5pPr indent="199522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5pPr>
    <a:lvl6pPr indent="249403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6pPr>
    <a:lvl7pPr indent="299283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7pPr>
    <a:lvl8pPr indent="349164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8pPr>
    <a:lvl9pPr indent="399044" defTabSz="99761" latinLnBrk="0">
      <a:lnSpc>
        <a:spcPct val="117999"/>
      </a:lnSpc>
      <a:defRPr sz="48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6652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4743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4854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584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326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38494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4012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4701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2861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8633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43947"/>
            </a:gs>
            <a:gs pos="100000">
              <a:srgbClr val="14152B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8" y="4774622"/>
            <a:ext cx="224346" cy="226141"/>
          </a:xfrm>
          <a:prstGeom prst="rect">
            <a:avLst/>
          </a:prstGeom>
          <a:ln w="3175">
            <a:miter lim="400000"/>
          </a:ln>
        </p:spPr>
        <p:txBody>
          <a:bodyPr wrap="none" lIns="57113" tIns="57113" rIns="57113" bIns="57113" anchor="b">
            <a:spAutoFit/>
          </a:bodyPr>
          <a:lstStyle>
            <a:lvl1pPr algn="ctr" defTabSz="158008">
              <a:defRPr sz="72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3397459" y="920761"/>
            <a:ext cx="1033185" cy="173116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7113" tIns="57113" rIns="57113" bIns="57113" anchor="b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3397459" y="2621861"/>
            <a:ext cx="1033185" cy="159586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7113" tIns="57113" rIns="57113" bIns="57113">
            <a:normAutofit/>
          </a:bodyPr>
          <a:lstStyle/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82296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164592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246888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329184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411480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493776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576072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658368" algn="l" defTabSz="46897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584" b="1" i="0" u="none" strike="noStrike" cap="none" spc="-32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titleStyle>
    <p:bodyStyle>
      <a:lvl1pPr marL="0" marR="0" indent="0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1pPr>
      <a:lvl2pPr marL="0" marR="0" indent="82296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2pPr>
      <a:lvl3pPr marL="0" marR="0" indent="164592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3pPr>
      <a:lvl4pPr marL="0" marR="0" indent="246888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4pPr>
      <a:lvl5pPr marL="0" marR="0" indent="329184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5pPr>
      <a:lvl6pPr marL="0" marR="0" indent="411480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6pPr>
      <a:lvl7pPr marL="0" marR="0" indent="493776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7pPr>
      <a:lvl8pPr marL="0" marR="0" indent="576072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8pPr>
      <a:lvl9pPr marL="0" marR="0" indent="658368" algn="l" defTabSz="4689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52" b="0" i="0" u="none" strike="noStrike" cap="none" spc="0" baseline="0">
          <a:solidFill>
            <a:schemeClr val="accent1">
              <a:hueOff val="-5577341"/>
              <a:lumOff val="49962"/>
            </a:schemeClr>
          </a:solidFill>
          <a:uFillTx/>
          <a:latin typeface="+mn-lt"/>
          <a:ea typeface="+mn-ea"/>
          <a:cs typeface="+mn-cs"/>
          <a:sym typeface="Proxima Nova"/>
        </a:defRPr>
      </a:lvl9pPr>
    </p:bodyStyle>
    <p:otherStyle>
      <a:lvl1pPr marL="0" marR="0" indent="0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1pPr>
      <a:lvl2pPr marL="0" marR="0" indent="82296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2pPr>
      <a:lvl3pPr marL="0" marR="0" indent="164592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3pPr>
      <a:lvl4pPr marL="0" marR="0" indent="246888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4pPr>
      <a:lvl5pPr marL="0" marR="0" indent="329184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5pPr>
      <a:lvl6pPr marL="0" marR="0" indent="411480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6pPr>
      <a:lvl7pPr marL="0" marR="0" indent="493776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7pPr>
      <a:lvl8pPr marL="0" marR="0" indent="576072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8pPr>
      <a:lvl9pPr marL="0" marR="0" indent="658368" algn="ctr" defTabSz="15800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roxima Nov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0882" y="1090038"/>
            <a:ext cx="7730836" cy="270066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914400" hangingPunct="1"/>
            <a:r>
              <a:rPr kumimoji="0" lang="ru-RU" sz="3200" b="1" i="0" u="none" strike="noStrike" cap="none" spc="0" normalizeH="0" baseline="0" dirty="0">
                <a:ln>
                  <a:noFill/>
                </a:ln>
                <a:solidFill>
                  <a:srgbClr val="16E7CF"/>
                </a:solidFill>
                <a:effectLst/>
                <a:uFillTx/>
                <a:latin typeface="+mn-lt"/>
                <a:ea typeface="+mn-ea"/>
                <a:cs typeface="+mn-cs"/>
                <a:sym typeface="Proxima Nova"/>
              </a:rPr>
              <a:t>Бюджет для граждан </a:t>
            </a:r>
          </a:p>
          <a:p>
            <a:pPr lvl="0" algn="ctr" defTabSz="914400" hangingPunct="1"/>
            <a:endParaRPr kumimoji="0" lang="ru-RU" sz="1600" b="1" i="0" u="none" strike="noStrike" cap="none" spc="0" normalizeH="0" baseline="0" dirty="0">
              <a:ln>
                <a:noFill/>
              </a:ln>
              <a:solidFill>
                <a:srgbClr val="16E7CF"/>
              </a:solidFill>
              <a:effectLst/>
              <a:uFillTx/>
              <a:latin typeface="+mn-lt"/>
              <a:ea typeface="+mn-ea"/>
              <a:cs typeface="+mn-cs"/>
              <a:sym typeface="Proxima Nova"/>
            </a:endParaRPr>
          </a:p>
          <a:p>
            <a:pPr lvl="0" algn="ctr" defTabSz="914400" hangingPunct="1"/>
            <a:r>
              <a:rPr lang="ru-RU" sz="2000" b="1" kern="1200" dirty="0">
                <a:solidFill>
                  <a:srgbClr val="16E7CF"/>
                </a:solidFill>
                <a:latin typeface="+mj-lt"/>
                <a:cs typeface="Times New Roman" panose="02020603050405020304" pitchFamily="18" charset="0"/>
              </a:rPr>
              <a:t>к проекту решения Совета депутатов</a:t>
            </a:r>
          </a:p>
          <a:p>
            <a:pPr lvl="0" algn="ctr" defTabSz="914400" hangingPunct="1"/>
            <a:r>
              <a:rPr lang="ru-RU" sz="2000" b="1" kern="1200" dirty="0">
                <a:solidFill>
                  <a:srgbClr val="16E7CF"/>
                </a:solidFill>
                <a:latin typeface="+mj-lt"/>
                <a:cs typeface="Times New Roman" panose="02020603050405020304" pitchFamily="18" charset="0"/>
              </a:rPr>
              <a:t>Ленинского городского округа </a:t>
            </a:r>
          </a:p>
          <a:p>
            <a:pPr lvl="0" algn="ctr" defTabSz="914400" hangingPunct="1"/>
            <a:r>
              <a:rPr lang="ru-RU" sz="2000" b="1" kern="1200" dirty="0">
                <a:solidFill>
                  <a:srgbClr val="16E7CF"/>
                </a:solidFill>
                <a:latin typeface="+mj-lt"/>
                <a:cs typeface="Times New Roman" panose="02020603050405020304" pitchFamily="18" charset="0"/>
              </a:rPr>
              <a:t>«Об исполнении бюджета Ленинского городского округа  </a:t>
            </a:r>
          </a:p>
          <a:p>
            <a:pPr lvl="0" algn="ctr" defTabSz="914400" hangingPunct="1"/>
            <a:r>
              <a:rPr lang="ru-RU" sz="2000" b="1" kern="1200" dirty="0">
                <a:solidFill>
                  <a:srgbClr val="16E7CF"/>
                </a:solidFill>
                <a:latin typeface="+mj-lt"/>
                <a:cs typeface="Times New Roman" panose="02020603050405020304" pitchFamily="18" charset="0"/>
              </a:rPr>
              <a:t>Московской области за 2022 год»</a:t>
            </a:r>
            <a:endParaRPr lang="ru-RU" sz="2000" b="1" kern="1200" dirty="0">
              <a:solidFill>
                <a:srgbClr val="16E7CF"/>
              </a:solidFill>
              <a:latin typeface="+mj-lt"/>
              <a:ea typeface="Inter Medium" panose="020B0502030000000004" pitchFamily="34" charset="0"/>
              <a:cs typeface="Times New Roman" panose="02020603050405020304" pitchFamily="18" charset="0"/>
            </a:endParaRPr>
          </a:p>
          <a:p>
            <a:pPr marL="0" marR="0" indent="0" algn="l" defTabSz="26054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+mn-lt"/>
              <a:ea typeface="+mn-ea"/>
              <a:cs typeface="+mn-cs"/>
              <a:sym typeface="Proxima Nov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04" y="334829"/>
            <a:ext cx="832073" cy="140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2592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9227" y="282008"/>
            <a:ext cx="2857500" cy="42311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Глоссарий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25E17F-EE6F-4A60-A50A-37B294D60EF1}"/>
              </a:ext>
            </a:extLst>
          </p:cNvPr>
          <p:cNvSpPr txBox="1"/>
          <p:nvPr/>
        </p:nvSpPr>
        <p:spPr>
          <a:xfrm>
            <a:off x="443466" y="1236418"/>
            <a:ext cx="7740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568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D5D5D5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Бюджет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D5D5D5">
                    <a:lumMod val="1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D5D5D5">
                  <a:lumMod val="10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3466" y="1908721"/>
            <a:ext cx="74871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568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Доходы бюджета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– поступающие в бюджет денежные средства, за исключением средств, являющихся источниками финансирования дефицита бюджета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3466" y="2707669"/>
            <a:ext cx="7548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568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Расходы бюджета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– выплачиваемые из бюджета  денежные средства, за исключением средств, являющихся источниками финансирования дефицита бюджета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3466" y="3506617"/>
            <a:ext cx="57839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568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Дефицит бюджета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– превышение расходов бюджета над его доходами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3466" y="4202687"/>
            <a:ext cx="57839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568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Профицит бюджета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sym typeface="Proxima Nova"/>
              </a:rPr>
              <a:t>– превышение доходов бюджета над его расходами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422" y="3297116"/>
            <a:ext cx="2673006" cy="150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2888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9227" y="282008"/>
            <a:ext cx="2857500" cy="42311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Глоссарий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25E17F-EE6F-4A60-A50A-37B294D60EF1}"/>
              </a:ext>
            </a:extLst>
          </p:cNvPr>
          <p:cNvSpPr txBox="1"/>
          <p:nvPr/>
        </p:nvSpPr>
        <p:spPr>
          <a:xfrm>
            <a:off x="443466" y="1236418"/>
            <a:ext cx="7740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Межбюджетные отношения </a:t>
            </a:r>
            <a:r>
              <a:rPr kumimoji="0" lang="ru-RU" sz="1400" b="0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– взаимоотношения между РФ, субъектами РФ и муниципальными образованиями по вопросам осуществления бюджетного процесса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3466" y="1908721"/>
            <a:ext cx="74871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Межбюджетные трансферты </a:t>
            </a:r>
            <a:r>
              <a:rPr kumimoji="0" lang="ru-RU" sz="1400" b="0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– средства, предоставляемые одним бюджетом бюджетной системы РФ другому бюджету, предоставляются в виде дотаций, субвенций, субсидий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3466" y="2707669"/>
            <a:ext cx="7548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Муниципальный долг </a:t>
            </a:r>
            <a:r>
              <a:rPr kumimoji="0" lang="ru-RU" sz="1400" b="0" i="0" u="none" strike="noStrike" kern="1200" cap="none" spc="0" normalizeH="0" baseline="0" noProof="0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– обязательства муниципальных образований по полученным кредитам, предоставленным гарантиям перед третьими лицами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3466" y="3506617"/>
            <a:ext cx="558326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Муниципальная программа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- система мероприятий и инструментов муниципальной политики, обеспечивающих в рамках реализации ключевых муниципальных функций достижение приоритетов и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целей муниципальной политики в сфере социально-экономического развития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422" y="3379972"/>
            <a:ext cx="2635224" cy="148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1858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9000">
              <a:srgbClr val="72FDEA"/>
            </a:gs>
            <a:gs pos="0">
              <a:schemeClr val="tx1"/>
            </a:gs>
            <a:gs pos="34000">
              <a:schemeClr val="tx1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выполнение основных показателей 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социально-экономического развития Ленинского городского округа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75" y="1055888"/>
            <a:ext cx="9067251" cy="397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1394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выполнении основных характеристик бюджета Ленинского городского округа в 2022 году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896426"/>
              </p:ext>
            </p:extLst>
          </p:nvPr>
        </p:nvGraphicFramePr>
        <p:xfrm>
          <a:off x="2" y="1093024"/>
          <a:ext cx="9144000" cy="40504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364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678325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318437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318437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318437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11379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Уточненный план на 2022 год (</a:t>
                      </a:r>
                      <a:r>
                        <a:rPr lang="ru-RU" sz="1200" u="none" strike="noStrike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млн.руб</a:t>
                      </a:r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.) 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 за 2022 год</a:t>
                      </a:r>
                      <a:r>
                        <a:rPr lang="ru-RU" sz="1200" u="none" strike="noStrike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ru-RU" sz="1200" u="none" strike="noStrike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млн.руб</a:t>
                      </a:r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.)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Процент выполнения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51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Общий объем доходов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14 115,1</a:t>
                      </a:r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14 486,4</a:t>
                      </a:r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102,6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5090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1.1</a:t>
                      </a:r>
                      <a:endParaRPr lang="ru-RU" sz="1200" b="0" i="0" u="none" strike="noStrike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Налоговые и неналоговые доходы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6 142,9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6 533,4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106,4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593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1.2</a:t>
                      </a:r>
                      <a:endParaRPr lang="ru-RU" sz="1200" b="0" i="0" u="none" strike="noStrike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Безвозмездные поступления</a:t>
                      </a:r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7 972,2</a:t>
                      </a: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7 952,9</a:t>
                      </a: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99,8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51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Общий объем расходов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10 909,6</a:t>
                      </a:r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10 670,4</a:t>
                      </a:r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99,8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4551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ru-RU" sz="1200" b="1" i="0" u="none" strike="noStrike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Дефицит бюджета(-), профицит бюджета (+)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-984,8</a:t>
                      </a:r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- 346,2</a:t>
                      </a:r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34394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4515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Муниципальный долг</a:t>
                      </a:r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696964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7078" y="312785"/>
            <a:ext cx="8199783" cy="36156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/>
            <a:r>
              <a:rPr lang="ru-RU" sz="1600" dirty="0">
                <a:solidFill>
                  <a:srgbClr val="16E7CF"/>
                </a:solidFill>
              </a:rPr>
              <a:t>Структура доходов бюджета Ленинского городского округа в 2022 году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5" name="Диаграмма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8214247"/>
              </p:ext>
            </p:extLst>
          </p:nvPr>
        </p:nvGraphicFramePr>
        <p:xfrm>
          <a:off x="144000" y="1112808"/>
          <a:ext cx="8669546" cy="396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277756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об объеме и структуре налоговых и неналоговых доходов, а также межбюджетных трансфертов, поступивших в бюджет Ленинского городского округа в 2022 году в сравнении с плановыми назначениями </a:t>
            </a:r>
            <a:r>
              <a:rPr kumimoji="0" lang="ru-RU" sz="1400" b="0" i="1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780853"/>
              </p:ext>
            </p:extLst>
          </p:nvPr>
        </p:nvGraphicFramePr>
        <p:xfrm>
          <a:off x="2" y="1053703"/>
          <a:ext cx="9143997" cy="41108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533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219223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88999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54944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811389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63222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20887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433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0345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000 10000000000000000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НАЛОГОВЫЕ И НЕНАЛОГОВЫЕ ДОХОДЫ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6 160 163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6 142 885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6 533 447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106,1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106,4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1830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000 10102000010000110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 на доходы физических лиц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2 591 885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2 274 705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2 436 300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94,0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107,1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3256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000 10102010010000110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 на доходы физических лиц с доходов, источником которых является налоговый агент, за исключением доходов, в отношении которых исчисление и уплата налога осуществляются в соответствии со статьями 227, 227.1 и 228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2 159 940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1 732 733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1 838 555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85,1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106,1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5377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000 10102020010000110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 на доходы физических лиц с доходов, полученных от осуществления деятельности физическими лицами, зарегистрированными в качестве индивидуальных предпринимателей, нотариусов, занимающихся частной практикой, адвокатов, учредивших адвокатские кабинеты, и других лиц, занимающихся частной практикой в соответствии со статьей 227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11 750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6 750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6 138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52,2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90,9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2477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000 10102030010000110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 на доходы физических лиц с доходов, полученных физическими лицами в соответствии со статьей 228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65 040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55 040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53 574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82,4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97,3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4317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000 10102040010000110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 на доходы физических лиц в виде фиксированных авансовых платежей с доходов, полученных физическими лицами, являющимися иностранными гражданами, осуществляющими трудовую деятельность по найму на основании патента в соответствии со статьей 227.1 Налогового кодекса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19 000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20 650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137,7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108,7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4317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000 10102080010000110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 на доходы физических лиц в части суммы налога, превышающей 650 000 рублей, относящейся к части налоговой базы, превышающей 5 000 000 рублей (за исключением налога на доходы физических лиц с сумм прибыли контролируемой иностранной компании, в том числе фиксированной прибыли контролируемой иностранной компании)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340 155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461 182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517 389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152,1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112,2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5377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000 10102100010000110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 на доходы физических лиц с сумм прибыли контролируемой иностранной компании, полученной физическими лицами, признаваемыми контролирующими лицами этой компании, за исключением уплачиваемого в связи с переходом на особый порядок уплаты на основании подачи в налоговый орган соответствующего уведомления (в части суммы налога, превышающей 650 000 рублей)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2196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000 10300000000000000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28 544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28 544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32 938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115,4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115,4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5377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000 10302231010000110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уплаты акцизов на дизельное топливо,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12 906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12 906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16 512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127,9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127,9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747882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об объеме и структуре налоговых и неналоговых доходов, а также межбюджетных трансфертов, поступивших в бюджет Ленинского городского округа в 2022 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18116"/>
              </p:ext>
            </p:extLst>
          </p:nvPr>
        </p:nvGraphicFramePr>
        <p:xfrm>
          <a:off x="-1" y="1113782"/>
          <a:ext cx="9144003" cy="40297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533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219224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89001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54945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811389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63223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20888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473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66192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000 10302241010000110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уплаты акцизов на моторные масла для дизельных и (или) карбюраторных (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инжекторных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 двигателей,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124,8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124,8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5528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000 10302251010000110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уплаты акцизов на автомобильный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17 185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17 185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18 231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106,1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106,1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5528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000 10302261010000110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уплаты акцизов на прямогонный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-1 618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-1 618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-1 894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117,1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117,1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1618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000 10500000000000000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НАЛОГИ НА СОВОКУПНЫЙ ДОХОД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1 280 186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1 413 508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1 490 994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116,5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105,5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17060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000 10501010010000110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Налог, взимаемый с налогоплательщиков, выбравших в качестве объекта налогообложения доходы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899 010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970 520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1 041 288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115,8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107,3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2258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000 10501020010000110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Налог, взимаемый с налогоплательщиков, выбравших в качестве объекта налогообложения доходы, уменьшенные на величину расходов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241 731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284 731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294 243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121,7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103,3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2258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000 10501050010000110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Минимальный налог, зачисляемый в бюджеты субъектов Российской Федерации (за налоговые периоды, истекшие до 1 января 2016 года)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125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000 10502000020000110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83,2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125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000 10503000010000110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Единый сельскохозяйственный налог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125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000 10504000020000110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139 445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157 900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155 150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111,3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98,3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  <a:tr h="125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000 10600000000000000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НАЛОГИ НА ИМУЩЕСТВО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1 764 469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1 764 469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1 864 099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105,6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105,6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254906"/>
                  </a:ext>
                </a:extLst>
              </a:tr>
              <a:tr h="125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000 10601000000000110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Налог на имущество физических лиц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310 779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310 779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324 928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104,6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104,6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820751"/>
                  </a:ext>
                </a:extLst>
              </a:tr>
              <a:tr h="125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000 10606000000000110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Земельный налог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1 453 690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1 453 690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1 539 171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105,9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105,9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174326"/>
                  </a:ext>
                </a:extLst>
              </a:tr>
              <a:tr h="125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000 10606030000000110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Земельный налог с организаций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1 175 991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1 175 991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1 207 103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102,6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102,6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800822"/>
                  </a:ext>
                </a:extLst>
              </a:tr>
              <a:tr h="1256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000 10606040000000110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Земельный налог с физических лиц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277 699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277 699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332 067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119,6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119,6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518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57350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об объеме и структуре налоговых и неналоговых доходов, а также межбюджетных трансфертов, </a:t>
            </a:r>
            <a:r>
              <a:rPr lang="ru-RU" sz="1600" dirty="0">
                <a:solidFill>
                  <a:srgbClr val="16E7CF"/>
                </a:solidFill>
              </a:rPr>
              <a:t>поступивших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бюджет Ленинского городского округа в 2022 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3715428"/>
              </p:ext>
            </p:extLst>
          </p:nvPr>
        </p:nvGraphicFramePr>
        <p:xfrm>
          <a:off x="-1" y="1113781"/>
          <a:ext cx="9144001" cy="40297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533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219224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54944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811389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63223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20888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5440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591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000 10800000000000000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ПОШЛИНА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43 295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43 505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44 512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102,8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102,3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331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000 10803000010000110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пошлина по делам, рассматриваемым в судах общей юрисдикции, мировыми судьями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43 155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43 155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44 117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102,2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102,2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35556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000 10807150010000110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Государственная пошлина за выдачу разрешения на установку рекламной конструкции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282,1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112,9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2693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343 946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273 904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306 782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89,2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112,0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4499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000 11105000000000120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Доходы, получаемые в виде арендной либо иной платы за передачу в возмездное пользование государственного и муниципального имущества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278 891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231 536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264 744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94,9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114,3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4499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000 11105012040000120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Доходы, получаемые в виде арендной платы за земельные участки, государственная собственность на которые не разграничена и которые расположены в границах городских округов, а также средства от продажи права на заключение договоров аренды указанных земельных участков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253 612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207 528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236 802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93,4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114,1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339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000 11105024040000120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Доходы, получаемые в виде арендной платы, а также средства от продажи права на заключение договоров аренды за земли, находящиеся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2 352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2 497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5 515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234,4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220,9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3394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000 11105034040000120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сдачи в аренду имущества, находящегося в оперативном управлении органов управления городских округов и созданных ими учреждений (за исключением имущества муниципальных бюджетных и автономных учреждений)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2 298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38,4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99,9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2289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000 11105074040000120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сдачи в аренду имущества, составляющего казну городских округов (за исключением земельных участков)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20 628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20 628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21 545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104,4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104,4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5605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000 11105312040000120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 по соглашениям об установлении сервитута, заключенным органами местного самоуправления городских округов, государственными или муниципальными предприятиями либо государственными или муниципальными учреждениями в отношении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1 290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3 290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3 364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260,9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102,3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709907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об объеме и структуре налоговых и неналоговых доходов, а также межбюджетных трансфертов, </a:t>
            </a:r>
            <a:r>
              <a:rPr lang="ru-RU" sz="1600" dirty="0">
                <a:solidFill>
                  <a:srgbClr val="16E7CF"/>
                </a:solidFill>
              </a:rPr>
              <a:t>поступивших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бюджет Ленинского городского округа в 2022 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974271"/>
              </p:ext>
            </p:extLst>
          </p:nvPr>
        </p:nvGraphicFramePr>
        <p:xfrm>
          <a:off x="0" y="1113782"/>
          <a:ext cx="9144000" cy="41402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533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219223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89001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54944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811389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63223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20887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534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0267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000 11105324040000120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 по соглашениям об установлении сервитута, заключенным органами местного самоуправления городских округов, государственными или муниципальными предприятиями либо государственными или муниципальными учреждениями в отношении земельных участков, находящихся в собственности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3309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000 11107014040000120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перечисления части прибыли, остающейся после уплаты налогов и иных обязательных платежей муниципальных унитарных предприятий, созданных городскими округами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12 992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5 937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6 037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46,5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101,7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5015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000 11109044040001120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социального найма жилого помещения муниципального жилого фонда)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13 700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18 500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20 777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151,7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112,3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5015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000 11109044040002120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коммерческого найма жилого помещения муниципального жилого фонда)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1 214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1 214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1 520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125,2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125,2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4386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000 11109080040001120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Плата, поступившая в рамках договора за предоставление права на размещение и эксплуатацию нестационарного торгового объекта на землях или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2 400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2 180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90,8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90,8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43869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000 11109080040002120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Плата, поступившая в рамках договора за предоставление права на размещение, установку и эксплуатацию рекламных конструкций на землях или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33 460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8 133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24,3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73,9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1419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000 11200000000000000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1 276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5 986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6 277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491,9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104,9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1419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000 11201000010000120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1 276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5 986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6 277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491,9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104,9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1419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000 11201010010000120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 за выбросы загрязняющих веществ в атмосферный воздух стационарными объектами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1 075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1 189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255,6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110,6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1709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000 11201030010000120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 за сбросы загрязняющих веществ в водные объекты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4 295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4 365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1049,3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101,6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  <a:tr h="1419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000 11201041010000120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 за размещение отходов производства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182,2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116,8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557446"/>
                  </a:ext>
                </a:extLst>
              </a:tr>
              <a:tr h="1419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000 11201042010000120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 за размещение твердых коммунальных отходов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385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585684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об объеме и структуре налоговых и неналоговых доходов, а также межбюджетных трансфертов, </a:t>
            </a:r>
            <a:r>
              <a:rPr lang="ru-RU" sz="1600" dirty="0">
                <a:solidFill>
                  <a:srgbClr val="16E7CF"/>
                </a:solidFill>
              </a:rPr>
              <a:t>поступивших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бюджет Ленинского городского округа в 2022 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406457"/>
              </p:ext>
            </p:extLst>
          </p:nvPr>
        </p:nvGraphicFramePr>
        <p:xfrm>
          <a:off x="0" y="1112456"/>
          <a:ext cx="9144000" cy="40089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5334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219224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88999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54944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811389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63223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20887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496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469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000 11300000000000000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10 567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11 517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2653,7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109,0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329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000 11301530040000130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 за оказание услуг по присоединению объектов дорожного сервиса к автомобильным дорогам общего пользования местного значения, зачисляемая в бюджеты городских округов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3116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000 11301994040001130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 за предоставление места для создания семейного (родового) захоронения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3 580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3 585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578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000 11301994040002130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 за оформление родственных, почетных, воинских захоронений, созданных с 1 августа 2004 года по 30 июня 2020 года включительно, превышающих установленный органами самоуправления муниципальных образований Московской области размер данных мест захоронений, как семейные (родовые) захоронения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1 669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2 072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124,1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2356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000 11302994040000130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доходы от компенсации затрат бюджетов городских округов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5 254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5 777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1331,0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109,9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2492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000 11400000000000000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98 086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238 489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249 518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254,4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104,6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2420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000 11401040040000410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продажи квартир, находящихся в собственности городских округов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28 868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50 568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52 766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182,8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104,3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4578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000 11402043040000410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реализации иного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казенных), в части реализации основных средств по указанному имуществу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4 818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56 296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56 392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1170,5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2618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000 11406012040000430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продажи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13 500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19 195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142,2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96,0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2594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000 11406024040000430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от продажи земельных участков, находящихся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58,7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75,4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  <a:tr h="4366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000 11406312040000430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Плата за увеличение площади земельных участков, находящихся в частной собственности, в результате перераспределения таких земельных участков и земель (или)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50 000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110 925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120 636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241,3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108,8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92051"/>
                  </a:ext>
                </a:extLst>
              </a:tr>
              <a:tr h="1204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000 11600000000000000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ШТРАФЫ, САНКЦИИ, ВОЗМЕЩЕНИЕ УЩЕРБА</a:t>
                      </a:r>
                    </a:p>
                  </a:txBody>
                  <a:tcPr marL="7620" marR="7620" marT="76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4 543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14 779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15 886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349,7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107,5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372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23824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об объеме и структуре налоговых и неналоговых доходов, а также межбюджетных трансфертов, </a:t>
            </a:r>
            <a:r>
              <a:rPr lang="ru-RU" sz="1600" dirty="0">
                <a:solidFill>
                  <a:srgbClr val="16E7CF"/>
                </a:solidFill>
              </a:rPr>
              <a:t>поступивших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бюджет Ленинского городского округа в 2022 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284749"/>
              </p:ext>
            </p:extLst>
          </p:nvPr>
        </p:nvGraphicFramePr>
        <p:xfrm>
          <a:off x="-1" y="920570"/>
          <a:ext cx="9144001" cy="42229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533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219225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54945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811388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63222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20888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472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250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000 11700000000000000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НЕНАЛОГОВЫЕ ДОХОДЫ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3 500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74 430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74 625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2132,1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024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000 11705040040000180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неналоговые доходы бюджетов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3436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000 11705040040001180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неналоговые доходы бюджетов городских округов (плата за размещение объектов на землях или земельных участках, находящихся в муниципальной собственности или собственность на которые не разграничены, расположенных в границах городских округов)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1 290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107,2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2317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000 11705040040002180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неналоговые доходы бюджетов городских округов (компенсационные выплаты за вырубку зеленых насаждений)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73 429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73 607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7360,7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27403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000 11705040040003180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неналоговые доходы бюджетов городских округов (плата за право на организацию ярмарок на месте проведения ярмарок)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1254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000 11715000000000150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Инициативные платежи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1254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000 20000000000000000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БЕЗВОЗМЕЗДНЫЕ ПОСТУПЛЕНИЯ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7 704 198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7 972 203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7 952 911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103,2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99,8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2317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7 704 198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7 545 957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7 441 627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96,6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98,6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2317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000 20215001040000150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Дотации бюджетам городских округов на выравнивание бюджетной обеспеченности из бюджета субъекта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6 901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6 901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6 901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2121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000 20220000000000150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 бюджетам бюджетной системы Российской Федерации (межбюджетные субсидии)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3 883 975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3 609 010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3 529 729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90,9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97,8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  <a:tr h="4554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000 20220216040000150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 бюджетам городских округов на осуществление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51 866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60 039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60 038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115,8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92051"/>
                  </a:ext>
                </a:extLst>
              </a:tr>
              <a:tr h="3436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000 20225169040000150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 бюджетам городских округов на создание и обеспечение функционирования центров образования естественно-научной и технологической направленностей в общеобразовательных организациях, расположенных в сельской местности и малых городах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3 137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3 138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3 007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95,8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95,8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372936"/>
                  </a:ext>
                </a:extLst>
              </a:tr>
              <a:tr h="4554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000 20225208040000150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 бюджетам городских округов на государственную поддержку образовательных организаций в целях оснащения (обновления) их компьютерным, мультимедийным, презентационным оборудованием и программным обеспечением в рамках эксперимента по модернизации начального общего, основного общего и среднего общего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9 239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7 737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7 737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83,7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170834"/>
                  </a:ext>
                </a:extLst>
              </a:tr>
              <a:tr h="2924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000 20225243040000150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 бюджетам городских округов на строительство и реконструкцию (модернизацию) объектов питьевого водоснабжения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161 471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199 889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199 065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123,3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99,6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00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270460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об объеме и структуре налоговых и неналоговых доходов, а также межбюджетных трансфертов, </a:t>
            </a:r>
            <a:r>
              <a:rPr lang="ru-RU" sz="1600" dirty="0">
                <a:solidFill>
                  <a:srgbClr val="16E7CF"/>
                </a:solidFill>
              </a:rPr>
              <a:t>поступивших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бюджет Ленинского городского округа в 2022 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075672"/>
              </p:ext>
            </p:extLst>
          </p:nvPr>
        </p:nvGraphicFramePr>
        <p:xfrm>
          <a:off x="-1" y="987139"/>
          <a:ext cx="9144001" cy="41563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533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219224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54945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811389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63222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20888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443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3352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000 20225304040000150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 бюджетам городских округов на организацию бесплатного горячего питания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177 053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167 583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148 400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83,8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88,6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248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000 20225305040000150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 бюджетам городских округов на создание новых мест в общеобразовательных организациях в связи с ростом числа обучающихся, вызванным демографическим фактором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427 446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841 478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584 480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136,7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69,5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2670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000 20225497040000150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 бюджетам городских округов на реализацию мероприятий по обеспечению жильем молодых семей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1 552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1 624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1 623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104,6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3255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000 20225555040000150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 бюджетам городских округов на реализацию программ формирования современной городской среды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26 290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23701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000 20225519040000150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 бюджетам городских округов на поддержку отрасли культуры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99,9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1705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000 20229999040000150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субсидии бюджетам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3 025 026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2 326 630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2 524 485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83,5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108,5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1162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000 20230000000000150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3 813 322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3 910 066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3 885 993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101,9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99,4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2248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000 20230022040000150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Субвенции бюджетам городских округов на предоставление гражданам субсидий на оплату жилого помещения и коммунальных услуг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46 632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21 092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20 883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44,8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99,0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2248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000 20230024040000150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Субвенции бюджетам городских округов на выполнение передаваемых полномочий субъектов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3 562 028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3 626 536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3 615 405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101,5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99,7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3333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000 20230029040000150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Субвенции бюджетам городских округов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79 237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77 897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68 528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86,5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88,0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  <a:tr h="3333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000 20235082040000150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Субвенции бюджетам городских округов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38 938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88 318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85 034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218,4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96,3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92051"/>
                  </a:ext>
                </a:extLst>
              </a:tr>
              <a:tr h="2529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000 20235118040000150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Субвенции бюджетам городских округов на осуществление первичного воинского учета органами местного самоуправления поселений, муниципальных и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9 180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9 499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9 474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103,2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99,7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372936"/>
                  </a:ext>
                </a:extLst>
              </a:tr>
              <a:tr h="3333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000 20235120040000150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Субвенции бюджетам городских округов 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1 333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1 333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1 279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95,9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95,9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879860"/>
                  </a:ext>
                </a:extLst>
              </a:tr>
              <a:tr h="33335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000 20235135040000150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Субвенции бюджетам городских округов на осуществление полномочий по обеспечению жильем отдельных категорий граждан, установленных Федеральным законом от 12 января 1995 года N 5-ФЗ "О ветеранах"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2 732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620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96308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6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об объеме и структуре налоговых и неналоговых доходов, а также межбюджетных трансфертов, </a:t>
            </a:r>
            <a:r>
              <a:rPr lang="ru-RU" sz="1600" dirty="0">
                <a:solidFill>
                  <a:srgbClr val="16E7CF"/>
                </a:solidFill>
              </a:rPr>
              <a:t>поступивших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бюджет Ленинского городского округа в 2022 году в сравнении с плановыми назначениями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025954"/>
              </p:ext>
            </p:extLst>
          </p:nvPr>
        </p:nvGraphicFramePr>
        <p:xfrm>
          <a:off x="1" y="987135"/>
          <a:ext cx="9143998" cy="41830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5332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219223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888999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754945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811389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663223">
                  <a:extLst>
                    <a:ext uri="{9D8B030D-6E8A-4147-A177-3AD203B41FA5}">
                      <a16:colId xmlns:a16="http://schemas.microsoft.com/office/drawing/2014/main" val="580002273"/>
                    </a:ext>
                  </a:extLst>
                </a:gridCol>
                <a:gridCol w="620887">
                  <a:extLst>
                    <a:ext uri="{9D8B030D-6E8A-4147-A177-3AD203B41FA5}">
                      <a16:colId xmlns:a16="http://schemas.microsoft.com/office/drawing/2014/main" val="90080197"/>
                    </a:ext>
                  </a:extLst>
                </a:gridCol>
              </a:tblGrid>
              <a:tr h="5286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Код дохода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Наименование доходов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10AD9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План по решению о бюджете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Фактическое исполнение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первоначального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% исполнения уточненного плана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050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000 20235176040000150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Субвенции бюджетам городских округов на осуществление полномочий по обеспечению жильем отдельных категорий граждан, установленных Федеральным законом от 24 ноября 1995 года N 181-ФЗ "О социальной защите инвалидов в Российской Федерации"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1 366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3271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000 20235303040000150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Субвенции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68 121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81 636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81 636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119,8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3454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000 20239999040000150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субвенции бюджетам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3 755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3 755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3 755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2953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000 20240000000000150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Иные межбюджетные трансферты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19 980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19 003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95,1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4588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000 20245179040000150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Межбюджетные трансферты, передаваемые бюджетам городских округов 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1 745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1 745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2206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000 20245519040000150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Межбюджетные трансферты, передаваемые бюджетам городских округов на поддержку отрасли культуры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23478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000 20249999040000150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межбюджетные трансферты, передаваемые бюджетам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18 097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17 120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94,6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9350029"/>
                  </a:ext>
                </a:extLst>
              </a:tr>
              <a:tr h="2334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000 20700000000000000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БЕЗВОЗМЕЗДНЫЕ ПОСТУПЛЕНИЯ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431 014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513 111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119,0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444273"/>
                  </a:ext>
                </a:extLst>
              </a:tr>
              <a:tr h="2471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000 20704050040000150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Прочие безвозмездные поступления в бюджеты городских округов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431 014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513 111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119,0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12429"/>
                  </a:ext>
                </a:extLst>
              </a:tr>
              <a:tr h="3271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000 21800000000000000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12 459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15 402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123,6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879186"/>
                  </a:ext>
                </a:extLst>
              </a:tr>
              <a:tr h="2206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000 21900000000000000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-17 227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-17 228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392051"/>
                  </a:ext>
                </a:extLst>
              </a:tr>
              <a:tr h="336985">
                <a:tc>
                  <a:txBody>
                    <a:bodyPr/>
                    <a:lstStyle/>
                    <a:p>
                      <a:pPr algn="ctr" fontAlgn="b"/>
                      <a:endParaRPr lang="en-US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10AD9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 ДОХОДОВ</a:t>
                      </a:r>
                    </a:p>
                  </a:txBody>
                  <a:tcPr marL="7620" marR="7620" marT="7620" marB="0" anchor="ctr">
                    <a:solidFill>
                      <a:srgbClr val="10AD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13 864 361</a:t>
                      </a:r>
                    </a:p>
                  </a:txBody>
                  <a:tcPr marL="7620" marR="7620" marT="7620" marB="0" anchor="ctr">
                    <a:solidFill>
                      <a:srgbClr val="10AD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14 115 088</a:t>
                      </a:r>
                    </a:p>
                  </a:txBody>
                  <a:tcPr marL="7620" marR="7620" marT="7620" marB="0" anchor="ctr">
                    <a:solidFill>
                      <a:srgbClr val="10AD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14 486 358</a:t>
                      </a:r>
                    </a:p>
                  </a:txBody>
                  <a:tcPr marL="7620" marR="7620" marT="7620" marB="0" anchor="ctr">
                    <a:solidFill>
                      <a:srgbClr val="10AD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104,5</a:t>
                      </a:r>
                    </a:p>
                  </a:txBody>
                  <a:tcPr marL="7620" marR="7620" marT="7620" marB="0" anchor="ctr">
                    <a:solidFill>
                      <a:srgbClr val="10AD9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1" i="0" u="none" strike="noStrike" dirty="0">
                          <a:solidFill>
                            <a:srgbClr val="343947"/>
                          </a:solidFill>
                          <a:effectLst/>
                          <a:latin typeface="Arial" panose="020B0604020202020204" pitchFamily="34" charset="0"/>
                        </a:rPr>
                        <a:t>102,6</a:t>
                      </a:r>
                    </a:p>
                  </a:txBody>
                  <a:tcPr marL="7620" marR="7620" marT="7620" marB="0" anchor="ctr">
                    <a:solidFill>
                      <a:srgbClr val="10AD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372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380873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6968" y="66565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/>
            <a:r>
              <a:rPr lang="ru-RU" sz="1600" dirty="0">
                <a:solidFill>
                  <a:srgbClr val="16E7CF"/>
                </a:solidFill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</a:t>
            </a:r>
            <a:endParaRPr lang="en-US" sz="1600" dirty="0">
              <a:solidFill>
                <a:srgbClr val="16E7CF"/>
              </a:solidFill>
            </a:endParaRPr>
          </a:p>
          <a:p>
            <a:pPr algn="ctr"/>
            <a:r>
              <a:rPr lang="ru-RU" sz="1600" dirty="0">
                <a:solidFill>
                  <a:srgbClr val="16E7CF"/>
                </a:solidFill>
              </a:rPr>
              <a:t>по состоянию на 01.01.2023</a:t>
            </a:r>
            <a:r>
              <a:rPr lang="en-US" sz="1600" dirty="0">
                <a:solidFill>
                  <a:srgbClr val="16E7CF"/>
                </a:solidFill>
              </a:rPr>
              <a:t> </a:t>
            </a:r>
            <a:r>
              <a:rPr lang="ru-RU" sz="1400" i="1" dirty="0">
                <a:solidFill>
                  <a:srgbClr val="16E7CF"/>
                </a:solidFill>
              </a:rPr>
              <a:t>(рублей)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804673905"/>
              </p:ext>
            </p:extLst>
          </p:nvPr>
        </p:nvGraphicFramePr>
        <p:xfrm>
          <a:off x="327806" y="3476558"/>
          <a:ext cx="8514269" cy="828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218536"/>
              </p:ext>
            </p:extLst>
          </p:nvPr>
        </p:nvGraphicFramePr>
        <p:xfrm>
          <a:off x="69012" y="1056262"/>
          <a:ext cx="8928340" cy="2417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3531">
                  <a:extLst>
                    <a:ext uri="{9D8B030D-6E8A-4147-A177-3AD203B41FA5}">
                      <a16:colId xmlns:a16="http://schemas.microsoft.com/office/drawing/2014/main" val="732356789"/>
                    </a:ext>
                  </a:extLst>
                </a:gridCol>
                <a:gridCol w="1715127">
                  <a:extLst>
                    <a:ext uri="{9D8B030D-6E8A-4147-A177-3AD203B41FA5}">
                      <a16:colId xmlns:a16="http://schemas.microsoft.com/office/drawing/2014/main" val="1615201752"/>
                    </a:ext>
                  </a:extLst>
                </a:gridCol>
                <a:gridCol w="2477597">
                  <a:extLst>
                    <a:ext uri="{9D8B030D-6E8A-4147-A177-3AD203B41FA5}">
                      <a16:colId xmlns:a16="http://schemas.microsoft.com/office/drawing/2014/main" val="3487743512"/>
                    </a:ext>
                  </a:extLst>
                </a:gridCol>
                <a:gridCol w="2232085">
                  <a:extLst>
                    <a:ext uri="{9D8B030D-6E8A-4147-A177-3AD203B41FA5}">
                      <a16:colId xmlns:a16="http://schemas.microsoft.com/office/drawing/2014/main" val="686100388"/>
                    </a:ext>
                  </a:extLst>
                </a:gridCol>
              </a:tblGrid>
              <a:tr h="7277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Наименование муниципального  образования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Численность постоянного населения на 01.01.2022 г. (чел.)*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Сумма налоговых и неналоговых доходов (тыс. руб.)**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расчете на 1 жителя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439203"/>
                  </a:ext>
                </a:extLst>
              </a:tr>
              <a:tr h="2741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Ленинский</a:t>
                      </a:r>
                    </a:p>
                  </a:txBody>
                  <a:tcPr marL="5715" marR="5715" marT="571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193 675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6 533 447,0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33 734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79886"/>
                  </a:ext>
                </a:extLst>
              </a:tr>
              <a:tr h="3400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Домодедово</a:t>
                      </a: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183 708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343947"/>
                          </a:solidFill>
                          <a:effectLst/>
                          <a:latin typeface="+mn-lt"/>
                        </a:rPr>
                        <a:t>5 944 631,0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32 359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24236"/>
                  </a:ext>
                </a:extLst>
              </a:tr>
              <a:tr h="2741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Красногорск</a:t>
                      </a:r>
                    </a:p>
                  </a:txBody>
                  <a:tcPr marL="5715" marR="5715" marT="571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278 515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343947"/>
                          </a:solidFill>
                          <a:effectLst/>
                          <a:latin typeface="+mn-lt"/>
                        </a:rPr>
                        <a:t>10 859 318,0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38 990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069277"/>
                  </a:ext>
                </a:extLst>
              </a:tr>
              <a:tr h="2741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Мытищи</a:t>
                      </a: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290 495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8 959 869,0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30 843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66920"/>
                  </a:ext>
                </a:extLst>
              </a:tr>
              <a:tr h="27412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Раменский</a:t>
                      </a:r>
                    </a:p>
                  </a:txBody>
                  <a:tcPr marL="5715" marR="5715" marT="571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319 084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7 905 055,0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24 774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764792"/>
                  </a:ext>
                </a:extLst>
              </a:tr>
              <a:tr h="2528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Подольск</a:t>
                      </a: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332 600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8 022 857,0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24 122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992369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69010" y="3548941"/>
            <a:ext cx="8928341" cy="600164"/>
          </a:xfrm>
          <a:prstGeom prst="rect">
            <a:avLst/>
          </a:prstGeom>
          <a:solidFill>
            <a:srgbClr val="B1FDEA"/>
          </a:solidFill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2"/>
                </a:solidFill>
              </a:rPr>
              <a:t>*Информация по численности населения размещена на официальном сайте Росстата </a:t>
            </a:r>
          </a:p>
          <a:p>
            <a:r>
              <a:rPr lang="ru-RU" sz="1100" dirty="0">
                <a:solidFill>
                  <a:schemeClr val="bg2"/>
                </a:solidFill>
              </a:rPr>
              <a:t>(Главная страница/ Официальная статистика/Московская область/Население/</a:t>
            </a:r>
          </a:p>
          <a:p>
            <a:r>
              <a:rPr lang="ru-RU" sz="1100" dirty="0">
                <a:solidFill>
                  <a:schemeClr val="bg2"/>
                </a:solidFill>
              </a:rPr>
              <a:t>Оценка численности постоянного населения МО на 1 января 2022 года)                                                           </a:t>
            </a:r>
            <a:r>
              <a:rPr lang="en-US" sz="1100" u="sng" dirty="0">
                <a:solidFill>
                  <a:schemeClr val="bg2"/>
                </a:solidFill>
              </a:rPr>
              <a:t>https://mosstat.gks.ru</a:t>
            </a:r>
            <a:endParaRPr lang="ru-RU" sz="1100" u="sng" dirty="0">
              <a:solidFill>
                <a:schemeClr val="bg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0800000" flipV="1">
            <a:off x="5322496" y="4248000"/>
            <a:ext cx="3674854" cy="600164"/>
          </a:xfrm>
          <a:prstGeom prst="rect">
            <a:avLst/>
          </a:prstGeom>
          <a:solidFill>
            <a:srgbClr val="B1FDEA"/>
          </a:solidFill>
        </p:spPr>
        <p:txBody>
          <a:bodyPr wrap="square">
            <a:spAutoFit/>
          </a:bodyPr>
          <a:lstStyle/>
          <a:p>
            <a:r>
              <a:rPr lang="en-US" sz="1100" u="sng" dirty="0">
                <a:solidFill>
                  <a:schemeClr val="bg2"/>
                </a:solidFill>
              </a:rPr>
              <a:t>https://budget.mosreg.ru/analitika/ispolnenie-byudjeta-subekta/sravnenie-po-osnovnym-parametram-ispolneniya-byudzhetov-municipalnyx-obrazovanij</a:t>
            </a:r>
            <a:r>
              <a:rPr lang="ru-RU" sz="1100" u="sng" dirty="0">
                <a:solidFill>
                  <a:schemeClr val="bg2"/>
                </a:solidFill>
              </a:rPr>
              <a:t>/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2000" y="4248000"/>
            <a:ext cx="5253484" cy="590349"/>
          </a:xfrm>
          <a:prstGeom prst="rect">
            <a:avLst/>
          </a:prstGeom>
          <a:solidFill>
            <a:srgbClr val="B1FDEA"/>
          </a:solidFill>
        </p:spPr>
        <p:txBody>
          <a:bodyPr wrap="square" lIns="90000" tIns="36000">
            <a:spAutoFit/>
          </a:bodyPr>
          <a:lstStyle/>
          <a:p>
            <a:r>
              <a:rPr lang="ru-RU" sz="1100" dirty="0">
                <a:solidFill>
                  <a:schemeClr val="bg2"/>
                </a:solidFill>
              </a:rPr>
              <a:t>*</a:t>
            </a:r>
            <a:r>
              <a:rPr lang="en-US" sz="1100" dirty="0">
                <a:solidFill>
                  <a:schemeClr val="bg2"/>
                </a:solidFill>
              </a:rPr>
              <a:t>*</a:t>
            </a:r>
            <a:r>
              <a:rPr lang="ru-RU" sz="1100" dirty="0">
                <a:solidFill>
                  <a:schemeClr val="bg2"/>
                </a:solidFill>
              </a:rPr>
              <a:t>Информация о налоговых и неналоговых доходах в разрезе                                                      муниципальных образований размещена на портале «Открытый бюджет МО» по ссылке:</a:t>
            </a:r>
          </a:p>
        </p:txBody>
      </p:sp>
    </p:spTree>
    <p:extLst>
      <p:ext uri="{BB962C8B-B14F-4D97-AF65-F5344CB8AC3E}">
        <p14:creationId xmlns:p14="http://schemas.microsoft.com/office/powerpoint/2010/main" val="272587443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6968" y="189675"/>
            <a:ext cx="7983415" cy="60778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/>
            <a:r>
              <a:rPr lang="ru-RU" sz="1600" dirty="0">
                <a:solidFill>
                  <a:srgbClr val="16E7CF"/>
                </a:solidFill>
              </a:rPr>
              <a:t>Информация об удельном объеме доходов бюджета Ленинского городского округа в расчете на душу населения по состоянию на 01.01.2023</a:t>
            </a:r>
            <a:r>
              <a:rPr lang="en-US" sz="1600" dirty="0">
                <a:solidFill>
                  <a:srgbClr val="16E7CF"/>
                </a:solidFill>
              </a:rPr>
              <a:t> </a:t>
            </a:r>
            <a:r>
              <a:rPr lang="ru-RU" sz="1400" i="1" dirty="0">
                <a:solidFill>
                  <a:srgbClr val="16E7CF"/>
                </a:solidFill>
              </a:rPr>
              <a:t>(рублей)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199866"/>
              </p:ext>
            </p:extLst>
          </p:nvPr>
        </p:nvGraphicFramePr>
        <p:xfrm>
          <a:off x="155273" y="1105981"/>
          <a:ext cx="8833454" cy="21244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7262">
                  <a:extLst>
                    <a:ext uri="{9D8B030D-6E8A-4147-A177-3AD203B41FA5}">
                      <a16:colId xmlns:a16="http://schemas.microsoft.com/office/drawing/2014/main" val="799442837"/>
                    </a:ext>
                  </a:extLst>
                </a:gridCol>
                <a:gridCol w="936582">
                  <a:extLst>
                    <a:ext uri="{9D8B030D-6E8A-4147-A177-3AD203B41FA5}">
                      <a16:colId xmlns:a16="http://schemas.microsoft.com/office/drawing/2014/main" val="537740782"/>
                    </a:ext>
                  </a:extLst>
                </a:gridCol>
                <a:gridCol w="1261922">
                  <a:extLst>
                    <a:ext uri="{9D8B030D-6E8A-4147-A177-3AD203B41FA5}">
                      <a16:colId xmlns:a16="http://schemas.microsoft.com/office/drawing/2014/main" val="3952419327"/>
                    </a:ext>
                  </a:extLst>
                </a:gridCol>
                <a:gridCol w="1261922">
                  <a:extLst>
                    <a:ext uri="{9D8B030D-6E8A-4147-A177-3AD203B41FA5}">
                      <a16:colId xmlns:a16="http://schemas.microsoft.com/office/drawing/2014/main" val="791126436"/>
                    </a:ext>
                  </a:extLst>
                </a:gridCol>
                <a:gridCol w="1261922">
                  <a:extLst>
                    <a:ext uri="{9D8B030D-6E8A-4147-A177-3AD203B41FA5}">
                      <a16:colId xmlns:a16="http://schemas.microsoft.com/office/drawing/2014/main" val="1768510530"/>
                    </a:ext>
                  </a:extLst>
                </a:gridCol>
                <a:gridCol w="1261922">
                  <a:extLst>
                    <a:ext uri="{9D8B030D-6E8A-4147-A177-3AD203B41FA5}">
                      <a16:colId xmlns:a16="http://schemas.microsoft.com/office/drawing/2014/main" val="3565222272"/>
                    </a:ext>
                  </a:extLst>
                </a:gridCol>
                <a:gridCol w="1261922">
                  <a:extLst>
                    <a:ext uri="{9D8B030D-6E8A-4147-A177-3AD203B41FA5}">
                      <a16:colId xmlns:a16="http://schemas.microsoft.com/office/drawing/2014/main" val="557734945"/>
                    </a:ext>
                  </a:extLst>
                </a:gridCol>
              </a:tblGrid>
              <a:tr h="37680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Виды доходов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сравнении с другими муниципальными образованиями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902373"/>
                  </a:ext>
                </a:extLst>
              </a:tr>
              <a:tr h="37680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Домодедово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Красногорск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Раменский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Подольск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374130"/>
                  </a:ext>
                </a:extLst>
              </a:tr>
              <a:tr h="3768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Всего, в том числе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74 797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59 687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79 294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58 500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47 928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48 905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699793"/>
                  </a:ext>
                </a:extLst>
              </a:tr>
              <a:tr h="3827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Налоговые и неналоговые доходы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33 734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32 359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38 990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30 843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24 774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24 122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</a:t>
                      </a:r>
                    </a:p>
                  </a:txBody>
                  <a:tcPr marL="7620" marR="7620" marT="7620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508024"/>
                  </a:ext>
                </a:extLst>
              </a:tr>
              <a:tr h="3768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Безвозмездные поступления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38 423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27 816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40 426    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27 790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23 186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24 652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60854"/>
                  </a:ext>
                </a:extLst>
              </a:tr>
            </a:tbl>
          </a:graphicData>
        </a:graphic>
      </p:graphicFrame>
      <p:pic>
        <p:nvPicPr>
          <p:cNvPr id="18434" name="Picture 2" descr="https://forexsiri.com/images/fbs/1592709154380/original/forex-archer-trading-strateg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49" y="3230417"/>
            <a:ext cx="4045330" cy="189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85441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800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396" y="312784"/>
            <a:ext cx="8817175" cy="36156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lang="ru-RU" sz="1600" dirty="0">
                <a:solidFill>
                  <a:srgbClr val="16E7CF"/>
                </a:solidFill>
              </a:rPr>
              <a:t>Перечень налоговых льгот и ставок по местным налогам в 2022 году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15314"/>
              </p:ext>
            </p:extLst>
          </p:nvPr>
        </p:nvGraphicFramePr>
        <p:xfrm>
          <a:off x="5" y="987137"/>
          <a:ext cx="6228266" cy="4076600"/>
        </p:xfrm>
        <a:graphic>
          <a:graphicData uri="http://schemas.openxmlformats.org/drawingml/2006/table">
            <a:tbl>
              <a:tblPr firstRow="1" bandRow="1"/>
              <a:tblGrid>
                <a:gridCol w="1735886">
                  <a:extLst>
                    <a:ext uri="{9D8B030D-6E8A-4147-A177-3AD203B41FA5}">
                      <a16:colId xmlns:a16="http://schemas.microsoft.com/office/drawing/2014/main" val="3541408019"/>
                    </a:ext>
                  </a:extLst>
                </a:gridCol>
                <a:gridCol w="2756490">
                  <a:extLst>
                    <a:ext uri="{9D8B030D-6E8A-4147-A177-3AD203B41FA5}">
                      <a16:colId xmlns:a16="http://schemas.microsoft.com/office/drawing/2014/main" val="2307190618"/>
                    </a:ext>
                  </a:extLst>
                </a:gridCol>
                <a:gridCol w="1735890">
                  <a:extLst>
                    <a:ext uri="{9D8B030D-6E8A-4147-A177-3AD203B41FA5}">
                      <a16:colId xmlns:a16="http://schemas.microsoft.com/office/drawing/2014/main" val="3417188649"/>
                    </a:ext>
                  </a:extLst>
                </a:gridCol>
              </a:tblGrid>
              <a:tr h="2871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Ставка налога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Налоговые льготы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Нормативный правовой документ</a:t>
                      </a:r>
                    </a:p>
                  </a:txBody>
                  <a:tcPr marL="5446" marR="5446" marT="5446" marB="0" anchor="ctr"/>
                </a:tc>
                <a:extLst>
                  <a:ext uri="{0D108BD9-81ED-4DB2-BD59-A6C34878D82A}">
                    <a16:rowId xmlns:a16="http://schemas.microsoft.com/office/drawing/2014/main" val="804651814"/>
                  </a:ext>
                </a:extLst>
              </a:tr>
              <a:tr h="225162">
                <a:tc gridSpan="3">
                  <a:txBody>
                    <a:bodyPr/>
                    <a:lstStyle/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Земельный налог с юридических лиц </a:t>
                      </a:r>
                      <a:endParaRPr lang="ru-RU" sz="1000" kern="0" baseline="0" dirty="0">
                        <a:solidFill>
                          <a:schemeClr val="bg2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70711"/>
                  </a:ext>
                </a:extLst>
              </a:tr>
              <a:tr h="1018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от 27.01.2021 N 23/2, от 03.02.2022 N 41/2, от 27.05.2022 N 48/2,</a:t>
                      </a:r>
                    </a:p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 20.06.2022 N 49/2)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6" marR="5446" marT="5446" marB="0" anchor="ctr"/>
                </a:tc>
                <a:extLst>
                  <a:ext uri="{0D108BD9-81ED-4DB2-BD59-A6C34878D82A}">
                    <a16:rowId xmlns:a16="http://schemas.microsoft.com/office/drawing/2014/main" val="3255500368"/>
                  </a:ext>
                </a:extLst>
              </a:tr>
              <a:tr h="225162">
                <a:tc gridSpan="3">
                  <a:txBody>
                    <a:bodyPr/>
                    <a:lstStyle/>
                    <a:p>
                      <a:r>
                        <a:rPr lang="ru-RU" sz="10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j-lt"/>
                        </a:rPr>
                        <a:t>Земельный налог с физических лиц</a:t>
                      </a:r>
                      <a:r>
                        <a:rPr lang="ru-RU" sz="10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j-lt"/>
                        </a:rPr>
                        <a:t> </a:t>
                      </a:r>
                      <a:endParaRPr lang="ru-RU" sz="100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665239"/>
                  </a:ext>
                </a:extLst>
              </a:tr>
              <a:tr h="10182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  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от 27.01.2021 N 23/2, от 03.02.2022 N 41/2, от 27.05.2022 N 48/2,</a:t>
                      </a:r>
                    </a:p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 20.06.2022 N 49/2)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446" marR="5446" marT="5446" marB="0" anchor="ctr"/>
                </a:tc>
                <a:extLst>
                  <a:ext uri="{0D108BD9-81ED-4DB2-BD59-A6C34878D82A}">
                    <a16:rowId xmlns:a16="http://schemas.microsoft.com/office/drawing/2014/main" val="3965869785"/>
                  </a:ext>
                </a:extLst>
              </a:tr>
              <a:tr h="298301">
                <a:tc gridSpan="3">
                  <a:txBody>
                    <a:bodyPr/>
                    <a:lstStyle/>
                    <a:p>
                      <a:r>
                        <a:rPr lang="ru-RU" sz="10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j-lt"/>
                        </a:rPr>
                        <a:t>Налог на имущество физических лиц</a:t>
                      </a:r>
                      <a:r>
                        <a:rPr lang="ru-RU" sz="10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j-lt"/>
                        </a:rPr>
                        <a:t> </a:t>
                      </a:r>
                      <a:endParaRPr lang="ru-RU" sz="100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326043"/>
                  </a:ext>
                </a:extLst>
              </a:tr>
              <a:tr h="943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0,15 процента до 2,0 процентов от кадастровой стоимости объекта в зависимости от вида имущества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407 Налогового кодекса Российской Федерации, а также льготы, установленные Решением Совета депутатов от 21.10.2020 №16/5 "О налоге на имущество физических лиц на территории Ленинского городского округа"</a:t>
                      </a:r>
                    </a:p>
                  </a:txBody>
                  <a:tcPr marL="5446" marR="5446" marT="54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</a:t>
                      </a:r>
                    </a:p>
                  </a:txBody>
                  <a:tcPr marL="5446" marR="5446" marT="5446" marB="0" anchor="ctr"/>
                </a:tc>
                <a:extLst>
                  <a:ext uri="{0D108BD9-81ED-4DB2-BD59-A6C34878D82A}">
                    <a16:rowId xmlns:a16="http://schemas.microsoft.com/office/drawing/2014/main" val="322565463"/>
                  </a:ext>
                </a:extLst>
              </a:tr>
            </a:tbl>
          </a:graphicData>
        </a:graphic>
      </p:graphicFrame>
      <p:pic>
        <p:nvPicPr>
          <p:cNvPr id="19458" name="Picture 2" descr="https://kgo66.ru/images/system/pagemenu/finupr/img-b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272" y="1660905"/>
            <a:ext cx="2915729" cy="284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349615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400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480" y="189674"/>
            <a:ext cx="8856519" cy="60778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lang="ru-RU" sz="1600" dirty="0">
                <a:solidFill>
                  <a:srgbClr val="16E7CF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в 2022 году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329491"/>
              </p:ext>
            </p:extLst>
          </p:nvPr>
        </p:nvGraphicFramePr>
        <p:xfrm>
          <a:off x="2" y="987137"/>
          <a:ext cx="9143998" cy="4079878"/>
        </p:xfrm>
        <a:graphic>
          <a:graphicData uri="http://schemas.openxmlformats.org/drawingml/2006/table">
            <a:tbl>
              <a:tblPr firstRow="1" bandRow="1"/>
              <a:tblGrid>
                <a:gridCol w="514969">
                  <a:extLst>
                    <a:ext uri="{9D8B030D-6E8A-4147-A177-3AD203B41FA5}">
                      <a16:colId xmlns:a16="http://schemas.microsoft.com/office/drawing/2014/main" val="3541408019"/>
                    </a:ext>
                  </a:extLst>
                </a:gridCol>
                <a:gridCol w="4738170">
                  <a:extLst>
                    <a:ext uri="{9D8B030D-6E8A-4147-A177-3AD203B41FA5}">
                      <a16:colId xmlns:a16="http://schemas.microsoft.com/office/drawing/2014/main" val="37774887"/>
                    </a:ext>
                  </a:extLst>
                </a:gridCol>
                <a:gridCol w="2431047">
                  <a:extLst>
                    <a:ext uri="{9D8B030D-6E8A-4147-A177-3AD203B41FA5}">
                      <a16:colId xmlns:a16="http://schemas.microsoft.com/office/drawing/2014/main" val="2803113334"/>
                    </a:ext>
                  </a:extLst>
                </a:gridCol>
                <a:gridCol w="745090">
                  <a:extLst>
                    <a:ext uri="{9D8B030D-6E8A-4147-A177-3AD203B41FA5}">
                      <a16:colId xmlns:a16="http://schemas.microsoft.com/office/drawing/2014/main" val="2345011599"/>
                    </a:ext>
                  </a:extLst>
                </a:gridCol>
                <a:gridCol w="714722">
                  <a:extLst>
                    <a:ext uri="{9D8B030D-6E8A-4147-A177-3AD203B41FA5}">
                      <a16:colId xmlns:a16="http://schemas.microsoft.com/office/drawing/2014/main" val="4076489346"/>
                    </a:ext>
                  </a:extLst>
                </a:gridCol>
              </a:tblGrid>
              <a:tr h="55602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Правовое основание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2022 года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2022 года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4651814"/>
                  </a:ext>
                </a:extLst>
              </a:tr>
              <a:tr h="266193">
                <a:tc>
                  <a:txBody>
                    <a:bodyPr/>
                    <a:lstStyle/>
                    <a:p>
                      <a:r>
                        <a:rPr lang="ru-RU" sz="10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10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Земельный налог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70711"/>
                  </a:ext>
                </a:extLst>
              </a:tr>
              <a:tr h="246986">
                <a:tc rowSpan="8">
                  <a:txBody>
                    <a:bodyPr/>
                    <a:lstStyle/>
                    <a:p>
                      <a:r>
                        <a:rPr lang="ru-RU" sz="10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1.1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налогоплательщикам-организациям в размере 100 %: 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rowSpan="8">
                  <a:txBody>
                    <a:bodyPr/>
                    <a:lstStyle/>
                    <a:p>
                      <a:r>
                        <a:rPr lang="ru-RU" sz="8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области"(с изм. и доп.</a:t>
                      </a:r>
                    </a:p>
                    <a:p>
                      <a:r>
                        <a:rPr lang="ru-RU" sz="8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от 27.01.2021 N 23/2, от 03.02.2022 N 41/2, от 27.05.2022 N 48/2,</a:t>
                      </a:r>
                    </a:p>
                    <a:p>
                      <a:r>
                        <a:rPr lang="ru-RU" sz="8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от 20.06.2022 N 49/2) п.5</a:t>
                      </a:r>
                    </a:p>
                    <a:p>
                      <a:endParaRPr lang="ru-RU" sz="80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 rowSpan="8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rgbClr val="343947"/>
                          </a:solidFill>
                        </a:rPr>
                        <a:t>12 866,0</a:t>
                      </a:r>
                    </a:p>
                  </a:txBody>
                  <a:tcPr anchor="ctr">
                    <a:noFill/>
                  </a:tcPr>
                </a:tc>
                <a:tc rowSpan="8"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rgbClr val="343947"/>
                          </a:solidFill>
                        </a:rPr>
                        <a:t>12 866,0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500368"/>
                  </a:ext>
                </a:extLst>
              </a:tr>
              <a:tr h="26546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 органы местного самоуправления;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683512"/>
                  </a:ext>
                </a:extLst>
              </a:tr>
              <a:tr h="6935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 государственные бюджетные учреждения Московской области, вид деятельности которых направлен на сопровождение процедур оформления права собственности Московской области на объекты недвижимости, включая земельные участки;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342520"/>
                  </a:ext>
                </a:extLst>
              </a:tr>
              <a:tr h="200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 налоговые органы;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523795"/>
                  </a:ext>
                </a:extLst>
              </a:tr>
              <a:tr h="5215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4) организации - владельцы земельных участков под автомобильными дорогами общего пользования на территории технопарков (промышленных, индустриальных парков);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46971"/>
                  </a:ext>
                </a:extLst>
              </a:tr>
              <a:tr h="277147">
                <a:tc v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налогоплательщикам-организациям в размере 50%: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22616"/>
                  </a:ext>
                </a:extLst>
              </a:tr>
              <a:tr h="6935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5) организации, осуществляющие комплексное обучение, подготовку и повышение квалификации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кадров, учрежденные общественными организациями профессиональных союзов, в размере 50 процентов суммы исчисленного налога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583915"/>
                  </a:ext>
                </a:extLst>
              </a:tr>
              <a:tr h="3588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6) коммерческие организации, в отношении земельных участков занятых парками, специальными парками, объектами досуга и развлечений в размере 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758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348475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800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" y="189674"/>
            <a:ext cx="9083614" cy="60778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lang="ru-RU" sz="1600" dirty="0">
                <a:solidFill>
                  <a:srgbClr val="16E7CF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в 2022 году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32247"/>
              </p:ext>
            </p:extLst>
          </p:nvPr>
        </p:nvGraphicFramePr>
        <p:xfrm>
          <a:off x="3" y="1038675"/>
          <a:ext cx="9143997" cy="4179242"/>
        </p:xfrm>
        <a:graphic>
          <a:graphicData uri="http://schemas.openxmlformats.org/drawingml/2006/table">
            <a:tbl>
              <a:tblPr firstRow="1" bandRow="1"/>
              <a:tblGrid>
                <a:gridCol w="477331">
                  <a:extLst>
                    <a:ext uri="{9D8B030D-6E8A-4147-A177-3AD203B41FA5}">
                      <a16:colId xmlns:a16="http://schemas.microsoft.com/office/drawing/2014/main" val="3541408019"/>
                    </a:ext>
                  </a:extLst>
                </a:gridCol>
                <a:gridCol w="6026177">
                  <a:extLst>
                    <a:ext uri="{9D8B030D-6E8A-4147-A177-3AD203B41FA5}">
                      <a16:colId xmlns:a16="http://schemas.microsoft.com/office/drawing/2014/main" val="37774887"/>
                    </a:ext>
                  </a:extLst>
                </a:gridCol>
                <a:gridCol w="1068391">
                  <a:extLst>
                    <a:ext uri="{9D8B030D-6E8A-4147-A177-3AD203B41FA5}">
                      <a16:colId xmlns:a16="http://schemas.microsoft.com/office/drawing/2014/main" val="4123906801"/>
                    </a:ext>
                  </a:extLst>
                </a:gridCol>
                <a:gridCol w="747666">
                  <a:extLst>
                    <a:ext uri="{9D8B030D-6E8A-4147-A177-3AD203B41FA5}">
                      <a16:colId xmlns:a16="http://schemas.microsoft.com/office/drawing/2014/main" val="2768533922"/>
                    </a:ext>
                  </a:extLst>
                </a:gridCol>
                <a:gridCol w="824432">
                  <a:extLst>
                    <a:ext uri="{9D8B030D-6E8A-4147-A177-3AD203B41FA5}">
                      <a16:colId xmlns:a16="http://schemas.microsoft.com/office/drawing/2014/main" val="2611564185"/>
                    </a:ext>
                  </a:extLst>
                </a:gridCol>
              </a:tblGrid>
              <a:tr h="32543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Правовое основание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2022 года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2022 года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4651814"/>
                  </a:ext>
                </a:extLst>
              </a:tr>
              <a:tr h="209561">
                <a:tc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Земельный налог</a:t>
                      </a:r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70711"/>
                  </a:ext>
                </a:extLst>
              </a:tr>
              <a:tr h="3569832">
                <a:tc>
                  <a:txBody>
                    <a:bodyPr/>
                    <a:lstStyle/>
                    <a:p>
                      <a:r>
                        <a:rPr lang="ru-RU" sz="100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1.2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5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льготы налогоплательщикам- физическим лицам в размере 100 %: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 Героев Советского Союза, Героев Российской Федерации, Героев Социалистического труда, полных кавалеров ордена Славы;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 полных кавалеров ордена Трудовой Славы и "За службу Родине в Вооруженных силах СССР";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 ветеранов, инвалидов и участников Великой Отечественной войны, а также граждан, на которых законодательством распространены социальные гарантии и льготы инвалидов и участников Великой Отечественной войны;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4) несовершеннолетних узников концлагерей, гетто и других мест принудительного содержания в период Великой Отечественной войны;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5) ветеранов и инвалидов боевых действий;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6) инвалидов I, II и III групп инвалидности;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7) инвалидов с детства, детей-инвалидов, а также семьи, имеющие детей-инвалидов;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8) физических лиц, имеющих право на получение социальной поддержки в соответствии с Законом РФ "О социальной защите граждан, подвергшихся воздействию радиации вследствие катастрофы на Чернобыльской АЭС" (в редакции Закона Российской Федерации от 18 июня 1992 года N 3061-1), в соответствии с Федеральным законом от 26 ноября 1998 года N 175-ФЗ "О социальной защите граждан Российской Федерации, подвергшихся воздействию радиации вследствие аварии в 1957 году на производственном объединении "Маяк" и сбросов радиоактивных отходов в реку </a:t>
                      </a:r>
                      <a:r>
                        <a:rPr lang="ru-RU" sz="62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Теча</a:t>
                      </a: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 и в соответствии с Федеральным законом от 10.01.2002 N 2-ФЗ "О социальных гарантиях гражданам, подвергшимся радиационному воздействию вследствие ядерных испытаний на Семипалатинском полигоне";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9) физических лиц, принимавших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10) физических лиц, получивших или перенесших лучевую болезнь или ставших инвалидами в результате испытаний, учений и иных работ, связанных с любыми видами ядерных установок, включая ядерное оружие и космическую технику;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11) членов многодетных семей (супругов либо одинокую(ого) мать (отца) и их детей в возрасте до 18 лет, в том числе усыновленных, пасынков и падчериц);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12) лиц, на которых распространяется действие Федерального закона от 21.12.1996 N 159-ФЗ "О дополнительных гарантиях по социальной защите детей-сирот и детей, оставшихся без попечения родителей";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13) членов семей военнослужащих и сотрудников органов внутренних дел, потерявших кормильца при исполнении ими служебных обязанностей, а также членов семей погибших в Афганистане и Чечне;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14) реабилитированных лиц и лиц, признанных пострадавшими от политических репрессий;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15) почетных граждан Московской области, Ленинского муниципального района, Ленинского городского округа, городских и сельских поселений, входивших в состав Ленинского муниципального района;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16) пенсионеров, получающих пенсии, назначаемые в порядке, установленном пенсионным законодательством, а также лиц, достигших возраста 60 и 55 лет (соответственно мужчин и женщин), которым в соответствии с законодательством Российской Федерации выплачивается ежемесячное пожизненное содержание и физических лиц, соответствующих условиям, необходимым для назначения пенсии в соответствии с законодательством Российской Федерации, действовавшим на 31 декабря 2018 года;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17) членов малоимущих семей и малоимущих одиноко проживающих граждан, среднедушевой доход которых ниже прожиточного минимума, установленного в Московской области на душу населения (налоговая льгота предоставляется одному из членов семьи);</a:t>
                      </a:r>
                    </a:p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2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18) почетных доноров СССР и РФ.</a:t>
                      </a:r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№16/4 №О земельном налоге на территории Ленинского городского округа Московской области"( с изм. и </a:t>
                      </a:r>
                      <a:r>
                        <a:rPr lang="ru-RU" sz="70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</a:t>
                      </a:r>
                      <a:r>
                        <a:rPr lang="ru-RU" sz="7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от 27.01.2021 N 23/2, от 03.02.2022 N 41/2, от 27.05.2022 N 48/2,от 20.06.2022 N 49/2) п.6</a:t>
                      </a:r>
                      <a:endParaRPr lang="ru-RU" sz="7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rgbClr val="343947"/>
                          </a:solidFill>
                        </a:rPr>
                        <a:t>17 419,3</a:t>
                      </a:r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000" b="1" dirty="0">
                        <a:solidFill>
                          <a:srgbClr val="343947"/>
                        </a:solidFill>
                      </a:endParaRPr>
                    </a:p>
                    <a:p>
                      <a:r>
                        <a:rPr lang="ru-RU" sz="1000" b="1" dirty="0">
                          <a:solidFill>
                            <a:srgbClr val="343947"/>
                          </a:solidFill>
                        </a:rPr>
                        <a:t>17 419,3</a:t>
                      </a:r>
                    </a:p>
                    <a:p>
                      <a:endParaRPr lang="ru-RU" sz="1000" b="1" dirty="0">
                        <a:solidFill>
                          <a:srgbClr val="343947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5003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759561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800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9674"/>
            <a:ext cx="9143999" cy="60778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lvl="0" algn="ctr" defTabSz="2605410">
              <a:defRPr/>
            </a:pPr>
            <a:r>
              <a:rPr lang="ru-RU" sz="1600" dirty="0">
                <a:solidFill>
                  <a:srgbClr val="16E7CF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в 2022 году </a:t>
            </a:r>
            <a:r>
              <a:rPr lang="ru-RU" sz="1400" i="1" dirty="0">
                <a:solidFill>
                  <a:srgbClr val="16E7CF"/>
                </a:solidFill>
              </a:rPr>
              <a:t>(тыс.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620042"/>
              </p:ext>
            </p:extLst>
          </p:nvPr>
        </p:nvGraphicFramePr>
        <p:xfrm>
          <a:off x="189781" y="1052366"/>
          <a:ext cx="8609162" cy="2408172"/>
        </p:xfrm>
        <a:graphic>
          <a:graphicData uri="http://schemas.openxmlformats.org/drawingml/2006/table">
            <a:tbl>
              <a:tblPr firstRow="1" bandRow="1"/>
              <a:tblGrid>
                <a:gridCol w="320990">
                  <a:extLst>
                    <a:ext uri="{9D8B030D-6E8A-4147-A177-3AD203B41FA5}">
                      <a16:colId xmlns:a16="http://schemas.microsoft.com/office/drawing/2014/main" val="3541408019"/>
                    </a:ext>
                  </a:extLst>
                </a:gridCol>
                <a:gridCol w="5182663">
                  <a:extLst>
                    <a:ext uri="{9D8B030D-6E8A-4147-A177-3AD203B41FA5}">
                      <a16:colId xmlns:a16="http://schemas.microsoft.com/office/drawing/2014/main" val="37774887"/>
                    </a:ext>
                  </a:extLst>
                </a:gridCol>
                <a:gridCol w="1591087">
                  <a:extLst>
                    <a:ext uri="{9D8B030D-6E8A-4147-A177-3AD203B41FA5}">
                      <a16:colId xmlns:a16="http://schemas.microsoft.com/office/drawing/2014/main" val="2713847976"/>
                    </a:ext>
                  </a:extLst>
                </a:gridCol>
                <a:gridCol w="757211">
                  <a:extLst>
                    <a:ext uri="{9D8B030D-6E8A-4147-A177-3AD203B41FA5}">
                      <a16:colId xmlns:a16="http://schemas.microsoft.com/office/drawing/2014/main" val="720203770"/>
                    </a:ext>
                  </a:extLst>
                </a:gridCol>
                <a:gridCol w="757211">
                  <a:extLst>
                    <a:ext uri="{9D8B030D-6E8A-4147-A177-3AD203B41FA5}">
                      <a16:colId xmlns:a16="http://schemas.microsoft.com/office/drawing/2014/main" val="1889614345"/>
                    </a:ext>
                  </a:extLst>
                </a:gridCol>
              </a:tblGrid>
              <a:tr h="31138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налоговой льготы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Правовое основание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2022 года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2022 года</a:t>
                      </a:r>
                      <a:endParaRPr lang="ru-RU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4651814"/>
                  </a:ext>
                </a:extLst>
              </a:tr>
              <a:tr h="189816">
                <a:tc rowSpan="5">
                  <a:txBody>
                    <a:bodyPr/>
                    <a:lstStyle/>
                    <a:p>
                      <a:r>
                        <a:rPr lang="ru-RU" sz="73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</a:t>
                      </a:r>
                    </a:p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  <a:p>
                      <a:r>
                        <a:rPr lang="ru-RU" sz="730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2.1</a:t>
                      </a:r>
                    </a:p>
                  </a:txBody>
                  <a:tcP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70711"/>
                  </a:ext>
                </a:extLst>
              </a:tr>
              <a:tr h="450789">
                <a:tc v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льготы налогоплательщикам- физическим лицам в размере 100 %:</a:t>
                      </a:r>
                    </a:p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b="1" u="sng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1) одиноких родителей, имеющих детей в возрасте до 18 лет включительно, состоящих на учете в Ленинском управлении социальной защиты населения Министерства социального развития Московской области;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депутатов Ленинского городского округа МО от 21.10.2020 №16/5 №О налоге на имущество физических лиц на территории Ленинского городского округа Московской области" п.3</a:t>
                      </a:r>
                      <a:endParaRPr lang="ru-RU" sz="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endParaRPr lang="ru-RU" sz="80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  <a:p>
                      <a:endParaRPr lang="ru-RU" sz="800" b="1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800" b="1" dirty="0">
                        <a:solidFill>
                          <a:srgbClr val="343947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500368"/>
                  </a:ext>
                </a:extLst>
              </a:tr>
              <a:tr h="2276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2)детей-сирот и детей, оставшихся без попечения родителей;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123,0</a:t>
                      </a:r>
                    </a:p>
                    <a:p>
                      <a:endParaRPr lang="ru-RU" sz="800" b="1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rgbClr val="343947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123,0</a:t>
                      </a:r>
                    </a:p>
                    <a:p>
                      <a:pPr algn="ctr"/>
                      <a:endParaRPr lang="ru-RU" sz="800" b="1" dirty="0">
                        <a:solidFill>
                          <a:srgbClr val="343947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193372"/>
                  </a:ext>
                </a:extLst>
              </a:tr>
              <a:tr h="490508">
                <a:tc v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3)детей из малообеспеченных семей одиноких</a:t>
                      </a:r>
                      <a:r>
                        <a:rPr lang="ru-RU" sz="800" baseline="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родителей, получающих пенсию на детей по случаю потери кормильца</a:t>
                      </a:r>
                      <a:endParaRPr lang="ru-RU" sz="800" dirty="0"/>
                    </a:p>
                  </a:txBody>
                  <a:tcPr marL="36000" marR="36000" marT="36000" marB="3600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="1" kern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</a:p>
                    <a:p>
                      <a:endParaRPr lang="ru-RU" sz="800" b="1" kern="0" baseline="0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rgbClr val="343947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ctr"/>
                      <a:endParaRPr lang="ru-RU" sz="800" b="1" dirty="0">
                        <a:solidFill>
                          <a:srgbClr val="343947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196" marR="5196" marT="5196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869785"/>
                  </a:ext>
                </a:extLst>
              </a:tr>
              <a:tr h="339203">
                <a:tc vMerge="1">
                  <a:txBody>
                    <a:bodyPr/>
                    <a:lstStyle/>
                    <a:p>
                      <a:endParaRPr lang="ru-RU" sz="730" kern="0" baseline="0" dirty="0">
                        <a:solidFill>
                          <a:srgbClr val="343947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налоговых льгот, предоставляемых в соответствии с решениями, принятыми органами местного самоуправления Московской области</a:t>
                      </a:r>
                    </a:p>
                  </a:txBody>
                  <a:tcPr marL="5196" marR="5196" marT="5196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30 408,3</a:t>
                      </a:r>
                    </a:p>
                    <a:p>
                      <a:endParaRPr lang="ru-RU" sz="800" b="1" kern="0" baseline="0" dirty="0">
                        <a:solidFill>
                          <a:srgbClr val="343947"/>
                        </a:solidFill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>
                          <a:solidFill>
                            <a:srgbClr val="343947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30 408,3</a:t>
                      </a:r>
                    </a:p>
                    <a:p>
                      <a:endParaRPr lang="ru-RU" sz="800" b="1" dirty="0">
                        <a:solidFill>
                          <a:srgbClr val="343947"/>
                        </a:solidFill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357277"/>
                  </a:ext>
                </a:extLst>
              </a:tr>
            </a:tbl>
          </a:graphicData>
        </a:graphic>
      </p:graphicFrame>
      <p:pic>
        <p:nvPicPr>
          <p:cNvPr id="20484" name="Picture 4" descr="https://yuz.uz/file/news/fa1a917ad377cd447d0c7f85a397e99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775" y="3460538"/>
            <a:ext cx="2927168" cy="164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53159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7786"/>
            <a:ext cx="8309234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Расходы бюджета Ленинского городского округа за 2022 год 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по разделам и подразделам классификации расходов бюджета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    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(</a:t>
            </a:r>
            <a:r>
              <a:rPr kumimoji="0" lang="ru-RU" sz="1800" b="0" i="0" u="none" strike="noStrike" kern="0" cap="none" spc="0" normalizeH="0" baseline="0" noProof="0" dirty="0" err="1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тыс.руб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.)</a:t>
            </a: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                             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894411"/>
              </p:ext>
            </p:extLst>
          </p:nvPr>
        </p:nvGraphicFramePr>
        <p:xfrm>
          <a:off x="-1" y="619286"/>
          <a:ext cx="9144000" cy="4535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5889">
                  <a:extLst>
                    <a:ext uri="{9D8B030D-6E8A-4147-A177-3AD203B41FA5}">
                      <a16:colId xmlns:a16="http://schemas.microsoft.com/office/drawing/2014/main" val="732356789"/>
                    </a:ext>
                  </a:extLst>
                </a:gridCol>
                <a:gridCol w="3499503">
                  <a:extLst>
                    <a:ext uri="{9D8B030D-6E8A-4147-A177-3AD203B41FA5}">
                      <a16:colId xmlns:a16="http://schemas.microsoft.com/office/drawing/2014/main" val="1615201752"/>
                    </a:ext>
                  </a:extLst>
                </a:gridCol>
                <a:gridCol w="1244652">
                  <a:extLst>
                    <a:ext uri="{9D8B030D-6E8A-4147-A177-3AD203B41FA5}">
                      <a16:colId xmlns:a16="http://schemas.microsoft.com/office/drawing/2014/main" val="3487743512"/>
                    </a:ext>
                  </a:extLst>
                </a:gridCol>
                <a:gridCol w="1244652">
                  <a:extLst>
                    <a:ext uri="{9D8B030D-6E8A-4147-A177-3AD203B41FA5}">
                      <a16:colId xmlns:a16="http://schemas.microsoft.com/office/drawing/2014/main" val="3215269142"/>
                    </a:ext>
                  </a:extLst>
                </a:gridCol>
                <a:gridCol w="1244652">
                  <a:extLst>
                    <a:ext uri="{9D8B030D-6E8A-4147-A177-3AD203B41FA5}">
                      <a16:colId xmlns:a16="http://schemas.microsoft.com/office/drawing/2014/main" val="3952834182"/>
                    </a:ext>
                  </a:extLst>
                </a:gridCol>
                <a:gridCol w="1244652">
                  <a:extLst>
                    <a:ext uri="{9D8B030D-6E8A-4147-A177-3AD203B41FA5}">
                      <a16:colId xmlns:a16="http://schemas.microsoft.com/office/drawing/2014/main" val="686100388"/>
                    </a:ext>
                  </a:extLst>
                </a:gridCol>
              </a:tblGrid>
              <a:tr h="4160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 на 2022 год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 на 2022 год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за 2022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уточненного плана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439203"/>
                  </a:ext>
                </a:extLst>
              </a:tr>
              <a:tr h="160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БЮДЖЕТА - ВСЕГО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13 936 243,6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15 403 274,2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15 137 273,7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98,27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79886"/>
                  </a:ext>
                </a:extLst>
              </a:tr>
              <a:tr h="160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1 322 497,9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1 960 010,0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1 912 297,2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97,57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24236"/>
                  </a:ext>
                </a:extLst>
              </a:tr>
              <a:tr h="3106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3 054,5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3 054,5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2 919,9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8018213"/>
                  </a:ext>
                </a:extLst>
              </a:tr>
              <a:tr h="461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17 464,1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16 308,8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16 200,2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069277"/>
                  </a:ext>
                </a:extLst>
              </a:tr>
              <a:tr h="461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330 112,5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332 328,3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322 991,0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66920"/>
                  </a:ext>
                </a:extLst>
              </a:tr>
              <a:tr h="461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63 107,0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62 076,2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61 273,4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764792"/>
                  </a:ext>
                </a:extLst>
              </a:tr>
              <a:tr h="160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проведения выборов и референдумов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2 551,8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992369"/>
                  </a:ext>
                </a:extLst>
              </a:tr>
              <a:tr h="160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96170"/>
                  </a:ext>
                </a:extLst>
              </a:tr>
              <a:tr h="160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888 759,8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1 523 690,4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1 506 360,8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179516"/>
                  </a:ext>
                </a:extLst>
              </a:tr>
              <a:tr h="160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9 684,9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10 099,4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10 043,6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053292"/>
                  </a:ext>
                </a:extLst>
              </a:tr>
              <a:tr h="160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9 622,9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10 037,4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10 012,5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5315"/>
                  </a:ext>
                </a:extLst>
              </a:tr>
              <a:tr h="160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50,16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400013"/>
                  </a:ext>
                </a:extLst>
              </a:tr>
              <a:tr h="3106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149 159,5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173 041,1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162 746,6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295293"/>
                  </a:ext>
                </a:extLst>
              </a:tr>
              <a:tr h="3106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098614"/>
                  </a:ext>
                </a:extLst>
              </a:tr>
              <a:tr h="160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пожарной безопасности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32 717,3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40 758,3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40 253,8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156023"/>
                  </a:ext>
                </a:extLst>
              </a:tr>
              <a:tr h="3106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115 892,2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131 768,4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121 978,6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92,57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547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602056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5"/>
            <a:ext cx="8276576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Расходы бюджета Ленинского городского округа за 2022 год 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по разделам и подразделам классификации расходов бюджета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                                                                                                                                     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429220"/>
              </p:ext>
            </p:extLst>
          </p:nvPr>
        </p:nvGraphicFramePr>
        <p:xfrm>
          <a:off x="59590" y="1153494"/>
          <a:ext cx="9024822" cy="3845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210">
                  <a:extLst>
                    <a:ext uri="{9D8B030D-6E8A-4147-A177-3AD203B41FA5}">
                      <a16:colId xmlns:a16="http://schemas.microsoft.com/office/drawing/2014/main" val="732356789"/>
                    </a:ext>
                  </a:extLst>
                </a:gridCol>
                <a:gridCol w="3453892">
                  <a:extLst>
                    <a:ext uri="{9D8B030D-6E8A-4147-A177-3AD203B41FA5}">
                      <a16:colId xmlns:a16="http://schemas.microsoft.com/office/drawing/2014/main" val="161520175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48774351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21526914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95283418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686100388"/>
                    </a:ext>
                  </a:extLst>
                </a:gridCol>
              </a:tblGrid>
              <a:tr h="6165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 на 2022 год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 на 2022 год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</a:t>
                      </a:r>
                    </a:p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за 2022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уточненного плана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4392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701 761,9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1 120 885,2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1 108 084,7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79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3 755,0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3 755,0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3 754,8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242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97 078,0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335 959,1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328 449,3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97,76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0692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560 659,1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742 850,6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739 662,2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66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18 191,9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26 082,6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24 524,1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7647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22 078,0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12 238,0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11 694,2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9923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1 995 979,3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2 155 380,1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2 081 863,9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961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55 750,4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66 711,2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61 843,0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179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545 505,7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660 001,0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603 473,8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91,44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0532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1 380 464,3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1 415 704,7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1 403 945,7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53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14 258,9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12 963,1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12 601,4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40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2 334,9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2 330,6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295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2 334,9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2 330,6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098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8 676 939,3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8 884 612,1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8 780 604,6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1560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3 362 720,7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3 612 174,5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3 555 947,2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98,44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547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4 818 436,5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4 753 931,9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4 713 426,1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5457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339 404,2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364 684,2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362 916,1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4203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29 921,5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31 224,6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31 166,6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1671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126 456,5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122 597,0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117 148,6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2036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418320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66565"/>
            <a:ext cx="798341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Расходы бюджета Ленинского городского округа за 2022 год 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по разделам и подразделам классификации расходов бюджета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                                                                                                                                                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120780"/>
              </p:ext>
            </p:extLst>
          </p:nvPr>
        </p:nvGraphicFramePr>
        <p:xfrm>
          <a:off x="59590" y="1137173"/>
          <a:ext cx="9024822" cy="3953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210">
                  <a:extLst>
                    <a:ext uri="{9D8B030D-6E8A-4147-A177-3AD203B41FA5}">
                      <a16:colId xmlns:a16="http://schemas.microsoft.com/office/drawing/2014/main" val="732356789"/>
                    </a:ext>
                  </a:extLst>
                </a:gridCol>
                <a:gridCol w="3453892">
                  <a:extLst>
                    <a:ext uri="{9D8B030D-6E8A-4147-A177-3AD203B41FA5}">
                      <a16:colId xmlns:a16="http://schemas.microsoft.com/office/drawing/2014/main" val="161520175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48774351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21526914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3952834182"/>
                    </a:ext>
                  </a:extLst>
                </a:gridCol>
                <a:gridCol w="1228430">
                  <a:extLst>
                    <a:ext uri="{9D8B030D-6E8A-4147-A177-3AD203B41FA5}">
                      <a16:colId xmlns:a16="http://schemas.microsoft.com/office/drawing/2014/main" val="686100388"/>
                    </a:ext>
                  </a:extLst>
                </a:gridCol>
              </a:tblGrid>
              <a:tr h="624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разделов, подразделов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по решению о бюджете  на 2022 год первоначальный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по решению о бюджете  на 2022 год уточненный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Фактическое исполнение</a:t>
                      </a:r>
                    </a:p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2022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уточненного плана</a:t>
                      </a:r>
                    </a:p>
                  </a:txBody>
                  <a:tcPr marL="5715" marR="5715" marT="571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43920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424 098,6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399 132,5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397 151,9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47988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384 443,6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357 512,0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355 928,1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2423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8 650,7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8 650,7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06927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31 003,0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32 969,8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32 573,1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6692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249 916,1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245 173,6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230 085,6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76479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12 527,6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12 423,0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99236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47 395,0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18 805,0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18 798,2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961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120 964,7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169 856,8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155 327,7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17951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69 156,4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43 984,2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43 536,7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05329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333 467,8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382 819,0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382 347,6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531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226 614,2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272 891,4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272 622,3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40001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12 923,2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12 751,0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98,67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29529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96 853,6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97 004,4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96 974,2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09861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69 656,5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69 786,5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69 717,5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15602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Телевидение и радиовещание									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19 040,2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19 760,2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19 736,8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547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Периодическая печать и издательства									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47 136,3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46 586,3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46 584,6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2477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средств массовой информации			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3 480,0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3 440,0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3 396,1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106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584272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1FDEA"/>
            </a:gs>
            <a:gs pos="72000">
              <a:schemeClr val="tx1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-3297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87782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856" y="128120"/>
            <a:ext cx="8425543" cy="73089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/>
            <a:r>
              <a:rPr lang="ru-RU" sz="2000" b="1" dirty="0">
                <a:solidFill>
                  <a:srgbClr val="16E7CF"/>
                </a:solidFill>
              </a:rPr>
              <a:t>Расходы бюджета Ленинского городского округа </a:t>
            </a:r>
          </a:p>
          <a:p>
            <a:pPr algn="ctr" defTabSz="2605410"/>
            <a:r>
              <a:rPr lang="ru-RU" sz="2000" b="1" dirty="0">
                <a:solidFill>
                  <a:srgbClr val="16E7CF"/>
                </a:solidFill>
              </a:rPr>
              <a:t>в 2022 году по разделам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16E7CF"/>
              </a:solidFill>
              <a:effectLst/>
              <a:uFillTx/>
              <a:sym typeface="Proxima Nova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326E3E1-F7B2-40FA-95D9-2CD98D7F35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5866777"/>
              </p:ext>
            </p:extLst>
          </p:nvPr>
        </p:nvGraphicFramePr>
        <p:xfrm>
          <a:off x="130925" y="1069465"/>
          <a:ext cx="2292234" cy="3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3E302A60-5E15-4CA4-B1EF-D8B91FF1F3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7556250"/>
              </p:ext>
            </p:extLst>
          </p:nvPr>
        </p:nvGraphicFramePr>
        <p:xfrm>
          <a:off x="2529692" y="1085803"/>
          <a:ext cx="2068285" cy="3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D46137E-42F6-42F8-B356-7AE54C76D3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9912074"/>
              </p:ext>
            </p:extLst>
          </p:nvPr>
        </p:nvGraphicFramePr>
        <p:xfrm>
          <a:off x="4460024" y="1085803"/>
          <a:ext cx="2068284" cy="317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9BA76699-B406-4166-ADC1-83F526DB81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7742039"/>
              </p:ext>
            </p:extLst>
          </p:nvPr>
        </p:nvGraphicFramePr>
        <p:xfrm>
          <a:off x="6634842" y="1108663"/>
          <a:ext cx="2337163" cy="317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76136960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6475">
              <a:srgbClr val="D5FEF4"/>
            </a:gs>
            <a:gs pos="100000">
              <a:schemeClr val="tx1"/>
            </a:gs>
            <a:gs pos="0">
              <a:srgbClr val="B1FDEA"/>
            </a:gs>
            <a:gs pos="73000">
              <a:schemeClr val="tx1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87782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856" y="128120"/>
            <a:ext cx="8425543" cy="73089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/>
            <a:r>
              <a:rPr lang="ru-RU" sz="2000" b="1" dirty="0">
                <a:solidFill>
                  <a:srgbClr val="16E7CF"/>
                </a:solidFill>
              </a:rPr>
              <a:t>Расходы бюджета Ленинского городского округа </a:t>
            </a:r>
          </a:p>
          <a:p>
            <a:pPr algn="ctr" defTabSz="2605410"/>
            <a:r>
              <a:rPr lang="ru-RU" sz="2000" b="1" dirty="0">
                <a:solidFill>
                  <a:srgbClr val="16E7CF"/>
                </a:solidFill>
              </a:rPr>
              <a:t>в 2022 году по разделам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16E7CF"/>
              </a:solidFill>
              <a:effectLst/>
              <a:uFillTx/>
              <a:sym typeface="Proxima Nova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326E3E1-F7B2-40FA-95D9-2CD98D7F35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251804"/>
              </p:ext>
            </p:extLst>
          </p:nvPr>
        </p:nvGraphicFramePr>
        <p:xfrm>
          <a:off x="130925" y="1069465"/>
          <a:ext cx="2292234" cy="3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3E302A60-5E15-4CA4-B1EF-D8B91FF1F3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3243918"/>
              </p:ext>
            </p:extLst>
          </p:nvPr>
        </p:nvGraphicFramePr>
        <p:xfrm>
          <a:off x="2529692" y="1085803"/>
          <a:ext cx="2068285" cy="3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D46137E-42F6-42F8-B356-7AE54C76D3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2779856"/>
              </p:ext>
            </p:extLst>
          </p:nvPr>
        </p:nvGraphicFramePr>
        <p:xfrm>
          <a:off x="4663440" y="1108663"/>
          <a:ext cx="2068284" cy="317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9BA76699-B406-4166-ADC1-83F526DB81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9465134"/>
              </p:ext>
            </p:extLst>
          </p:nvPr>
        </p:nvGraphicFramePr>
        <p:xfrm>
          <a:off x="6634842" y="1108663"/>
          <a:ext cx="2337163" cy="317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85566479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0">
              <a:schemeClr val="accent2">
                <a:lumMod val="5000"/>
                <a:lumOff val="95000"/>
              </a:schemeClr>
            </a:gs>
            <a:gs pos="96622">
              <a:schemeClr val="tx1"/>
            </a:gs>
            <a:gs pos="81000">
              <a:srgbClr val="B1FDEA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87782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9856" y="128120"/>
            <a:ext cx="8425543" cy="73089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defTabSz="2605410"/>
            <a:r>
              <a:rPr lang="ru-RU" sz="2000" b="1" dirty="0">
                <a:solidFill>
                  <a:srgbClr val="16E7CF"/>
                </a:solidFill>
              </a:rPr>
              <a:t>Расходы бюджета Ленинского городского округа </a:t>
            </a:r>
          </a:p>
          <a:p>
            <a:pPr algn="ctr" defTabSz="2605410"/>
            <a:r>
              <a:rPr lang="ru-RU" sz="2000" b="1" dirty="0">
                <a:solidFill>
                  <a:srgbClr val="16E7CF"/>
                </a:solidFill>
              </a:rPr>
              <a:t>в 2022 году по разделам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rgbClr val="16E7CF"/>
              </a:solidFill>
              <a:effectLst/>
              <a:uFillTx/>
              <a:sym typeface="Proxima Nova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5326E3E1-F7B2-40FA-95D9-2CD98D7F35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9239919"/>
              </p:ext>
            </p:extLst>
          </p:nvPr>
        </p:nvGraphicFramePr>
        <p:xfrm>
          <a:off x="329045" y="1115256"/>
          <a:ext cx="2292234" cy="3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3E302A60-5E15-4CA4-B1EF-D8B91FF1F3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4142998"/>
              </p:ext>
            </p:extLst>
          </p:nvPr>
        </p:nvGraphicFramePr>
        <p:xfrm>
          <a:off x="3210197" y="1173386"/>
          <a:ext cx="2068285" cy="317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7D46137E-42F6-42F8-B356-7AE54C76D3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2006637"/>
              </p:ext>
            </p:extLst>
          </p:nvPr>
        </p:nvGraphicFramePr>
        <p:xfrm>
          <a:off x="6065520" y="1177243"/>
          <a:ext cx="2068284" cy="317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44283994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845" y="0"/>
            <a:ext cx="9072155" cy="718458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49119"/>
            <a:ext cx="827893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/>
            <a:r>
              <a:rPr lang="ru-RU" sz="1800" dirty="0">
                <a:solidFill>
                  <a:srgbClr val="16E7CF"/>
                </a:solidFill>
              </a:rPr>
              <a:t>Структура расходов бюджета Ленинского городского округа в 2022 году в разрезе муниципальных программ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B6CF9A4D-0F05-45E0-9BD7-D441E9FF04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7105805"/>
              </p:ext>
            </p:extLst>
          </p:nvPr>
        </p:nvGraphicFramePr>
        <p:xfrm>
          <a:off x="71846" y="718458"/>
          <a:ext cx="9000309" cy="4491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011437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343947"/>
            </a:gs>
            <a:gs pos="10000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Расходы бюджета Ленинского городского округа за 2022 год 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разрезе муниципальных программ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601267"/>
              </p:ext>
            </p:extLst>
          </p:nvPr>
        </p:nvGraphicFramePr>
        <p:xfrm>
          <a:off x="42113" y="939762"/>
          <a:ext cx="9059775" cy="41060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4426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2870594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507876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486178">
                  <a:extLst>
                    <a:ext uri="{9D8B030D-6E8A-4147-A177-3AD203B41FA5}">
                      <a16:colId xmlns:a16="http://schemas.microsoft.com/office/drawing/2014/main" val="1769459956"/>
                    </a:ext>
                  </a:extLst>
                </a:gridCol>
                <a:gridCol w="1281411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079290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7357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Код целевой статьи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программ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на 2022 год первоначальный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на 2022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год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2022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"Здравоохранение"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21 500,0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12 338,0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12 187,8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98,78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0200000000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"Культура"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570 126,7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565 013,1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562 800,8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99,61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0300000000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"Образование"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5 244 915,9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5 426 624,8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5 340 752,2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98,42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3491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0400000000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"Социальная защита населения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131 447,3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100 526,5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98 087,5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97,57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0500000000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"Спорт"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332 627,3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382 260,5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381 789,1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99,88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375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0600000000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"Развитие сельского хозяйства"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5 452,4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4 482,2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4 482,1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842172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0700000000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"Экология и окружающая среда"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3 081,8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2 334,9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2 330,6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99,82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296312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0800000000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"Безопасность и обеспечение безопасности жизнедеятельности населения"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179 719,7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202 416,6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191 569,2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94,64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78392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0900000000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"Жилище"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50 311,3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105 347,7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102 045,8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96,87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35796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1000000000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"Развитие инженерной инфраструктуры 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546 213,7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641 927,5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585 373,2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91,19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251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6909124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9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24214"/>
            <a:ext cx="7983415" cy="54622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Расходы бюджета Ленинского городского округа за 2022 год </a:t>
            </a:r>
          </a:p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разрезе муниципальных программ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140618"/>
              </p:ext>
            </p:extLst>
          </p:nvPr>
        </p:nvGraphicFramePr>
        <p:xfrm>
          <a:off x="58249" y="570443"/>
          <a:ext cx="9027504" cy="45256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1454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2860369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502505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480885">
                  <a:extLst>
                    <a:ext uri="{9D8B030D-6E8A-4147-A177-3AD203B41FA5}">
                      <a16:colId xmlns:a16="http://schemas.microsoft.com/office/drawing/2014/main" val="1769459956"/>
                    </a:ext>
                  </a:extLst>
                </a:gridCol>
                <a:gridCol w="1276846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075445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7357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Код целевой статьи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программ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на 2022 год первоначальный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по решению о бюджете на 2022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год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 2022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исполнения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"Предпринимательство"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20 791,0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20 791,0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1200000000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"Управление имуществом и муниципальными финансами"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929 787,0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1 545 213,7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1 524 490,5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98,66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"Развитие институтов гражданского общества, повышение эффективности местного самоуправления и реализации молодежной политики"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133 463,9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134 157,4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132 484,8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3844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1400000000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"Развитие и функционирование дорожно-транспортного комплекса"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635 686,3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1 058 116,4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1 047 418,3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98,99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"Цифровое муниципальное образование"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253 517,6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270 376,3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265 836,2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98,32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  <a:tr h="375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1600000000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"Архитектура и градостроительство"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5 356,0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10 341,6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10 040,1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97,08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842172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1700000000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"Формирование современной комфортной городской среды"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1 359 013,5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1 393 111,0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1 381 629,6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99,18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296312"/>
                  </a:ext>
                </a:extLst>
              </a:tr>
              <a:tr h="3848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1800000000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Муниципальная программа "Строительство объектов социальной инфраструктуры"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3 311 054,1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3 316 329,0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3 289 501,0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99,19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78392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Непрограммные расходы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220 969,0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211 566,0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183 663,9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35796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13 936 243,6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15 403 274,2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15 137 273,7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98,3</a:t>
                      </a:r>
                    </a:p>
                  </a:txBody>
                  <a:tcPr marL="9525" marR="9525" marT="9525" marB="0" anchor="ctr">
                    <a:solidFill>
                      <a:srgbClr val="E7F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837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0965282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100000">
              <a:srgbClr val="72FDEA"/>
            </a:gs>
          </a:gsLst>
          <a:lin ang="681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7" y="1058779"/>
            <a:ext cx="8999621" cy="385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228413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72FDEA"/>
            </a:gs>
            <a:gs pos="0">
              <a:schemeClr val="tx1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78" y="987135"/>
            <a:ext cx="8999620" cy="39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69182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2FDEA"/>
            </a:gs>
            <a:gs pos="100000">
              <a:srgbClr val="72FDEA"/>
            </a:gs>
            <a:gs pos="0">
              <a:schemeClr val="tx1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79" y="987137"/>
            <a:ext cx="8862117" cy="408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064861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2FDEA"/>
            </a:gs>
            <a:gs pos="100000">
              <a:srgbClr val="72FDEA"/>
            </a:gs>
            <a:gs pos="1000">
              <a:schemeClr val="tx1"/>
            </a:gs>
          </a:gsLst>
          <a:lin ang="6798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54" y="987135"/>
            <a:ext cx="8951494" cy="40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96952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  <a:gs pos="0">
              <a:schemeClr val="tx1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03" y="1056473"/>
            <a:ext cx="8958370" cy="397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82638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2" y="1076167"/>
            <a:ext cx="8862117" cy="394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69049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65" y="987136"/>
            <a:ext cx="8752114" cy="402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15084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77" y="1054951"/>
            <a:ext cx="8841491" cy="391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96895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56" y="1041991"/>
            <a:ext cx="8825024" cy="3997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36986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05" y="1036450"/>
            <a:ext cx="8752114" cy="392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441224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30" y="1072528"/>
            <a:ext cx="8745239" cy="391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885467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58898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в разрезе муниципальных программ с указанием достигнутых и плановых целевых показателей программ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94" y="1219062"/>
            <a:ext cx="8544722" cy="62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86699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278" y="184666"/>
            <a:ext cx="8830964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Ленинского городского округа с учетом интересов целевых групп пользователей за 2022 год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4C34C00-E591-4873-A38A-5A4BDB19D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444417"/>
              </p:ext>
            </p:extLst>
          </p:nvPr>
        </p:nvGraphicFramePr>
        <p:xfrm>
          <a:off x="148278" y="1054443"/>
          <a:ext cx="8830964" cy="3682314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20133">
                  <a:extLst>
                    <a:ext uri="{9D8B030D-6E8A-4147-A177-3AD203B41FA5}">
                      <a16:colId xmlns:a16="http://schemas.microsoft.com/office/drawing/2014/main" val="1896745567"/>
                    </a:ext>
                  </a:extLst>
                </a:gridCol>
                <a:gridCol w="996778">
                  <a:extLst>
                    <a:ext uri="{9D8B030D-6E8A-4147-A177-3AD203B41FA5}">
                      <a16:colId xmlns:a16="http://schemas.microsoft.com/office/drawing/2014/main" val="1700334431"/>
                    </a:ext>
                  </a:extLst>
                </a:gridCol>
                <a:gridCol w="1276865">
                  <a:extLst>
                    <a:ext uri="{9D8B030D-6E8A-4147-A177-3AD203B41FA5}">
                      <a16:colId xmlns:a16="http://schemas.microsoft.com/office/drawing/2014/main" val="3668459220"/>
                    </a:ext>
                  </a:extLst>
                </a:gridCol>
                <a:gridCol w="1021492">
                  <a:extLst>
                    <a:ext uri="{9D8B030D-6E8A-4147-A177-3AD203B41FA5}">
                      <a16:colId xmlns:a16="http://schemas.microsoft.com/office/drawing/2014/main" val="3536513871"/>
                    </a:ext>
                  </a:extLst>
                </a:gridCol>
                <a:gridCol w="1515762">
                  <a:extLst>
                    <a:ext uri="{9D8B030D-6E8A-4147-A177-3AD203B41FA5}">
                      <a16:colId xmlns:a16="http://schemas.microsoft.com/office/drawing/2014/main" val="695297001"/>
                    </a:ext>
                  </a:extLst>
                </a:gridCol>
                <a:gridCol w="1293343">
                  <a:extLst>
                    <a:ext uri="{9D8B030D-6E8A-4147-A177-3AD203B41FA5}">
                      <a16:colId xmlns:a16="http://schemas.microsoft.com/office/drawing/2014/main" val="3226530757"/>
                    </a:ext>
                  </a:extLst>
                </a:gridCol>
                <a:gridCol w="840259">
                  <a:extLst>
                    <a:ext uri="{9D8B030D-6E8A-4147-A177-3AD203B41FA5}">
                      <a16:colId xmlns:a16="http://schemas.microsoft.com/office/drawing/2014/main" val="2725757417"/>
                    </a:ext>
                  </a:extLst>
                </a:gridCol>
                <a:gridCol w="782595">
                  <a:extLst>
                    <a:ext uri="{9D8B030D-6E8A-4147-A177-3AD203B41FA5}">
                      <a16:colId xmlns:a16="http://schemas.microsoft.com/office/drawing/2014/main" val="4147236604"/>
                    </a:ext>
                  </a:extLst>
                </a:gridCol>
                <a:gridCol w="683737">
                  <a:extLst>
                    <a:ext uri="{9D8B030D-6E8A-4147-A177-3AD203B41FA5}">
                      <a16:colId xmlns:a16="http://schemas.microsoft.com/office/drawing/2014/main" val="3452393916"/>
                    </a:ext>
                  </a:extLst>
                </a:gridCol>
              </a:tblGrid>
              <a:tr h="7107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НПА, которым установлены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Размер поддержки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льготников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 год (тыс. рублей)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6769728"/>
                  </a:ext>
                </a:extLst>
              </a:tr>
              <a:tr h="14794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"Жилище"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2021-2024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жильем детей-сирот и детей, оставшихся без попечения родителей, лиц из числа детей-сирот и детей, оставшихся без попечения родителей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Дети-сироты и дети, оставшиеся без попечения родителей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городского округа "от 14.10.2020 № 2356 "Об утверждении муниципальной программы Ленинского городского округа "Жилище" на 2021-2024 годы.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Предоставление жилых помещений детям-сиротам и детям, оставшимся без попечения родителей, лицам из их числа, по договорам найма специализированных жилых помещений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6 554 055,0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человек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98 310,8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4914729"/>
                  </a:ext>
                </a:extLst>
              </a:tr>
              <a:tr h="1492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"Жилище"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2021-2024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жильем молодых семей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Молодые семьи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городского округа "от 14.10.2020 № 2356 "Об утверждении муниципальной программы Ленинского городского округа "Жилище" на 2021-2024 годы.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Предоставление молодым семьям социальных выплат на приобретение жилого помещения или строительство индивидуального жилого дома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2 825 361,0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рублей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семья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2 825,4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5190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2357273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278" y="184666"/>
            <a:ext cx="8830964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Ленинского городского округа с учетом интересов целевых групп пользователей за 2022 год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4C34C00-E591-4873-A38A-5A4BDB19D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915584"/>
              </p:ext>
            </p:extLst>
          </p:nvPr>
        </p:nvGraphicFramePr>
        <p:xfrm>
          <a:off x="148278" y="1054443"/>
          <a:ext cx="8830964" cy="3814119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20133">
                  <a:extLst>
                    <a:ext uri="{9D8B030D-6E8A-4147-A177-3AD203B41FA5}">
                      <a16:colId xmlns:a16="http://schemas.microsoft.com/office/drawing/2014/main" val="1896745567"/>
                    </a:ext>
                  </a:extLst>
                </a:gridCol>
                <a:gridCol w="1220848">
                  <a:extLst>
                    <a:ext uri="{9D8B030D-6E8A-4147-A177-3AD203B41FA5}">
                      <a16:colId xmlns:a16="http://schemas.microsoft.com/office/drawing/2014/main" val="1700334431"/>
                    </a:ext>
                  </a:extLst>
                </a:gridCol>
                <a:gridCol w="1126936">
                  <a:extLst>
                    <a:ext uri="{9D8B030D-6E8A-4147-A177-3AD203B41FA5}">
                      <a16:colId xmlns:a16="http://schemas.microsoft.com/office/drawing/2014/main" val="3668459220"/>
                    </a:ext>
                  </a:extLst>
                </a:gridCol>
                <a:gridCol w="1314760">
                  <a:extLst>
                    <a:ext uri="{9D8B030D-6E8A-4147-A177-3AD203B41FA5}">
                      <a16:colId xmlns:a16="http://schemas.microsoft.com/office/drawing/2014/main" val="3536513871"/>
                    </a:ext>
                  </a:extLst>
                </a:gridCol>
                <a:gridCol w="1220848">
                  <a:extLst>
                    <a:ext uri="{9D8B030D-6E8A-4147-A177-3AD203B41FA5}">
                      <a16:colId xmlns:a16="http://schemas.microsoft.com/office/drawing/2014/main" val="695297001"/>
                    </a:ext>
                  </a:extLst>
                </a:gridCol>
                <a:gridCol w="1220848">
                  <a:extLst>
                    <a:ext uri="{9D8B030D-6E8A-4147-A177-3AD203B41FA5}">
                      <a16:colId xmlns:a16="http://schemas.microsoft.com/office/drawing/2014/main" val="3226530757"/>
                    </a:ext>
                  </a:extLst>
                </a:gridCol>
                <a:gridCol w="840259">
                  <a:extLst>
                    <a:ext uri="{9D8B030D-6E8A-4147-A177-3AD203B41FA5}">
                      <a16:colId xmlns:a16="http://schemas.microsoft.com/office/drawing/2014/main" val="2725757417"/>
                    </a:ext>
                  </a:extLst>
                </a:gridCol>
                <a:gridCol w="782595">
                  <a:extLst>
                    <a:ext uri="{9D8B030D-6E8A-4147-A177-3AD203B41FA5}">
                      <a16:colId xmlns:a16="http://schemas.microsoft.com/office/drawing/2014/main" val="4147236604"/>
                    </a:ext>
                  </a:extLst>
                </a:gridCol>
                <a:gridCol w="683737">
                  <a:extLst>
                    <a:ext uri="{9D8B030D-6E8A-4147-A177-3AD203B41FA5}">
                      <a16:colId xmlns:a16="http://schemas.microsoft.com/office/drawing/2014/main" val="3452393916"/>
                    </a:ext>
                  </a:extLst>
                </a:gridCol>
              </a:tblGrid>
              <a:tr h="7107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НПА, которым установлены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Размер поддержки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льготников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 год (тыс. рублей)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6769728"/>
                  </a:ext>
                </a:extLst>
              </a:tr>
              <a:tr h="31033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"Образование"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 2021 -2024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Один из родителей (законных представителей ) ребенка, посещающего дошкольную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организацию Московской области,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реализующую образовательную программу  дошкольного образования, внесшему родительскую плату за присмотр и уход за ребенком.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Постановлением  администрации  Ленинского городского округа Московской  области  от 04.06.2021  № 2063   «Об утверждении Порядка обращения за компенсацией родительской платы за присмотр и уход за детьми, осваивающими образовательные программы дошкольного образования в организациях Ленинского городского округа Московской области, осуществляющих образовательную деятельность, и порядка ее выплаты».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компенсации родительской платы за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присмотр и уход за детьми, осваивающими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образовательные программы дошкольного образования в организациях Московской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области, осуществляющих образовательную деятельность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20% на первого ребенка,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50% на второго ребенка,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70% на третьего и последующих детей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13 220 человек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63 488,3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807609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743872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278" y="184666"/>
            <a:ext cx="8830964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Ленинского городского округа с учетом интересов целевых групп пользователей за 2022 год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4C34C00-E591-4873-A38A-5A4BDB19D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196963"/>
              </p:ext>
            </p:extLst>
          </p:nvPr>
        </p:nvGraphicFramePr>
        <p:xfrm>
          <a:off x="148278" y="1159629"/>
          <a:ext cx="8830964" cy="269317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20133">
                  <a:extLst>
                    <a:ext uri="{9D8B030D-6E8A-4147-A177-3AD203B41FA5}">
                      <a16:colId xmlns:a16="http://schemas.microsoft.com/office/drawing/2014/main" val="1896745567"/>
                    </a:ext>
                  </a:extLst>
                </a:gridCol>
                <a:gridCol w="980303">
                  <a:extLst>
                    <a:ext uri="{9D8B030D-6E8A-4147-A177-3AD203B41FA5}">
                      <a16:colId xmlns:a16="http://schemas.microsoft.com/office/drawing/2014/main" val="1700334431"/>
                    </a:ext>
                  </a:extLst>
                </a:gridCol>
                <a:gridCol w="955589">
                  <a:extLst>
                    <a:ext uri="{9D8B030D-6E8A-4147-A177-3AD203B41FA5}">
                      <a16:colId xmlns:a16="http://schemas.microsoft.com/office/drawing/2014/main" val="3668459220"/>
                    </a:ext>
                  </a:extLst>
                </a:gridCol>
                <a:gridCol w="1103870">
                  <a:extLst>
                    <a:ext uri="{9D8B030D-6E8A-4147-A177-3AD203B41FA5}">
                      <a16:colId xmlns:a16="http://schemas.microsoft.com/office/drawing/2014/main" val="3536513871"/>
                    </a:ext>
                  </a:extLst>
                </a:gridCol>
                <a:gridCol w="1680519">
                  <a:extLst>
                    <a:ext uri="{9D8B030D-6E8A-4147-A177-3AD203B41FA5}">
                      <a16:colId xmlns:a16="http://schemas.microsoft.com/office/drawing/2014/main" val="695297001"/>
                    </a:ext>
                  </a:extLst>
                </a:gridCol>
                <a:gridCol w="1079157">
                  <a:extLst>
                    <a:ext uri="{9D8B030D-6E8A-4147-A177-3AD203B41FA5}">
                      <a16:colId xmlns:a16="http://schemas.microsoft.com/office/drawing/2014/main" val="3226530757"/>
                    </a:ext>
                  </a:extLst>
                </a:gridCol>
                <a:gridCol w="1145061">
                  <a:extLst>
                    <a:ext uri="{9D8B030D-6E8A-4147-A177-3AD203B41FA5}">
                      <a16:colId xmlns:a16="http://schemas.microsoft.com/office/drawing/2014/main" val="2725757417"/>
                    </a:ext>
                  </a:extLst>
                </a:gridCol>
                <a:gridCol w="782595">
                  <a:extLst>
                    <a:ext uri="{9D8B030D-6E8A-4147-A177-3AD203B41FA5}">
                      <a16:colId xmlns:a16="http://schemas.microsoft.com/office/drawing/2014/main" val="4147236604"/>
                    </a:ext>
                  </a:extLst>
                </a:gridCol>
                <a:gridCol w="683737">
                  <a:extLst>
                    <a:ext uri="{9D8B030D-6E8A-4147-A177-3AD203B41FA5}">
                      <a16:colId xmlns:a16="http://schemas.microsoft.com/office/drawing/2014/main" val="3452393916"/>
                    </a:ext>
                  </a:extLst>
                </a:gridCol>
              </a:tblGrid>
              <a:tr h="6110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НПА, которым установлены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Размер поддержки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льготников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 год (тыс. рублей)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6769728"/>
                  </a:ext>
                </a:extLst>
              </a:tr>
              <a:tr h="13406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"Социальная защита" </a:t>
                      </a: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на 2021-23024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поддержка граждан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многодетные и неполные семьи, малообеспеченные граждане, оказавшиеся в трудной жизненной ситуации</a:t>
                      </a: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2320 от 14.10.2020 "Об утверждении муниципальной программы Ленинского городского округа</a:t>
                      </a:r>
                      <a:r>
                        <a:rPr lang="en-US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"Социальная защита населения" на 2021-2024 годы.</a:t>
                      </a: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Ленинского городского округа от 01.12.2021 № 39/3 "Об утверждении Положения о дополнительных мерах социальной поддержки отдельным категориям граждан, зарегистрированных по месту жительства в Ленинском городском округе Московской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Ежеквартальная доплата до прожиточного минимума малообеспеченным гражданам, материальная помощь отдельным категориям граждан, малообеспеченным семьям, оказавшимся в трудной жизненной ситуации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от 1 000,0 до</a:t>
                      </a: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10 000,0 рублей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282 человек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1 910,3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4914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729762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278" y="184666"/>
            <a:ext cx="8830964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Ленинского городского округа с учетом интересов целевых групп пользователей за 2022 год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4C34C00-E591-4873-A38A-5A4BDB19D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65099"/>
              </p:ext>
            </p:extLst>
          </p:nvPr>
        </p:nvGraphicFramePr>
        <p:xfrm>
          <a:off x="148278" y="1243647"/>
          <a:ext cx="8830964" cy="2914865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20133">
                  <a:extLst>
                    <a:ext uri="{9D8B030D-6E8A-4147-A177-3AD203B41FA5}">
                      <a16:colId xmlns:a16="http://schemas.microsoft.com/office/drawing/2014/main" val="1896745567"/>
                    </a:ext>
                  </a:extLst>
                </a:gridCol>
                <a:gridCol w="1046205">
                  <a:extLst>
                    <a:ext uri="{9D8B030D-6E8A-4147-A177-3AD203B41FA5}">
                      <a16:colId xmlns:a16="http://schemas.microsoft.com/office/drawing/2014/main" val="1700334431"/>
                    </a:ext>
                  </a:extLst>
                </a:gridCol>
                <a:gridCol w="1095633">
                  <a:extLst>
                    <a:ext uri="{9D8B030D-6E8A-4147-A177-3AD203B41FA5}">
                      <a16:colId xmlns:a16="http://schemas.microsoft.com/office/drawing/2014/main" val="3668459220"/>
                    </a:ext>
                  </a:extLst>
                </a:gridCol>
                <a:gridCol w="1153297">
                  <a:extLst>
                    <a:ext uri="{9D8B030D-6E8A-4147-A177-3AD203B41FA5}">
                      <a16:colId xmlns:a16="http://schemas.microsoft.com/office/drawing/2014/main" val="3536513871"/>
                    </a:ext>
                  </a:extLst>
                </a:gridCol>
                <a:gridCol w="1588257">
                  <a:extLst>
                    <a:ext uri="{9D8B030D-6E8A-4147-A177-3AD203B41FA5}">
                      <a16:colId xmlns:a16="http://schemas.microsoft.com/office/drawing/2014/main" val="695297001"/>
                    </a:ext>
                  </a:extLst>
                </a:gridCol>
                <a:gridCol w="1220848">
                  <a:extLst>
                    <a:ext uri="{9D8B030D-6E8A-4147-A177-3AD203B41FA5}">
                      <a16:colId xmlns:a16="http://schemas.microsoft.com/office/drawing/2014/main" val="3226530757"/>
                    </a:ext>
                  </a:extLst>
                </a:gridCol>
                <a:gridCol w="840259">
                  <a:extLst>
                    <a:ext uri="{9D8B030D-6E8A-4147-A177-3AD203B41FA5}">
                      <a16:colId xmlns:a16="http://schemas.microsoft.com/office/drawing/2014/main" val="2725757417"/>
                    </a:ext>
                  </a:extLst>
                </a:gridCol>
                <a:gridCol w="782595">
                  <a:extLst>
                    <a:ext uri="{9D8B030D-6E8A-4147-A177-3AD203B41FA5}">
                      <a16:colId xmlns:a16="http://schemas.microsoft.com/office/drawing/2014/main" val="4147236604"/>
                    </a:ext>
                  </a:extLst>
                </a:gridCol>
                <a:gridCol w="683737">
                  <a:extLst>
                    <a:ext uri="{9D8B030D-6E8A-4147-A177-3AD203B41FA5}">
                      <a16:colId xmlns:a16="http://schemas.microsoft.com/office/drawing/2014/main" val="3452393916"/>
                    </a:ext>
                  </a:extLst>
                </a:gridCol>
              </a:tblGrid>
              <a:tr h="7107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НПА, которым установлены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Размер поддержки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льготников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 год (тыс. рублей)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6769728"/>
                  </a:ext>
                </a:extLst>
              </a:tr>
              <a:tr h="1492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"Социальная защита" </a:t>
                      </a: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на 2021-23024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поддержка граждан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Семьи при рождении третьего и последующих детей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2320 от 14.10.2020 "Об утверждении муниципальной программы Ленинского городского округа« Социальная защита населения" на 2021-2024 годы</a:t>
                      </a: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Ленинского городского округа от 01.12.2021 № 39/3 "Об утверждении Положения о дополнительных мерах социальной поддержки отдельным категориям граждан, зарегистрированных по месту жительства в Ленинском городском округе Московской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Материальная помощь, в связи с рождением третьего и последующих детей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10 000,0 </a:t>
                      </a: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рублей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94 семей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976,3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55190715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130" y="3669409"/>
            <a:ext cx="2133600" cy="142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28677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278" y="184666"/>
            <a:ext cx="8830964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260541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 расходах бюджета Ленинского городского округа с учетом интересов целевых групп пользователей за 2022 год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4C34C00-E591-4873-A38A-5A4BDB19D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393802"/>
              </p:ext>
            </p:extLst>
          </p:nvPr>
        </p:nvGraphicFramePr>
        <p:xfrm>
          <a:off x="156519" y="1178635"/>
          <a:ext cx="8830964" cy="375914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20133">
                  <a:extLst>
                    <a:ext uri="{9D8B030D-6E8A-4147-A177-3AD203B41FA5}">
                      <a16:colId xmlns:a16="http://schemas.microsoft.com/office/drawing/2014/main" val="1896745567"/>
                    </a:ext>
                  </a:extLst>
                </a:gridCol>
                <a:gridCol w="1220848">
                  <a:extLst>
                    <a:ext uri="{9D8B030D-6E8A-4147-A177-3AD203B41FA5}">
                      <a16:colId xmlns:a16="http://schemas.microsoft.com/office/drawing/2014/main" val="1700334431"/>
                    </a:ext>
                  </a:extLst>
                </a:gridCol>
                <a:gridCol w="1220848">
                  <a:extLst>
                    <a:ext uri="{9D8B030D-6E8A-4147-A177-3AD203B41FA5}">
                      <a16:colId xmlns:a16="http://schemas.microsoft.com/office/drawing/2014/main" val="3668459220"/>
                    </a:ext>
                  </a:extLst>
                </a:gridCol>
                <a:gridCol w="878152">
                  <a:extLst>
                    <a:ext uri="{9D8B030D-6E8A-4147-A177-3AD203B41FA5}">
                      <a16:colId xmlns:a16="http://schemas.microsoft.com/office/drawing/2014/main" val="3536513871"/>
                    </a:ext>
                  </a:extLst>
                </a:gridCol>
                <a:gridCol w="1812325">
                  <a:extLst>
                    <a:ext uri="{9D8B030D-6E8A-4147-A177-3AD203B41FA5}">
                      <a16:colId xmlns:a16="http://schemas.microsoft.com/office/drawing/2014/main" val="695297001"/>
                    </a:ext>
                  </a:extLst>
                </a:gridCol>
                <a:gridCol w="972067">
                  <a:extLst>
                    <a:ext uri="{9D8B030D-6E8A-4147-A177-3AD203B41FA5}">
                      <a16:colId xmlns:a16="http://schemas.microsoft.com/office/drawing/2014/main" val="3226530757"/>
                    </a:ext>
                  </a:extLst>
                </a:gridCol>
                <a:gridCol w="840259">
                  <a:extLst>
                    <a:ext uri="{9D8B030D-6E8A-4147-A177-3AD203B41FA5}">
                      <a16:colId xmlns:a16="http://schemas.microsoft.com/office/drawing/2014/main" val="2725757417"/>
                    </a:ext>
                  </a:extLst>
                </a:gridCol>
                <a:gridCol w="782595">
                  <a:extLst>
                    <a:ext uri="{9D8B030D-6E8A-4147-A177-3AD203B41FA5}">
                      <a16:colId xmlns:a16="http://schemas.microsoft.com/office/drawing/2014/main" val="4147236604"/>
                    </a:ext>
                  </a:extLst>
                </a:gridCol>
                <a:gridCol w="683737">
                  <a:extLst>
                    <a:ext uri="{9D8B030D-6E8A-4147-A177-3AD203B41FA5}">
                      <a16:colId xmlns:a16="http://schemas.microsoft.com/office/drawing/2014/main" val="3452393916"/>
                    </a:ext>
                  </a:extLst>
                </a:gridCol>
              </a:tblGrid>
              <a:tr h="6110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муниципальной 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подпрограммы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НПА, которым установлены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меры социальной поддержки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Размер поддержки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льготников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Исполнено за</a:t>
                      </a:r>
                      <a:b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 год (тыс. рублей)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26769728"/>
                  </a:ext>
                </a:extLst>
              </a:tr>
              <a:tr h="13098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"Здравоохранение" на 2021-2024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Профилактика заболеваний и формирование здорового образа жизни. Развитие первичной медико-санитарной помощи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Граждане, имеющие социально-значимые заболевания, не обеспеченные льготными лекарственными препаратами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2321 от 14.10.2020 "Об утверждении муниципальной программы Ленинского городского округа "Здравоохранение" на 2021-2024 годы</a:t>
                      </a: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800" b="0" i="0" u="none" strike="noStrike" dirty="0">
                        <a:solidFill>
                          <a:schemeClr val="tx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Материальная помощь гражданам, имеющим социально-значимые заболевания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Единовременная материальная помощь в размере фактически понесенных расходов за приобретенные лекарственные препараты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130 человек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3 697 190,22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49147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"Здравоохранение" на 2021-2024 годы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Финансовое обеспечение системы организации медицинской помощи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Молодые специалистам государственных учреждений здравоохранения,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2321 от 14.10.2020 "Об утверждении муниципальной программы Ленинского городского округа "Здравоохранение" на 2021-2024 годы</a:t>
                      </a: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Ленинского городского округа от 01.12.2021 № 39/4 "Об утверждении Положения о мерах социальной поддержки отдельных категорий государственных учреждений здравоохранения, расположенных на территории Ленинского городского округа Московской области"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молодым специалистам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врачам- 5 000,0 рублей,</a:t>
                      </a: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среднему </a:t>
                      </a:r>
                      <a:r>
                        <a:rPr lang="ru-RU" sz="800" b="0" i="0" u="none" strike="noStrike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мед.персоналу</a:t>
                      </a: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-</a:t>
                      </a:r>
                      <a:b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 3 000,0 рублей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98 человек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2 529 417,75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35713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735010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0">
              <a:schemeClr val="tx1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87782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Rounded Rectangle">
            <a:extLst>
              <a:ext uri="{FF2B5EF4-FFF2-40B4-BE49-F238E27FC236}">
                <a16:creationId xmlns:a16="http://schemas.microsoft.com/office/drawing/2014/main" id="{8A1179DD-6EBD-6F4E-B2DA-A09AFF33B6E0}"/>
              </a:ext>
            </a:extLst>
          </p:cNvPr>
          <p:cNvSpPr/>
          <p:nvPr/>
        </p:nvSpPr>
        <p:spPr>
          <a:xfrm>
            <a:off x="609981" y="37054"/>
            <a:ext cx="7931346" cy="913028"/>
          </a:xfrm>
          <a:prstGeom prst="roundRect">
            <a:avLst>
              <a:gd name="adj" fmla="val 18511"/>
            </a:avLst>
          </a:prstGeom>
          <a:solidFill>
            <a:srgbClr val="009393"/>
          </a:solidFill>
          <a:ln w="3175">
            <a:miter lim="400000"/>
          </a:ln>
        </p:spPr>
        <p:txBody>
          <a:bodyPr lIns="10280" tIns="10280" rIns="10280" bIns="10280" anchor="ctr"/>
          <a:lstStyle/>
          <a:p>
            <a:pPr algn="ctr" defTabSz="158008"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0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3420" y="282009"/>
            <a:ext cx="7627620" cy="42311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26054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chemeClr val="tx1"/>
                </a:solidFill>
              </a:rPr>
              <a:t>Расходы на реализацию национальных проектов в 2022 году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Proxima Nova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6CE9B11F-B332-4C4F-A266-E5B749EA08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606354"/>
              </p:ext>
            </p:extLst>
          </p:nvPr>
        </p:nvGraphicFramePr>
        <p:xfrm>
          <a:off x="281940" y="1362710"/>
          <a:ext cx="3901440" cy="2599955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720340">
                  <a:extLst>
                    <a:ext uri="{9D8B030D-6E8A-4147-A177-3AD203B41FA5}">
                      <a16:colId xmlns:a16="http://schemas.microsoft.com/office/drawing/2014/main" val="3964998014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352237612"/>
                    </a:ext>
                  </a:extLst>
                </a:gridCol>
              </a:tblGrid>
              <a:tr h="519991">
                <a:tc>
                  <a:txBody>
                    <a:bodyPr/>
                    <a:lstStyle/>
                    <a:p>
                      <a:r>
                        <a:rPr lang="ru-RU" sz="1000" dirty="0"/>
                        <a:t>НАЦИОНАЛЬНЫЙ ПРОЕКТ</a:t>
                      </a:r>
                    </a:p>
                  </a:txBody>
                  <a:tcPr>
                    <a:solidFill>
                      <a:srgbClr val="00939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err="1"/>
                        <a:t>тыс.рублей</a:t>
                      </a:r>
                      <a:endParaRPr lang="ru-RU" sz="1000" dirty="0"/>
                    </a:p>
                  </a:txBody>
                  <a:tcPr>
                    <a:solidFill>
                      <a:srgbClr val="00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377477"/>
                  </a:ext>
                </a:extLst>
              </a:tr>
              <a:tr h="519991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343947"/>
                          </a:solidFill>
                        </a:rPr>
                        <a:t>КУЛЬТУРА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137,5</a:t>
                      </a:r>
                    </a:p>
                  </a:txBody>
                  <a:tcPr>
                    <a:solidFill>
                      <a:srgbClr val="00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170760"/>
                  </a:ext>
                </a:extLst>
              </a:tr>
              <a:tr h="519991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343947"/>
                          </a:solidFill>
                        </a:rPr>
                        <a:t>ЖИЛЬЕ И ГОРОДСКАЯ СРЕДА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259 290,7</a:t>
                      </a:r>
                    </a:p>
                  </a:txBody>
                  <a:tcPr>
                    <a:solidFill>
                      <a:srgbClr val="00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220210"/>
                  </a:ext>
                </a:extLst>
              </a:tr>
              <a:tr h="519991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343947"/>
                          </a:solidFill>
                        </a:rPr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1 154 717,9</a:t>
                      </a:r>
                    </a:p>
                  </a:txBody>
                  <a:tcPr>
                    <a:solidFill>
                      <a:srgbClr val="00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171643"/>
                  </a:ext>
                </a:extLst>
              </a:tr>
              <a:tr h="519991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>
                          <a:solidFill>
                            <a:srgbClr val="343947"/>
                          </a:solidFill>
                        </a:rPr>
                        <a:t>ДЕМОГРАФИЯ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</a:rPr>
                        <a:t>48 898,1</a:t>
                      </a:r>
                    </a:p>
                  </a:txBody>
                  <a:tcPr>
                    <a:solidFill>
                      <a:srgbClr val="0093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3170"/>
                  </a:ext>
                </a:extLst>
              </a:tr>
            </a:tbl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6056A882-2EA2-4C2C-B8A4-35179C82F8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4978336"/>
              </p:ext>
            </p:extLst>
          </p:nvPr>
        </p:nvGraphicFramePr>
        <p:xfrm>
          <a:off x="4507230" y="1280160"/>
          <a:ext cx="4453890" cy="346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5067172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87782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Rounded Rectangle">
            <a:extLst>
              <a:ext uri="{FF2B5EF4-FFF2-40B4-BE49-F238E27FC236}">
                <a16:creationId xmlns:a16="http://schemas.microsoft.com/office/drawing/2014/main" id="{8A1179DD-6EBD-6F4E-B2DA-A09AFF33B6E0}"/>
              </a:ext>
            </a:extLst>
          </p:cNvPr>
          <p:cNvSpPr/>
          <p:nvPr/>
        </p:nvSpPr>
        <p:spPr>
          <a:xfrm>
            <a:off x="609981" y="37054"/>
            <a:ext cx="7931346" cy="913028"/>
          </a:xfrm>
          <a:prstGeom prst="roundRect">
            <a:avLst>
              <a:gd name="adj" fmla="val 18511"/>
            </a:avLst>
          </a:prstGeom>
          <a:solidFill>
            <a:srgbClr val="009393"/>
          </a:solidFill>
          <a:ln w="3175">
            <a:miter lim="400000"/>
          </a:ln>
        </p:spPr>
        <p:txBody>
          <a:bodyPr lIns="10280" tIns="10280" rIns="10280" bIns="10280" anchor="ctr"/>
          <a:lstStyle/>
          <a:p>
            <a:pPr algn="ctr" defTabSz="158008"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0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3420" y="282009"/>
            <a:ext cx="7627620" cy="42311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26054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chemeClr val="tx1"/>
                </a:solidFill>
              </a:rPr>
              <a:t>Расходы на реализацию национальных проектов в 2022 году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Proxima Nova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516050C-A3E3-472C-95CB-3F69E90498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1645"/>
              </p:ext>
            </p:extLst>
          </p:nvPr>
        </p:nvGraphicFramePr>
        <p:xfrm>
          <a:off x="226424" y="990203"/>
          <a:ext cx="8752114" cy="38896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52114">
                  <a:extLst>
                    <a:ext uri="{9D8B030D-6E8A-4147-A177-3AD203B41FA5}">
                      <a16:colId xmlns:a16="http://schemas.microsoft.com/office/drawing/2014/main" val="3767522125"/>
                    </a:ext>
                  </a:extLst>
                </a:gridCol>
              </a:tblGrid>
              <a:tr h="3889664">
                <a:tc>
                  <a:txBody>
                    <a:bodyPr/>
                    <a:lstStyle/>
                    <a:p>
                      <a:pPr algn="l"/>
                      <a:r>
                        <a:rPr lang="ru-RU" sz="105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НАЦИОНАЛЬНЫЙ ПРОЕКТ «ОБРАЗОВАНИЕ» - 1 154 717,9 тыс. рублей</a:t>
                      </a:r>
                    </a:p>
                    <a:p>
                      <a:pPr algn="l"/>
                      <a:r>
                        <a:rPr lang="ru-RU" sz="105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 В 2022 году участие в федеральном проекте «Цифровая образовательная среда» приняли 3 общеобразовательные организации: МБОУ </a:t>
                      </a:r>
                      <a:r>
                        <a:rPr lang="ru-RU" sz="105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Видновская</a:t>
                      </a:r>
                      <a:r>
                        <a:rPr lang="ru-RU" sz="105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СОШ № 7, МБОУ «</a:t>
                      </a:r>
                      <a:r>
                        <a:rPr lang="ru-RU" sz="105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Бутовская</a:t>
                      </a:r>
                      <a:r>
                        <a:rPr lang="ru-RU" sz="105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СОШ № 1», МБОУ </a:t>
                      </a:r>
                      <a:r>
                        <a:rPr lang="ru-RU" sz="105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Развилковская</a:t>
                      </a:r>
                      <a:r>
                        <a:rPr lang="ru-RU" sz="105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СОШ с УИОП. В данные образовательные организации поставлены: IP-камеры, ноутбуки, серверы, телевизоры и МФУ.</a:t>
                      </a:r>
                    </a:p>
                    <a:p>
                      <a:pPr algn="l"/>
                      <a:r>
                        <a:rPr lang="ru-RU" sz="105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 В рамках регионального проекта «Цифровая образовательная среда» приобретены </a:t>
                      </a:r>
                      <a:r>
                        <a:rPr lang="ru-RU" sz="1050" b="0" i="0" u="none" strike="noStrike" cap="none" spc="0" baseline="0" dirty="0" err="1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ip</a:t>
                      </a:r>
                      <a:r>
                        <a:rPr lang="ru-RU" sz="105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-камеры, ноутбуки, мультимедийные проекторы и экраны для мультимедийных проекторов для общеобразовательных организаций, участвующих в данном проекте.</a:t>
                      </a:r>
                    </a:p>
                    <a:p>
                      <a:pPr algn="l"/>
                      <a:r>
                        <a:rPr lang="ru-RU" sz="105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 В рамках федерального проекта «Современная школа» в 2022 году открыты центры образования естественно-научной и технологической направленностей «Точка Роста» на базе МБОУ «Лопатинская СОШ», МАОУ «СОШ Совхоза им. Ленина».</a:t>
                      </a:r>
                    </a:p>
                    <a:p>
                      <a:pPr algn="l"/>
                      <a:r>
                        <a:rPr lang="ru-RU" sz="105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 Начато строительство «Средняя образовательная школа на 825 мест, Ленинский городской округ, р. п. Дрожжино, ЖК «Дрожжино - 2»;</a:t>
                      </a:r>
                    </a:p>
                    <a:p>
                      <a:pPr algn="l"/>
                      <a:r>
                        <a:rPr lang="ru-RU" sz="1050" b="0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 Начато строительство «Средняя общеобразовательная школа на 1550 мест по адресу: Московская область, Ленинский городской округ, п. Битца (ПИР и строительство)». </a:t>
                      </a:r>
                    </a:p>
                    <a:p>
                      <a:pPr algn="l"/>
                      <a:endParaRPr lang="ru-RU" sz="1050" b="1" i="0" u="none" strike="noStrike" cap="none" spc="0" baseline="0" dirty="0">
                        <a:solidFill>
                          <a:srgbClr val="343947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algn="l"/>
                      <a:endParaRPr lang="ru-RU" sz="1050" b="1" i="0" u="none" strike="noStrike" cap="none" spc="0" baseline="0" dirty="0">
                        <a:solidFill>
                          <a:srgbClr val="343947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algn="l"/>
                      <a:endParaRPr lang="ru-RU" sz="1050" b="1" i="0" u="none" strike="noStrike" cap="none" spc="0" baseline="0" dirty="0">
                        <a:solidFill>
                          <a:srgbClr val="343947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algn="l"/>
                      <a:endParaRPr lang="ru-RU" sz="1050" b="1" i="0" u="none" strike="noStrike" cap="none" spc="0" baseline="0" dirty="0">
                        <a:solidFill>
                          <a:srgbClr val="343947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algn="l"/>
                      <a:r>
                        <a:rPr lang="ru-RU" sz="1050" b="1" i="0" u="none" strike="noStrike" cap="none" spc="0" baseline="0" dirty="0">
                          <a:solidFill>
                            <a:srgbClr val="343947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НАЦИОНАЛЬНЫЙ ПРОЕКТ «ДЕМОГРАФИЯ» - 48 898,1 тыс. рублей</a:t>
                      </a:r>
                    </a:p>
                    <a:p>
                      <a:pPr algn="l"/>
                      <a:r>
                        <a:rPr lang="ru-RU" sz="1050" b="0" i="0" u="none" strike="noStrike" cap="none" spc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 Осуществлена государственная поддержка частных дошкольных образовательных организаций детский сад «Гулливер - </a:t>
                      </a:r>
                      <a:r>
                        <a:rPr lang="ru-RU" sz="1050" b="0" i="0" u="none" strike="noStrike" cap="none" spc="0" baseline="0" dirty="0" err="1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Суханово</a:t>
                      </a:r>
                      <a:r>
                        <a:rPr lang="ru-RU" sz="1050" b="0" i="0" u="none" strike="noStrike" cap="none" spc="0" baseline="0" dirty="0">
                          <a:solidFill>
                            <a:schemeClr val="tx2">
                              <a:lumMod val="1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», Детский сад «Замок Детства», детский сад «Маленькая страна» с целью возмещения расходов на присмотр и уход, содержание имущества и арендную плату за использование помещений.</a:t>
                      </a: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rgbClr val="343947"/>
                        </a:solidFill>
                      </a:endParaRP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rgbClr val="343947"/>
                        </a:solidFill>
                      </a:endParaRP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rgbClr val="343947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45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68044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72FDEA"/>
            </a:gs>
          </a:gsLst>
          <a:lin ang="681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87782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chemeClr val="accent1">
                  <a:hueOff val="-5577341"/>
                  <a:lumOff val="49962"/>
                </a:schemeClr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Rounded Rectangle">
            <a:extLst>
              <a:ext uri="{FF2B5EF4-FFF2-40B4-BE49-F238E27FC236}">
                <a16:creationId xmlns:a16="http://schemas.microsoft.com/office/drawing/2014/main" id="{8A1179DD-6EBD-6F4E-B2DA-A09AFF33B6E0}"/>
              </a:ext>
            </a:extLst>
          </p:cNvPr>
          <p:cNvSpPr/>
          <p:nvPr/>
        </p:nvSpPr>
        <p:spPr>
          <a:xfrm>
            <a:off x="609981" y="37054"/>
            <a:ext cx="7931346" cy="913028"/>
          </a:xfrm>
          <a:prstGeom prst="roundRect">
            <a:avLst>
              <a:gd name="adj" fmla="val 18511"/>
            </a:avLst>
          </a:prstGeom>
          <a:solidFill>
            <a:srgbClr val="009393"/>
          </a:solidFill>
          <a:ln w="3175">
            <a:miter lim="400000"/>
          </a:ln>
        </p:spPr>
        <p:txBody>
          <a:bodyPr lIns="10280" tIns="10280" rIns="10280" bIns="10280" anchor="ctr"/>
          <a:lstStyle/>
          <a:p>
            <a:pPr algn="ctr" defTabSz="158008"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00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3420" y="282009"/>
            <a:ext cx="7627620" cy="42311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indent="0" algn="ctr" defTabSz="260541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chemeClr val="tx1"/>
                </a:solidFill>
              </a:rPr>
              <a:t>Расходы на реализацию национальных проектов в 2022 году</a:t>
            </a:r>
            <a:endParaRPr kumimoji="0" lang="ru-RU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sym typeface="Proxima Nova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0516050C-A3E3-472C-95CB-3F69E90498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560396"/>
              </p:ext>
            </p:extLst>
          </p:nvPr>
        </p:nvGraphicFramePr>
        <p:xfrm>
          <a:off x="163286" y="1103811"/>
          <a:ext cx="8823960" cy="2453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23960">
                  <a:extLst>
                    <a:ext uri="{9D8B030D-6E8A-4147-A177-3AD203B41FA5}">
                      <a16:colId xmlns:a16="http://schemas.microsoft.com/office/drawing/2014/main" val="3767522125"/>
                    </a:ext>
                  </a:extLst>
                </a:gridCol>
              </a:tblGrid>
              <a:tr h="1688868">
                <a:tc>
                  <a:txBody>
                    <a:bodyPr/>
                    <a:lstStyle/>
                    <a:p>
                      <a:pPr algn="l"/>
                      <a:endParaRPr lang="en-US" sz="800" b="1" i="0" u="none" strike="noStrike" cap="none" spc="0" baseline="0" dirty="0">
                        <a:solidFill>
                          <a:srgbClr val="343947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НАЦИОНАЛЬНЫЙ ПРОЕКТ «КУЛЬТУРА» - 137,5 тыс. рублей</a:t>
                      </a:r>
                      <a:endParaRPr lang="en-US" sz="1000" b="1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marL="228600" indent="-228600" algn="just">
                        <a:buAutoNum type="arabicPeriod"/>
                      </a:pPr>
                      <a:r>
                        <a:rPr lang="ru-RU" sz="1000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Осуществлена поддержка лучших сельских учреждений культуры. Победителем областного конкурса стала библиотека пос. Володарского. </a:t>
                      </a:r>
                    </a:p>
                    <a:p>
                      <a:pPr algn="l"/>
                      <a:endParaRPr lang="en-US" sz="1000" b="1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algn="l"/>
                      <a:endParaRPr lang="en-US" sz="1000" b="1" i="0" u="none" strike="noStrike" cap="none" spc="0" baseline="0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  <a:p>
                      <a:pPr algn="l"/>
                      <a:r>
                        <a:rPr lang="ru-RU" sz="1000" b="1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НАЦИОНАЛЬНЫЙ ПРОЕКТ «ЖИЛЬЕ И ГОРОДСКАЯ СРЕДА» - 259 290,7 тыс. рублей</a:t>
                      </a:r>
                    </a:p>
                    <a:p>
                      <a:pPr algn="l"/>
                      <a:endParaRPr lang="ru-RU" sz="1000" dirty="0">
                        <a:solidFill>
                          <a:schemeClr val="bg2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закончено строительство 3-х объектов: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 сеть водоснабжения с.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Булатниковское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, сельского поселения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Булатниковское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 Ленинского муниципального района Московской области;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 реконструкция водозаборного узла №15 в д. Орлово мощностью 450,00 м3/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сут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. по адресу: Московская область, Ленинский муниципальный район, сельское поселение </a:t>
                      </a:r>
                      <a:r>
                        <a:rPr lang="ru-RU" sz="1000" b="0" i="0" u="none" strike="noStrike" cap="none" spc="0" baseline="0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Молоковское</a:t>
                      </a: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, д. Орлово;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u="none" strike="noStrike" cap="none" spc="0" baseline="0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Proxima Nova"/>
                        </a:rPr>
                        <a:t>- реконструкция водозаборного узла в п/о "Петровское" городского поселения Горки Ленинские Ленинского муниципального района Московской области.</a:t>
                      </a:r>
                    </a:p>
                    <a:p>
                      <a:pPr marL="0" marR="0" lvl="0" indent="0" algn="l" defTabSz="1580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i="0" u="none" strike="noStrike" cap="none" spc="0" baseline="0" dirty="0">
                        <a:solidFill>
                          <a:srgbClr val="343947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Proxima Nov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453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145125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143649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fontAlgn="b"/>
            <a:r>
              <a:rPr lang="ru-RU" sz="1800" dirty="0">
                <a:solidFill>
                  <a:srgbClr val="16E7CF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r>
              <a:rPr lang="en-US" sz="1800" dirty="0">
                <a:solidFill>
                  <a:srgbClr val="16E7CF"/>
                </a:solidFill>
              </a:rPr>
              <a:t> </a:t>
            </a:r>
            <a:r>
              <a:rPr lang="ru-RU" sz="1800" dirty="0">
                <a:solidFill>
                  <a:srgbClr val="16E7CF"/>
                </a:solidFill>
              </a:rPr>
              <a:t>в 2022 году</a:t>
            </a:r>
            <a:endParaRPr lang="ru-RU" sz="1800" b="1" dirty="0">
              <a:solidFill>
                <a:srgbClr val="16E7C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275996"/>
              </p:ext>
            </p:extLst>
          </p:nvPr>
        </p:nvGraphicFramePr>
        <p:xfrm>
          <a:off x="2" y="1125736"/>
          <a:ext cx="9143999" cy="39146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36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45912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337890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016233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2133601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663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проекта, место реализации проекта (адрес)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Профинансировано в 2022 году </a:t>
                      </a:r>
                    </a:p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(тыс. рублей)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Срок ввода</a:t>
                      </a:r>
                      <a:b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объекта</a:t>
                      </a:r>
                      <a:b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(год)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от реализации проекта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6322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разноуровневого пешеходного перехода у ст. Расторгуево в Ленинском городском округе Московской области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229 093,30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введенных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 эксплуатацию объектов за счет бюджетных средств -1 объект.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водозаборного узла в п/о "Петровское" городского поселения Горки Ленинские  Ленинского муниципального района Московской области: 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Московская область, Ленинский городской округ, п/о "Петровское"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13 431,13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объектов водоснабжения - 1 объект. Обеспечение населения водой, после реализации проекта увеличится с 300 до 1300 человек.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водозаборного узла в д.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Дроздово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сельского поселения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Развилковское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муниципального района Московской области по адресу: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Московская область, Ленинский городской округ, д.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Дроздово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54 934,42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Ввод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 строй объектов водоснабжения – 1 объект.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водой после реализации проекта составит 4000 человек.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Сеть водоснабжения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с.Булатниково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сельское поселение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Булатниковское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Ленинского муниципального района Московской области: Московская область, Ленинский городской округ, 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с.Булатниково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162 621,31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Ввод в строй объектов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водоснабжения – 1 объект.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населения водой после реализации проекта составит 1900 человек.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26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4000272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8200">
              <a:srgbClr val="1E2034"/>
            </a:gs>
            <a:gs pos="0">
              <a:srgbClr val="343947"/>
            </a:gs>
            <a:gs pos="35123">
              <a:srgbClr val="292C3D"/>
            </a:gs>
            <a:gs pos="100000">
              <a:srgbClr val="14152B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57711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 fontAlgn="b"/>
            <a:r>
              <a:rPr lang="ru-RU" sz="1800" dirty="0">
                <a:solidFill>
                  <a:srgbClr val="16E7CF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r>
              <a:rPr lang="en-US" sz="1800" dirty="0">
                <a:solidFill>
                  <a:srgbClr val="16E7CF"/>
                </a:solidFill>
              </a:rPr>
              <a:t> </a:t>
            </a:r>
            <a:r>
              <a:rPr lang="ru-RU" sz="1800" dirty="0">
                <a:solidFill>
                  <a:srgbClr val="16E7CF"/>
                </a:solidFill>
              </a:rPr>
              <a:t>в 2022 году</a:t>
            </a:r>
            <a:endParaRPr lang="ru-RU" sz="1800" b="1" dirty="0">
              <a:solidFill>
                <a:srgbClr val="16E7C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976788"/>
              </p:ext>
            </p:extLst>
          </p:nvPr>
        </p:nvGraphicFramePr>
        <p:xfrm>
          <a:off x="2" y="887284"/>
          <a:ext cx="9143999" cy="4288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36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45912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337890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314633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835201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663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проекта, место реализации проекта (адрес)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Профинансировано в 2022 году </a:t>
                      </a:r>
                    </a:p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(тыс. рублей)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Срок ввода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объекта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(год)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от реализации проекта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водозаборного узла №15 в д.Орлово мощностью 450,00 м3/сут по адресу: 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область, Ленинский муниципальный район, сельское поселение Молоковское, д.Орлово: Московская область, Ленинский городской округ, д.Орлово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28 303,41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объектов водоснабжения - 1 объект. Обеспечение населения водой, после реализации проекта увеличится с 70 до 1500 человек.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инженерных сетей и КНС в мкр. Завидное производительностью 3000 м3/сут. По адресу: Московская область, Ленинский муниципальный район, городское поселение Горки Ленинские, восточнее д. Ермолино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103 390,28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Ввод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 строй объектов водоснабжения – 1 объект.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централизованного водоотведения и бесперебойного водоотведения стоков ХБК КНС в мкр. Завидное производительностью 3000 м3/сут. 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246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Детский сад на 340 мест по адресу: Московская область, Ленинский городской округ, п. Развилка (ПИР и строительство) </a:t>
                      </a:r>
                    </a:p>
                    <a:p>
                      <a:pPr algn="l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303 804,7</a:t>
                      </a: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2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введенных в эксплуатацию объектов общего образования за счет бюджетных средств – 1 объект.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37000">
                          <a:schemeClr val="accent2">
                            <a:lumMod val="40000"/>
                            <a:lumOff val="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959987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561039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57711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568500" rtl="0" eaLnBrk="1" fontAlgn="b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об общественно значимых проектах, реализуемых на территории Ленинского городского округа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2022 году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519552"/>
              </p:ext>
            </p:extLst>
          </p:nvPr>
        </p:nvGraphicFramePr>
        <p:xfrm>
          <a:off x="2" y="1243246"/>
          <a:ext cx="9143999" cy="37349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36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45912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337890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007524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2142310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7340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проекта, место реализации проекта (адрес)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Профинансировано в 2022 году </a:t>
                      </a:r>
                    </a:p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(тыс. рублей)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Срок ввода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объекта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(год)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от реализации проекта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820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Дошкольная образовательная организация на 225 мест корп. Д4 по адресу: Московская обл., Ленинский район, с/п Булатниковское, д. Боброво, мкр. «Боброво» (Восточное Бутово)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134 656,18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введенных в эксплуатацию объектов общего образования за счет бюджетных средств – 1 объект.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820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Дошкольная образовательная организация на 325 мест корп. Д1 по адресу: Московская обл., Ленинский район, с/п Булатниковское, д. Боброво, мкр. «Боброво» (Восточное Бутово)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185 886,80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введенных в эксплуатацию объектов общего образования за счет бюджетных средств – 1 объект.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25174204"/>
                  </a:ext>
                </a:extLst>
              </a:tr>
              <a:tr h="617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образовательное учреждение на 200 мест (ДОУ 2.2) по адресу: Московская область, Ленинский городской округ, вблизи р.п.Лопатино;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329 522,47</a:t>
                      </a:r>
                    </a:p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введенных в эксплуатацию объектов общего образования за счет бюджетных средств – 1 объект.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57093146"/>
                  </a:ext>
                </a:extLst>
              </a:tr>
              <a:tr h="617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образовательное учреждение № 5 на 325 мест по адресу: Московская область, Ленинский городской округ, п. Битца (ПИР и строительство)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693 220,89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введенных в эксплуатацию объектов общего образования за счет бюджетных средств – 1 объект.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45218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0215943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0"/>
            <a:ext cx="9144000" cy="987136"/>
          </a:xfrm>
          <a:prstGeom prst="rect">
            <a:avLst/>
          </a:prstGeom>
          <a:solidFill>
            <a:srgbClr val="343947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877821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>
              <a:ln>
                <a:noFill/>
              </a:ln>
              <a:solidFill>
                <a:srgbClr val="00A2FF">
                  <a:hueOff val="-5577341"/>
                  <a:lumOff val="49962"/>
                </a:srgbClr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915" y="57711"/>
            <a:ext cx="7983415" cy="669339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marL="0" marR="0" lvl="0" indent="0" algn="ctr" defTabSz="568500" rtl="0" eaLnBrk="1" fontAlgn="b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Информация об общественно значимых проектах, реализуемых на территории Ленинского городского округа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16E7CF"/>
                </a:solidFill>
                <a:effectLst/>
                <a:uLnTx/>
                <a:uFillTx/>
                <a:latin typeface="Proxima Nova"/>
                <a:sym typeface="Proxima Nova"/>
              </a:rPr>
              <a:t>в 2022 году</a:t>
            </a:r>
            <a:endParaRPr kumimoji="0" lang="ru-RU" sz="1800" b="1" i="0" u="none" strike="noStrike" kern="0" cap="none" spc="0" normalizeH="0" baseline="0" noProof="0" dirty="0">
              <a:ln>
                <a:noFill/>
              </a:ln>
              <a:solidFill>
                <a:srgbClr val="16E7CF"/>
              </a:solidFill>
              <a:effectLst/>
              <a:uLnTx/>
              <a:uFillTx/>
              <a:latin typeface="Proxima Nova"/>
              <a:sym typeface="Proxima Nova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408770"/>
              </p:ext>
            </p:extLst>
          </p:nvPr>
        </p:nvGraphicFramePr>
        <p:xfrm>
          <a:off x="2" y="1311332"/>
          <a:ext cx="9143999" cy="34786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363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145912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337890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155570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994264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</a:tblGrid>
              <a:tr h="10428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проекта, место реализации проекта (адрес)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Профинансировано в 2022 году </a:t>
                      </a:r>
                    </a:p>
                    <a:p>
                      <a:pPr marL="0" marR="0" indent="0" algn="ctr" defTabSz="158008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(тыс. рублей)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Срок ввода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объекта</a:t>
                      </a:r>
                      <a:b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(год)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от реализации проекта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877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1350 мест по адресу: Московская область, Ленинский городской округ, п. Развилка, квартал "Римский" (ПИР и строительство)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499 701,53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введенных в эксплуатацию объектов общего образования за счет бюджетных средств – 1 объект.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877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1550 мест по адресу: Московская область, Ленинский городской округ, п. Битца. (ПИР и строительство)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500 000,00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введенных в эксплуатацию объектов общего образования за счет бюджетных средств – 1 объект.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6678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825 мест, Ленинский городской округ, р.п.Дрожжино, ЖК «Дрожжино-2»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615 242,52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введенных в эксплуатацию объектов общего образования за счет бюджетных средств – 1 объект.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825174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456341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">
            <a:extLst>
              <a:ext uri="{FF2B5EF4-FFF2-40B4-BE49-F238E27FC236}">
                <a16:creationId xmlns:a16="http://schemas.microsoft.com/office/drawing/2014/main" id="{8A1179DD-6EBD-6F4E-B2DA-A09AFF33B6E0}"/>
              </a:ext>
            </a:extLst>
          </p:cNvPr>
          <p:cNvSpPr/>
          <p:nvPr/>
        </p:nvSpPr>
        <p:spPr>
          <a:xfrm>
            <a:off x="1125009" y="92083"/>
            <a:ext cx="7763551" cy="913028"/>
          </a:xfrm>
          <a:prstGeom prst="roundRect">
            <a:avLst>
              <a:gd name="adj" fmla="val 18511"/>
            </a:avLst>
          </a:prstGeom>
          <a:solidFill>
            <a:srgbClr val="009393"/>
          </a:solidFill>
          <a:ln w="3175">
            <a:miter lim="400000"/>
          </a:ln>
        </p:spPr>
        <p:txBody>
          <a:bodyPr lIns="10280" tIns="10280" rIns="10280" bIns="10280" anchor="ctr"/>
          <a:lstStyle/>
          <a:p>
            <a:pPr algn="ctr" defTabSz="158008"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000" dirty="0">
              <a:latin typeface="+mj-lt"/>
            </a:endParaRPr>
          </a:p>
        </p:txBody>
      </p:sp>
      <p:sp>
        <p:nvSpPr>
          <p:cNvPr id="5" name="Rounded Rectangle"/>
          <p:cNvSpPr/>
          <p:nvPr/>
        </p:nvSpPr>
        <p:spPr>
          <a:xfrm>
            <a:off x="485290" y="1520750"/>
            <a:ext cx="8378155" cy="3300632"/>
          </a:xfrm>
          <a:prstGeom prst="roundRect">
            <a:avLst>
              <a:gd name="adj" fmla="val 3594"/>
            </a:avLst>
          </a:prstGeom>
          <a:gradFill>
            <a:gsLst>
              <a:gs pos="0">
                <a:schemeClr val="accent1">
                  <a:hueOff val="-5577341"/>
                  <a:lumOff val="49962"/>
                </a:schemeClr>
              </a:gs>
              <a:gs pos="100000">
                <a:schemeClr val="accent2">
                  <a:hueOff val="-85258"/>
                  <a:satOff val="14347"/>
                  <a:lumOff val="22373"/>
                </a:schemeClr>
              </a:gs>
            </a:gsLst>
            <a:lin ang="6809683"/>
          </a:gradFill>
          <a:ln w="3175">
            <a:miter lim="400000"/>
          </a:ln>
        </p:spPr>
        <p:txBody>
          <a:bodyPr lIns="72000" tIns="72000" rIns="72000" bIns="72000" anchor="ctr">
            <a:noAutofit/>
          </a:bodyPr>
          <a:lstStyle/>
          <a:p>
            <a:pPr lvl="0" defTabSz="914400" hangingPunct="1"/>
            <a:endParaRPr lang="ru-RU" sz="1600" dirty="0">
              <a:solidFill>
                <a:srgbClr val="343947"/>
              </a:solidFill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pPr lvl="0" defTabSz="914400" hangingPunct="1"/>
            <a:endParaRPr lang="ru-RU" sz="1600" dirty="0">
              <a:solidFill>
                <a:srgbClr val="343947"/>
              </a:solidFill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Сведения о месте нахождения: </a:t>
            </a:r>
            <a:endParaRPr lang="en-US" sz="1600" dirty="0">
              <a:solidFill>
                <a:srgbClr val="343947"/>
              </a:solidFill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Московская область, Ленинский городской округ, </a:t>
            </a:r>
            <a:r>
              <a:rPr lang="ru-RU" sz="1600" dirty="0" err="1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г.Видное</a:t>
            </a:r>
            <a:r>
              <a:rPr lang="ru-RU" sz="1600" dirty="0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ул.Заводская</a:t>
            </a:r>
            <a:r>
              <a:rPr lang="ru-RU" sz="1600" dirty="0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, д.2а</a:t>
            </a:r>
          </a:p>
          <a:p>
            <a:pPr lvl="0" defTabSz="914400" hangingPunct="1"/>
            <a:endParaRPr lang="ru-RU" sz="1600" dirty="0">
              <a:solidFill>
                <a:srgbClr val="343947"/>
              </a:solidFill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Электронная почта: finupr@fin-vidnoe.ru</a:t>
            </a: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ea typeface="Segoe UI" panose="020B0502040204020203" pitchFamily="34" charset="0"/>
                <a:cs typeface="Times New Roman" panose="02020603050405020304" pitchFamily="18" charset="0"/>
              </a:rPr>
              <a:t>Телефон: 8(495)541-12-92</a:t>
            </a:r>
          </a:p>
          <a:p>
            <a:pPr lvl="0" defTabSz="914400" hangingPunct="1"/>
            <a:endParaRPr lang="ru-RU" sz="1600" dirty="0">
              <a:solidFill>
                <a:srgbClr val="343947"/>
              </a:solidFill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cs typeface="Times New Roman" panose="02020603050405020304" pitchFamily="18" charset="0"/>
              </a:rPr>
              <a:t>График работы: понедельник-четверг с 9-00 до 18-00,</a:t>
            </a: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cs typeface="Times New Roman" panose="02020603050405020304" pitchFamily="18" charset="0"/>
              </a:rPr>
              <a:t>                              пятница с 9-00 до 16-45</a:t>
            </a:r>
          </a:p>
          <a:p>
            <a:pPr lvl="0" defTabSz="914400" hangingPunct="1"/>
            <a:r>
              <a:rPr lang="ru-RU" sz="1600" dirty="0">
                <a:solidFill>
                  <a:srgbClr val="343947"/>
                </a:solidFill>
                <a:cs typeface="Times New Roman" panose="02020603050405020304" pitchFamily="18" charset="0"/>
              </a:rPr>
              <a:t>                              Обед с 13-00 до 14-00</a:t>
            </a:r>
          </a:p>
          <a:p>
            <a:pPr lvl="0" defTabSz="914400" hangingPunct="1"/>
            <a:endParaRPr lang="ru-RU" sz="1600" dirty="0">
              <a:solidFill>
                <a:srgbClr val="343947"/>
              </a:solidFill>
              <a:cs typeface="Times New Roman" panose="02020603050405020304" pitchFamily="18" charset="0"/>
            </a:endParaRPr>
          </a:p>
          <a:p>
            <a:pPr defTabSz="914400" hangingPunct="1"/>
            <a:r>
              <a:rPr lang="ru-RU" sz="1600" dirty="0">
                <a:solidFill>
                  <a:srgbClr val="343947"/>
                </a:solidFill>
                <a:cs typeface="Times New Roman" panose="02020603050405020304" pitchFamily="18" charset="0"/>
              </a:rPr>
              <a:t>График личного приема граждан: понедельник с 15-00 до 17-00</a:t>
            </a:r>
          </a:p>
          <a:p>
            <a:pPr lvl="0" defTabSz="914400" hangingPunct="1"/>
            <a:endParaRPr lang="ru-RU" sz="2000" kern="1200" dirty="0">
              <a:solidFill>
                <a:srgbClr val="343947"/>
              </a:solidFill>
              <a:ea typeface="Segoe UI" panose="020B0502040204020203" pitchFamily="34" charset="0"/>
              <a:cs typeface="Times New Roman" panose="02020603050405020304" pitchFamily="18" charset="0"/>
            </a:endParaRPr>
          </a:p>
          <a:p>
            <a:pPr lvl="0" defTabSz="914400" hangingPunct="1"/>
            <a:endParaRPr lang="ru-RU" sz="2000" kern="1200" dirty="0">
              <a:solidFill>
                <a:srgbClr val="000000"/>
              </a:solidFill>
              <a:latin typeface="Calibri" panose="020F0502020204030204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5009" y="121595"/>
            <a:ext cx="7595755" cy="85400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7113" tIns="57113" rIns="57113" bIns="57113" numCol="1" spcCol="38100" rtlCol="0" anchor="ctr">
            <a:sp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«Бюджет для граждан»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подготовлен Финансово-экономическим управлением 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</a:rPr>
              <a:t>администрации Ленинского городского округа Московской области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90" y="103193"/>
            <a:ext cx="761328" cy="128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82543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BA00FF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Proxima Nova"/>
        <a:ea typeface="Proxima Nova"/>
        <a:cs typeface="Proxima Nova"/>
      </a:majorFont>
      <a:minorFont>
        <a:latin typeface="Proxima Nova"/>
        <a:ea typeface="Proxima Nova"/>
        <a:cs typeface="Proxima Nov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7113" tIns="57113" rIns="57113" bIns="57113" numCol="1" spcCol="38100" rtlCol="0" anchor="ctr">
        <a:spAutoFit/>
      </a:bodyPr>
      <a:lstStyle>
        <a:defPPr marL="0" marR="0" indent="0" algn="ctr" defTabSz="87782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chemeClr val="accent1">
                <a:hueOff val="-5577341"/>
                <a:lumOff val="49962"/>
              </a:schemeClr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7113" tIns="57113" rIns="57113" bIns="57113" numCol="1" spcCol="38100" rtlCol="0" anchor="ctr">
        <a:spAutoFit/>
      </a:bodyPr>
      <a:lstStyle>
        <a:defPPr marL="0" marR="0" indent="0" algn="l" defTabSz="26054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chemeClr val="accent1">
                <a:hueOff val="-5577341"/>
                <a:lumOff val="49962"/>
              </a:schemeClr>
            </a:solidFill>
            <a:effectLst/>
            <a:uFillTx/>
            <a:latin typeface="+mn-lt"/>
            <a:ea typeface="+mn-ea"/>
            <a:cs typeface="+mn-cs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Proxima Nova"/>
        <a:ea typeface="Proxima Nova"/>
        <a:cs typeface="Proxima Nova"/>
      </a:majorFont>
      <a:minorFont>
        <a:latin typeface="Proxima Nova"/>
        <a:ea typeface="Proxima Nova"/>
        <a:cs typeface="Proxima Nov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7113" tIns="57113" rIns="57113" bIns="57113" numCol="1" spcCol="38100" rtlCol="0" anchor="ctr">
        <a:spAutoFit/>
      </a:bodyPr>
      <a:lstStyle>
        <a:defPPr marL="0" marR="0" indent="0" algn="ctr" defTabSz="87782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chemeClr val="accent1">
                <a:hueOff val="-5577341"/>
                <a:lumOff val="49962"/>
              </a:schemeClr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7113" tIns="57113" rIns="57113" bIns="57113" numCol="1" spcCol="38100" rtlCol="0" anchor="ctr">
        <a:spAutoFit/>
      </a:bodyPr>
      <a:lstStyle>
        <a:defPPr marL="0" marR="0" indent="0" algn="l" defTabSz="260541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chemeClr val="accent1">
                <a:hueOff val="-5577341"/>
                <a:lumOff val="49962"/>
              </a:schemeClr>
            </a:solidFill>
            <a:effectLst/>
            <a:uFillTx/>
            <a:latin typeface="+mn-lt"/>
            <a:ea typeface="+mn-ea"/>
            <a:cs typeface="+mn-cs"/>
            <a:sym typeface="Proxima Nov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2585</TotalTime>
  <Words>8820</Words>
  <Application>Microsoft Office PowerPoint</Application>
  <PresentationFormat>Экран (16:9)</PresentationFormat>
  <Paragraphs>1827</Paragraphs>
  <Slides>54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3" baseType="lpstr">
      <vt:lpstr>Arial</vt:lpstr>
      <vt:lpstr>Calibri</vt:lpstr>
      <vt:lpstr>Helvetica Neue</vt:lpstr>
      <vt:lpstr>Helvetica Neue Medium</vt:lpstr>
      <vt:lpstr>Inter Medium</vt:lpstr>
      <vt:lpstr>Proxima Nova</vt:lpstr>
      <vt:lpstr>Segoe UI</vt:lpstr>
      <vt:lpstr>Times New Roman</vt:lpstr>
      <vt:lpstr>21_BasicWhite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Русанова Татьяна Иваносна</dc:creator>
  <cp:lastModifiedBy>Ранкова Юлия Николаевна</cp:lastModifiedBy>
  <cp:revision>256</cp:revision>
  <dcterms:modified xsi:type="dcterms:W3CDTF">2023-05-10T14:39:52Z</dcterms:modified>
</cp:coreProperties>
</file>