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media/image38.jpg" ContentType="image/jpg"/>
  <Override PartName="/ppt/media/image40.jpg" ContentType="image/jpg"/>
  <Override PartName="/ppt/media/image41.jpg" ContentType="image/jpg"/>
  <Override PartName="/ppt/media/image45.jpg" ContentType="image/jpg"/>
  <Override PartName="/ppt/media/image46.jpg" ContentType="image/jpg"/>
  <Override PartName="/ppt/media/image47.jpg" ContentType="image/jpg"/>
  <Override PartName="/ppt/media/image49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7" r:id="rId2"/>
    <p:sldId id="268" r:id="rId3"/>
    <p:sldId id="269" r:id="rId4"/>
    <p:sldId id="270" r:id="rId5"/>
    <p:sldId id="271" r:id="rId6"/>
    <p:sldId id="273" r:id="rId7"/>
    <p:sldId id="275" r:id="rId8"/>
    <p:sldId id="276" r:id="rId9"/>
    <p:sldId id="277" r:id="rId10"/>
    <p:sldId id="272" r:id="rId11"/>
    <p:sldId id="261" r:id="rId12"/>
    <p:sldId id="278" r:id="rId13"/>
    <p:sldId id="286" r:id="rId14"/>
    <p:sldId id="279" r:id="rId15"/>
    <p:sldId id="280" r:id="rId16"/>
    <p:sldId id="281" r:id="rId17"/>
    <p:sldId id="282" r:id="rId18"/>
    <p:sldId id="283" r:id="rId19"/>
    <p:sldId id="284" r:id="rId20"/>
    <p:sldId id="285" r:id="rId21"/>
  </p:sldIdLst>
  <p:sldSz cx="12192000" cy="6858000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58819DF-CD17-468A-96AE-5A5D778368A2}">
          <p14:sldIdLst>
            <p14:sldId id="267"/>
            <p14:sldId id="268"/>
            <p14:sldId id="269"/>
            <p14:sldId id="270"/>
            <p14:sldId id="271"/>
            <p14:sldId id="273"/>
            <p14:sldId id="275"/>
            <p14:sldId id="276"/>
            <p14:sldId id="277"/>
            <p14:sldId id="272"/>
            <p14:sldId id="261"/>
            <p14:sldId id="278"/>
            <p14:sldId id="286"/>
            <p14:sldId id="279"/>
            <p14:sldId id="280"/>
            <p14:sldId id="281"/>
            <p14:sldId id="282"/>
            <p14:sldId id="283"/>
            <p14:sldId id="284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F4D8"/>
    <a:srgbClr val="FFCCCC"/>
    <a:srgbClr val="008080"/>
    <a:srgbClr val="104D4E"/>
    <a:srgbClr val="33CCCC"/>
    <a:srgbClr val="CC9900"/>
    <a:srgbClr val="CCCC00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1050;&#1080;&#1088;&#1077;&#1077;&#1074;&#1072;%20&#1054;&#1083;&#1100;&#1075;&#1072;\&#1056;&#1072;&#1073;&#1086;&#1095;&#1080;&#1081;%20&#1089;&#1090;&#1086;&#1083;\&#1084;&#1091;&#1085;&#1080;&#1094;&#1080;&#1087;&#1072;&#1083;&#1100;&#1085;&#1072;&#1103;%20&#1087;&#1088;&#1072;&#1082;&#1090;&#1080;&#1082;&#1072;\&#1050;&#1085;&#1080;&#1075;&#1072;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54;&#1083;&#1100;&#1075;&#1072;\Desktop\&#1055;&#1088;&#1077;&#1079;&#1077;&#1085;&#1090;&#1072;&#1094;&#1080;&#1103;%20&#1082;%20&#1042;&#1050;&#1057;%20&#1087;&#1086;%20&#1087;&#1088;&#1086;&#1084;.%20&#1087;&#1088;&#1077;&#1076;&#1087;&#1088;&#1080;&#1103;&#1090;&#1080;&#1103;&#1084;\&#1076;&#1080;&#1072;&#1075;&#1088;&#1072;&#1084;&#1084;&#1099;%20&#1082;%20&#1042;&#1050;&#1057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54;&#1083;&#1100;&#1075;&#1072;\Desktop\&#1055;&#1088;&#1077;&#1079;&#1077;&#1085;&#1090;&#1072;&#1094;&#1080;&#1103;%20&#1082;%20&#1042;&#1050;&#1057;%20&#1087;&#1086;%20&#1087;&#1088;&#1086;&#1084;.%20&#1087;&#1088;&#1077;&#1076;&#1087;&#1088;&#1080;&#1103;&#1090;&#1080;&#1103;&#1084;\&#1076;&#1080;&#1072;&#1075;&#1088;&#1072;&#1084;&#1084;&#1099;%20&#1082;%20&#1042;&#1050;&#1057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>
                <a:solidFill>
                  <a:srgbClr val="FFCCCC"/>
                </a:solidFill>
              </a:rPr>
              <a:t>Количество субъектов МСП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2.528735632183908E-2"/>
          <c:y val="0.11615740740740743"/>
          <c:w val="0.94942528735632181"/>
          <c:h val="0.73348789734616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Лист1!$C$22</c:f>
              <c:strCache>
                <c:ptCount val="1"/>
                <c:pt idx="0">
                  <c:v>кол-во МСП</c:v>
                </c:pt>
              </c:strCache>
            </c:strRef>
          </c:tx>
          <c:spPr>
            <a:solidFill>
              <a:srgbClr val="32E2D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Лист1!$B$23:$B$26</c:f>
              <c:strCache>
                <c:ptCount val="4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</c:strCache>
            </c:strRef>
          </c:cat>
          <c:val>
            <c:numRef>
              <c:f>Лист1!$C$23:$C$26</c:f>
              <c:numCache>
                <c:formatCode>General</c:formatCode>
                <c:ptCount val="4"/>
                <c:pt idx="0">
                  <c:v>7932</c:v>
                </c:pt>
                <c:pt idx="1">
                  <c:v>9765</c:v>
                </c:pt>
                <c:pt idx="2">
                  <c:v>11028</c:v>
                </c:pt>
                <c:pt idx="3">
                  <c:v>13535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95-4432-97E5-54AD330F1F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"/>
        <c:overlap val="-27"/>
        <c:axId val="1906966496"/>
        <c:axId val="1906968992"/>
      </c:barChart>
      <c:catAx>
        <c:axId val="190696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FFCCCC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06968992"/>
        <c:crosses val="autoZero"/>
        <c:auto val="1"/>
        <c:lblAlgn val="ctr"/>
        <c:lblOffset val="100"/>
        <c:noMultiLvlLbl val="0"/>
      </c:catAx>
      <c:valAx>
        <c:axId val="19069689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06966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169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2042285980932556E-2"/>
          <c:y val="3.7553661817151716E-2"/>
          <c:w val="0.95434097903949688"/>
          <c:h val="0.66177949948558379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3.9700413348649703E-2"/>
          <c:y val="0.77375396599458546"/>
          <c:w val="0.90485468331632024"/>
          <c:h val="0.21122454835819046"/>
        </c:manualLayout>
      </c:layout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217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1"/>
          <c:h val="0.64387762063257825"/>
        </c:manualLayout>
      </c:layout>
      <c:pie3DChart>
        <c:varyColors val="1"/>
        <c:ser>
          <c:idx val="0"/>
          <c:order val="0"/>
          <c:dPt>
            <c:idx val="2"/>
            <c:bubble3D val="0"/>
            <c:spPr>
              <a:solidFill>
                <a:srgbClr val="800000"/>
              </a:solidFill>
            </c:spPr>
            <c:extLst>
              <c:ext xmlns:c16="http://schemas.microsoft.com/office/drawing/2014/chart" uri="{C3380CC4-5D6E-409C-BE32-E72D297353CC}">
                <c16:uniqueId val="{00000001-BEDE-44B7-89D3-A1C19463644E}"/>
              </c:ext>
            </c:extLst>
          </c:dPt>
          <c:dLbls>
            <c:dLbl>
              <c:idx val="0"/>
              <c:layout>
                <c:manualLayout>
                  <c:x val="0.10729249204254375"/>
                  <c:y val="-0.172282602841539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EDE-44B7-89D3-A1C19463644E}"/>
                </c:ext>
              </c:extLst>
            </c:dLbl>
            <c:dLbl>
              <c:idx val="1"/>
              <c:layout>
                <c:manualLayout>
                  <c:x val="0.10811206006727009"/>
                  <c:y val="-0.11600906247868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EDE-44B7-89D3-A1C19463644E}"/>
                </c:ext>
              </c:extLst>
            </c:dLbl>
            <c:dLbl>
              <c:idx val="2"/>
              <c:layout>
                <c:manualLayout>
                  <c:x val="-0.14528493721394581"/>
                  <c:y val="4.4348158600557963E-2"/>
                </c:manualLayout>
              </c:layout>
              <c:spPr/>
              <c:txPr>
                <a:bodyPr/>
                <a:lstStyle/>
                <a:p>
                  <a:pPr>
                    <a:defRPr sz="2800" b="1">
                      <a:solidFill>
                        <a:srgbClr val="FFCCCC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EDE-44B7-89D3-A1C19463644E}"/>
                </c:ext>
              </c:extLst>
            </c:dLbl>
            <c:dLbl>
              <c:idx val="3"/>
              <c:layout>
                <c:manualLayout>
                  <c:x val="-8.9162579679329182E-2"/>
                  <c:y val="-0.211005848961082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D30-44A4-B05C-BEB6C3F8CC2A}"/>
                </c:ext>
              </c:extLst>
            </c:dLbl>
            <c:dLbl>
              <c:idx val="4"/>
              <c:layout>
                <c:manualLayout>
                  <c:x val="-4.8710527825791626E-2"/>
                  <c:y val="-0.226230561809048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EDE-44B7-89D3-A1C19463644E}"/>
                </c:ext>
              </c:extLst>
            </c:dLbl>
            <c:dLbl>
              <c:idx val="6"/>
              <c:layout>
                <c:manualLayout>
                  <c:x val="3.6325715107271735E-2"/>
                  <c:y val="-0.11310702270287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EDE-44B7-89D3-A1C19463644E}"/>
                </c:ext>
              </c:extLst>
            </c:dLbl>
            <c:dLbl>
              <c:idx val="7"/>
              <c:layout>
                <c:manualLayout>
                  <c:x val="7.1882924011370281E-2"/>
                  <c:y val="-0.209560304619925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EDE-44B7-89D3-A1C1946364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FFCCCC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Лист4!$A$1:$A$8</c:f>
              <c:strCache>
                <c:ptCount val="8"/>
                <c:pt idx="0">
                  <c:v>промышленость</c:v>
                </c:pt>
                <c:pt idx="1">
                  <c:v>строительство</c:v>
                </c:pt>
                <c:pt idx="2">
                  <c:v>оптовая и розничная торговля, логистика</c:v>
                </c:pt>
                <c:pt idx="3">
                  <c:v>транспорт и связь</c:v>
                </c:pt>
                <c:pt idx="4">
                  <c:v>предоставление прочих коммунальных, социальных и персональных услуг</c:v>
                </c:pt>
                <c:pt idx="5">
                  <c:v>гостиницы и рестораны</c:v>
                </c:pt>
                <c:pt idx="6">
                  <c:v>финансовая деятельность </c:v>
                </c:pt>
                <c:pt idx="7">
                  <c:v>прочие</c:v>
                </c:pt>
              </c:strCache>
            </c:strRef>
          </c:cat>
          <c:val>
            <c:numRef>
              <c:f>Лист4!$B$1:$B$8</c:f>
              <c:numCache>
                <c:formatCode>General</c:formatCode>
                <c:ptCount val="8"/>
                <c:pt idx="0">
                  <c:v>8.9</c:v>
                </c:pt>
                <c:pt idx="1">
                  <c:v>9.8000000000000007</c:v>
                </c:pt>
                <c:pt idx="2">
                  <c:v>60</c:v>
                </c:pt>
                <c:pt idx="3">
                  <c:v>6.3</c:v>
                </c:pt>
                <c:pt idx="4">
                  <c:v>4.5999999999999996</c:v>
                </c:pt>
                <c:pt idx="5">
                  <c:v>2.9</c:v>
                </c:pt>
                <c:pt idx="6">
                  <c:v>2.1</c:v>
                </c:pt>
                <c:pt idx="7">
                  <c:v>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EDE-44B7-89D3-A1C1946364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9.7088122259537182E-2"/>
          <c:y val="0.65597409078995084"/>
          <c:w val="0.90291183083423698"/>
          <c:h val="0.34331728318132892"/>
        </c:manualLayout>
      </c:layout>
      <c:overlay val="0"/>
      <c:txPr>
        <a:bodyPr/>
        <a:lstStyle/>
        <a:p>
          <a:pPr>
            <a:defRPr sz="1600" b="1">
              <a:solidFill>
                <a:srgbClr val="0CF4D8"/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87791-6FE1-4426-AA1B-C557670571E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E67D2-AD55-41BA-9950-FB6999BD77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832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C7405-1138-46D6-B74F-F4575C97FF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509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C7405-1138-46D6-B74F-F4575C97FF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66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0C7405-1138-46D6-B74F-F4575C97FF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492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0A90-04BC-4480-951A-FB5429389637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046E-51BF-48F9-90F3-34C1AB0E8A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400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0A90-04BC-4480-951A-FB5429389637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046E-51BF-48F9-90F3-34C1AB0E8A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299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0A90-04BC-4480-951A-FB5429389637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046E-51BF-48F9-90F3-34C1AB0E8A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207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0A90-04BC-4480-951A-FB5429389637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046E-51BF-48F9-90F3-34C1AB0E8A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497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0A90-04BC-4480-951A-FB5429389637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046E-51BF-48F9-90F3-34C1AB0E8A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924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0A90-04BC-4480-951A-FB5429389637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046E-51BF-48F9-90F3-34C1AB0E8A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814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0A90-04BC-4480-951A-FB5429389637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046E-51BF-48F9-90F3-34C1AB0E8A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684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0A90-04BC-4480-951A-FB5429389637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046E-51BF-48F9-90F3-34C1AB0E8A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812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0A90-04BC-4480-951A-FB5429389637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046E-51BF-48F9-90F3-34C1AB0E8A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868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0A90-04BC-4480-951A-FB5429389637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046E-51BF-48F9-90F3-34C1AB0E8A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897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00A90-04BC-4480-951A-FB5429389637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F046E-51BF-48F9-90F3-34C1AB0E8A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82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rgbClr val="004680"/>
                </a:solidFill>
                <a:latin typeface="Cambria Math"/>
                <a:cs typeface="Cambria Math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37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71577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6804" y="544735"/>
            <a:ext cx="8931390" cy="7302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rgbClr val="004680"/>
                </a:solidFill>
                <a:latin typeface="Cambria Math"/>
                <a:cs typeface="Cambria Math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898989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370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4719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00A90-04BC-4480-951A-FB5429389637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F046E-51BF-48F9-90F3-34C1AB0E8A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405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microsoft.com/office/2007/relationships/hdphoto" Target="../media/hdphoto2.wdp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microsoft.com/office/2007/relationships/hdphoto" Target="../media/hdphoto4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microsoft.com/office/2007/relationships/hdphoto" Target="../media/hdphoto5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embo.ru/companies/okved/2017/310100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2021" y="3094771"/>
            <a:ext cx="109566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Муниципального образования</a:t>
            </a:r>
          </a:p>
          <a:p>
            <a:pPr algn="ctr"/>
            <a:r>
              <a:rPr lang="ru-RU" sz="3600" b="1" dirty="0" smtClean="0">
                <a:solidFill>
                  <a:srgbClr val="FF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«Ленинский городской округ Московской области»</a:t>
            </a:r>
            <a:endParaRPr lang="en-US" sz="3600" b="1" dirty="0">
              <a:solidFill>
                <a:srgbClr val="FFCC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53726" y="2275113"/>
            <a:ext cx="702570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b="1" dirty="0" smtClean="0">
                <a:solidFill>
                  <a:srgbClr val="FF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ИНВЕСТИЦИОННЫЙ ПАСПОРТ</a:t>
            </a:r>
            <a:endParaRPr lang="en-US" sz="3600" b="1" dirty="0">
              <a:solidFill>
                <a:srgbClr val="FFCC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934" y="441563"/>
            <a:ext cx="779558" cy="131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75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1153" y="0"/>
            <a:ext cx="8516202" cy="5916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500" b="1" u="sng" dirty="0" smtClean="0">
                <a:solidFill>
                  <a:srgbClr val="FFCC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Ленинский округ в цифрах</a:t>
            </a:r>
            <a:endParaRPr lang="ru-RU" sz="3500" i="1" u="sng" dirty="0" smtClean="0">
              <a:solidFill>
                <a:srgbClr val="FFCCC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57197" y="451889"/>
            <a:ext cx="63669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CF4D8"/>
                </a:solidFill>
                <a:latin typeface="Century Gothic" panose="020B0502020202020204" pitchFamily="34" charset="0"/>
              </a:rPr>
              <a:t>Территория округа </a:t>
            </a:r>
          </a:p>
          <a:p>
            <a:pPr algn="ctr"/>
            <a:r>
              <a:rPr lang="ru-RU" sz="6600" b="1" dirty="0" smtClean="0">
                <a:solidFill>
                  <a:srgbClr val="FFCCCC"/>
                </a:solidFill>
                <a:latin typeface="Century Gothic" panose="020B0502020202020204" pitchFamily="34" charset="0"/>
              </a:rPr>
              <a:t>20,</a:t>
            </a:r>
            <a:r>
              <a:rPr lang="en-US" sz="6600" b="1" dirty="0" smtClean="0">
                <a:solidFill>
                  <a:srgbClr val="FFCCCC"/>
                </a:solidFill>
                <a:latin typeface="Century Gothic" panose="020B0502020202020204" pitchFamily="34" charset="0"/>
              </a:rPr>
              <a:t>2</a:t>
            </a:r>
            <a:r>
              <a:rPr lang="ru-RU" sz="6600" b="1" dirty="0" smtClean="0">
                <a:solidFill>
                  <a:srgbClr val="FFCCCC"/>
                </a:solidFill>
                <a:latin typeface="Century Gothic" panose="020B0502020202020204" pitchFamily="34" charset="0"/>
              </a:rPr>
              <a:t> тыс. га</a:t>
            </a:r>
          </a:p>
          <a:p>
            <a:endParaRPr lang="ru-RU" dirty="0"/>
          </a:p>
        </p:txBody>
      </p:sp>
      <p:pic>
        <p:nvPicPr>
          <p:cNvPr id="8" name="Picture 2" descr="C:\Users\Ольга\Desktop\Доклады\KartaLMR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8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328" y="1791136"/>
            <a:ext cx="7408672" cy="516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mage.freepik.com/free-icon/factory_318-101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62879" y1="47727" x2="62879" y2="47727"/>
                        <a14:foregroundMark x1="60606" y1="22727" x2="60606" y2="22727"/>
                        <a14:foregroundMark x1="35606" y1="17424" x2="35606" y2="174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1" y="761130"/>
            <a:ext cx="806590" cy="80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31315" y="664777"/>
            <a:ext cx="386326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CCCC"/>
                </a:solidFill>
                <a:latin typeface="Century Gothic" panose="020B0502020202020204" pitchFamily="34" charset="0"/>
              </a:rPr>
              <a:t>445</a:t>
            </a:r>
          </a:p>
          <a:p>
            <a:r>
              <a:rPr lang="ru-RU" b="1" dirty="0" smtClean="0">
                <a:solidFill>
                  <a:srgbClr val="0CF4D8"/>
                </a:solidFill>
                <a:latin typeface="Century Gothic" panose="020B0502020202020204" pitchFamily="34" charset="0"/>
              </a:rPr>
              <a:t>предприятий промышленности</a:t>
            </a:r>
            <a:endParaRPr lang="ru-RU" b="1" dirty="0">
              <a:solidFill>
                <a:srgbClr val="0CF4D8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8" name="Picture 4" descr="http://webixter.com.ua/images/services/manager-21212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702" y="1791136"/>
            <a:ext cx="694770" cy="69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06330" y="1726026"/>
            <a:ext cx="472743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CCCC"/>
                </a:solidFill>
                <a:latin typeface="Century Gothic" panose="020B0502020202020204" pitchFamily="34" charset="0"/>
              </a:rPr>
              <a:t>11240</a:t>
            </a:r>
            <a:endParaRPr lang="ru-RU" sz="4000" b="1" dirty="0" smtClean="0">
              <a:solidFill>
                <a:srgbClr val="FFCCCC"/>
              </a:solidFill>
              <a:latin typeface="Century Gothic" panose="020B0502020202020204" pitchFamily="34" charset="0"/>
            </a:endParaRPr>
          </a:p>
          <a:p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b="1" dirty="0" smtClean="0">
                <a:solidFill>
                  <a:srgbClr val="0CF4D8"/>
                </a:solidFill>
                <a:latin typeface="Century Gothic" panose="020B0502020202020204" pitchFamily="34" charset="0"/>
              </a:rPr>
              <a:t>индивидуальных предпринимателей</a:t>
            </a:r>
          </a:p>
          <a:p>
            <a:endParaRPr lang="ru-RU" sz="1600" b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030" name="Picture 6" descr="https://static.tildacdn.com/tild3265-3732-4263-b866-303465643739/group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1" y="2586687"/>
            <a:ext cx="689954" cy="68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81135" y="2636649"/>
            <a:ext cx="6464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CCCC"/>
                </a:solidFill>
                <a:latin typeface="Century Gothic" panose="020B0502020202020204" pitchFamily="34" charset="0"/>
              </a:rPr>
              <a:t>4249</a:t>
            </a:r>
            <a:r>
              <a:rPr lang="ru-RU" sz="4000" b="1" dirty="0" smtClean="0">
                <a:solidFill>
                  <a:srgbClr val="800000"/>
                </a:solidFill>
                <a:latin typeface="Century Gothic" panose="020B0502020202020204" pitchFamily="34" charset="0"/>
              </a:rPr>
              <a:t> </a:t>
            </a:r>
            <a:r>
              <a:rPr lang="ru-RU" b="1" dirty="0" smtClean="0">
                <a:solidFill>
                  <a:srgbClr val="0CF4D8"/>
                </a:solidFill>
                <a:latin typeface="Century Gothic" panose="020B0502020202020204" pitchFamily="34" charset="0"/>
              </a:rPr>
              <a:t>юридических лиц</a:t>
            </a:r>
          </a:p>
        </p:txBody>
      </p:sp>
      <p:pic>
        <p:nvPicPr>
          <p:cNvPr id="1036" name="Picture 12" descr="https://icon-icons.com/icons2/908/PNG/512/education_icon-icons.com_70750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280" y="3371237"/>
            <a:ext cx="644652" cy="64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58068" y="3456658"/>
            <a:ext cx="436123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CCCC"/>
                </a:solidFill>
                <a:latin typeface="Century Gothic" panose="020B0502020202020204" pitchFamily="34" charset="0"/>
              </a:rPr>
              <a:t>27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b="1" dirty="0" smtClean="0">
                <a:solidFill>
                  <a:srgbClr val="0CF4D8"/>
                </a:solidFill>
                <a:latin typeface="Century Gothic" panose="020B0502020202020204" pitchFamily="34" charset="0"/>
              </a:rPr>
              <a:t>детских садов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, </a:t>
            </a:r>
            <a:r>
              <a:rPr lang="ru-RU" sz="4000" b="1" dirty="0" smtClean="0">
                <a:solidFill>
                  <a:srgbClr val="FFCCCC"/>
                </a:solidFill>
                <a:latin typeface="Century Gothic" panose="020B0502020202020204" pitchFamily="34" charset="0"/>
              </a:rPr>
              <a:t>22</a:t>
            </a:r>
            <a:r>
              <a:rPr lang="ru-RU" sz="4500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b="1" dirty="0" smtClean="0">
                <a:solidFill>
                  <a:srgbClr val="0CF4D8"/>
                </a:solidFill>
                <a:latin typeface="Century Gothic" panose="020B0502020202020204" pitchFamily="34" charset="0"/>
              </a:rPr>
              <a:t>школы</a:t>
            </a:r>
            <a:endParaRPr lang="ru-RU" b="1" dirty="0">
              <a:solidFill>
                <a:srgbClr val="0CF4D8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38" name="Picture 14" descr="http://cdn.onlinewebfonts.com/svg/img_4309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-30251" y="4295608"/>
            <a:ext cx="694350" cy="73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751319" y="4437263"/>
            <a:ext cx="40631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CCCC"/>
                </a:solidFill>
                <a:latin typeface="Century Gothic" panose="020B0502020202020204" pitchFamily="34" charset="0"/>
              </a:rPr>
              <a:t>27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b="1" dirty="0" smtClean="0">
                <a:solidFill>
                  <a:srgbClr val="0CF4D8"/>
                </a:solidFill>
                <a:latin typeface="Century Gothic" panose="020B0502020202020204" pitchFamily="34" charset="0"/>
              </a:rPr>
              <a:t>объектов здравоохранения</a:t>
            </a:r>
            <a:endParaRPr lang="ru-RU" b="1" dirty="0">
              <a:solidFill>
                <a:srgbClr val="0CF4D8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2" descr="https://icon-icons.com/icons2/37/PNG/512/museum_3584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6" y="5210467"/>
            <a:ext cx="653075" cy="71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731315" y="5274512"/>
            <a:ext cx="406316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CCCC"/>
                </a:solidFill>
                <a:latin typeface="Century Gothic" panose="020B0502020202020204" pitchFamily="34" charset="0"/>
              </a:rPr>
              <a:t>18</a:t>
            </a:r>
            <a:r>
              <a:rPr lang="ru-RU" sz="4500" b="1" dirty="0" smtClean="0">
                <a:solidFill>
                  <a:srgbClr val="FFCCCC"/>
                </a:solidFill>
                <a:latin typeface="Century Gothic" panose="020B0502020202020204" pitchFamily="34" charset="0"/>
              </a:rPr>
              <a:t> </a:t>
            </a:r>
            <a:r>
              <a:rPr lang="ru-RU" b="1" dirty="0" smtClean="0">
                <a:solidFill>
                  <a:srgbClr val="0CF4D8"/>
                </a:solidFill>
                <a:latin typeface="Century Gothic" panose="020B0502020202020204" pitchFamily="34" charset="0"/>
              </a:rPr>
              <a:t>учреждений культуры </a:t>
            </a:r>
            <a:endParaRPr lang="ru-RU" b="1" dirty="0">
              <a:solidFill>
                <a:srgbClr val="0CF4D8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Picture 4" descr="https://icon-icons.com/icons2/67/PNG/512/weightliftsport_weightlift_13267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8" y="6103377"/>
            <a:ext cx="717251" cy="71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62243" y="6059342"/>
            <a:ext cx="406316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CCCC"/>
                </a:solidFill>
                <a:latin typeface="Century Gothic" panose="020B0502020202020204" pitchFamily="34" charset="0"/>
              </a:rPr>
              <a:t>10</a:t>
            </a:r>
            <a:r>
              <a:rPr lang="ru-RU" sz="4500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b="1" dirty="0" smtClean="0">
                <a:solidFill>
                  <a:srgbClr val="0CF4D8"/>
                </a:solidFill>
                <a:latin typeface="Century Gothic" panose="020B0502020202020204" pitchFamily="34" charset="0"/>
              </a:rPr>
              <a:t>учреждений спорта </a:t>
            </a:r>
            <a:endParaRPr lang="ru-RU" b="1" dirty="0">
              <a:solidFill>
                <a:srgbClr val="0CF4D8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9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06402" y="9368"/>
            <a:ext cx="11435644" cy="5916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500" b="1" u="sng" dirty="0" smtClean="0">
                <a:solidFill>
                  <a:srgbClr val="FFCC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Транспортное сообщение</a:t>
            </a:r>
            <a:endParaRPr lang="ru-RU" sz="3500" i="1" u="sng" dirty="0" smtClean="0">
              <a:solidFill>
                <a:srgbClr val="FFCCC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Рисунок 19"/>
          <p:cNvPicPr/>
          <p:nvPr/>
        </p:nvPicPr>
        <p:blipFill rotWithShape="1">
          <a:blip r:embed="rId3"/>
          <a:srcRect l="38482" t="18271" r="5239" b="11235"/>
          <a:stretch/>
        </p:blipFill>
        <p:spPr bwMode="auto">
          <a:xfrm>
            <a:off x="124179" y="770465"/>
            <a:ext cx="6863644" cy="59097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862712" y="129139"/>
            <a:ext cx="409222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CF4D8"/>
                </a:solidFill>
              </a:rPr>
              <a:t>Ленинский городской округ  </a:t>
            </a:r>
            <a:r>
              <a:rPr lang="ru-RU" b="1" dirty="0">
                <a:solidFill>
                  <a:srgbClr val="0CF4D8"/>
                </a:solidFill>
              </a:rPr>
              <a:t>расположен к югу от Москвы, </a:t>
            </a:r>
            <a:r>
              <a:rPr lang="ru-RU" b="1" dirty="0" smtClean="0">
                <a:solidFill>
                  <a:srgbClr val="0CF4D8"/>
                </a:solidFill>
              </a:rPr>
              <a:t>с </a:t>
            </a:r>
            <a:r>
              <a:rPr lang="ru-RU" b="1" dirty="0">
                <a:solidFill>
                  <a:srgbClr val="0CF4D8"/>
                </a:solidFill>
              </a:rPr>
              <a:t>юго-запада на юго-восток вдоль </a:t>
            </a:r>
            <a:r>
              <a:rPr lang="ru-RU" b="1" dirty="0" smtClean="0">
                <a:solidFill>
                  <a:srgbClr val="0CF4D8"/>
                </a:solidFill>
              </a:rPr>
              <a:t>МКАД .</a:t>
            </a:r>
          </a:p>
          <a:p>
            <a:pPr algn="just"/>
            <a:r>
              <a:rPr lang="ru-RU" b="1" dirty="0" smtClean="0">
                <a:solidFill>
                  <a:srgbClr val="0CF4D8"/>
                </a:solidFill>
              </a:rPr>
              <a:t>Граничит с г</a:t>
            </a:r>
            <a:r>
              <a:rPr lang="ru-RU" b="1" dirty="0">
                <a:solidFill>
                  <a:srgbClr val="0CF4D8"/>
                </a:solidFill>
              </a:rPr>
              <a:t>. </a:t>
            </a:r>
            <a:r>
              <a:rPr lang="ru-RU" b="1" dirty="0" smtClean="0">
                <a:solidFill>
                  <a:srgbClr val="0CF4D8"/>
                </a:solidFill>
              </a:rPr>
              <a:t>Москва, Раменским округом, городскими </a:t>
            </a:r>
            <a:r>
              <a:rPr lang="ru-RU" b="1" dirty="0">
                <a:solidFill>
                  <a:srgbClr val="0CF4D8"/>
                </a:solidFill>
              </a:rPr>
              <a:t>округами Домодедово, </a:t>
            </a:r>
            <a:r>
              <a:rPr lang="ru-RU" b="1" dirty="0" smtClean="0">
                <a:solidFill>
                  <a:srgbClr val="0CF4D8"/>
                </a:solidFill>
              </a:rPr>
              <a:t>Дзержинский,  Лыткарино, Подольск.</a:t>
            </a:r>
          </a:p>
          <a:p>
            <a:pPr algn="just"/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30" name="Picture 6" descr="https://static.tildacdn.com/tild3638-3634-4532-b736-346330326432/Train_Austria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61201" y="2357635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36090" y="2294171"/>
            <a:ext cx="4267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FFCCCC"/>
                </a:solidFill>
              </a:rPr>
              <a:t>Железнодорожные линии</a:t>
            </a:r>
            <a:r>
              <a:rPr lang="ru-RU" b="1" dirty="0" smtClean="0">
                <a:solidFill>
                  <a:srgbClr val="800000"/>
                </a:solidFill>
              </a:rPr>
              <a:t>:     </a:t>
            </a:r>
            <a:r>
              <a:rPr lang="ru-RU" b="1" dirty="0" smtClean="0">
                <a:solidFill>
                  <a:srgbClr val="0CF4D8"/>
                </a:solidFill>
              </a:rPr>
              <a:t>Павелецкое направление (станции «Расторгуево», «</a:t>
            </a:r>
            <a:r>
              <a:rPr lang="ru-RU" b="1" dirty="0" err="1" smtClean="0">
                <a:solidFill>
                  <a:srgbClr val="0CF4D8"/>
                </a:solidFill>
              </a:rPr>
              <a:t>Булатниково</a:t>
            </a:r>
            <a:r>
              <a:rPr lang="ru-RU" b="1" dirty="0" smtClean="0">
                <a:solidFill>
                  <a:srgbClr val="0CF4D8"/>
                </a:solidFill>
              </a:rPr>
              <a:t>», «Пл. </a:t>
            </a:r>
            <a:r>
              <a:rPr lang="ru-RU" b="1" dirty="0" err="1" smtClean="0">
                <a:solidFill>
                  <a:srgbClr val="0CF4D8"/>
                </a:solidFill>
              </a:rPr>
              <a:t>им.Калинина</a:t>
            </a:r>
            <a:r>
              <a:rPr lang="ru-RU" b="1" dirty="0" smtClean="0">
                <a:solidFill>
                  <a:srgbClr val="0CF4D8"/>
                </a:solidFill>
              </a:rPr>
              <a:t>»)</a:t>
            </a:r>
          </a:p>
          <a:p>
            <a:pPr algn="just"/>
            <a:r>
              <a:rPr lang="ru-RU" b="1" dirty="0" smtClean="0">
                <a:solidFill>
                  <a:srgbClr val="0CF4D8"/>
                </a:solidFill>
              </a:rPr>
              <a:t>Курское направление (станция «</a:t>
            </a:r>
            <a:r>
              <a:rPr lang="ru-RU" b="1" dirty="0" err="1" smtClean="0">
                <a:solidFill>
                  <a:srgbClr val="0CF4D8"/>
                </a:solidFill>
              </a:rPr>
              <a:t>Битца</a:t>
            </a:r>
            <a:r>
              <a:rPr lang="ru-RU" b="1" dirty="0" smtClean="0">
                <a:solidFill>
                  <a:srgbClr val="0CF4D8"/>
                </a:solidFill>
              </a:rPr>
              <a:t>»)</a:t>
            </a:r>
          </a:p>
          <a:p>
            <a:pPr algn="just"/>
            <a:r>
              <a:rPr lang="ru-RU" b="1" dirty="0" smtClean="0">
                <a:solidFill>
                  <a:srgbClr val="0CF4D8"/>
                </a:solidFill>
              </a:rPr>
              <a:t>Промышленная железнодорожная станция АО «МОСКОКС» московской железной дороги </a:t>
            </a:r>
          </a:p>
          <a:p>
            <a:pPr algn="just"/>
            <a:endParaRPr lang="ru-RU" b="1" dirty="0" smtClean="0">
              <a:solidFill>
                <a:srgbClr val="361B00"/>
              </a:solidFill>
            </a:endParaRPr>
          </a:p>
          <a:p>
            <a:pPr algn="just"/>
            <a:r>
              <a:rPr lang="ru-RU" b="1" dirty="0" smtClean="0">
                <a:solidFill>
                  <a:srgbClr val="361B00"/>
                </a:solidFill>
              </a:rPr>
              <a:t> </a:t>
            </a:r>
            <a:endParaRPr lang="ru-RU" b="1" dirty="0">
              <a:solidFill>
                <a:srgbClr val="361B00"/>
              </a:solidFill>
            </a:endParaRPr>
          </a:p>
        </p:txBody>
      </p:sp>
      <p:pic>
        <p:nvPicPr>
          <p:cNvPr id="1032" name="Picture 8" descr="http://downloadicons.net/sites/default/files/highway2-8709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734" y="4700542"/>
            <a:ext cx="880534" cy="131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8054623" y="4576618"/>
            <a:ext cx="40301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FFCCCC"/>
                </a:solidFill>
              </a:rPr>
              <a:t>Федеральные трассы:</a:t>
            </a:r>
          </a:p>
          <a:p>
            <a:pPr algn="just"/>
            <a:r>
              <a:rPr lang="ru-RU" b="1" dirty="0" smtClean="0">
                <a:solidFill>
                  <a:srgbClr val="0CF4D8"/>
                </a:solidFill>
              </a:rPr>
              <a:t>М-4 «ДОН»</a:t>
            </a:r>
          </a:p>
          <a:p>
            <a:pPr algn="just"/>
            <a:r>
              <a:rPr lang="ru-RU" b="1" dirty="0" smtClean="0">
                <a:solidFill>
                  <a:srgbClr val="0CF4D8"/>
                </a:solidFill>
              </a:rPr>
              <a:t>М-2 «Симферопольское шоссе</a:t>
            </a:r>
          </a:p>
          <a:p>
            <a:pPr algn="just"/>
            <a:r>
              <a:rPr lang="ru-RU" b="1" dirty="0" smtClean="0">
                <a:solidFill>
                  <a:srgbClr val="0CF4D8"/>
                </a:solidFill>
              </a:rPr>
              <a:t>Варшавское шоссе</a:t>
            </a:r>
          </a:p>
          <a:p>
            <a:pPr algn="just"/>
            <a:r>
              <a:rPr lang="ru-RU" b="1" dirty="0" smtClean="0">
                <a:solidFill>
                  <a:srgbClr val="0CF4D8"/>
                </a:solidFill>
              </a:rPr>
              <a:t>А-105 «Москва-Аэропорт Домодедово»</a:t>
            </a:r>
          </a:p>
          <a:p>
            <a:pPr algn="just"/>
            <a:r>
              <a:rPr lang="ru-RU" b="1" dirty="0" smtClean="0">
                <a:solidFill>
                  <a:srgbClr val="0CF4D8"/>
                </a:solidFill>
              </a:rPr>
              <a:t>МКАД</a:t>
            </a:r>
          </a:p>
          <a:p>
            <a:pPr algn="just"/>
            <a:r>
              <a:rPr lang="ru-RU" b="1" dirty="0" smtClean="0">
                <a:solidFill>
                  <a:srgbClr val="0CF4D8"/>
                </a:solidFill>
              </a:rPr>
              <a:t>Каширское шоссе</a:t>
            </a:r>
            <a:endParaRPr lang="ru-RU" b="1" dirty="0">
              <a:solidFill>
                <a:srgbClr val="0CF4D8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83378" y="3439234"/>
            <a:ext cx="891822" cy="30777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А 105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62578" y="3040567"/>
            <a:ext cx="699911" cy="30777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М- 4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95778" y="4917559"/>
            <a:ext cx="699911" cy="30777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М- 2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912533" y="2341870"/>
            <a:ext cx="1501422" cy="27699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</a:rPr>
              <a:t>Каширское шоссе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 rot="19517462">
            <a:off x="2336799" y="2148088"/>
            <a:ext cx="699911" cy="27699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</a:rPr>
              <a:t>МКАД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49867" y="2599710"/>
            <a:ext cx="1270342" cy="24622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Варшавское шоссе</a:t>
            </a:r>
            <a:endParaRPr lang="ru-RU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75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53164"/>
            <a:ext cx="11435644" cy="5916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500" b="1" u="sng" dirty="0" smtClean="0">
                <a:solidFill>
                  <a:srgbClr val="FFCC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Демография и ресурсы</a:t>
            </a:r>
            <a:endParaRPr lang="ru-RU" sz="3500" i="1" u="sng" dirty="0" smtClean="0">
              <a:solidFill>
                <a:srgbClr val="FFCCC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://image.flaticon.com/icons/png/512/95/9521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66" y="828738"/>
            <a:ext cx="2007234" cy="2007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53542" y="701158"/>
            <a:ext cx="238319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CCCC"/>
                </a:solidFill>
                <a:latin typeface="Century Gothic" panose="020B0502020202020204" pitchFamily="34" charset="0"/>
              </a:rPr>
              <a:t>население </a:t>
            </a:r>
            <a:r>
              <a:rPr lang="ru-RU" sz="5000" b="1" dirty="0" smtClean="0">
                <a:solidFill>
                  <a:srgbClr val="0CF4D8"/>
                </a:solidFill>
                <a:latin typeface="Century Gothic" panose="020B0502020202020204" pitchFamily="34" charset="0"/>
              </a:rPr>
              <a:t>309,2 </a:t>
            </a:r>
            <a:r>
              <a:rPr lang="ru-RU" b="1" dirty="0" smtClean="0">
                <a:solidFill>
                  <a:srgbClr val="0CF4D8"/>
                </a:solidFill>
                <a:latin typeface="Century Gothic" panose="020B0502020202020204" pitchFamily="34" charset="0"/>
              </a:rPr>
              <a:t>тыс. чел.</a:t>
            </a:r>
            <a:endParaRPr lang="ru-RU" b="1" dirty="0">
              <a:solidFill>
                <a:srgbClr val="0CF4D8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900585" y="650869"/>
            <a:ext cx="369457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latin typeface="Century Gothic" panose="020B0502020202020204" pitchFamily="34" charset="0"/>
            </a:endParaRPr>
          </a:p>
          <a:p>
            <a:r>
              <a:rPr lang="ru-RU" sz="5000" b="1" dirty="0" smtClean="0">
                <a:solidFill>
                  <a:srgbClr val="0CF4D8"/>
                </a:solidFill>
                <a:latin typeface="Century Gothic" panose="020B0502020202020204" pitchFamily="34" charset="0"/>
              </a:rPr>
              <a:t>193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b="1" dirty="0" smtClean="0">
                <a:solidFill>
                  <a:srgbClr val="0CF4D8"/>
                </a:solidFill>
                <a:latin typeface="Century Gothic" panose="020B0502020202020204" pitchFamily="34" charset="0"/>
              </a:rPr>
              <a:t>тыс. чел.</a:t>
            </a:r>
          </a:p>
          <a:p>
            <a:r>
              <a:rPr lang="ru-RU" b="1" dirty="0" smtClean="0">
                <a:solidFill>
                  <a:srgbClr val="FFCCCC"/>
                </a:solidFill>
                <a:latin typeface="Century Gothic" panose="020B0502020202020204" pitchFamily="34" charset="0"/>
              </a:rPr>
              <a:t>трудоспособное население   </a:t>
            </a:r>
            <a:endParaRPr lang="ru-RU" b="1" dirty="0">
              <a:solidFill>
                <a:srgbClr val="FFCCCC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957446" y="861877"/>
            <a:ext cx="351797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 smtClean="0">
                <a:solidFill>
                  <a:srgbClr val="0CF4D8"/>
                </a:solidFill>
                <a:latin typeface="Century Gothic" panose="020B0502020202020204" pitchFamily="34" charset="0"/>
              </a:rPr>
              <a:t>75</a:t>
            </a:r>
            <a:r>
              <a:rPr lang="ru-RU" sz="5000" b="1" dirty="0" smtClean="0">
                <a:solidFill>
                  <a:srgbClr val="800000"/>
                </a:solidFill>
                <a:latin typeface="Century Gothic" panose="020B0502020202020204" pitchFamily="34" charset="0"/>
              </a:rPr>
              <a:t> </a:t>
            </a:r>
            <a:r>
              <a:rPr lang="ru-RU" b="1" dirty="0" smtClean="0">
                <a:solidFill>
                  <a:srgbClr val="0CF4D8"/>
                </a:solidFill>
                <a:latin typeface="Century Gothic" panose="020B0502020202020204" pitchFamily="34" charset="0"/>
              </a:rPr>
              <a:t>тыс. чел. </a:t>
            </a:r>
          </a:p>
          <a:p>
            <a:r>
              <a:rPr lang="ru-RU" b="1" dirty="0" smtClean="0">
                <a:solidFill>
                  <a:srgbClr val="FFCCCC"/>
                </a:solidFill>
                <a:latin typeface="Century Gothic" panose="020B0502020202020204" pitchFamily="34" charset="0"/>
              </a:rPr>
              <a:t>занято в экономике</a:t>
            </a:r>
            <a:endParaRPr lang="ru-RU" b="1" dirty="0">
              <a:solidFill>
                <a:srgbClr val="FFCCCC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53013" y="3347325"/>
            <a:ext cx="4712565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ru-RU" sz="2200" b="1" dirty="0" smtClean="0">
              <a:solidFill>
                <a:srgbClr val="361B00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74625" defTabSz="987425">
              <a:lnSpc>
                <a:spcPct val="150000"/>
              </a:lnSpc>
            </a:pPr>
            <a:r>
              <a:rPr lang="ru-RU" sz="2800" b="1" dirty="0" smtClean="0">
                <a:solidFill>
                  <a:srgbClr val="FFCC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промышленность  </a:t>
            </a:r>
            <a:r>
              <a:rPr lang="ru-RU" sz="2800" b="1" dirty="0" smtClean="0">
                <a:solidFill>
                  <a:srgbClr val="0CF4D8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78,9</a:t>
            </a:r>
          </a:p>
          <a:p>
            <a:pPr marL="174625" defTabSz="987425">
              <a:lnSpc>
                <a:spcPct val="150000"/>
              </a:lnSpc>
            </a:pPr>
            <a:r>
              <a:rPr lang="ru-RU" sz="2800" b="1" dirty="0" smtClean="0">
                <a:solidFill>
                  <a:srgbClr val="FFCC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строительство  - </a:t>
            </a:r>
            <a:r>
              <a:rPr lang="ru-RU" sz="2800" b="1" dirty="0" smtClean="0">
                <a:solidFill>
                  <a:srgbClr val="0CF4D8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99,2   </a:t>
            </a:r>
            <a:r>
              <a:rPr lang="ru-RU" sz="2800" b="1" dirty="0" smtClean="0">
                <a:solidFill>
                  <a:srgbClr val="FFCC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     торговля    - </a:t>
            </a:r>
            <a:r>
              <a:rPr lang="ru-RU" sz="2800" b="1" dirty="0" smtClean="0">
                <a:solidFill>
                  <a:srgbClr val="0CF4D8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89,1</a:t>
            </a:r>
            <a:endParaRPr lang="ru-RU" sz="2800" b="1" dirty="0">
              <a:solidFill>
                <a:srgbClr val="0CF4D8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4" descr="http://navkolosvity.com.ua/wp-content/uploads/2017/10/fastCashLoan-black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39" y="3532751"/>
            <a:ext cx="1760561" cy="1683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99874" y="2393978"/>
            <a:ext cx="6096000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FFCC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СРЕДНЯЯ ЗАРПЛАТА ПО РАЙОНУ </a:t>
            </a:r>
          </a:p>
          <a:p>
            <a:pPr algn="ctr"/>
            <a:r>
              <a:rPr lang="ru-RU" sz="5000" b="1" dirty="0">
                <a:solidFill>
                  <a:srgbClr val="0CF4D8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91</a:t>
            </a:r>
            <a:r>
              <a:rPr lang="ru-RU" sz="50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FFCC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тыс</a:t>
            </a:r>
            <a:r>
              <a:rPr lang="ru-RU" b="1" dirty="0">
                <a:solidFill>
                  <a:srgbClr val="FFCC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 </a:t>
            </a:r>
            <a:r>
              <a:rPr lang="ru-RU" b="1" dirty="0" err="1" smtClean="0">
                <a:solidFill>
                  <a:srgbClr val="FFCC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руб</a:t>
            </a:r>
            <a:endParaRPr lang="ru-RU" b="1" dirty="0">
              <a:solidFill>
                <a:srgbClr val="FFCCC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075891" y="3347324"/>
            <a:ext cx="4984376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ru-RU" sz="2200" b="1" dirty="0" smtClean="0">
              <a:solidFill>
                <a:srgbClr val="FFCCC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74625" defTabSz="987425">
              <a:lnSpc>
                <a:spcPct val="150000"/>
              </a:lnSpc>
            </a:pPr>
            <a:r>
              <a:rPr lang="ru-RU" sz="2800" b="1" dirty="0" smtClean="0">
                <a:solidFill>
                  <a:srgbClr val="FFCC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образование    - </a:t>
            </a:r>
            <a:r>
              <a:rPr lang="ru-RU" sz="2800" b="1" dirty="0" smtClean="0">
                <a:solidFill>
                  <a:srgbClr val="0CF4D8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63,5   </a:t>
            </a:r>
            <a:r>
              <a:rPr lang="ru-RU" sz="2800" b="1" dirty="0" smtClean="0">
                <a:solidFill>
                  <a:srgbClr val="FFCC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       здравоохранение   - </a:t>
            </a:r>
            <a:r>
              <a:rPr lang="ru-RU" sz="2800" b="1" dirty="0" smtClean="0">
                <a:solidFill>
                  <a:srgbClr val="0CF4D8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83,7  </a:t>
            </a:r>
            <a:r>
              <a:rPr lang="ru-RU" sz="2800" b="1" dirty="0" smtClean="0">
                <a:solidFill>
                  <a:srgbClr val="FFCC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культура </a:t>
            </a:r>
            <a:r>
              <a:rPr lang="ru-RU" sz="2800" b="1" dirty="0">
                <a:solidFill>
                  <a:srgbClr val="FFCC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и </a:t>
            </a:r>
            <a:r>
              <a:rPr lang="ru-RU" sz="2800" b="1" dirty="0" smtClean="0">
                <a:solidFill>
                  <a:srgbClr val="FFCC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спорт – </a:t>
            </a:r>
            <a:r>
              <a:rPr lang="ru-RU" sz="2800" b="1" dirty="0" smtClean="0">
                <a:solidFill>
                  <a:srgbClr val="0CF4D8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70,5</a:t>
            </a:r>
            <a:endParaRPr lang="ru-RU" sz="2800" b="1" dirty="0">
              <a:solidFill>
                <a:srgbClr val="0CF4D8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32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46756" y="69819"/>
            <a:ext cx="12192000" cy="5916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u="sng" dirty="0" smtClean="0">
                <a:solidFill>
                  <a:srgbClr val="FFCC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Показатели социально-экономического развития за 2022 год</a:t>
            </a:r>
            <a:endParaRPr lang="ru-RU" sz="2800" i="1" u="sng" dirty="0" smtClean="0">
              <a:solidFill>
                <a:srgbClr val="FFCCC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https://image.freepik.com/free-icon/no-translate-detected_318-602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08" b="100000" l="1538" r="99385">
                        <a14:foregroundMark x1="77538" y1="21538" x2="77538" y2="21538"/>
                        <a14:foregroundMark x1="66462" y1="74154" x2="66462" y2="74154"/>
                        <a14:foregroundMark x1="16923" y1="78154" x2="16923" y2="78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205" y="1275307"/>
            <a:ext cx="1349266" cy="134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685999" y="1091654"/>
            <a:ext cx="2101754" cy="1928097"/>
          </a:xfrm>
          <a:prstGeom prst="ellipse">
            <a:avLst/>
          </a:prstGeom>
          <a:noFill/>
          <a:ln w="1270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9081090" y="1052565"/>
            <a:ext cx="2059632" cy="1943810"/>
          </a:xfrm>
          <a:prstGeom prst="ellipse">
            <a:avLst/>
          </a:prstGeom>
          <a:noFill/>
          <a:ln w="127000">
            <a:solidFill>
              <a:srgbClr val="99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6" name="Picture 4" descr="http://cdn.onlinewebfonts.com/svg/download_52114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6012" y="1421331"/>
            <a:ext cx="1469788" cy="128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image.freepik.com/free-icon/packages-transportation-on-a-truck_318-6181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060" l="0" r="100000">
                        <a14:foregroundMark x1="11912" y1="70219" x2="11912" y2="70219"/>
                        <a14:foregroundMark x1="52978" y1="71160" x2="52978" y2="71160"/>
                        <a14:foregroundMark x1="62382" y1="31034" x2="62382" y2="31034"/>
                        <a14:foregroundMark x1="84013" y1="27900" x2="84013" y2="27900"/>
                        <a14:foregroundMark x1="84953" y1="39498" x2="84953" y2="39498"/>
                        <a14:foregroundMark x1="93103" y1="34169" x2="93103" y2="34169"/>
                        <a14:foregroundMark x1="72727" y1="34169" x2="72727" y2="34169"/>
                        <a14:foregroundMark x1="87147" y1="51724" x2="87147" y2="51724"/>
                        <a14:foregroundMark x1="71473" y1="59875" x2="71473" y2="59875"/>
                        <a14:foregroundMark x1="96238" y1="62069" x2="96238" y2="62069"/>
                        <a14:foregroundMark x1="83072" y1="67085" x2="83072" y2="670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018" y="1379507"/>
            <a:ext cx="1325580" cy="132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Овал 18"/>
          <p:cNvSpPr/>
          <p:nvPr/>
        </p:nvSpPr>
        <p:spPr>
          <a:xfrm>
            <a:off x="4896733" y="1091654"/>
            <a:ext cx="2068150" cy="1901287"/>
          </a:xfrm>
          <a:prstGeom prst="ellipse">
            <a:avLst/>
          </a:prstGeom>
          <a:noFill/>
          <a:ln w="1270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-51171" y="3238391"/>
            <a:ext cx="420528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200" b="1" dirty="0" smtClean="0">
                <a:solidFill>
                  <a:srgbClr val="0CF4D8"/>
                </a:solidFill>
              </a:rPr>
              <a:t>77,5 МЛРД.РУБ</a:t>
            </a:r>
          </a:p>
          <a:p>
            <a:pPr algn="ctr"/>
            <a:r>
              <a:rPr lang="ru-RU" sz="2000" b="1" dirty="0" smtClean="0">
                <a:solidFill>
                  <a:srgbClr val="FFCCCC"/>
                </a:solidFill>
              </a:rPr>
              <a:t>ОБЪЕМ ИНВЕСТИЦИЙ В ОСНОВНОЙ </a:t>
            </a:r>
          </a:p>
          <a:p>
            <a:pPr algn="ctr"/>
            <a:r>
              <a:rPr lang="ru-RU" sz="2000" b="1" dirty="0" smtClean="0">
                <a:solidFill>
                  <a:srgbClr val="FFCCCC"/>
                </a:solidFill>
              </a:rPr>
              <a:t>КАПИТАЛ</a:t>
            </a:r>
          </a:p>
          <a:p>
            <a:pPr algn="ctr"/>
            <a:r>
              <a:rPr lang="ru-RU" sz="2000" b="1" dirty="0" smtClean="0">
                <a:solidFill>
                  <a:srgbClr val="FFCCCC"/>
                </a:solidFill>
              </a:rPr>
              <a:t>В ТОМ ЧИСЛЕ БЕЗ ЖИЛИЩНОГО СТРОИТЕЛЬСТВА</a:t>
            </a:r>
          </a:p>
          <a:p>
            <a:pPr algn="ctr"/>
            <a:r>
              <a:rPr lang="ru-RU" sz="4200" b="1" dirty="0" smtClean="0">
                <a:solidFill>
                  <a:srgbClr val="0CF4D8"/>
                </a:solidFill>
              </a:rPr>
              <a:t>59,8 </a:t>
            </a:r>
            <a:r>
              <a:rPr lang="ru-RU" sz="4200" b="1" dirty="0">
                <a:solidFill>
                  <a:srgbClr val="0CF4D8"/>
                </a:solidFill>
              </a:rPr>
              <a:t>МЛРД.РУБ</a:t>
            </a:r>
          </a:p>
          <a:p>
            <a:pPr algn="ctr"/>
            <a:endParaRPr lang="ru-RU" sz="2000" b="1" dirty="0" smtClean="0"/>
          </a:p>
          <a:p>
            <a:pPr algn="ctr"/>
            <a:endParaRPr lang="ru-RU" sz="2000" b="1" dirty="0" smtClean="0"/>
          </a:p>
          <a:p>
            <a:pPr algn="ctr"/>
            <a:endParaRPr lang="ru-RU" sz="2000" b="1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36633" y="5851904"/>
            <a:ext cx="3916882" cy="248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53515" y="3069864"/>
            <a:ext cx="43310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200" dirty="0" smtClean="0"/>
              <a:t> </a:t>
            </a:r>
            <a:r>
              <a:rPr lang="en-US" sz="4200" b="1" dirty="0" smtClean="0">
                <a:solidFill>
                  <a:srgbClr val="0CF4D8"/>
                </a:solidFill>
              </a:rPr>
              <a:t>115,7</a:t>
            </a:r>
            <a:r>
              <a:rPr lang="ru-RU" sz="4200" b="1" dirty="0" smtClean="0">
                <a:solidFill>
                  <a:srgbClr val="0CF4D8"/>
                </a:solidFill>
              </a:rPr>
              <a:t> МЛРД.РУБ.</a:t>
            </a:r>
          </a:p>
          <a:p>
            <a:pPr algn="ctr"/>
            <a:r>
              <a:rPr lang="ru-RU" sz="2000" b="1" dirty="0" smtClean="0">
                <a:solidFill>
                  <a:srgbClr val="FFCCCC"/>
                </a:solidFill>
              </a:rPr>
              <a:t>ОБЪМ ОТГРУЖЕННЫХ ТОВАРОВ</a:t>
            </a:r>
          </a:p>
          <a:p>
            <a:pPr algn="ctr"/>
            <a:r>
              <a:rPr lang="ru-RU" sz="2000" b="1" dirty="0" smtClean="0">
                <a:solidFill>
                  <a:srgbClr val="FFCCCC"/>
                </a:solidFill>
              </a:rPr>
              <a:t>В ТОМ ЧИСЛЕ ПО ПРОМЫШЛЕННЫМ ВИДАМ </a:t>
            </a:r>
          </a:p>
          <a:p>
            <a:pPr algn="ctr"/>
            <a:r>
              <a:rPr lang="en-US" sz="4200" b="1" dirty="0" smtClean="0">
                <a:solidFill>
                  <a:srgbClr val="0CF4D8"/>
                </a:solidFill>
              </a:rPr>
              <a:t>54,3</a:t>
            </a:r>
            <a:r>
              <a:rPr lang="ru-RU" sz="4200" b="1" dirty="0" smtClean="0">
                <a:solidFill>
                  <a:srgbClr val="0CF4D8"/>
                </a:solidFill>
              </a:rPr>
              <a:t> МЛРД. РУБ </a:t>
            </a:r>
            <a:endParaRPr lang="ru-RU" sz="4200" b="1" dirty="0">
              <a:solidFill>
                <a:srgbClr val="0CF4D8"/>
              </a:solidFill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4359543" y="5753019"/>
            <a:ext cx="3574260" cy="91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221462" y="5762158"/>
            <a:ext cx="40425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smtClean="0">
                <a:solidFill>
                  <a:srgbClr val="FFCCCC"/>
                </a:solidFill>
              </a:rPr>
              <a:t>4 системообразующих предприятия, 22 крупных промышленных предприятий </a:t>
            </a:r>
            <a:endParaRPr lang="ru-RU" sz="2000" i="1" dirty="0">
              <a:solidFill>
                <a:srgbClr val="FFCCCC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139232" y="3193058"/>
            <a:ext cx="42643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b="1" dirty="0" smtClean="0">
                <a:solidFill>
                  <a:srgbClr val="0CF4D8"/>
                </a:solidFill>
              </a:rPr>
              <a:t>115,1</a:t>
            </a:r>
            <a:r>
              <a:rPr lang="ru-RU" sz="4200" b="1" dirty="0" smtClean="0">
                <a:solidFill>
                  <a:srgbClr val="0CF4D8"/>
                </a:solidFill>
              </a:rPr>
              <a:t> МЛРД.РУБ</a:t>
            </a:r>
            <a:r>
              <a:rPr lang="ru-RU" sz="4200" b="1" dirty="0" smtClean="0">
                <a:solidFill>
                  <a:srgbClr val="361B00"/>
                </a:solidFill>
              </a:rPr>
              <a:t>.</a:t>
            </a:r>
          </a:p>
          <a:p>
            <a:pPr algn="ctr"/>
            <a:r>
              <a:rPr lang="ru-RU" sz="2000" b="1" dirty="0" smtClean="0">
                <a:solidFill>
                  <a:srgbClr val="FFCCCC"/>
                </a:solidFill>
              </a:rPr>
              <a:t>ОБОРОТ РОЗНИЧНОЙ ТОРГОВЛИ</a:t>
            </a:r>
          </a:p>
          <a:p>
            <a:pPr algn="ctr"/>
            <a:endParaRPr lang="ru-RU" sz="2000" b="1" dirty="0" smtClean="0">
              <a:solidFill>
                <a:srgbClr val="361B00"/>
              </a:solidFill>
            </a:endParaRPr>
          </a:p>
          <a:p>
            <a:pPr algn="ctr"/>
            <a:r>
              <a:rPr lang="en-US" sz="4200" b="1" dirty="0" smtClean="0">
                <a:solidFill>
                  <a:srgbClr val="0CF4D8"/>
                </a:solidFill>
              </a:rPr>
              <a:t>510,1</a:t>
            </a:r>
            <a:r>
              <a:rPr lang="ru-RU" sz="4200" b="1" dirty="0" smtClean="0">
                <a:solidFill>
                  <a:srgbClr val="0CF4D8"/>
                </a:solidFill>
              </a:rPr>
              <a:t> МЛРД.РУБ.</a:t>
            </a:r>
          </a:p>
          <a:p>
            <a:pPr algn="ctr"/>
            <a:r>
              <a:rPr lang="ru-RU" sz="2000" b="1" dirty="0" smtClean="0">
                <a:solidFill>
                  <a:srgbClr val="FFCCCC"/>
                </a:solidFill>
              </a:rPr>
              <a:t>ОБОРОТ ОПТОВОЙ ТОРГОВЛИ</a:t>
            </a:r>
            <a:endParaRPr lang="ru-RU" sz="2000" b="1" dirty="0">
              <a:solidFill>
                <a:srgbClr val="FFCCCC"/>
              </a:solidFill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flipV="1">
            <a:off x="8465043" y="5687921"/>
            <a:ext cx="3612710" cy="158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015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vidnoe24.ru/news/images/2013/mosko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4" y="653778"/>
            <a:ext cx="3090728" cy="220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mgpz.ru/images/IMG/Pover_gaz_smesi/pov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940" y="705273"/>
            <a:ext cx="2965363" cy="213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028" y="761551"/>
            <a:ext cx="2725468" cy="207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https://www.ridus.ru/_ah/img/rOmf-oOguxeneMomdiUpG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877" y="705273"/>
            <a:ext cx="2910338" cy="213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0" y="0"/>
            <a:ext cx="11435644" cy="5916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u="sng" dirty="0" smtClean="0">
                <a:solidFill>
                  <a:srgbClr val="FFCCC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СИСТЕМООБРАЗУЮЩИЕ ПРЕДПРИЯТИЯ</a:t>
            </a:r>
            <a:endParaRPr lang="ru-RU" sz="3200" i="1" u="sng" dirty="0" smtClean="0">
              <a:solidFill>
                <a:srgbClr val="FFCCC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9736" y="3774513"/>
            <a:ext cx="309072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FFCCCC"/>
                </a:solidFill>
              </a:rPr>
              <a:t>кокс металлургический;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FFCCCC"/>
                </a:solidFill>
              </a:rPr>
              <a:t> </a:t>
            </a:r>
            <a:r>
              <a:rPr lang="ru-RU" sz="2000" b="1" dirty="0">
                <a:solidFill>
                  <a:srgbClr val="FFCCCC"/>
                </a:solidFill>
              </a:rPr>
              <a:t>смолы </a:t>
            </a:r>
            <a:r>
              <a:rPr lang="ru-RU" sz="2000" b="1" dirty="0" smtClean="0">
                <a:solidFill>
                  <a:srgbClr val="FFCCCC"/>
                </a:solidFill>
              </a:rPr>
              <a:t>каменноугольные;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FFCCCC"/>
                </a:solidFill>
              </a:rPr>
              <a:t>ароматические углеводороды;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FFCCCC"/>
                </a:solidFill>
              </a:rPr>
              <a:t>коксовый газ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6618429" y="4328652"/>
            <a:ext cx="28481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FFCCCC"/>
                </a:solidFill>
              </a:rPr>
              <a:t>газовые смеси;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FFCCCC"/>
                </a:solidFill>
              </a:rPr>
              <a:t> специальные </a:t>
            </a:r>
            <a:r>
              <a:rPr lang="ru-RU" sz="2000" b="1" dirty="0">
                <a:solidFill>
                  <a:srgbClr val="FFCCCC"/>
                </a:solidFill>
              </a:rPr>
              <a:t>и </a:t>
            </a:r>
            <a:r>
              <a:rPr lang="ru-RU" sz="2000" b="1" dirty="0" smtClean="0">
                <a:solidFill>
                  <a:srgbClr val="FFCCCC"/>
                </a:solidFill>
              </a:rPr>
              <a:t>технические газы </a:t>
            </a:r>
            <a:endParaRPr lang="ru-RU" sz="2000" b="1" dirty="0">
              <a:solidFill>
                <a:srgbClr val="FFCCCC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90602" y="4024555"/>
            <a:ext cx="291033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FFCCCC"/>
                </a:solidFill>
              </a:rPr>
              <a:t>гипс;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FFCCCC"/>
                </a:solidFill>
              </a:rPr>
              <a:t>изделия из бетона;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FFCCCC"/>
                </a:solidFill>
              </a:rPr>
              <a:t>с</a:t>
            </a:r>
            <a:r>
              <a:rPr lang="ru-RU" sz="2000" b="1" dirty="0" smtClean="0">
                <a:solidFill>
                  <a:srgbClr val="FFCCCC"/>
                </a:solidFill>
              </a:rPr>
              <a:t>ухие строительные смеси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11063" y="3011705"/>
            <a:ext cx="309072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>
                <a:solidFill>
                  <a:srgbClr val="FFCCCC"/>
                </a:solidFill>
              </a:rPr>
              <a:t>АО «МОСКОКС</a:t>
            </a:r>
            <a:r>
              <a:rPr lang="ru-RU" sz="2500" b="1" dirty="0" smtClean="0">
                <a:solidFill>
                  <a:srgbClr val="FFCCCC"/>
                </a:solidFill>
              </a:rPr>
              <a:t>»</a:t>
            </a:r>
            <a:endParaRPr lang="ru-RU" sz="2500" b="1" dirty="0">
              <a:solidFill>
                <a:srgbClr val="FFCCCC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20464" y="2984411"/>
            <a:ext cx="291033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>
                <a:solidFill>
                  <a:srgbClr val="FFCCCC"/>
                </a:solidFill>
              </a:rPr>
              <a:t>АО «ГИПСОБЕТОН»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5964" y="3046185"/>
            <a:ext cx="291033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>
                <a:solidFill>
                  <a:srgbClr val="FFCCCC"/>
                </a:solidFill>
              </a:rPr>
              <a:t>АО </a:t>
            </a:r>
            <a:r>
              <a:rPr lang="ru-RU" sz="2500" b="1" dirty="0" smtClean="0">
                <a:solidFill>
                  <a:srgbClr val="FFCCCC"/>
                </a:solidFill>
              </a:rPr>
              <a:t>«МГПЗ»</a:t>
            </a:r>
            <a:endParaRPr lang="ru-RU" sz="2500" b="1" dirty="0">
              <a:solidFill>
                <a:srgbClr val="FFCC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90602" y="3542881"/>
            <a:ext cx="7928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CF4D8"/>
                </a:solidFill>
              </a:rPr>
              <a:t>ВЫПУСКАЕМАЯ ПРОДУКЦИЯ</a:t>
            </a:r>
            <a:endParaRPr lang="ru-RU" sz="3200" b="1" dirty="0">
              <a:solidFill>
                <a:srgbClr val="0CF4D8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281661" y="3000691"/>
            <a:ext cx="291033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solidFill>
                  <a:srgbClr val="FFCCCC"/>
                </a:solidFill>
              </a:rPr>
              <a:t>ГК «АЛБЕС»</a:t>
            </a:r>
            <a:endParaRPr lang="ru-RU" sz="2500" b="1" dirty="0">
              <a:solidFill>
                <a:srgbClr val="FFCCCC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188398" y="3705470"/>
            <a:ext cx="309072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FFCCCC"/>
                </a:solidFill>
              </a:rPr>
              <a:t>строительные профили, изготовленные </a:t>
            </a:r>
            <a:r>
              <a:rPr lang="ru-RU" sz="2000" b="1" dirty="0">
                <a:solidFill>
                  <a:srgbClr val="FFCCCC"/>
                </a:solidFill>
              </a:rPr>
              <a:t>по технологии холодной прокатки и штамповки из тонколистового </a:t>
            </a:r>
            <a:r>
              <a:rPr lang="ru-RU" sz="2000" b="1" dirty="0" smtClean="0">
                <a:solidFill>
                  <a:srgbClr val="FFCCCC"/>
                </a:solidFill>
              </a:rPr>
              <a:t>металла</a:t>
            </a:r>
            <a:endParaRPr lang="ru-RU" b="1" dirty="0"/>
          </a:p>
        </p:txBody>
      </p:sp>
      <p:pic>
        <p:nvPicPr>
          <p:cNvPr id="25" name="Рисунок 24" descr="https://images.vexels.com/media/users/3/69970/preview2/303b8acc304a1631d8b8f3fdf70cb815-skyline-cities-beach-and-industries.jpg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9825" b="83860" l="0" r="97883"/>
                    </a14:imgEffect>
                    <a14:imgEffect>
                      <a14:brightnessContrast contrast="-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726" r="1541" b="16868"/>
          <a:stretch/>
        </p:blipFill>
        <p:spPr bwMode="auto">
          <a:xfrm>
            <a:off x="3709483" y="4609330"/>
            <a:ext cx="5556821" cy="22486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56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300" y="657086"/>
            <a:ext cx="10515600" cy="58344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0CF4D8"/>
                </a:solidFill>
                <a:latin typeface="Bookman Old Style" panose="02050604050505020204" pitchFamily="18" charset="0"/>
              </a:rPr>
              <a:t>ФИЛИАЛ ТПП МО ЛЕНИНСКОГО Г.О.</a:t>
            </a:r>
            <a:br>
              <a:rPr lang="ru-RU" sz="2000" b="1" dirty="0" smtClean="0">
                <a:solidFill>
                  <a:srgbClr val="0CF4D8"/>
                </a:solidFill>
                <a:latin typeface="Bookman Old Style" panose="02050604050505020204" pitchFamily="18" charset="0"/>
              </a:rPr>
            </a:br>
            <a:r>
              <a:rPr lang="ru-RU" sz="2000" b="1" dirty="0" smtClean="0">
                <a:solidFill>
                  <a:srgbClr val="0CF4D8"/>
                </a:solidFill>
                <a:latin typeface="Bookman Old Style" panose="02050604050505020204" pitchFamily="18" charset="0"/>
              </a:rPr>
              <a:t>МУНИЦИПАЛЬНЫЙ ЦЕНТР «МОЙ БИЗНЕС</a:t>
            </a:r>
            <a:r>
              <a:rPr lang="ru-RU" sz="2400" b="1" dirty="0" smtClean="0">
                <a:solidFill>
                  <a:srgbClr val="0CF4D8"/>
                </a:solidFill>
                <a:latin typeface="Bookman Old Style" panose="02050604050505020204" pitchFamily="18" charset="0"/>
              </a:rPr>
              <a:t>»</a:t>
            </a:r>
            <a:endParaRPr lang="ru-RU" sz="2400" b="1" dirty="0">
              <a:solidFill>
                <a:srgbClr val="0CF4D8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22293" y="1199939"/>
            <a:ext cx="9493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по итогам работы 2022 года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1125" y="1583761"/>
            <a:ext cx="2272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0CF4D8"/>
                </a:solidFill>
              </a:rPr>
              <a:t>1878</a:t>
            </a:r>
            <a:endParaRPr lang="ru-RU" sz="7200" b="1" dirty="0">
              <a:solidFill>
                <a:srgbClr val="0CF4D8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8257" y="2570442"/>
            <a:ext cx="369794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chemeClr val="bg1"/>
                </a:solidFill>
              </a:rPr>
              <a:t>о</a:t>
            </a:r>
            <a:r>
              <a:rPr lang="ru-RU" sz="2600" b="1" dirty="0" smtClean="0">
                <a:solidFill>
                  <a:schemeClr val="bg1"/>
                </a:solidFill>
              </a:rPr>
              <a:t>казано консультаций субъектам МСП</a:t>
            </a:r>
            <a:endParaRPr lang="ru-RU" sz="26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61429" y="1617490"/>
            <a:ext cx="2272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0CF4D8"/>
                </a:solidFill>
              </a:rPr>
              <a:t>39</a:t>
            </a:r>
            <a:endParaRPr lang="ru-RU" sz="7200" b="1" dirty="0">
              <a:solidFill>
                <a:srgbClr val="0CF4D8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86198" y="2618627"/>
            <a:ext cx="369794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</a:rPr>
              <a:t>выездов на предприятия</a:t>
            </a:r>
            <a:endParaRPr lang="ru-RU" sz="26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53617" y="2789624"/>
            <a:ext cx="401619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</a:rPr>
              <a:t>мероприятий для бизнеса</a:t>
            </a:r>
            <a:endParaRPr lang="ru-RU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44531" y="1589295"/>
            <a:ext cx="2272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0CF4D8"/>
                </a:solidFill>
              </a:rPr>
              <a:t>100</a:t>
            </a:r>
            <a:endParaRPr lang="ru-RU" sz="7200" b="1" dirty="0">
              <a:solidFill>
                <a:srgbClr val="0CF4D8"/>
              </a:solidFill>
            </a:endParaRPr>
          </a:p>
        </p:txBody>
      </p:sp>
      <p:sp>
        <p:nvSpPr>
          <p:cNvPr id="13" name="Шеврон 12"/>
          <p:cNvSpPr/>
          <p:nvPr/>
        </p:nvSpPr>
        <p:spPr>
          <a:xfrm>
            <a:off x="8101849" y="1939134"/>
            <a:ext cx="842681" cy="629253"/>
          </a:xfrm>
          <a:prstGeom prst="chevron">
            <a:avLst/>
          </a:prstGeom>
          <a:solidFill>
            <a:srgbClr val="0CF4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073" y="3648578"/>
            <a:ext cx="4203467" cy="280231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976" y="3641487"/>
            <a:ext cx="4224383" cy="281649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839" b="24216"/>
          <a:stretch/>
        </p:blipFill>
        <p:spPr>
          <a:xfrm>
            <a:off x="346842" y="3462995"/>
            <a:ext cx="2921876" cy="307444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41288" y="48218"/>
            <a:ext cx="9493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CCCC"/>
                </a:solidFill>
              </a:rPr>
              <a:t>ИНФРАСТРУКТУРА ПОДДЕРЖКИ МАЛОГО БИЗНЕСА</a:t>
            </a:r>
            <a:endParaRPr lang="ru-RU" sz="3200" b="1" dirty="0">
              <a:solidFill>
                <a:srgbClr val="FFCC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410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92946" y="654425"/>
            <a:ext cx="5159189" cy="46859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CF4D8"/>
                </a:solidFill>
                <a:latin typeface="+mn-lt"/>
              </a:rPr>
              <a:t>ЦЕНТР МЕДИАЦИИ</a:t>
            </a:r>
            <a:r>
              <a:rPr lang="ru-RU" sz="3000" b="1" dirty="0" smtClean="0">
                <a:solidFill>
                  <a:srgbClr val="0CF4D8"/>
                </a:solidFill>
                <a:latin typeface="+mn-lt"/>
              </a:rPr>
              <a:t/>
            </a:r>
            <a:br>
              <a:rPr lang="ru-RU" sz="3000" b="1" dirty="0" smtClean="0">
                <a:solidFill>
                  <a:srgbClr val="0CF4D8"/>
                </a:solidFill>
                <a:latin typeface="+mn-lt"/>
              </a:rPr>
            </a:br>
            <a:endParaRPr lang="ru-RU" sz="3000" b="1" dirty="0">
              <a:solidFill>
                <a:srgbClr val="0CF4D8"/>
              </a:solidFill>
              <a:latin typeface="+mn-lt"/>
            </a:endParaRPr>
          </a:p>
        </p:txBody>
      </p:sp>
      <p:sp>
        <p:nvSpPr>
          <p:cNvPr id="5" name="AutoShape 4" descr="DSCF1638.jpg"/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3713434" y="868077"/>
            <a:ext cx="4518215" cy="2235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 algn="ctr">
              <a:buNone/>
            </a:pPr>
            <a:r>
              <a:rPr lang="ru-RU" sz="1800" b="1" dirty="0">
                <a:solidFill>
                  <a:schemeClr val="bg1"/>
                </a:solidFill>
              </a:rPr>
              <a:t>В рамках взаимодействия с Центром медиации </a:t>
            </a:r>
            <a:r>
              <a:rPr lang="ru-RU" sz="1800" b="1" dirty="0" smtClean="0">
                <a:solidFill>
                  <a:schemeClr val="bg1"/>
                </a:solidFill>
              </a:rPr>
              <a:t>МО </a:t>
            </a:r>
            <a:r>
              <a:rPr lang="ru-RU" sz="1800" b="1" dirty="0">
                <a:solidFill>
                  <a:schemeClr val="bg1"/>
                </a:solidFill>
              </a:rPr>
              <a:t>подписано Т</a:t>
            </a:r>
            <a:r>
              <a:rPr lang="ru-RU" sz="1800" b="1" dirty="0" smtClean="0">
                <a:solidFill>
                  <a:schemeClr val="bg1"/>
                </a:solidFill>
              </a:rPr>
              <a:t>рехстороннее </a:t>
            </a:r>
            <a:r>
              <a:rPr lang="ru-RU" sz="1800" b="1" dirty="0">
                <a:solidFill>
                  <a:schemeClr val="bg1"/>
                </a:solidFill>
              </a:rPr>
              <a:t>соглашение о сотрудничестве между Общественной приемной Уполномоченного по защите прав предпринимателей </a:t>
            </a:r>
            <a:r>
              <a:rPr lang="ru-RU" sz="1800" b="1" dirty="0" smtClean="0">
                <a:solidFill>
                  <a:schemeClr val="bg1"/>
                </a:solidFill>
              </a:rPr>
              <a:t>МО </a:t>
            </a:r>
            <a:r>
              <a:rPr lang="ru-RU" sz="1800" b="1" dirty="0">
                <a:solidFill>
                  <a:schemeClr val="bg1"/>
                </a:solidFill>
              </a:rPr>
              <a:t>в Ленинском </a:t>
            </a:r>
            <a:r>
              <a:rPr lang="ru-RU" sz="1800" b="1" dirty="0" err="1" smtClean="0">
                <a:solidFill>
                  <a:schemeClr val="bg1"/>
                </a:solidFill>
              </a:rPr>
              <a:t>г.о</a:t>
            </a:r>
            <a:r>
              <a:rPr lang="ru-RU" sz="1800" b="1" dirty="0" smtClean="0">
                <a:solidFill>
                  <a:schemeClr val="bg1"/>
                </a:solidFill>
              </a:rPr>
              <a:t>., </a:t>
            </a:r>
            <a:r>
              <a:rPr lang="ru-RU" sz="1800" b="1" dirty="0">
                <a:solidFill>
                  <a:schemeClr val="bg1"/>
                </a:solidFill>
              </a:rPr>
              <a:t>Администрацией, Центром медиации </a:t>
            </a:r>
            <a:r>
              <a:rPr lang="ru-RU" sz="1800" b="1" dirty="0" smtClean="0">
                <a:solidFill>
                  <a:schemeClr val="bg1"/>
                </a:solidFill>
              </a:rPr>
              <a:t>МО</a:t>
            </a:r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66" t="3469" r="6323" b="7124"/>
          <a:stretch/>
        </p:blipFill>
        <p:spPr>
          <a:xfrm>
            <a:off x="3838939" y="3153464"/>
            <a:ext cx="4267201" cy="3495845"/>
          </a:xfrm>
          <a:prstGeom prst="rect">
            <a:avLst/>
          </a:prstGeom>
        </p:spPr>
      </p:pic>
      <p:sp>
        <p:nvSpPr>
          <p:cNvPr id="8" name="AutoShape 4" descr="DSCF1638.jpg"/>
          <p:cNvSpPr txBox="1">
            <a:spLocks noChangeAspect="1" noChangeArrowheads="1"/>
          </p:cNvSpPr>
          <p:nvPr/>
        </p:nvSpPr>
        <p:spPr bwMode="auto">
          <a:xfrm>
            <a:off x="8005670" y="918246"/>
            <a:ext cx="3983741" cy="1973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>
                <a:solidFill>
                  <a:schemeClr val="bg1"/>
                </a:solidFill>
              </a:rPr>
              <a:t>В рамках совместной деятельности с Филиалом </a:t>
            </a:r>
            <a:r>
              <a:rPr lang="ru-RU" sz="1600" b="1" dirty="0" smtClean="0">
                <a:solidFill>
                  <a:schemeClr val="bg1"/>
                </a:solidFill>
              </a:rPr>
              <a:t>ТПП МО </a:t>
            </a:r>
            <a:r>
              <a:rPr lang="ru-RU" sz="1600" b="1" dirty="0">
                <a:solidFill>
                  <a:schemeClr val="bg1"/>
                </a:solidFill>
              </a:rPr>
              <a:t>Ленинского </a:t>
            </a:r>
            <a:r>
              <a:rPr lang="ru-RU" sz="1600" b="1" dirty="0" err="1" smtClean="0">
                <a:solidFill>
                  <a:schemeClr val="bg1"/>
                </a:solidFill>
              </a:rPr>
              <a:t>г.о</a:t>
            </a:r>
            <a:r>
              <a:rPr lang="ru-RU" sz="1600" b="1" dirty="0" smtClean="0">
                <a:solidFill>
                  <a:schemeClr val="bg1"/>
                </a:solidFill>
              </a:rPr>
              <a:t>.  </a:t>
            </a:r>
            <a:r>
              <a:rPr lang="ru-RU" sz="1600" b="1" dirty="0">
                <a:solidFill>
                  <a:schemeClr val="bg1"/>
                </a:solidFill>
              </a:rPr>
              <a:t>работу начал Кадровый центр, подписано соглашение о взаимодействии с Ц</a:t>
            </a:r>
            <a:r>
              <a:rPr lang="ru-RU" sz="1600" b="1" dirty="0" smtClean="0">
                <a:solidFill>
                  <a:schemeClr val="bg1"/>
                </a:solidFill>
              </a:rPr>
              <a:t>ентром </a:t>
            </a:r>
            <a:r>
              <a:rPr lang="ru-RU" sz="1600" b="1" dirty="0">
                <a:solidFill>
                  <a:schemeClr val="bg1"/>
                </a:solidFill>
              </a:rPr>
              <a:t>занятости населения, проведена Ярмарка вакансий для жителей </a:t>
            </a:r>
            <a:r>
              <a:rPr lang="ru-RU" sz="1600" b="1" dirty="0" smtClean="0">
                <a:solidFill>
                  <a:schemeClr val="bg1"/>
                </a:solidFill>
              </a:rPr>
              <a:t>округа.</a:t>
            </a:r>
          </a:p>
          <a:p>
            <a:pPr marL="0" indent="0" algn="ctr">
              <a:buNone/>
            </a:pPr>
            <a:r>
              <a:rPr lang="ru-RU" sz="3000" b="1" dirty="0" smtClean="0">
                <a:solidFill>
                  <a:srgbClr val="FFCCCC"/>
                </a:solidFill>
              </a:rPr>
              <a:t>27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</a:rPr>
              <a:t>предприятий</a:t>
            </a:r>
            <a:r>
              <a:rPr lang="ru-RU" sz="2000" b="1" dirty="0" smtClean="0">
                <a:solidFill>
                  <a:schemeClr val="bg1"/>
                </a:solidFill>
              </a:rPr>
              <a:t>         </a:t>
            </a:r>
            <a:r>
              <a:rPr lang="ru-RU" sz="3000" b="1" dirty="0" smtClean="0">
                <a:solidFill>
                  <a:srgbClr val="FFCCCC"/>
                </a:solidFill>
              </a:rPr>
              <a:t>75</a:t>
            </a:r>
            <a:r>
              <a:rPr lang="ru-RU" sz="3000" b="1" dirty="0" smtClean="0">
                <a:solidFill>
                  <a:schemeClr val="bg1"/>
                </a:solidFill>
              </a:rPr>
              <a:t> </a:t>
            </a:r>
            <a:r>
              <a:rPr lang="ru-RU" sz="1500" b="1" dirty="0" smtClean="0">
                <a:solidFill>
                  <a:schemeClr val="bg1"/>
                </a:solidFill>
              </a:rPr>
              <a:t>вакансий</a:t>
            </a:r>
            <a:endParaRPr lang="ru-RU" sz="1500" b="1" dirty="0">
              <a:solidFill>
                <a:schemeClr val="bg1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7578189" y="471110"/>
            <a:ext cx="5159189" cy="4685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solidFill>
                  <a:srgbClr val="0CF4D8"/>
                </a:solidFill>
                <a:latin typeface="+mn-lt"/>
              </a:rPr>
              <a:t>КАДРОВЫЙ ЦЕНТР</a:t>
            </a:r>
            <a:endParaRPr lang="ru-RU" sz="2800" b="1" dirty="0">
              <a:solidFill>
                <a:srgbClr val="0CF4D8"/>
              </a:solidFill>
              <a:latin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56" r="-1893"/>
          <a:stretch/>
        </p:blipFill>
        <p:spPr>
          <a:xfrm>
            <a:off x="8538933" y="3153464"/>
            <a:ext cx="3552661" cy="349584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25729" y="-23847"/>
            <a:ext cx="9493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CCCC"/>
                </a:solidFill>
              </a:rPr>
              <a:t>ИНФРАСТРУКТУРА ПОДДЕРЖКИ МАЛОГО БИЗНЕСА</a:t>
            </a:r>
            <a:endParaRPr lang="ru-RU" sz="3200" b="1" dirty="0">
              <a:solidFill>
                <a:srgbClr val="FFCCCC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19663" y="736098"/>
            <a:ext cx="3700764" cy="4685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solidFill>
                  <a:srgbClr val="0CF4D8"/>
                </a:solidFill>
                <a:latin typeface="+mn-lt"/>
              </a:rPr>
              <a:t/>
            </a:r>
            <a:br>
              <a:rPr lang="ru-RU" sz="2000" b="1" dirty="0" smtClean="0">
                <a:solidFill>
                  <a:srgbClr val="0CF4D8"/>
                </a:solidFill>
                <a:latin typeface="+mn-lt"/>
              </a:rPr>
            </a:br>
            <a:r>
              <a:rPr lang="ru-RU" sz="1800" b="1" dirty="0">
                <a:solidFill>
                  <a:srgbClr val="0CF4D8"/>
                </a:solidFill>
                <a:latin typeface="+mn-lt"/>
              </a:rPr>
              <a:t>ОБЩЕСТВЕННАЯ ПРИЕМНАЯ УПОЛНОМЕЧЕННОГО ПО ЗАЩИТЕ ПРАВ ПРЕДПРИНИМАТЕЛЕЙ МО В ЛЕНИНСКОМ Г.О.</a:t>
            </a:r>
          </a:p>
        </p:txBody>
      </p:sp>
      <p:sp>
        <p:nvSpPr>
          <p:cNvPr id="13" name="AutoShape 4" descr="DSCF1638.jpg"/>
          <p:cNvSpPr txBox="1">
            <a:spLocks noChangeAspect="1" noChangeArrowheads="1"/>
          </p:cNvSpPr>
          <p:nvPr/>
        </p:nvSpPr>
        <p:spPr bwMode="auto">
          <a:xfrm>
            <a:off x="0" y="1811135"/>
            <a:ext cx="3488185" cy="522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000" b="1" dirty="0" smtClean="0">
                <a:solidFill>
                  <a:srgbClr val="FFCCCC"/>
                </a:solidFill>
              </a:rPr>
              <a:t>60</a:t>
            </a:r>
            <a:r>
              <a:rPr lang="ru-RU" sz="1800" b="1" dirty="0" smtClean="0">
                <a:solidFill>
                  <a:schemeClr val="bg1"/>
                </a:solidFill>
              </a:rPr>
              <a:t> обращений </a:t>
            </a:r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1" r="2918" b="2745"/>
          <a:stretch/>
        </p:blipFill>
        <p:spPr>
          <a:xfrm>
            <a:off x="327472" y="2949945"/>
            <a:ext cx="2833240" cy="3699364"/>
          </a:xfrm>
          <a:prstGeom prst="rect">
            <a:avLst/>
          </a:prstGeom>
        </p:spPr>
      </p:pic>
      <p:sp>
        <p:nvSpPr>
          <p:cNvPr id="7" name="Стрелка вправо 6"/>
          <p:cNvSpPr/>
          <p:nvPr/>
        </p:nvSpPr>
        <p:spPr>
          <a:xfrm>
            <a:off x="9997540" y="2505747"/>
            <a:ext cx="430306" cy="268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85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6230" y="97331"/>
            <a:ext cx="8243355" cy="517744"/>
          </a:xfrm>
        </p:spPr>
        <p:txBody>
          <a:bodyPr>
            <a:normAutofit/>
          </a:bodyPr>
          <a:lstStyle/>
          <a:p>
            <a:r>
              <a:rPr lang="ru-RU" sz="3000" dirty="0" smtClean="0">
                <a:solidFill>
                  <a:srgbClr val="FFCCCC"/>
                </a:solidFill>
                <a:latin typeface="Arial Black" panose="020B0A04020102020204" pitchFamily="34" charset="0"/>
              </a:rPr>
              <a:t>МАЛОЕ ПРЕДПРИНИМАТЕЛЬСТВО</a:t>
            </a:r>
            <a:endParaRPr lang="ru-RU" sz="3000" dirty="0">
              <a:solidFill>
                <a:srgbClr val="FFCCCC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/>
          </p:nvPr>
        </p:nvGraphicFramePr>
        <p:xfrm>
          <a:off x="7261413" y="3330107"/>
          <a:ext cx="4799760" cy="3527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154512" y="1778435"/>
            <a:ext cx="20600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CF4D8"/>
                </a:solidFill>
              </a:rPr>
              <a:t>1 место</a:t>
            </a:r>
            <a:endParaRPr lang="ru-RU" sz="4000" b="1" dirty="0">
              <a:solidFill>
                <a:srgbClr val="0CF4D8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91718" y="2546934"/>
            <a:ext cx="4167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По  показателю «Прирост количества субъектов МСП на 10 тыс. населения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54512" y="72470"/>
            <a:ext cx="20600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CF4D8"/>
                </a:solidFill>
              </a:rPr>
              <a:t>8 место</a:t>
            </a:r>
            <a:endParaRPr lang="ru-RU" sz="4000" b="1" dirty="0">
              <a:solidFill>
                <a:srgbClr val="0CF4D8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04950" y="751917"/>
            <a:ext cx="39545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Рейтинга муниципальных образований МО в отношении предпринимательского климата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97" y="2546934"/>
            <a:ext cx="6982197" cy="41362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44797" y="1618648"/>
            <a:ext cx="38351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CF4D8"/>
                </a:solidFill>
              </a:rPr>
              <a:t>2,5 МЛН.РУБ.</a:t>
            </a:r>
            <a:endParaRPr lang="ru-RU" sz="4000" b="1" dirty="0">
              <a:solidFill>
                <a:srgbClr val="0CF4D8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619696"/>
            <a:ext cx="7490012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2022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году финансовая поддержка субъектам малого и среднего предпринимательства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составила</a:t>
            </a:r>
            <a:endParaRPr lang="ru-RU" sz="2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933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98769" y="18675"/>
            <a:ext cx="12598399" cy="8356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altLang="ru-RU" sz="3200" b="1" u="sng" dirty="0" smtClean="0">
                <a:solidFill>
                  <a:srgbClr val="FFCCCC"/>
                </a:solidFill>
                <a:latin typeface="Century Gothic" panose="020B0502020202020204" pitchFamily="34" charset="0"/>
              </a:rPr>
              <a:t>Приоритетные отрасли развития округа для привлечения инвестиций (основная специализация бизнеса)</a:t>
            </a:r>
            <a:endParaRPr lang="ru-RU" altLang="ru-RU" sz="3200" b="1" u="sng" dirty="0">
              <a:solidFill>
                <a:srgbClr val="FFCCCC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332230" y="1621536"/>
            <a:ext cx="11536403" cy="4962144"/>
          </a:xfrm>
          <a:prstGeom prst="rect">
            <a:avLst/>
          </a:prstGeom>
        </p:spPr>
        <p:txBody>
          <a:bodyPr numCol="2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endParaRPr lang="ru-RU" altLang="ru-RU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7714129" y="838200"/>
            <a:ext cx="4027488" cy="5791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endParaRPr lang="ru-RU" alt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3143" y="1621536"/>
            <a:ext cx="3468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/>
          </p:nvPr>
        </p:nvGraphicFramePr>
        <p:xfrm>
          <a:off x="0" y="1197429"/>
          <a:ext cx="8066314" cy="5279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71421" y="1527780"/>
            <a:ext cx="407191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CF4D8"/>
                </a:solidFill>
              </a:rPr>
              <a:t>С учетом географического положения – это близость к Москве и наличие 6-ти крупных магистралей, основными видами экономической деятельности в Ленинском районе является торговля и логистика</a:t>
            </a:r>
            <a:endParaRPr lang="ru-RU" sz="2400" b="1" dirty="0">
              <a:solidFill>
                <a:srgbClr val="0CF4D8"/>
              </a:solidFill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8320566"/>
              </p:ext>
            </p:extLst>
          </p:nvPr>
        </p:nvGraphicFramePr>
        <p:xfrm>
          <a:off x="274598" y="1203697"/>
          <a:ext cx="7755305" cy="5570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369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470660"/>
            <a:ext cx="11006959" cy="66488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solidFill>
                  <a:srgbClr val="0CF4D8"/>
                </a:solidFill>
                <a:latin typeface="+mn-lt"/>
              </a:rPr>
              <a:t>2</a:t>
            </a:r>
            <a:r>
              <a:rPr lang="ru-RU" sz="2400" b="1" dirty="0" smtClean="0">
                <a:solidFill>
                  <a:schemeClr val="bg1"/>
                </a:solidFill>
                <a:latin typeface="+mn-lt"/>
              </a:rPr>
              <a:t> ИНДУСТРИАЛЬНЫХ ПАРКА</a:t>
            </a:r>
            <a:endParaRPr lang="ru-RU" sz="2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" name="Picture 65" descr="https://www.2do2go.ru/uploads/b5e6666a0270c873be56fbd818e16f4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0" y="1078639"/>
            <a:ext cx="3702418" cy="2699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Ð¤Ð¾ÑÐ¾ Ð¸Ð½Ð´ÑÑÑÑÐ¸Ð°Ð»ÑÐ½Ð¾Ð³Ð¾ Ð¿Ð°ÑÐºÐ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4" t="994"/>
          <a:stretch/>
        </p:blipFill>
        <p:spPr bwMode="auto">
          <a:xfrm>
            <a:off x="100197" y="4331018"/>
            <a:ext cx="3538824" cy="2517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309754" y="824103"/>
            <a:ext cx="1241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0CF4D8"/>
                </a:solidFill>
              </a:rPr>
              <a:t>60</a:t>
            </a:r>
            <a:endParaRPr lang="ru-RU" sz="7200" b="1" dirty="0">
              <a:solidFill>
                <a:srgbClr val="0CF4D8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71424" y="1147268"/>
            <a:ext cx="25115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solidFill>
                  <a:srgbClr val="0CF4D8"/>
                </a:solidFill>
              </a:rPr>
              <a:t>предприятий</a:t>
            </a:r>
            <a:endParaRPr lang="ru-RU" sz="3000" b="1" dirty="0">
              <a:solidFill>
                <a:srgbClr val="0CF4D8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99910" y="2170314"/>
            <a:ext cx="21077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0CF4D8"/>
                </a:solidFill>
              </a:rPr>
              <a:t>2000</a:t>
            </a:r>
            <a:endParaRPr lang="ru-RU" sz="7200" b="1" dirty="0">
              <a:solidFill>
                <a:srgbClr val="0CF4D8"/>
              </a:solidFill>
            </a:endParaRPr>
          </a:p>
        </p:txBody>
      </p:sp>
      <p:sp>
        <p:nvSpPr>
          <p:cNvPr id="15" name="Шеврон 14"/>
          <p:cNvSpPr/>
          <p:nvPr/>
        </p:nvSpPr>
        <p:spPr>
          <a:xfrm>
            <a:off x="3725027" y="2502516"/>
            <a:ext cx="842681" cy="600165"/>
          </a:xfrm>
          <a:prstGeom prst="chevron">
            <a:avLst/>
          </a:prstGeom>
          <a:solidFill>
            <a:srgbClr val="0CF4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026821" y="3104233"/>
            <a:ext cx="243688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dirty="0" smtClean="0">
                <a:solidFill>
                  <a:srgbClr val="0CF4D8"/>
                </a:solidFill>
              </a:rPr>
              <a:t>рабочих мест</a:t>
            </a:r>
            <a:endParaRPr lang="ru-RU" sz="3000" b="1" dirty="0">
              <a:solidFill>
                <a:srgbClr val="0CF4D8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607689" y="1618810"/>
            <a:ext cx="5551072" cy="2639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Крупные предприятия</a:t>
            </a:r>
          </a:p>
          <a:p>
            <a:pPr indent="449580"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промышленность: АО «</a:t>
            </a:r>
            <a:r>
              <a:rPr lang="ru-RU" sz="1600" b="1" dirty="0" err="1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Твинс</a:t>
            </a:r>
            <a:r>
              <a:rPr lang="ru-RU" sz="16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ТЭК» (фармацевтика), ООО «</a:t>
            </a:r>
            <a:r>
              <a:rPr lang="ru-RU" sz="1600" b="1" dirty="0" err="1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Проммикс</a:t>
            </a:r>
            <a:r>
              <a:rPr lang="ru-RU" sz="1600" b="1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(специи),  ООО «АКС Базис» (оборудование для акустического контроля), ООО «Пан Эко» (медицинские препараты), ООО «4К» (полиграфия)</a:t>
            </a:r>
          </a:p>
          <a:p>
            <a:pPr indent="449580"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solidFill>
                  <a:schemeClr val="bg1"/>
                </a:solidFill>
              </a:rPr>
              <a:t>логистика: ООО </a:t>
            </a:r>
            <a:r>
              <a:rPr lang="ru-RU" sz="1600" b="1" dirty="0">
                <a:solidFill>
                  <a:schemeClr val="bg1"/>
                </a:solidFill>
              </a:rPr>
              <a:t>«</a:t>
            </a:r>
            <a:r>
              <a:rPr lang="ru-RU" sz="1600" b="1" dirty="0" err="1">
                <a:solidFill>
                  <a:schemeClr val="bg1"/>
                </a:solidFill>
              </a:rPr>
              <a:t>Ревада</a:t>
            </a:r>
            <a:r>
              <a:rPr lang="ru-RU" sz="1600" b="1" dirty="0">
                <a:solidFill>
                  <a:schemeClr val="bg1"/>
                </a:solidFill>
              </a:rPr>
              <a:t>», ООО «</a:t>
            </a:r>
            <a:r>
              <a:rPr lang="ru-RU" sz="1600" b="1" dirty="0" err="1">
                <a:solidFill>
                  <a:schemeClr val="bg1"/>
                </a:solidFill>
              </a:rPr>
              <a:t>Стройдер</a:t>
            </a:r>
            <a:r>
              <a:rPr lang="ru-RU" sz="1600" b="1" dirty="0">
                <a:solidFill>
                  <a:schemeClr val="bg1"/>
                </a:solidFill>
              </a:rPr>
              <a:t>», ООО «Адмирал МО», ООО «Логистик Сервис».</a:t>
            </a: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/>
            </a:r>
            <a:b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</a:br>
            <a:endParaRPr lang="ru-RU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78756" y="1201435"/>
            <a:ext cx="25526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0CF4D8"/>
                </a:solidFill>
              </a:rPr>
              <a:t>108 га</a:t>
            </a:r>
            <a:endParaRPr lang="ru-RU" sz="7200" b="1" dirty="0">
              <a:solidFill>
                <a:srgbClr val="0CF4D8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95835" y="4186803"/>
            <a:ext cx="28586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0CF4D8"/>
                </a:solidFill>
              </a:rPr>
              <a:t>22,4 га</a:t>
            </a:r>
            <a:endParaRPr lang="ru-RU" sz="7200" b="1" dirty="0">
              <a:solidFill>
                <a:srgbClr val="0CF4D8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69240" y="5263388"/>
            <a:ext cx="1241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0CF4D8"/>
                </a:solidFill>
              </a:rPr>
              <a:t>12</a:t>
            </a:r>
            <a:endParaRPr lang="ru-RU" sz="7200" b="1" dirty="0">
              <a:solidFill>
                <a:srgbClr val="0CF4D8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12819" y="5699797"/>
            <a:ext cx="25115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solidFill>
                  <a:srgbClr val="0CF4D8"/>
                </a:solidFill>
              </a:rPr>
              <a:t>резидентов</a:t>
            </a:r>
            <a:endParaRPr lang="ru-RU" sz="3000" b="1" dirty="0">
              <a:solidFill>
                <a:srgbClr val="0CF4D8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222844" y="5144992"/>
            <a:ext cx="48529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Пищевой кластер ГК «Рота Агро».</a:t>
            </a:r>
            <a:endParaRPr lang="ru-RU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ctr"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Объем инвестиций </a:t>
            </a:r>
            <a:r>
              <a:rPr lang="ru-RU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 3 млрд рублей. </a:t>
            </a:r>
            <a:endParaRPr lang="ru-RU" b="1" dirty="0" smtClean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ctr"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Рабочие места - 250</a:t>
            </a:r>
            <a:endParaRPr lang="ru-RU" b="1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449580" algn="ctr"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Срок ввода в эксплуатацию – 2025 год</a:t>
            </a:r>
            <a:endParaRPr lang="ru-RU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989990" y="4450951"/>
            <a:ext cx="39201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solidFill>
                  <a:srgbClr val="0CF4D8"/>
                </a:solidFill>
              </a:rPr>
              <a:t>Масштабный проект</a:t>
            </a:r>
            <a:endParaRPr lang="ru-RU" sz="3000" b="1" dirty="0">
              <a:solidFill>
                <a:srgbClr val="0CF4D8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2441" y="593271"/>
            <a:ext cx="1677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bg1"/>
                </a:solidFill>
              </a:rPr>
              <a:t>ИП «М 4»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2095" y="3869353"/>
            <a:ext cx="2197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bg1"/>
                </a:solidFill>
              </a:rPr>
              <a:t>ИП «Горки - 1»</a:t>
            </a:r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00197" y="3885168"/>
            <a:ext cx="11993980" cy="0"/>
          </a:xfrm>
          <a:prstGeom prst="line">
            <a:avLst/>
          </a:prstGeom>
          <a:ln w="76200">
            <a:solidFill>
              <a:srgbClr val="0CF4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Заголовок 3"/>
          <p:cNvSpPr txBox="1">
            <a:spLocks/>
          </p:cNvSpPr>
          <p:nvPr/>
        </p:nvSpPr>
        <p:spPr>
          <a:xfrm>
            <a:off x="398033" y="21734"/>
            <a:ext cx="11677745" cy="5177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400" b="1" dirty="0" smtClean="0">
                <a:solidFill>
                  <a:srgbClr val="FFCCCC"/>
                </a:solidFill>
                <a:latin typeface="+mn-lt"/>
              </a:rPr>
              <a:t>Индустриальные парки</a:t>
            </a:r>
            <a:endParaRPr lang="ru-RU" sz="3400" b="1" dirty="0">
              <a:solidFill>
                <a:srgbClr val="FFCCCC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9584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3525" y="538416"/>
            <a:ext cx="11006959" cy="66488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dirty="0" smtClean="0">
                <a:solidFill>
                  <a:srgbClr val="0CF4D8"/>
                </a:solidFill>
                <a:latin typeface="+mn-lt"/>
              </a:rPr>
              <a:t>3</a:t>
            </a:r>
            <a:r>
              <a:rPr lang="ru-RU" sz="2800" b="1" dirty="0" smtClean="0">
                <a:solidFill>
                  <a:schemeClr val="bg1"/>
                </a:solidFill>
                <a:latin typeface="+mn-lt"/>
              </a:rPr>
              <a:t> ПРОМЫШЛЕННЫЕ ПЛОЩАДКИ</a:t>
            </a:r>
            <a:endParaRPr lang="ru-RU" sz="28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2"/>
          <a:srcRect l="8979" t="45666" r="65847" b="26115"/>
          <a:stretch/>
        </p:blipFill>
        <p:spPr bwMode="auto">
          <a:xfrm>
            <a:off x="6289895" y="4199315"/>
            <a:ext cx="3669051" cy="26061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3"/>
          <a:srcRect l="4168" t="15649" r="44041" b="17907"/>
          <a:stretch/>
        </p:blipFill>
        <p:spPr bwMode="auto">
          <a:xfrm>
            <a:off x="78290" y="961574"/>
            <a:ext cx="3706028" cy="25768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36211" t="36826" r="32079" b="29219"/>
          <a:stretch/>
        </p:blipFill>
        <p:spPr bwMode="auto">
          <a:xfrm>
            <a:off x="88343" y="4253039"/>
            <a:ext cx="3695975" cy="26049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784318" y="1549596"/>
            <a:ext cx="25526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0CF4D8"/>
                </a:solidFill>
              </a:rPr>
              <a:t>9,3 </a:t>
            </a:r>
            <a:r>
              <a:rPr lang="ru-RU" sz="4000" b="1" dirty="0" smtClean="0">
                <a:solidFill>
                  <a:srgbClr val="0CF4D8"/>
                </a:solidFill>
              </a:rPr>
              <a:t>га</a:t>
            </a:r>
            <a:endParaRPr lang="ru-RU" sz="4000" b="1" dirty="0">
              <a:solidFill>
                <a:srgbClr val="0CF4D8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49818" y="2544004"/>
            <a:ext cx="20377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0CF4D8"/>
                </a:solidFill>
              </a:rPr>
              <a:t>38,9</a:t>
            </a:r>
            <a:endParaRPr lang="ru-RU" sz="7200" b="1" dirty="0">
              <a:solidFill>
                <a:srgbClr val="0CF4D8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02924" y="2808119"/>
            <a:ext cx="23407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CF4D8"/>
                </a:solidFill>
              </a:rPr>
              <a:t>т</a:t>
            </a:r>
            <a:r>
              <a:rPr lang="ru-RU" sz="4000" b="1" dirty="0" smtClean="0">
                <a:solidFill>
                  <a:srgbClr val="0CF4D8"/>
                </a:solidFill>
              </a:rPr>
              <a:t>ыс. кв. м</a:t>
            </a:r>
            <a:endParaRPr lang="ru-RU" sz="4000" b="1" dirty="0">
              <a:solidFill>
                <a:srgbClr val="0CF4D8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805791" y="2811168"/>
            <a:ext cx="39187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0CF4D8"/>
                </a:solidFill>
              </a:rPr>
              <a:t>площадь здания</a:t>
            </a:r>
            <a:endParaRPr lang="ru-RU" sz="4000" b="1" dirty="0">
              <a:solidFill>
                <a:srgbClr val="0CF4D8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-27765" y="3551091"/>
            <a:ext cx="12192000" cy="91973"/>
          </a:xfrm>
          <a:prstGeom prst="line">
            <a:avLst/>
          </a:prstGeom>
          <a:ln w="69850">
            <a:solidFill>
              <a:srgbClr val="0CF4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 flipV="1">
            <a:off x="6085973" y="3621263"/>
            <a:ext cx="10027" cy="3236738"/>
          </a:xfrm>
          <a:prstGeom prst="line">
            <a:avLst/>
          </a:prstGeom>
          <a:ln w="69850">
            <a:solidFill>
              <a:srgbClr val="0CF4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53184" y="4198441"/>
            <a:ext cx="2241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0CF4D8"/>
                </a:solidFill>
              </a:rPr>
              <a:t>65 </a:t>
            </a:r>
            <a:r>
              <a:rPr lang="ru-RU" sz="4000" b="1" dirty="0" smtClean="0">
                <a:solidFill>
                  <a:srgbClr val="0CF4D8"/>
                </a:solidFill>
              </a:rPr>
              <a:t>га</a:t>
            </a:r>
            <a:endParaRPr lang="ru-RU" sz="4000" b="1" dirty="0">
              <a:solidFill>
                <a:srgbClr val="0CF4D8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962351" y="4202364"/>
            <a:ext cx="2241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0CF4D8"/>
                </a:solidFill>
              </a:rPr>
              <a:t>33 </a:t>
            </a:r>
            <a:r>
              <a:rPr lang="ru-RU" sz="4000" b="1" dirty="0" smtClean="0">
                <a:solidFill>
                  <a:srgbClr val="0CF4D8"/>
                </a:solidFill>
              </a:rPr>
              <a:t>га</a:t>
            </a:r>
            <a:endParaRPr lang="ru-RU" sz="4000" b="1" dirty="0">
              <a:solidFill>
                <a:srgbClr val="0CF4D8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7183" y="548702"/>
            <a:ext cx="1801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chemeClr val="bg1"/>
                </a:solidFill>
              </a:rPr>
              <a:t>PNK </a:t>
            </a:r>
            <a:r>
              <a:rPr lang="ru-RU" sz="2400" b="1" dirty="0" smtClean="0">
                <a:solidFill>
                  <a:schemeClr val="bg1"/>
                </a:solidFill>
              </a:rPr>
              <a:t>ПАРК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1868" y="3655743"/>
            <a:ext cx="2176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bg1"/>
                </a:solidFill>
              </a:rPr>
              <a:t>АНДРЕЕВСКОЕ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33170" y="3621263"/>
            <a:ext cx="1885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bg1"/>
                </a:solidFill>
              </a:rPr>
              <a:t>КОРОБОВО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76668" y="5411449"/>
            <a:ext cx="2241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0CF4D8"/>
                </a:solidFill>
              </a:rPr>
              <a:t>64</a:t>
            </a:r>
            <a:endParaRPr lang="ru-RU" sz="4000" b="1" dirty="0">
              <a:solidFill>
                <a:srgbClr val="0CF4D8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78965" y="6365557"/>
            <a:ext cx="26366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srgbClr val="0CF4D8"/>
                </a:solidFill>
              </a:rPr>
              <a:t>резидента</a:t>
            </a:r>
            <a:endParaRPr lang="ru-RU" sz="2600" b="1" dirty="0">
              <a:solidFill>
                <a:srgbClr val="0CF4D8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184699" y="5319539"/>
            <a:ext cx="2241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0CF4D8"/>
                </a:solidFill>
              </a:rPr>
              <a:t>38</a:t>
            </a:r>
            <a:endParaRPr lang="ru-RU" sz="4000" b="1" dirty="0">
              <a:solidFill>
                <a:srgbClr val="0CF4D8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875127" y="6273647"/>
            <a:ext cx="26366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 smtClean="0">
                <a:solidFill>
                  <a:srgbClr val="0CF4D8"/>
                </a:solidFill>
              </a:rPr>
              <a:t>резидентов</a:t>
            </a:r>
            <a:endParaRPr lang="ru-RU" sz="2600" b="1" dirty="0">
              <a:solidFill>
                <a:srgbClr val="0CF4D8"/>
              </a:solidFill>
            </a:endParaRPr>
          </a:p>
        </p:txBody>
      </p:sp>
      <p:sp>
        <p:nvSpPr>
          <p:cNvPr id="27" name="Заголовок 3"/>
          <p:cNvSpPr txBox="1">
            <a:spLocks/>
          </p:cNvSpPr>
          <p:nvPr/>
        </p:nvSpPr>
        <p:spPr>
          <a:xfrm>
            <a:off x="2839595" y="20728"/>
            <a:ext cx="8243355" cy="5177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>
              <a:solidFill>
                <a:srgbClr val="FFCCCC"/>
              </a:solidFill>
              <a:latin typeface="+mn-lt"/>
            </a:endParaRPr>
          </a:p>
        </p:txBody>
      </p:sp>
      <p:sp>
        <p:nvSpPr>
          <p:cNvPr id="28" name="Заголовок 3"/>
          <p:cNvSpPr txBox="1">
            <a:spLocks/>
          </p:cNvSpPr>
          <p:nvPr/>
        </p:nvSpPr>
        <p:spPr>
          <a:xfrm>
            <a:off x="1924902" y="48129"/>
            <a:ext cx="8243355" cy="5177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400" b="1" dirty="0" smtClean="0">
                <a:solidFill>
                  <a:srgbClr val="FFCCCC"/>
                </a:solidFill>
                <a:latin typeface="+mn-lt"/>
              </a:rPr>
              <a:t>Промышленные площадки</a:t>
            </a:r>
            <a:endParaRPr lang="ru-RU" sz="3400" b="1" dirty="0">
              <a:solidFill>
                <a:srgbClr val="FFCCCC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9748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243278"/>
              </p:ext>
            </p:extLst>
          </p:nvPr>
        </p:nvGraphicFramePr>
        <p:xfrm>
          <a:off x="0" y="618565"/>
          <a:ext cx="12191999" cy="626052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53123">
                  <a:extLst>
                    <a:ext uri="{9D8B030D-6E8A-4147-A177-3AD203B41FA5}">
                      <a16:colId xmlns:a16="http://schemas.microsoft.com/office/drawing/2014/main" val="1108147420"/>
                    </a:ext>
                  </a:extLst>
                </a:gridCol>
                <a:gridCol w="1591737">
                  <a:extLst>
                    <a:ext uri="{9D8B030D-6E8A-4147-A177-3AD203B41FA5}">
                      <a16:colId xmlns:a16="http://schemas.microsoft.com/office/drawing/2014/main" val="915005702"/>
                    </a:ext>
                  </a:extLst>
                </a:gridCol>
                <a:gridCol w="1022429">
                  <a:extLst>
                    <a:ext uri="{9D8B030D-6E8A-4147-A177-3AD203B41FA5}">
                      <a16:colId xmlns:a16="http://schemas.microsoft.com/office/drawing/2014/main" val="3034343429"/>
                    </a:ext>
                  </a:extLst>
                </a:gridCol>
                <a:gridCol w="1382603">
                  <a:extLst>
                    <a:ext uri="{9D8B030D-6E8A-4147-A177-3AD203B41FA5}">
                      <a16:colId xmlns:a16="http://schemas.microsoft.com/office/drawing/2014/main" val="3191615307"/>
                    </a:ext>
                  </a:extLst>
                </a:gridCol>
                <a:gridCol w="1034048">
                  <a:extLst>
                    <a:ext uri="{9D8B030D-6E8A-4147-A177-3AD203B41FA5}">
                      <a16:colId xmlns:a16="http://schemas.microsoft.com/office/drawing/2014/main" val="3859888671"/>
                    </a:ext>
                  </a:extLst>
                </a:gridCol>
                <a:gridCol w="1848531">
                  <a:extLst>
                    <a:ext uri="{9D8B030D-6E8A-4147-A177-3AD203B41FA5}">
                      <a16:colId xmlns:a16="http://schemas.microsoft.com/office/drawing/2014/main" val="3071139037"/>
                    </a:ext>
                  </a:extLst>
                </a:gridCol>
                <a:gridCol w="1512917">
                  <a:extLst>
                    <a:ext uri="{9D8B030D-6E8A-4147-A177-3AD203B41FA5}">
                      <a16:colId xmlns:a16="http://schemas.microsoft.com/office/drawing/2014/main" val="2641173262"/>
                    </a:ext>
                  </a:extLst>
                </a:gridCol>
                <a:gridCol w="1452709">
                  <a:extLst>
                    <a:ext uri="{9D8B030D-6E8A-4147-A177-3AD203B41FA5}">
                      <a16:colId xmlns:a16="http://schemas.microsoft.com/office/drawing/2014/main" val="3189957871"/>
                    </a:ext>
                  </a:extLst>
                </a:gridCol>
                <a:gridCol w="809174">
                  <a:extLst>
                    <a:ext uri="{9D8B030D-6E8A-4147-A177-3AD203B41FA5}">
                      <a16:colId xmlns:a16="http://schemas.microsoft.com/office/drawing/2014/main" val="2424994427"/>
                    </a:ext>
                  </a:extLst>
                </a:gridCol>
                <a:gridCol w="1084728">
                  <a:extLst>
                    <a:ext uri="{9D8B030D-6E8A-4147-A177-3AD203B41FA5}">
                      <a16:colId xmlns:a16="http://schemas.microsoft.com/office/drawing/2014/main" val="4008435986"/>
                    </a:ext>
                  </a:extLst>
                </a:gridCol>
              </a:tblGrid>
              <a:tr h="620791">
                <a:tc rowSpan="2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CF4D8"/>
                          </a:solidFill>
                          <a:effectLst/>
                        </a:rPr>
                        <a:t>#</a:t>
                      </a:r>
                      <a:endParaRPr lang="ru-RU" sz="12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Общие сведения</a:t>
                      </a:r>
                      <a:endParaRPr lang="ru-RU" sz="1300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Условия предоставления земельных участков</a:t>
                      </a:r>
                      <a:endParaRPr lang="ru-RU" sz="1300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479228"/>
                  </a:ext>
                </a:extLst>
              </a:tr>
              <a:tr h="7122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CF4D8"/>
                          </a:solidFill>
                          <a:effectLst/>
                        </a:rPr>
                        <a:t>Кадастровый номер земельного участка</a:t>
                      </a:r>
                      <a:endParaRPr lang="ru-RU" sz="12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CF4D8"/>
                          </a:solidFill>
                          <a:effectLst/>
                        </a:rPr>
                        <a:t>Форма собственности</a:t>
                      </a:r>
                      <a:endParaRPr lang="ru-RU" sz="12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CF4D8"/>
                          </a:solidFill>
                          <a:effectLst/>
                        </a:rPr>
                        <a:t>Адрес</a:t>
                      </a:r>
                      <a:endParaRPr lang="ru-RU" sz="12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Общая площадь , га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Категория земельного участка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ВРИ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ФИО контактного лица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Условия предоставления ЗУ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Стоимость продажи за 1 га , </a:t>
                      </a:r>
                      <a:r>
                        <a:rPr lang="ru-RU" sz="1300" dirty="0" err="1">
                          <a:solidFill>
                            <a:srgbClr val="0CF4D8"/>
                          </a:solidFill>
                          <a:effectLst/>
                        </a:rPr>
                        <a:t>млн.руб</a:t>
                      </a: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.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extLst>
                  <a:ext uri="{0D108BD9-81ED-4DB2-BD59-A6C34878D82A}">
                    <a16:rowId xmlns:a16="http://schemas.microsoft.com/office/drawing/2014/main" val="1576770789"/>
                  </a:ext>
                </a:extLst>
              </a:tr>
              <a:tr h="422510"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CF4D8"/>
                          </a:solidFill>
                          <a:effectLst/>
                        </a:rPr>
                        <a:t>2</a:t>
                      </a:r>
                      <a:endParaRPr lang="ru-RU" sz="1200" b="1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CF4D8"/>
                          </a:solidFill>
                          <a:effectLst/>
                        </a:rPr>
                        <a:t>50:21:0070106:4413</a:t>
                      </a:r>
                      <a:endParaRPr lang="ru-RU" sz="12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rowSpan="1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CF4D8"/>
                          </a:solidFill>
                          <a:effectLst/>
                        </a:rPr>
                        <a:t>Частный</a:t>
                      </a:r>
                      <a:endParaRPr lang="ru-RU" sz="12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rowSpan="1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CF4D8"/>
                          </a:solidFill>
                          <a:effectLst/>
                        </a:rPr>
                        <a:t>Московская область, городское поселение Горки Ленинские, деревня </a:t>
                      </a:r>
                      <a:r>
                        <a:rPr lang="ru-RU" sz="1200" dirty="0" err="1">
                          <a:solidFill>
                            <a:srgbClr val="0CF4D8"/>
                          </a:solidFill>
                          <a:effectLst/>
                        </a:rPr>
                        <a:t>Коробово</a:t>
                      </a:r>
                      <a:endParaRPr lang="ru-RU" sz="12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0,52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rowSpan="1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Земли промышленности, энергетики, транспорта, связи, радиовещания, телевидения, информатики, земли для обеспечения космической деятельности, земли обороны, безопасности и земли иного специального назначения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rowSpan="1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для строительства многофункционального административно-торгового и производственно-складского комплекса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rowSpan="1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solidFill>
                            <a:srgbClr val="0CF4D8"/>
                          </a:solidFill>
                          <a:effectLst/>
                        </a:rPr>
                        <a:t>Гольдфельд</a:t>
                      </a: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 Лев Витальевич 7(985) 222-30-33                  5147861@gmail.com           https://meta.ltd/korobovo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rowSpan="2"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Продажа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rowSpan="2"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CF4D8"/>
                          </a:solidFill>
                          <a:effectLst/>
                        </a:rPr>
                        <a:t>77,5</a:t>
                      </a:r>
                      <a:endParaRPr lang="ru-RU" sz="1300" b="1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extLst>
                  <a:ext uri="{0D108BD9-81ED-4DB2-BD59-A6C34878D82A}">
                    <a16:rowId xmlns:a16="http://schemas.microsoft.com/office/drawing/2014/main" val="2637877193"/>
                  </a:ext>
                </a:extLst>
              </a:tr>
              <a:tr h="348806"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CF4D8"/>
                          </a:solidFill>
                          <a:effectLst/>
                        </a:rPr>
                        <a:t>3</a:t>
                      </a:r>
                      <a:endParaRPr lang="ru-RU" sz="12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CF4D8"/>
                          </a:solidFill>
                          <a:effectLst/>
                        </a:rPr>
                        <a:t>50:21:0070106:4407</a:t>
                      </a:r>
                      <a:endParaRPr lang="ru-RU" sz="12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0,4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813785"/>
                  </a:ext>
                </a:extLst>
              </a:tr>
              <a:tr h="195305">
                <a:tc rowSpan="2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CF4D8"/>
                          </a:solidFill>
                          <a:effectLst/>
                        </a:rPr>
                        <a:t>4</a:t>
                      </a:r>
                      <a:endParaRPr lang="ru-RU" sz="12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rowSpan="2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CF4D8"/>
                          </a:solidFill>
                          <a:effectLst/>
                        </a:rPr>
                        <a:t>50:21:0070106:4400</a:t>
                      </a:r>
                      <a:endParaRPr lang="ru-RU" sz="1200" b="1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0,5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CF4D8"/>
                          </a:solidFill>
                          <a:effectLst/>
                        </a:rPr>
                        <a:t>Продажа</a:t>
                      </a:r>
                      <a:endParaRPr lang="ru-RU" sz="1300" b="1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CF4D8"/>
                          </a:solidFill>
                          <a:effectLst/>
                        </a:rPr>
                        <a:t>82,5</a:t>
                      </a:r>
                      <a:endParaRPr lang="ru-RU" sz="1300" b="1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extLst>
                  <a:ext uri="{0D108BD9-81ED-4DB2-BD59-A6C34878D82A}">
                    <a16:rowId xmlns:a16="http://schemas.microsoft.com/office/drawing/2014/main" val="2118628705"/>
                  </a:ext>
                </a:extLst>
              </a:tr>
              <a:tr h="195305">
                <a:tc vMerge="1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FFCC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CF4D8"/>
                          </a:solidFill>
                          <a:effectLst/>
                        </a:rPr>
                        <a:t>Продажа</a:t>
                      </a:r>
                      <a:endParaRPr lang="ru-RU" sz="1300" b="1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85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extLst>
                  <a:ext uri="{0D108BD9-81ED-4DB2-BD59-A6C34878D82A}">
                    <a16:rowId xmlns:a16="http://schemas.microsoft.com/office/drawing/2014/main" val="4018667049"/>
                  </a:ext>
                </a:extLst>
              </a:tr>
              <a:tr h="195305">
                <a:tc rowSpan="2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CF4D8"/>
                          </a:solidFill>
                          <a:effectLst/>
                        </a:rPr>
                        <a:t>5</a:t>
                      </a:r>
                      <a:endParaRPr lang="ru-RU" sz="1200" b="1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rowSpan="2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CF4D8"/>
                          </a:solidFill>
                          <a:effectLst/>
                        </a:rPr>
                        <a:t>50:21:0070106:4397</a:t>
                      </a:r>
                      <a:endParaRPr lang="ru-RU" sz="1200" b="1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0,5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CF4D8"/>
                          </a:solidFill>
                          <a:effectLst/>
                        </a:rPr>
                        <a:t>Продажа</a:t>
                      </a:r>
                      <a:endParaRPr lang="ru-RU" sz="1300" b="1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87,5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extLst>
                  <a:ext uri="{0D108BD9-81ED-4DB2-BD59-A6C34878D82A}">
                    <a16:rowId xmlns:a16="http://schemas.microsoft.com/office/drawing/2014/main" val="1993890524"/>
                  </a:ext>
                </a:extLst>
              </a:tr>
              <a:tr h="94185">
                <a:tc vMerge="1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FFCC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FFCC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FFCC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Продажа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rowSpan="2"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90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extLst>
                  <a:ext uri="{0D108BD9-81ED-4DB2-BD59-A6C34878D82A}">
                    <a16:rowId xmlns:a16="http://schemas.microsoft.com/office/drawing/2014/main" val="2041584542"/>
                  </a:ext>
                </a:extLst>
              </a:tr>
              <a:tr h="37662">
                <a:tc rowSpan="3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CF4D8"/>
                          </a:solidFill>
                          <a:effectLst/>
                        </a:rPr>
                        <a:t>6</a:t>
                      </a:r>
                      <a:endParaRPr lang="ru-RU" sz="12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rowSpan="3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CF4D8"/>
                          </a:solidFill>
                          <a:effectLst/>
                        </a:rPr>
                        <a:t>50:21:0070106:4396</a:t>
                      </a:r>
                      <a:endParaRPr lang="ru-RU" sz="12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814244"/>
                  </a:ext>
                </a:extLst>
              </a:tr>
              <a:tr h="307976">
                <a:tc vMerge="1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FFCC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FFCC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0,5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Продажа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90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extLst>
                  <a:ext uri="{0D108BD9-81ED-4DB2-BD59-A6C34878D82A}">
                    <a16:rowId xmlns:a16="http://schemas.microsoft.com/office/drawing/2014/main" val="1683947403"/>
                  </a:ext>
                </a:extLst>
              </a:tr>
              <a:tr h="136525">
                <a:tc vMerge="1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FFCC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FFCC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FFCC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CF4D8"/>
                          </a:solidFill>
                          <a:effectLst/>
                        </a:rPr>
                        <a:t>Продажа</a:t>
                      </a:r>
                      <a:endParaRPr lang="ru-RU" sz="1300" b="1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rowSpan="2"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75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extLst>
                  <a:ext uri="{0D108BD9-81ED-4DB2-BD59-A6C34878D82A}">
                    <a16:rowId xmlns:a16="http://schemas.microsoft.com/office/drawing/2014/main" val="2184334430"/>
                  </a:ext>
                </a:extLst>
              </a:tr>
              <a:tr h="108114">
                <a:tc rowSpan="2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CF4D8"/>
                          </a:solidFill>
                          <a:effectLst/>
                        </a:rPr>
                        <a:t>7</a:t>
                      </a:r>
                      <a:endParaRPr lang="ru-RU" sz="12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rowSpan="2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CF4D8"/>
                          </a:solidFill>
                          <a:effectLst/>
                        </a:rPr>
                        <a:t>50:21:0070106:4420</a:t>
                      </a:r>
                      <a:endParaRPr lang="ru-RU" sz="1200" b="1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0,47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413212"/>
                  </a:ext>
                </a:extLst>
              </a:tr>
              <a:tr h="231940">
                <a:tc vMerge="1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solidFill>
                          <a:srgbClr val="FFCC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FFCC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FFCCC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Продажа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rowSpan="3"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85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extLst>
                  <a:ext uri="{0D108BD9-81ED-4DB2-BD59-A6C34878D82A}">
                    <a16:rowId xmlns:a16="http://schemas.microsoft.com/office/drawing/2014/main" val="1531313758"/>
                  </a:ext>
                </a:extLst>
              </a:tr>
              <a:tr h="397095"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CF4D8"/>
                          </a:solidFill>
                          <a:effectLst/>
                        </a:rPr>
                        <a:t>10</a:t>
                      </a:r>
                      <a:endParaRPr lang="ru-RU" sz="12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CF4D8"/>
                          </a:solidFill>
                          <a:effectLst/>
                        </a:rPr>
                        <a:t>50:21:0070106:3543</a:t>
                      </a:r>
                      <a:endParaRPr lang="ru-RU" sz="12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0,68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895076"/>
                  </a:ext>
                </a:extLst>
              </a:tr>
              <a:tr h="430924"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CF4D8"/>
                          </a:solidFill>
                          <a:effectLst/>
                        </a:rPr>
                        <a:t>11</a:t>
                      </a:r>
                      <a:endParaRPr lang="ru-RU" sz="12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CF4D8"/>
                          </a:solidFill>
                          <a:effectLst/>
                        </a:rPr>
                        <a:t>50:21:0070106:4401</a:t>
                      </a:r>
                      <a:endParaRPr lang="ru-RU" sz="12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0,48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761048"/>
                  </a:ext>
                </a:extLst>
              </a:tr>
              <a:tr h="1464787"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CF4D8"/>
                          </a:solidFill>
                          <a:effectLst/>
                        </a:rPr>
                        <a:t>12</a:t>
                      </a:r>
                      <a:endParaRPr lang="ru-RU" sz="12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CF4D8"/>
                          </a:solidFill>
                          <a:effectLst/>
                        </a:rPr>
                        <a:t>50:21:0080306:270</a:t>
                      </a:r>
                      <a:endParaRPr lang="ru-RU" sz="1200" b="1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CF4D8"/>
                          </a:solidFill>
                          <a:effectLst/>
                        </a:rPr>
                        <a:t>Частный</a:t>
                      </a:r>
                      <a:endParaRPr lang="ru-RU" sz="1200" b="1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CF4D8"/>
                          </a:solidFill>
                          <a:effectLst/>
                        </a:rPr>
                        <a:t>Московская обл. р-н Ленинский, городское поселение Горки Ленинские, восточнее д.Калиновка, уч.№410ю</a:t>
                      </a:r>
                      <a:endParaRPr lang="ru-RU" sz="1200" b="1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CF4D8"/>
                          </a:solidFill>
                          <a:effectLst/>
                        </a:rPr>
                        <a:t>5,6</a:t>
                      </a:r>
                      <a:endParaRPr lang="ru-RU" sz="1300" b="1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Земли населенных пунктов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Производственная деятельность, коммунальное обслуживание, строительная промышленность, склады, складские площадки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Голубев Алексей                   7(985)197-70-32                     E-mail:89261566431@mail.ru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Продажа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tc>
                  <a:txBody>
                    <a:bodyPr/>
                    <a:lstStyle/>
                    <a:p>
                      <a:pPr indent="127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CF4D8"/>
                          </a:solidFill>
                          <a:effectLst/>
                        </a:rPr>
                        <a:t>0,3</a:t>
                      </a:r>
                      <a:endParaRPr lang="ru-RU" sz="1300" b="1" dirty="0">
                        <a:solidFill>
                          <a:srgbClr val="0CF4D8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32" marR="35232" marT="0" marB="0" anchor="ctr"/>
                </a:tc>
                <a:extLst>
                  <a:ext uri="{0D108BD9-81ED-4DB2-BD59-A6C34878D82A}">
                    <a16:rowId xmlns:a16="http://schemas.microsoft.com/office/drawing/2014/main" val="2735034718"/>
                  </a:ext>
                </a:extLst>
              </a:tr>
            </a:tbl>
          </a:graphicData>
        </a:graphic>
      </p:graphicFrame>
      <p:sp>
        <p:nvSpPr>
          <p:cNvPr id="7" name="object 2"/>
          <p:cNvSpPr txBox="1">
            <a:spLocks/>
          </p:cNvSpPr>
          <p:nvPr/>
        </p:nvSpPr>
        <p:spPr>
          <a:xfrm>
            <a:off x="306407" y="137458"/>
            <a:ext cx="11461730" cy="5354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ru-RU" sz="3400" b="1" spc="30" dirty="0" smtClean="0">
                <a:solidFill>
                  <a:srgbClr val="FFCCCC"/>
                </a:solidFill>
              </a:rPr>
              <a:t>Свободные земельные участки</a:t>
            </a:r>
            <a:endParaRPr lang="ru-RU" sz="3400" b="1" spc="20" dirty="0">
              <a:solidFill>
                <a:srgbClr val="FFCC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24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646" y="4809719"/>
            <a:ext cx="1676563" cy="152130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17359" y="1436115"/>
            <a:ext cx="5768340" cy="1181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550"/>
              </a:lnSpc>
              <a:spcBef>
                <a:spcPts val="100"/>
              </a:spcBef>
            </a:pPr>
            <a:r>
              <a:rPr sz="4000" b="1" spc="-5" dirty="0">
                <a:solidFill>
                  <a:srgbClr val="FFFFFF"/>
                </a:solidFill>
                <a:latin typeface="Cambria"/>
                <a:cs typeface="Cambria"/>
              </a:rPr>
              <a:t>СЕРВИСЫ</a:t>
            </a:r>
            <a:r>
              <a:rPr sz="4000" b="1" spc="-6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000" b="1" dirty="0">
                <a:solidFill>
                  <a:srgbClr val="FFFFFF"/>
                </a:solidFill>
                <a:latin typeface="Cambria"/>
                <a:cs typeface="Cambria"/>
              </a:rPr>
              <a:t>для</a:t>
            </a:r>
            <a:r>
              <a:rPr sz="4000" b="1" spc="-5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000" b="1" spc="-10" dirty="0">
                <a:solidFill>
                  <a:srgbClr val="FFFFFF"/>
                </a:solidFill>
                <a:latin typeface="Cambria"/>
                <a:cs typeface="Cambria"/>
              </a:rPr>
              <a:t>БИЗНЕСА</a:t>
            </a:r>
            <a:endParaRPr sz="4000">
              <a:latin typeface="Cambria"/>
              <a:cs typeface="Cambria"/>
            </a:endParaRPr>
          </a:p>
          <a:p>
            <a:pPr marL="12700">
              <a:lnSpc>
                <a:spcPts val="4550"/>
              </a:lnSpc>
            </a:pPr>
            <a:r>
              <a:rPr sz="4000" b="1" dirty="0">
                <a:solidFill>
                  <a:srgbClr val="FFFFFF"/>
                </a:solidFill>
                <a:latin typeface="Cambria"/>
                <a:cs typeface="Cambria"/>
              </a:rPr>
              <a:t>в</a:t>
            </a:r>
            <a:r>
              <a:rPr sz="4000" b="1" spc="-3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000" b="1" spc="-25" dirty="0">
                <a:solidFill>
                  <a:srgbClr val="FFFFFF"/>
                </a:solidFill>
                <a:latin typeface="Cambria"/>
                <a:cs typeface="Cambria"/>
              </a:rPr>
              <a:t>Московской</a:t>
            </a:r>
            <a:r>
              <a:rPr sz="4000" b="1" spc="-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mbria"/>
                <a:cs typeface="Cambria"/>
              </a:rPr>
              <a:t>области</a:t>
            </a:r>
            <a:endParaRPr sz="40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7359" y="3088131"/>
            <a:ext cx="9949815" cy="1118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545"/>
              </a:lnSpc>
              <a:spcBef>
                <a:spcPts val="100"/>
              </a:spcBef>
            </a:pPr>
            <a:r>
              <a:rPr sz="4000" b="1" spc="-5" dirty="0">
                <a:solidFill>
                  <a:srgbClr val="FFFFFF"/>
                </a:solidFill>
                <a:latin typeface="Cambria"/>
                <a:cs typeface="Cambria"/>
              </a:rPr>
              <a:t>Новый</a:t>
            </a:r>
            <a:r>
              <a:rPr sz="4000" b="1" spc="-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mbria"/>
                <a:cs typeface="Cambria"/>
              </a:rPr>
              <a:t>сервис:</a:t>
            </a:r>
            <a:endParaRPr sz="4000">
              <a:latin typeface="Cambria"/>
              <a:cs typeface="Cambria"/>
            </a:endParaRPr>
          </a:p>
          <a:p>
            <a:pPr marL="12700">
              <a:lnSpc>
                <a:spcPts val="4065"/>
              </a:lnSpc>
            </a:pPr>
            <a:r>
              <a:rPr sz="3600" b="1" spc="-5" dirty="0">
                <a:solidFill>
                  <a:srgbClr val="FFFFFF"/>
                </a:solidFill>
                <a:latin typeface="Cambria"/>
                <a:cs typeface="Cambria"/>
              </a:rPr>
              <a:t>Получи </a:t>
            </a:r>
            <a:r>
              <a:rPr sz="3600" b="1" spc="-10" dirty="0">
                <a:solidFill>
                  <a:srgbClr val="FFFFFF"/>
                </a:solidFill>
                <a:latin typeface="Cambria"/>
                <a:cs typeface="Cambria"/>
              </a:rPr>
              <a:t>НЕДВИЖИМОСТЬ </a:t>
            </a:r>
            <a:r>
              <a:rPr sz="3600" b="1" spc="-5" dirty="0">
                <a:solidFill>
                  <a:srgbClr val="FFFFFF"/>
                </a:solidFill>
                <a:latin typeface="Cambria"/>
                <a:cs typeface="Cambria"/>
              </a:rPr>
              <a:t>для </a:t>
            </a:r>
            <a:r>
              <a:rPr sz="3600" b="1" dirty="0">
                <a:solidFill>
                  <a:srgbClr val="FFFFFF"/>
                </a:solidFill>
                <a:latin typeface="Cambria"/>
                <a:cs typeface="Cambria"/>
              </a:rPr>
              <a:t>МСП</a:t>
            </a:r>
            <a:r>
              <a:rPr sz="3600" b="1" spc="-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600" b="1" spc="-5" dirty="0">
                <a:solidFill>
                  <a:srgbClr val="FFFFFF"/>
                </a:solidFill>
                <a:latin typeface="Cambria"/>
                <a:cs typeface="Cambria"/>
              </a:rPr>
              <a:t>за</a:t>
            </a:r>
            <a:r>
              <a:rPr sz="3600" b="1" spc="-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mbria"/>
                <a:cs typeface="Cambria"/>
              </a:rPr>
              <a:t>1</a:t>
            </a:r>
            <a:r>
              <a:rPr sz="3600" b="1" spc="-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600" b="1" spc="-20" dirty="0">
                <a:solidFill>
                  <a:srgbClr val="FFFFFF"/>
                </a:solidFill>
                <a:latin typeface="Cambria"/>
                <a:cs typeface="Cambria"/>
              </a:rPr>
              <a:t>рубль</a:t>
            </a:r>
            <a:endParaRPr sz="360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373274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8845" y="171284"/>
            <a:ext cx="1175575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30" dirty="0">
                <a:solidFill>
                  <a:srgbClr val="FFCCCC"/>
                </a:solidFill>
              </a:rPr>
              <a:t>ИНВЕСТИЦИОННЫЙ</a:t>
            </a:r>
            <a:r>
              <a:rPr sz="2800" b="1" spc="10" dirty="0">
                <a:solidFill>
                  <a:srgbClr val="FFCCCC"/>
                </a:solidFill>
              </a:rPr>
              <a:t> </a:t>
            </a:r>
            <a:r>
              <a:rPr sz="2800" b="1" spc="-10" dirty="0">
                <a:solidFill>
                  <a:srgbClr val="FFCCCC"/>
                </a:solidFill>
              </a:rPr>
              <a:t>ПОРТАЛ</a:t>
            </a:r>
            <a:r>
              <a:rPr sz="2800" b="1" spc="10" dirty="0">
                <a:solidFill>
                  <a:srgbClr val="FFCCCC"/>
                </a:solidFill>
              </a:rPr>
              <a:t> </a:t>
            </a:r>
            <a:r>
              <a:rPr sz="2800" b="1" spc="20" dirty="0">
                <a:solidFill>
                  <a:srgbClr val="FFCCCC"/>
                </a:solidFill>
              </a:rPr>
              <a:t>он-лайн</a:t>
            </a:r>
            <a:r>
              <a:rPr sz="2800" b="1" spc="15" dirty="0">
                <a:solidFill>
                  <a:srgbClr val="FFCCCC"/>
                </a:solidFill>
              </a:rPr>
              <a:t> </a:t>
            </a:r>
            <a:r>
              <a:rPr sz="2800" b="1" spc="25" dirty="0">
                <a:solidFill>
                  <a:srgbClr val="FFCCCC"/>
                </a:solidFill>
              </a:rPr>
              <a:t>получение</a:t>
            </a:r>
            <a:r>
              <a:rPr sz="2800" b="1" spc="5" dirty="0">
                <a:solidFill>
                  <a:srgbClr val="FFCCCC"/>
                </a:solidFill>
              </a:rPr>
              <a:t> </a:t>
            </a:r>
            <a:r>
              <a:rPr sz="2800" b="1" spc="25" dirty="0">
                <a:solidFill>
                  <a:srgbClr val="FFCCCC"/>
                </a:solidFill>
              </a:rPr>
              <a:t>СЕРВИСОВ</a:t>
            </a:r>
            <a:r>
              <a:rPr sz="2800" b="1" spc="15" dirty="0">
                <a:solidFill>
                  <a:srgbClr val="FFCCCC"/>
                </a:solidFill>
              </a:rPr>
              <a:t> </a:t>
            </a:r>
            <a:r>
              <a:rPr sz="2800" b="1" spc="40" dirty="0">
                <a:solidFill>
                  <a:srgbClr val="FFCCCC"/>
                </a:solidFill>
              </a:rPr>
              <a:t>для</a:t>
            </a:r>
            <a:r>
              <a:rPr sz="2800" b="1" spc="10" dirty="0">
                <a:solidFill>
                  <a:srgbClr val="FFCCCC"/>
                </a:solidFill>
              </a:rPr>
              <a:t> </a:t>
            </a:r>
            <a:r>
              <a:rPr sz="2800" b="1" spc="20" dirty="0">
                <a:solidFill>
                  <a:srgbClr val="FFCCCC"/>
                </a:solidFill>
              </a:rPr>
              <a:t>бизнеса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44981" y="6244844"/>
            <a:ext cx="2448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spc="-5" dirty="0">
                <a:solidFill>
                  <a:srgbClr val="0CF4D8"/>
                </a:solidFill>
                <a:uFill>
                  <a:solidFill>
                    <a:srgbClr val="0563C1"/>
                  </a:solidFill>
                </a:uFill>
                <a:latin typeface="Cambria"/>
                <a:cs typeface="Cambria"/>
              </a:rPr>
              <a:t>https://invest.mosreg.ru</a:t>
            </a:r>
            <a:endParaRPr sz="1800" dirty="0">
              <a:solidFill>
                <a:srgbClr val="0CF4D8"/>
              </a:solidFill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7658" y="830579"/>
            <a:ext cx="5077460" cy="41402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77495" indent="-265430">
              <a:lnSpc>
                <a:spcPct val="100000"/>
              </a:lnSpc>
              <a:spcBef>
                <a:spcPts val="700"/>
              </a:spcBef>
              <a:buClr>
                <a:srgbClr val="002060"/>
              </a:buClr>
              <a:buAutoNum type="arabicPeriod"/>
              <a:tabLst>
                <a:tab pos="278130" algn="l"/>
              </a:tabLst>
            </a:pP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Получить</a:t>
            </a:r>
            <a:r>
              <a:rPr sz="2000" b="1" spc="-4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субсидию:</a:t>
            </a:r>
            <a:endParaRPr sz="2000" b="1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848994" lvl="1" indent="-42735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49630" algn="l"/>
              </a:tabLst>
            </a:pP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Франшиза</a:t>
            </a:r>
          </a:p>
          <a:p>
            <a:pPr marL="848994" lvl="1" indent="-42735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49630" algn="l"/>
              </a:tabLst>
            </a:pP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Покупка</a:t>
            </a:r>
            <a:r>
              <a:rPr sz="2000" b="1" spc="-1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и</a:t>
            </a:r>
            <a:r>
              <a:rPr sz="2000" b="1" spc="-1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лизинг</a:t>
            </a:r>
            <a:r>
              <a:rPr sz="2000" b="1" spc="-2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оборудования</a:t>
            </a:r>
            <a:endParaRPr sz="2000" b="1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848994" lvl="1" indent="-42735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49630" algn="l"/>
              </a:tabLst>
            </a:pP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Маркетплейсы</a:t>
            </a:r>
            <a:endParaRPr sz="2000" b="1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848994" lvl="1" indent="-42735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49630" algn="l"/>
              </a:tabLst>
            </a:pPr>
            <a:r>
              <a:rPr sz="2000" b="1" spc="-15" dirty="0">
                <a:solidFill>
                  <a:srgbClr val="0CF4D8"/>
                </a:solidFill>
                <a:latin typeface="Cambria"/>
                <a:cs typeface="Cambria"/>
              </a:rPr>
              <a:t>Соц.</a:t>
            </a:r>
            <a:r>
              <a:rPr sz="2000" b="1" spc="-2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Предпринимателям</a:t>
            </a:r>
            <a:endParaRPr sz="2000" b="1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848994" lvl="1" indent="-427355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49630" algn="l"/>
              </a:tabLst>
            </a:pP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Льготный</a:t>
            </a:r>
            <a:r>
              <a:rPr sz="2000" b="1" spc="-1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займ</a:t>
            </a:r>
            <a:r>
              <a:rPr sz="2000" b="1" spc="-1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фонда</a:t>
            </a:r>
            <a:r>
              <a:rPr sz="2000" b="1" spc="-1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МО</a:t>
            </a:r>
          </a:p>
          <a:p>
            <a:pPr marL="277495" indent="-265430">
              <a:lnSpc>
                <a:spcPct val="100000"/>
              </a:lnSpc>
              <a:spcBef>
                <a:spcPts val="600"/>
              </a:spcBef>
              <a:buClr>
                <a:srgbClr val="002060"/>
              </a:buClr>
              <a:buAutoNum type="arabicPeriod"/>
              <a:tabLst>
                <a:tab pos="278130" algn="l"/>
              </a:tabLst>
            </a:pP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Получить</a:t>
            </a:r>
            <a:r>
              <a:rPr sz="2000" b="1" spc="-3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Землю</a:t>
            </a:r>
            <a:r>
              <a:rPr sz="2000" b="1" spc="-3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за</a:t>
            </a:r>
            <a:r>
              <a:rPr sz="2000" b="1" spc="-1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1</a:t>
            </a:r>
            <a:r>
              <a:rPr sz="2000" b="1" spc="-2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-10" dirty="0">
                <a:solidFill>
                  <a:srgbClr val="0CF4D8"/>
                </a:solidFill>
                <a:latin typeface="Cambria"/>
                <a:cs typeface="Cambria"/>
              </a:rPr>
              <a:t>рубль</a:t>
            </a:r>
            <a:endParaRPr sz="2000" b="1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  <a:buClr>
                <a:srgbClr val="002060"/>
              </a:buClr>
              <a:buAutoNum type="arabicPeriod"/>
              <a:tabLst>
                <a:tab pos="278130" algn="l"/>
              </a:tabLst>
            </a:pPr>
            <a:r>
              <a:rPr sz="2000" b="1" spc="-15" dirty="0">
                <a:solidFill>
                  <a:srgbClr val="0CF4D8"/>
                </a:solidFill>
                <a:latin typeface="Cambria"/>
                <a:cs typeface="Cambria"/>
              </a:rPr>
              <a:t>Подобрать</a:t>
            </a:r>
            <a:r>
              <a:rPr sz="2000" b="1" spc="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площадку/помещение</a:t>
            </a:r>
            <a:r>
              <a:rPr sz="2000" b="1" spc="42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для </a:t>
            </a:r>
            <a:r>
              <a:rPr sz="2000" b="1" spc="-43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размещения</a:t>
            </a:r>
            <a:endParaRPr sz="2000" b="1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277495" indent="-265430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AutoNum type="arabicPeriod"/>
              <a:tabLst>
                <a:tab pos="278130" algn="l"/>
              </a:tabLst>
            </a:pPr>
            <a:r>
              <a:rPr sz="2000" b="1" spc="-20" dirty="0">
                <a:solidFill>
                  <a:srgbClr val="0CF4D8"/>
                </a:solidFill>
                <a:latin typeface="Cambria"/>
                <a:cs typeface="Cambria"/>
              </a:rPr>
              <a:t>Калькулятор</a:t>
            </a:r>
            <a:r>
              <a:rPr sz="2000" b="1" spc="-3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мер</a:t>
            </a:r>
            <a:r>
              <a:rPr sz="2000" b="1" spc="-2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-15" dirty="0">
                <a:solidFill>
                  <a:srgbClr val="0CF4D8"/>
                </a:solidFill>
                <a:latin typeface="Cambria"/>
                <a:cs typeface="Cambria"/>
              </a:rPr>
              <a:t>поддержки</a:t>
            </a:r>
            <a:endParaRPr sz="2000" b="1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277495" indent="-26543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278130" algn="l"/>
              </a:tabLst>
            </a:pPr>
            <a:r>
              <a:rPr sz="2000" b="1" spc="-15" dirty="0">
                <a:solidFill>
                  <a:srgbClr val="0CF4D8"/>
                </a:solidFill>
                <a:latin typeface="Cambria"/>
                <a:cs typeface="Cambria"/>
              </a:rPr>
              <a:t>Решить</a:t>
            </a:r>
            <a:r>
              <a:rPr sz="2000" b="1" spc="-2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вопрос</a:t>
            </a:r>
            <a:r>
              <a:rPr sz="2000" b="1" spc="-1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бизнеса</a:t>
            </a:r>
            <a:endParaRPr sz="2000" b="1" dirty="0">
              <a:solidFill>
                <a:srgbClr val="0CF4D8"/>
              </a:solidFill>
              <a:latin typeface="Cambria"/>
              <a:cs typeface="Cambr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865184" y="1097471"/>
            <a:ext cx="3136265" cy="4739640"/>
            <a:chOff x="8865184" y="1097471"/>
            <a:chExt cx="3136265" cy="473964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74709" y="1153475"/>
              <a:ext cx="3116804" cy="467367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869946" y="1102234"/>
              <a:ext cx="3126740" cy="4730115"/>
            </a:xfrm>
            <a:custGeom>
              <a:avLst/>
              <a:gdLst/>
              <a:ahLst/>
              <a:cxnLst/>
              <a:rect l="l" t="t" r="r" b="b"/>
              <a:pathLst>
                <a:path w="3126740" h="4730115">
                  <a:moveTo>
                    <a:pt x="0" y="0"/>
                  </a:moveTo>
                  <a:lnTo>
                    <a:pt x="3126330" y="0"/>
                  </a:lnTo>
                  <a:lnTo>
                    <a:pt x="3126330" y="4729683"/>
                  </a:lnTo>
                  <a:lnTo>
                    <a:pt x="0" y="472968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B4C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2871" y="5458267"/>
            <a:ext cx="1061792" cy="106179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50969" y="987262"/>
            <a:ext cx="2839538" cy="487709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929710" y="6235700"/>
            <a:ext cx="4379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B050"/>
                </a:solidFill>
                <a:latin typeface="Cambria"/>
                <a:cs typeface="Cambria"/>
              </a:rPr>
              <a:t>Более</a:t>
            </a:r>
            <a:r>
              <a:rPr sz="1800" spc="-10" dirty="0">
                <a:solidFill>
                  <a:srgbClr val="00B050"/>
                </a:solidFill>
                <a:latin typeface="Cambria"/>
                <a:cs typeface="Cambria"/>
              </a:rPr>
              <a:t> </a:t>
            </a:r>
            <a:r>
              <a:rPr sz="1800" dirty="0">
                <a:solidFill>
                  <a:srgbClr val="00B050"/>
                </a:solidFill>
                <a:latin typeface="Cambria"/>
                <a:cs typeface="Cambria"/>
              </a:rPr>
              <a:t>100</a:t>
            </a:r>
            <a:r>
              <a:rPr sz="1800" spc="-5" dirty="0">
                <a:solidFill>
                  <a:srgbClr val="00B050"/>
                </a:solidFill>
                <a:latin typeface="Cambria"/>
                <a:cs typeface="Cambria"/>
              </a:rPr>
              <a:t> тысяч</a:t>
            </a:r>
            <a:r>
              <a:rPr sz="1800" spc="-10" dirty="0">
                <a:solidFill>
                  <a:srgbClr val="00B050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0B050"/>
                </a:solidFill>
                <a:latin typeface="Cambria"/>
                <a:cs typeface="Cambria"/>
              </a:rPr>
              <a:t>посещений</a:t>
            </a:r>
            <a:r>
              <a:rPr sz="1800" spc="-10" dirty="0">
                <a:solidFill>
                  <a:srgbClr val="00B050"/>
                </a:solidFill>
                <a:latin typeface="Cambria"/>
                <a:cs typeface="Cambria"/>
              </a:rPr>
              <a:t> </a:t>
            </a:r>
            <a:r>
              <a:rPr sz="1800" dirty="0">
                <a:solidFill>
                  <a:srgbClr val="00B050"/>
                </a:solidFill>
                <a:latin typeface="Cambria"/>
                <a:cs typeface="Cambria"/>
              </a:rPr>
              <a:t>с</a:t>
            </a:r>
            <a:r>
              <a:rPr sz="1800" spc="-10" dirty="0">
                <a:solidFill>
                  <a:srgbClr val="00B050"/>
                </a:solidFill>
                <a:latin typeface="Cambria"/>
                <a:cs typeface="Cambria"/>
              </a:rPr>
              <a:t> начала </a:t>
            </a:r>
            <a:r>
              <a:rPr sz="1800" spc="-15" dirty="0">
                <a:solidFill>
                  <a:srgbClr val="00B050"/>
                </a:solidFill>
                <a:latin typeface="Cambria"/>
                <a:cs typeface="Cambria"/>
              </a:rPr>
              <a:t>года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69687" y="6456950"/>
            <a:ext cx="298450" cy="30797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sz="1800" dirty="0">
                <a:solidFill>
                  <a:srgbClr val="898989"/>
                </a:solidFill>
                <a:latin typeface="Calibri"/>
                <a:cs typeface="Calibri"/>
              </a:rPr>
              <a:t>15</a:t>
            </a:fld>
            <a:endParaRPr sz="1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905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6407" y="137458"/>
            <a:ext cx="1146173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b="1" spc="30" dirty="0">
                <a:solidFill>
                  <a:srgbClr val="FFCCCC"/>
                </a:solidFill>
              </a:rPr>
              <a:t>ИНВЕСТИЦИОННАЯ</a:t>
            </a:r>
            <a:r>
              <a:rPr sz="3200" b="1" spc="-5" dirty="0">
                <a:solidFill>
                  <a:srgbClr val="FFCCCC"/>
                </a:solidFill>
              </a:rPr>
              <a:t> </a:t>
            </a:r>
            <a:r>
              <a:rPr sz="3200" b="1" spc="-15" dirty="0">
                <a:solidFill>
                  <a:srgbClr val="FFCCCC"/>
                </a:solidFill>
              </a:rPr>
              <a:t>КАРТА</a:t>
            </a:r>
            <a:r>
              <a:rPr sz="3200" b="1" spc="5" dirty="0">
                <a:solidFill>
                  <a:srgbClr val="FFCCCC"/>
                </a:solidFill>
              </a:rPr>
              <a:t> </a:t>
            </a:r>
            <a:r>
              <a:rPr sz="3200" b="1" spc="20" dirty="0">
                <a:solidFill>
                  <a:srgbClr val="FFCCCC"/>
                </a:solidFill>
              </a:rPr>
              <a:t>МОСКОВСКОЙ</a:t>
            </a:r>
            <a:r>
              <a:rPr sz="3200" b="1" spc="5" dirty="0">
                <a:solidFill>
                  <a:srgbClr val="FFCCCC"/>
                </a:solidFill>
              </a:rPr>
              <a:t> </a:t>
            </a:r>
            <a:r>
              <a:rPr sz="3200" b="1" spc="20" dirty="0">
                <a:solidFill>
                  <a:srgbClr val="FFCCCC"/>
                </a:solidFill>
              </a:rPr>
              <a:t>ОБЛАСТИ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28626" y="1156715"/>
            <a:ext cx="4631690" cy="531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indent="-21209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24790" algn="l"/>
              </a:tabLst>
            </a:pP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67</a:t>
            </a:r>
            <a:r>
              <a:rPr sz="2000" b="1" spc="43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spc="-10" dirty="0">
                <a:solidFill>
                  <a:srgbClr val="0CF4D8"/>
                </a:solidFill>
                <a:latin typeface="Cambria"/>
                <a:cs typeface="Cambria"/>
              </a:rPr>
              <a:t>Индустриальных парков</a:t>
            </a:r>
            <a:r>
              <a:rPr sz="2000" dirty="0">
                <a:solidFill>
                  <a:srgbClr val="0CF4D8"/>
                </a:solidFill>
                <a:latin typeface="Cambria"/>
                <a:cs typeface="Cambria"/>
              </a:rPr>
              <a:t> и</a:t>
            </a:r>
            <a:r>
              <a:rPr sz="2000" spc="-1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5 </a:t>
            </a:r>
            <a:r>
              <a:rPr sz="2000" dirty="0">
                <a:solidFill>
                  <a:srgbClr val="0CF4D8"/>
                </a:solidFill>
                <a:latin typeface="Cambria"/>
                <a:cs typeface="Cambria"/>
              </a:rPr>
              <a:t>ОЭЗ</a:t>
            </a: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(600</a:t>
            </a:r>
            <a:r>
              <a:rPr sz="2000" b="1" spc="-2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-10" dirty="0">
                <a:solidFill>
                  <a:srgbClr val="0CF4D8"/>
                </a:solidFill>
                <a:latin typeface="Cambria"/>
                <a:cs typeface="Cambria"/>
              </a:rPr>
              <a:t>участков)</a:t>
            </a:r>
            <a:endParaRPr sz="2000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224790" indent="-21209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224790" algn="l"/>
              </a:tabLst>
            </a:pP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300+</a:t>
            </a:r>
            <a:r>
              <a:rPr sz="2000" b="1" spc="-2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spc="-5" dirty="0">
                <a:solidFill>
                  <a:srgbClr val="0CF4D8"/>
                </a:solidFill>
                <a:latin typeface="Cambria"/>
                <a:cs typeface="Cambria"/>
              </a:rPr>
              <a:t>промышленных</a:t>
            </a:r>
            <a:r>
              <a:rPr sz="2000" spc="-2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spc="-5" dirty="0">
                <a:solidFill>
                  <a:srgbClr val="0CF4D8"/>
                </a:solidFill>
                <a:latin typeface="Cambria"/>
                <a:cs typeface="Cambria"/>
              </a:rPr>
              <a:t>площадок</a:t>
            </a:r>
            <a:endParaRPr sz="2000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224790" indent="-21209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224790" algn="l"/>
              </a:tabLst>
            </a:pP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270</a:t>
            </a:r>
            <a:r>
              <a:rPr sz="2000" b="1" spc="-2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spc="-5" dirty="0">
                <a:solidFill>
                  <a:srgbClr val="0CF4D8"/>
                </a:solidFill>
                <a:latin typeface="Cambria"/>
                <a:cs typeface="Cambria"/>
              </a:rPr>
              <a:t>участков</a:t>
            </a:r>
            <a:r>
              <a:rPr sz="2000" spc="-1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spc="-5" dirty="0">
                <a:solidFill>
                  <a:srgbClr val="0CF4D8"/>
                </a:solidFill>
                <a:latin typeface="Cambria"/>
                <a:cs typeface="Cambria"/>
              </a:rPr>
              <a:t>земля</a:t>
            </a:r>
            <a:r>
              <a:rPr sz="2000" spc="-1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spc="-5" dirty="0">
                <a:solidFill>
                  <a:srgbClr val="0CF4D8"/>
                </a:solidFill>
                <a:latin typeface="Cambria"/>
                <a:cs typeface="Cambria"/>
              </a:rPr>
              <a:t>за</a:t>
            </a:r>
            <a:r>
              <a:rPr sz="2000" spc="-2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spc="-10" dirty="0">
                <a:solidFill>
                  <a:srgbClr val="0CF4D8"/>
                </a:solidFill>
                <a:latin typeface="Cambria"/>
                <a:cs typeface="Cambria"/>
              </a:rPr>
              <a:t>рубль</a:t>
            </a:r>
            <a:endParaRPr sz="2000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224790" indent="-21209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224790" algn="l"/>
              </a:tabLst>
            </a:pP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230</a:t>
            </a:r>
            <a:r>
              <a:rPr sz="2000" b="1" spc="-1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spc="-5" dirty="0">
                <a:solidFill>
                  <a:srgbClr val="0CF4D8"/>
                </a:solidFill>
                <a:latin typeface="Cambria"/>
                <a:cs typeface="Cambria"/>
              </a:rPr>
              <a:t>помещений</a:t>
            </a:r>
            <a:r>
              <a:rPr sz="2000" spc="-1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dirty="0">
                <a:solidFill>
                  <a:srgbClr val="0CF4D8"/>
                </a:solidFill>
                <a:latin typeface="Cambria"/>
                <a:cs typeface="Cambria"/>
              </a:rPr>
              <a:t>и</a:t>
            </a:r>
            <a:r>
              <a:rPr sz="2000" spc="-1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spc="-5" dirty="0">
                <a:solidFill>
                  <a:srgbClr val="0CF4D8"/>
                </a:solidFill>
                <a:latin typeface="Cambria"/>
                <a:cs typeface="Cambria"/>
              </a:rPr>
              <a:t>зданий</a:t>
            </a:r>
            <a:r>
              <a:rPr sz="2000" spc="-2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spc="5" dirty="0">
                <a:solidFill>
                  <a:srgbClr val="0CF4D8"/>
                </a:solidFill>
                <a:latin typeface="Cambria"/>
                <a:cs typeface="Cambria"/>
              </a:rPr>
              <a:t>для</a:t>
            </a:r>
            <a:r>
              <a:rPr sz="2000" spc="-1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spc="-5" dirty="0">
                <a:solidFill>
                  <a:srgbClr val="0CF4D8"/>
                </a:solidFill>
                <a:latin typeface="Cambria"/>
                <a:cs typeface="Cambria"/>
              </a:rPr>
              <a:t>бизнеса</a:t>
            </a:r>
            <a:endParaRPr sz="2000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224790" indent="-21209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224790" algn="l"/>
              </a:tabLst>
            </a:pP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126</a:t>
            </a:r>
            <a:r>
              <a:rPr sz="2000" b="1" spc="-1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spc="-5" dirty="0">
                <a:solidFill>
                  <a:srgbClr val="0CF4D8"/>
                </a:solidFill>
                <a:latin typeface="Cambria"/>
                <a:cs typeface="Cambria"/>
              </a:rPr>
              <a:t>участков</a:t>
            </a:r>
            <a:r>
              <a:rPr sz="2000" spc="-1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spc="-20" dirty="0">
                <a:solidFill>
                  <a:srgbClr val="0CF4D8"/>
                </a:solidFill>
                <a:latin typeface="Cambria"/>
                <a:cs typeface="Cambria"/>
              </a:rPr>
              <a:t>под </a:t>
            </a:r>
            <a:r>
              <a:rPr sz="2000" spc="-5" dirty="0">
                <a:solidFill>
                  <a:srgbClr val="0CF4D8"/>
                </a:solidFill>
                <a:latin typeface="Cambria"/>
                <a:cs typeface="Cambria"/>
              </a:rPr>
              <a:t>гостиницы,</a:t>
            </a:r>
            <a:r>
              <a:rPr sz="2000" spc="-1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dirty="0">
                <a:solidFill>
                  <a:srgbClr val="0CF4D8"/>
                </a:solidFill>
                <a:latin typeface="Cambria"/>
                <a:cs typeface="Cambria"/>
              </a:rPr>
              <a:t>офисы</a:t>
            </a:r>
          </a:p>
          <a:p>
            <a:pPr marL="12700" marR="429259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224790" algn="l"/>
              </a:tabLst>
            </a:pP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2 628 </a:t>
            </a:r>
            <a:r>
              <a:rPr sz="2000" spc="-5" dirty="0">
                <a:solidFill>
                  <a:srgbClr val="0CF4D8"/>
                </a:solidFill>
                <a:latin typeface="Cambria"/>
                <a:cs typeface="Cambria"/>
              </a:rPr>
              <a:t>инфраструктура (объекты </a:t>
            </a:r>
            <a:r>
              <a:rPr sz="2000" dirty="0">
                <a:solidFill>
                  <a:srgbClr val="0CF4D8"/>
                </a:solidFill>
                <a:latin typeface="Cambria"/>
                <a:cs typeface="Cambria"/>
              </a:rPr>
              <a:t>– </a:t>
            </a:r>
            <a:r>
              <a:rPr sz="2000" spc="-43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spc="-15" dirty="0">
                <a:solidFill>
                  <a:srgbClr val="0CF4D8"/>
                </a:solidFill>
                <a:latin typeface="Cambria"/>
                <a:cs typeface="Cambria"/>
              </a:rPr>
              <a:t>вода,</a:t>
            </a:r>
            <a:r>
              <a:rPr sz="2000" spc="-1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spc="-5" dirty="0">
                <a:solidFill>
                  <a:srgbClr val="0CF4D8"/>
                </a:solidFill>
                <a:latin typeface="Cambria"/>
                <a:cs typeface="Cambria"/>
              </a:rPr>
              <a:t>тепло)</a:t>
            </a:r>
            <a:endParaRPr sz="2000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12700" marR="13462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224790" algn="l"/>
              </a:tabLst>
            </a:pP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2 732 </a:t>
            </a:r>
            <a:r>
              <a:rPr sz="2000" spc="-5" dirty="0">
                <a:solidFill>
                  <a:srgbClr val="0CF4D8"/>
                </a:solidFill>
                <a:latin typeface="Cambria"/>
                <a:cs typeface="Cambria"/>
              </a:rPr>
              <a:t>мобильные торговые объекты </a:t>
            </a:r>
            <a:r>
              <a:rPr sz="2000" spc="-43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spc="5" dirty="0">
                <a:solidFill>
                  <a:srgbClr val="0CF4D8"/>
                </a:solidFill>
                <a:latin typeface="Cambria"/>
                <a:cs typeface="Cambria"/>
              </a:rPr>
              <a:t>для</a:t>
            </a:r>
            <a:r>
              <a:rPr sz="2000" spc="-1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spc="-5" dirty="0">
                <a:solidFill>
                  <a:srgbClr val="0CF4D8"/>
                </a:solidFill>
                <a:latin typeface="Cambria"/>
                <a:cs typeface="Cambria"/>
              </a:rPr>
              <a:t>бизнеса</a:t>
            </a:r>
            <a:endParaRPr sz="2000" dirty="0">
              <a:solidFill>
                <a:srgbClr val="0CF4D8"/>
              </a:solidFill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292929"/>
              </a:buClr>
              <a:buFont typeface="Wingdings"/>
              <a:buChar char=""/>
            </a:pPr>
            <a:endParaRPr sz="2850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488950" marR="523875" lvl="1" indent="-285750">
              <a:lnSpc>
                <a:spcPts val="2110"/>
              </a:lnSpc>
              <a:buFont typeface="Wingdings"/>
              <a:buChar char=""/>
              <a:tabLst>
                <a:tab pos="489584" algn="l"/>
              </a:tabLst>
            </a:pPr>
            <a:r>
              <a:rPr sz="1800" i="1" dirty="0">
                <a:solidFill>
                  <a:srgbClr val="0CF4D8"/>
                </a:solidFill>
                <a:latin typeface="Cambria"/>
                <a:cs typeface="Cambria"/>
              </a:rPr>
              <a:t>Онлайн </a:t>
            </a:r>
            <a:r>
              <a:rPr sz="1800" i="1" spc="-5" dirty="0">
                <a:solidFill>
                  <a:srgbClr val="0CF4D8"/>
                </a:solidFill>
                <a:latin typeface="Cambria"/>
                <a:cs typeface="Cambria"/>
              </a:rPr>
              <a:t>подбор </a:t>
            </a:r>
            <a:r>
              <a:rPr sz="1800" i="1" dirty="0">
                <a:solidFill>
                  <a:srgbClr val="0CF4D8"/>
                </a:solidFill>
                <a:latin typeface="Cambria"/>
                <a:cs typeface="Cambria"/>
              </a:rPr>
              <a:t>площадок </a:t>
            </a:r>
            <a:r>
              <a:rPr sz="1800" i="1" spc="-20" dirty="0">
                <a:solidFill>
                  <a:srgbClr val="0CF4D8"/>
                </a:solidFill>
                <a:latin typeface="Cambria"/>
                <a:cs typeface="Cambria"/>
              </a:rPr>
              <a:t>для </a:t>
            </a:r>
            <a:r>
              <a:rPr sz="1800" i="1" spc="-1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i="1" spc="-5" dirty="0">
                <a:solidFill>
                  <a:srgbClr val="0CF4D8"/>
                </a:solidFill>
                <a:latin typeface="Cambria"/>
                <a:cs typeface="Cambria"/>
              </a:rPr>
              <a:t>инвестора </a:t>
            </a:r>
            <a:r>
              <a:rPr sz="1800" i="1" dirty="0">
                <a:solidFill>
                  <a:srgbClr val="0CF4D8"/>
                </a:solidFill>
                <a:latin typeface="Cambria"/>
                <a:cs typeface="Cambria"/>
              </a:rPr>
              <a:t>с</a:t>
            </a:r>
            <a:r>
              <a:rPr sz="1800" i="1" spc="-1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i="1" spc="-5" dirty="0">
                <a:solidFill>
                  <a:srgbClr val="0CF4D8"/>
                </a:solidFill>
                <a:latin typeface="Cambria"/>
                <a:cs typeface="Cambria"/>
              </a:rPr>
              <a:t>удобными</a:t>
            </a:r>
            <a:r>
              <a:rPr sz="1800" i="1" spc="-1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i="1" spc="-5" dirty="0">
                <a:solidFill>
                  <a:srgbClr val="0CF4D8"/>
                </a:solidFill>
                <a:latin typeface="Cambria"/>
                <a:cs typeface="Cambria"/>
              </a:rPr>
              <a:t>фильтрами</a:t>
            </a:r>
            <a:endParaRPr sz="1800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488950" lvl="1" indent="-286385">
              <a:lnSpc>
                <a:spcPts val="2110"/>
              </a:lnSpc>
              <a:buFont typeface="Wingdings"/>
              <a:buChar char=""/>
              <a:tabLst>
                <a:tab pos="489584" algn="l"/>
              </a:tabLst>
            </a:pPr>
            <a:r>
              <a:rPr sz="1800" i="1" spc="-5" dirty="0">
                <a:solidFill>
                  <a:srgbClr val="0CF4D8"/>
                </a:solidFill>
                <a:latin typeface="Cambria"/>
                <a:cs typeface="Cambria"/>
              </a:rPr>
              <a:t>Подача заявки прямо </a:t>
            </a:r>
            <a:r>
              <a:rPr sz="1800" i="1" dirty="0">
                <a:solidFill>
                  <a:srgbClr val="0CF4D8"/>
                </a:solidFill>
                <a:latin typeface="Cambria"/>
                <a:cs typeface="Cambria"/>
              </a:rPr>
              <a:t>с</a:t>
            </a:r>
            <a:r>
              <a:rPr sz="1800" i="1" spc="-5" dirty="0">
                <a:solidFill>
                  <a:srgbClr val="0CF4D8"/>
                </a:solidFill>
                <a:latin typeface="Cambria"/>
                <a:cs typeface="Cambria"/>
              </a:rPr>
              <a:t> карты</a:t>
            </a:r>
            <a:endParaRPr sz="1800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488950" lvl="1" indent="-286385">
              <a:lnSpc>
                <a:spcPts val="2125"/>
              </a:lnSpc>
              <a:buFont typeface="Wingdings"/>
              <a:buChar char=""/>
              <a:tabLst>
                <a:tab pos="489584" algn="l"/>
              </a:tabLst>
            </a:pPr>
            <a:r>
              <a:rPr sz="1800" i="1" spc="-5" dirty="0">
                <a:solidFill>
                  <a:srgbClr val="0CF4D8"/>
                </a:solidFill>
                <a:latin typeface="Cambria"/>
                <a:cs typeface="Cambria"/>
              </a:rPr>
              <a:t>Поиск</a:t>
            </a:r>
            <a:r>
              <a:rPr sz="1800" i="1" spc="-1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i="1" dirty="0">
                <a:solidFill>
                  <a:srgbClr val="0CF4D8"/>
                </a:solidFill>
                <a:latin typeface="Cambria"/>
                <a:cs typeface="Cambria"/>
              </a:rPr>
              <a:t>по</a:t>
            </a:r>
            <a:r>
              <a:rPr sz="1800" i="1" spc="-1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i="1" spc="-5" dirty="0">
                <a:solidFill>
                  <a:srgbClr val="0CF4D8"/>
                </a:solidFill>
                <a:latin typeface="Cambria"/>
                <a:cs typeface="Cambria"/>
              </a:rPr>
              <a:t>кадастровому номеру</a:t>
            </a:r>
            <a:r>
              <a:rPr sz="1800" i="1" spc="-1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i="1" dirty="0">
                <a:solidFill>
                  <a:srgbClr val="0CF4D8"/>
                </a:solidFill>
                <a:latin typeface="Cambria"/>
                <a:cs typeface="Cambria"/>
              </a:rPr>
              <a:t>и</a:t>
            </a:r>
            <a:endParaRPr sz="1800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488950">
              <a:lnSpc>
                <a:spcPct val="100000"/>
              </a:lnSpc>
              <a:spcBef>
                <a:spcPts val="50"/>
              </a:spcBef>
            </a:pPr>
            <a:r>
              <a:rPr sz="1800" i="1" dirty="0">
                <a:solidFill>
                  <a:srgbClr val="0CF4D8"/>
                </a:solidFill>
                <a:latin typeface="Cambria"/>
                <a:cs typeface="Cambria"/>
              </a:rPr>
              <a:t>адресу</a:t>
            </a:r>
            <a:endParaRPr sz="1800" dirty="0">
              <a:solidFill>
                <a:srgbClr val="0CF4D8"/>
              </a:solidFill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18560" y="5228640"/>
            <a:ext cx="3310066" cy="1314462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3600" b="1" dirty="0">
                <a:solidFill>
                  <a:srgbClr val="FFCCCC"/>
                </a:solidFill>
                <a:latin typeface="Cambria"/>
                <a:cs typeface="Cambria"/>
              </a:rPr>
              <a:t>2</a:t>
            </a:r>
            <a:r>
              <a:rPr sz="3600" b="1" spc="-45" dirty="0">
                <a:solidFill>
                  <a:srgbClr val="FFCCCC"/>
                </a:solidFill>
                <a:latin typeface="Cambria"/>
                <a:cs typeface="Cambria"/>
              </a:rPr>
              <a:t> </a:t>
            </a:r>
            <a:r>
              <a:rPr sz="3600" b="1" spc="-5" dirty="0">
                <a:solidFill>
                  <a:srgbClr val="FFCCCC"/>
                </a:solidFill>
                <a:latin typeface="Cambria"/>
                <a:cs typeface="Cambria"/>
              </a:rPr>
              <a:t>дня</a:t>
            </a:r>
            <a:endParaRPr sz="3600" dirty="0">
              <a:solidFill>
                <a:srgbClr val="FFCCCC"/>
              </a:solidFill>
              <a:latin typeface="Cambria"/>
              <a:cs typeface="Cambria"/>
            </a:endParaRPr>
          </a:p>
          <a:p>
            <a:pPr marL="12700" marR="5080">
              <a:lnSpc>
                <a:spcPct val="100000"/>
              </a:lnSpc>
              <a:spcBef>
                <a:spcPts val="355"/>
              </a:spcBef>
            </a:pP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срок </a:t>
            </a: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отправки </a:t>
            </a: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предложения</a:t>
            </a:r>
            <a:r>
              <a:rPr sz="2000" b="1" spc="-7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инвестору</a:t>
            </a:r>
            <a:endParaRPr sz="2000" b="1" dirty="0">
              <a:solidFill>
                <a:srgbClr val="0CF4D8"/>
              </a:solidFill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3004" y="5239613"/>
            <a:ext cx="3037840" cy="1292225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645"/>
              </a:spcBef>
            </a:pPr>
            <a:r>
              <a:rPr sz="3600" b="1" dirty="0">
                <a:solidFill>
                  <a:srgbClr val="FFCCCC"/>
                </a:solidFill>
                <a:latin typeface="Cambria"/>
                <a:cs typeface="Cambria"/>
              </a:rPr>
              <a:t>7</a:t>
            </a:r>
            <a:r>
              <a:rPr sz="3600" b="1" spc="-50" dirty="0">
                <a:solidFill>
                  <a:srgbClr val="FFCCCC"/>
                </a:solidFill>
                <a:latin typeface="Cambria"/>
                <a:cs typeface="Cambria"/>
              </a:rPr>
              <a:t> </a:t>
            </a:r>
            <a:r>
              <a:rPr sz="3600" b="1" dirty="0">
                <a:solidFill>
                  <a:srgbClr val="FFCCCC"/>
                </a:solidFill>
                <a:latin typeface="Cambria"/>
                <a:cs typeface="Cambria"/>
              </a:rPr>
              <a:t>500</a:t>
            </a:r>
            <a:r>
              <a:rPr sz="3600" b="1" spc="-50" dirty="0">
                <a:solidFill>
                  <a:srgbClr val="FFCCCC"/>
                </a:solidFill>
                <a:latin typeface="Cambria"/>
                <a:cs typeface="Cambria"/>
              </a:rPr>
              <a:t> </a:t>
            </a:r>
            <a:r>
              <a:rPr sz="3600" b="1" dirty="0">
                <a:solidFill>
                  <a:srgbClr val="FFCCCC"/>
                </a:solidFill>
                <a:latin typeface="Cambria"/>
                <a:cs typeface="Cambria"/>
              </a:rPr>
              <a:t>+</a:t>
            </a:r>
            <a:endParaRPr sz="3600" dirty="0">
              <a:solidFill>
                <a:srgbClr val="FFCCCC"/>
              </a:solidFill>
              <a:latin typeface="Cambria"/>
              <a:cs typeface="Cambria"/>
            </a:endParaRPr>
          </a:p>
          <a:p>
            <a:pPr marL="12700" marR="5080">
              <a:lnSpc>
                <a:spcPct val="100000"/>
              </a:lnSpc>
              <a:spcBef>
                <a:spcPts val="305"/>
              </a:spcBef>
            </a:pP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объектов</a:t>
            </a:r>
            <a:r>
              <a:rPr sz="2000" b="1" spc="-2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на</a:t>
            </a:r>
            <a:r>
              <a:rPr sz="2000" b="1" spc="-3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-10" dirty="0">
                <a:solidFill>
                  <a:srgbClr val="0CF4D8"/>
                </a:solidFill>
                <a:latin typeface="Cambria"/>
                <a:cs typeface="Cambria"/>
              </a:rPr>
              <a:t>карте</a:t>
            </a:r>
            <a:r>
              <a:rPr sz="2000" b="1" spc="-3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готовы </a:t>
            </a:r>
            <a:r>
              <a:rPr sz="2000" b="1" spc="-42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к</a:t>
            </a:r>
            <a:r>
              <a:rPr sz="2000" b="1" spc="-1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-10" dirty="0">
                <a:solidFill>
                  <a:srgbClr val="0CF4D8"/>
                </a:solidFill>
                <a:latin typeface="Cambria"/>
                <a:cs typeface="Cambria"/>
              </a:rPr>
              <a:t>реализации</a:t>
            </a:r>
            <a:endParaRPr sz="2000" b="1" dirty="0">
              <a:solidFill>
                <a:srgbClr val="0CF4D8"/>
              </a:solidFill>
              <a:latin typeface="Cambria"/>
              <a:cs typeface="Cambr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26179" y="1342208"/>
            <a:ext cx="6727825" cy="3520440"/>
            <a:chOff x="326179" y="1342208"/>
            <a:chExt cx="6727825" cy="352044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5704" y="1351733"/>
              <a:ext cx="6708466" cy="350109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0941" y="1346970"/>
              <a:ext cx="6718300" cy="3510915"/>
            </a:xfrm>
            <a:custGeom>
              <a:avLst/>
              <a:gdLst/>
              <a:ahLst/>
              <a:cxnLst/>
              <a:rect l="l" t="t" r="r" b="b"/>
              <a:pathLst>
                <a:path w="6718300" h="3510915">
                  <a:moveTo>
                    <a:pt x="0" y="0"/>
                  </a:moveTo>
                  <a:lnTo>
                    <a:pt x="6717992" y="0"/>
                  </a:lnTo>
                  <a:lnTo>
                    <a:pt x="6717992" y="3510620"/>
                  </a:lnTo>
                  <a:lnTo>
                    <a:pt x="0" y="351062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B4C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98090" y="877315"/>
            <a:ext cx="5588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spc="-5" dirty="0">
                <a:solidFill>
                  <a:srgbClr val="0CF4D8"/>
                </a:solidFill>
                <a:uFill>
                  <a:solidFill>
                    <a:srgbClr val="0563C1"/>
                  </a:solidFill>
                </a:uFill>
                <a:latin typeface="Cambria"/>
                <a:cs typeface="Cambria"/>
              </a:rPr>
              <a:t>https://invest.mosreg.ru/investor/map/requests/2563</a:t>
            </a:r>
            <a:r>
              <a:rPr sz="1800" u="sng" spc="-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mbria"/>
                <a:cs typeface="Cambria"/>
              </a:rPr>
              <a:t>/</a:t>
            </a:r>
            <a:endParaRPr sz="1800" dirty="0">
              <a:latin typeface="Cambria"/>
              <a:cs typeface="Cambri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9956" y="636170"/>
            <a:ext cx="11323868" cy="73025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469687" y="6456950"/>
            <a:ext cx="298450" cy="30797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sz="1800" dirty="0">
                <a:solidFill>
                  <a:srgbClr val="898989"/>
                </a:solidFill>
                <a:latin typeface="Calibri"/>
                <a:cs typeface="Calibri"/>
              </a:rPr>
              <a:t>16</a:t>
            </a:fld>
            <a:endParaRPr sz="1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8479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8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646" y="4809719"/>
            <a:ext cx="1676563" cy="152130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17359" y="2134107"/>
            <a:ext cx="9949815" cy="1122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555"/>
              </a:lnSpc>
              <a:spcBef>
                <a:spcPts val="100"/>
              </a:spcBef>
            </a:pPr>
            <a:r>
              <a:rPr sz="4000" b="1" spc="-5" dirty="0">
                <a:solidFill>
                  <a:srgbClr val="FFFFFF"/>
                </a:solidFill>
                <a:latin typeface="Cambria"/>
                <a:cs typeface="Cambria"/>
              </a:rPr>
              <a:t>Новый</a:t>
            </a:r>
            <a:r>
              <a:rPr sz="4000" b="1" spc="-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4000" b="1" spc="-5" dirty="0">
                <a:solidFill>
                  <a:srgbClr val="FFFFFF"/>
                </a:solidFill>
                <a:latin typeface="Cambria"/>
                <a:cs typeface="Cambria"/>
              </a:rPr>
              <a:t>сервис:</a:t>
            </a:r>
            <a:endParaRPr sz="4000" dirty="0">
              <a:latin typeface="Cambria"/>
              <a:cs typeface="Cambria"/>
            </a:endParaRPr>
          </a:p>
          <a:p>
            <a:pPr marL="12700">
              <a:lnSpc>
                <a:spcPts val="4075"/>
              </a:lnSpc>
            </a:pPr>
            <a:r>
              <a:rPr sz="3600" b="1" spc="-5" dirty="0">
                <a:solidFill>
                  <a:srgbClr val="FFFFFF"/>
                </a:solidFill>
                <a:latin typeface="Cambria"/>
                <a:cs typeface="Cambria"/>
              </a:rPr>
              <a:t>Получи </a:t>
            </a:r>
            <a:r>
              <a:rPr sz="3600" b="1" spc="-10" dirty="0">
                <a:solidFill>
                  <a:srgbClr val="FFFFFF"/>
                </a:solidFill>
                <a:latin typeface="Cambria"/>
                <a:cs typeface="Cambria"/>
              </a:rPr>
              <a:t>НЕДВИЖИМОСТЬ </a:t>
            </a:r>
            <a:r>
              <a:rPr sz="3600" b="1" spc="-5" dirty="0">
                <a:solidFill>
                  <a:srgbClr val="FFFFFF"/>
                </a:solidFill>
                <a:latin typeface="Cambria"/>
                <a:cs typeface="Cambria"/>
              </a:rPr>
              <a:t>для </a:t>
            </a:r>
            <a:r>
              <a:rPr sz="3600" b="1" dirty="0">
                <a:solidFill>
                  <a:srgbClr val="FFFFFF"/>
                </a:solidFill>
                <a:latin typeface="Cambria"/>
                <a:cs typeface="Cambria"/>
              </a:rPr>
              <a:t>МСП</a:t>
            </a:r>
            <a:r>
              <a:rPr sz="3600" b="1" spc="-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600" b="1" spc="-5" dirty="0">
                <a:solidFill>
                  <a:srgbClr val="FFFFFF"/>
                </a:solidFill>
                <a:latin typeface="Cambria"/>
                <a:cs typeface="Cambria"/>
              </a:rPr>
              <a:t>за</a:t>
            </a:r>
            <a:r>
              <a:rPr sz="3600" b="1" spc="-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mbria"/>
                <a:cs typeface="Cambria"/>
              </a:rPr>
              <a:t>1</a:t>
            </a:r>
            <a:r>
              <a:rPr sz="3600" b="1" spc="-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600" b="1" spc="-20" dirty="0">
                <a:solidFill>
                  <a:srgbClr val="FFFFFF"/>
                </a:solidFill>
                <a:latin typeface="Cambria"/>
                <a:cs typeface="Cambria"/>
              </a:rPr>
              <a:t>рубль</a:t>
            </a:r>
            <a:endParaRPr sz="36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325572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77901" y="4079633"/>
            <a:ext cx="2246630" cy="304800"/>
          </a:xfrm>
          <a:custGeom>
            <a:avLst/>
            <a:gdLst/>
            <a:ahLst/>
            <a:cxnLst/>
            <a:rect l="l" t="t" r="r" b="b"/>
            <a:pathLst>
              <a:path w="2246630" h="304800">
                <a:moveTo>
                  <a:pt x="2246312" y="0"/>
                </a:moveTo>
                <a:lnTo>
                  <a:pt x="2246312" y="0"/>
                </a:lnTo>
                <a:lnTo>
                  <a:pt x="0" y="0"/>
                </a:lnTo>
                <a:lnTo>
                  <a:pt x="0" y="304800"/>
                </a:lnTo>
                <a:lnTo>
                  <a:pt x="2246312" y="304800"/>
                </a:lnTo>
                <a:lnTo>
                  <a:pt x="224631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7901" y="4447933"/>
            <a:ext cx="6033135" cy="304800"/>
          </a:xfrm>
          <a:custGeom>
            <a:avLst/>
            <a:gdLst/>
            <a:ahLst/>
            <a:cxnLst/>
            <a:rect l="l" t="t" r="r" b="b"/>
            <a:pathLst>
              <a:path w="6033134" h="304800">
                <a:moveTo>
                  <a:pt x="6032690" y="0"/>
                </a:moveTo>
                <a:lnTo>
                  <a:pt x="6032690" y="0"/>
                </a:lnTo>
                <a:lnTo>
                  <a:pt x="0" y="0"/>
                </a:lnTo>
                <a:lnTo>
                  <a:pt x="0" y="304800"/>
                </a:lnTo>
                <a:lnTo>
                  <a:pt x="6032690" y="304800"/>
                </a:lnTo>
                <a:lnTo>
                  <a:pt x="603269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692111" y="6403340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898989"/>
                </a:solidFill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7901" y="982523"/>
            <a:ext cx="8744078" cy="551433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sz="2400" b="1" spc="-25" dirty="0">
                <a:solidFill>
                  <a:srgbClr val="0CF4D8"/>
                </a:solidFill>
                <a:latin typeface="Cambria"/>
                <a:cs typeface="Cambria"/>
              </a:rPr>
              <a:t>КТО </a:t>
            </a:r>
            <a:r>
              <a:rPr sz="2400" b="1" spc="-10" dirty="0">
                <a:solidFill>
                  <a:srgbClr val="0CF4D8"/>
                </a:solidFill>
                <a:latin typeface="Cambria"/>
                <a:cs typeface="Cambria"/>
              </a:rPr>
              <a:t>МОЖЕТ</a:t>
            </a:r>
            <a:r>
              <a:rPr sz="2400" b="1" spc="-2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400" b="1" spc="-15" dirty="0">
                <a:solidFill>
                  <a:srgbClr val="0CF4D8"/>
                </a:solidFill>
                <a:latin typeface="Cambria"/>
                <a:cs typeface="Cambria"/>
              </a:rPr>
              <a:t>ПОЛУЧИТЬ:</a:t>
            </a:r>
            <a:endParaRPr sz="2400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  <a:tabLst>
                <a:tab pos="2056130" algn="l"/>
                <a:tab pos="3583304" algn="l"/>
              </a:tabLst>
            </a:pPr>
            <a:r>
              <a:rPr sz="2400" b="1" spc="-15" dirty="0">
                <a:solidFill>
                  <a:srgbClr val="FFCCCC"/>
                </a:solidFill>
                <a:latin typeface="Cambria"/>
                <a:cs typeface="Cambria"/>
              </a:rPr>
              <a:t>Субъект</a:t>
            </a:r>
            <a:r>
              <a:rPr sz="2400" b="1" dirty="0">
                <a:solidFill>
                  <a:srgbClr val="FFCCCC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FFCCCC"/>
                </a:solidFill>
                <a:latin typeface="Cambria"/>
                <a:cs typeface="Cambria"/>
              </a:rPr>
              <a:t>МСП	</a:t>
            </a:r>
            <a:r>
              <a:rPr sz="2000" spc="-5" dirty="0">
                <a:solidFill>
                  <a:srgbClr val="FFCCCC"/>
                </a:solidFill>
                <a:latin typeface="Cambria"/>
                <a:cs typeface="Cambria"/>
              </a:rPr>
              <a:t>(до</a:t>
            </a:r>
            <a:r>
              <a:rPr sz="2000" dirty="0">
                <a:solidFill>
                  <a:srgbClr val="FFCCCC"/>
                </a:solidFill>
                <a:latin typeface="Cambria"/>
                <a:cs typeface="Cambria"/>
              </a:rPr>
              <a:t> 250</a:t>
            </a:r>
            <a:r>
              <a:rPr sz="2000" spc="5" dirty="0">
                <a:solidFill>
                  <a:srgbClr val="FFCCCC"/>
                </a:solidFill>
                <a:latin typeface="Cambria"/>
                <a:cs typeface="Cambria"/>
              </a:rPr>
              <a:t> </a:t>
            </a:r>
            <a:r>
              <a:rPr sz="2000" spc="-5" dirty="0">
                <a:solidFill>
                  <a:srgbClr val="FFCCCC"/>
                </a:solidFill>
                <a:latin typeface="Cambria"/>
                <a:cs typeface="Cambria"/>
              </a:rPr>
              <a:t>чел,	до</a:t>
            </a:r>
            <a:r>
              <a:rPr sz="2000" spc="-15" dirty="0">
                <a:solidFill>
                  <a:srgbClr val="FFCCCC"/>
                </a:solidFill>
                <a:latin typeface="Cambria"/>
                <a:cs typeface="Cambria"/>
              </a:rPr>
              <a:t> </a:t>
            </a:r>
            <a:r>
              <a:rPr sz="2000" dirty="0">
                <a:solidFill>
                  <a:srgbClr val="FFCCCC"/>
                </a:solidFill>
                <a:latin typeface="Cambria"/>
                <a:cs typeface="Cambria"/>
              </a:rPr>
              <a:t>2</a:t>
            </a:r>
            <a:r>
              <a:rPr sz="2000" spc="-5" dirty="0">
                <a:solidFill>
                  <a:srgbClr val="FFCCCC"/>
                </a:solidFill>
                <a:latin typeface="Cambria"/>
                <a:cs typeface="Cambria"/>
              </a:rPr>
              <a:t> </a:t>
            </a:r>
            <a:r>
              <a:rPr sz="2000" spc="-15" dirty="0">
                <a:solidFill>
                  <a:srgbClr val="FFCCCC"/>
                </a:solidFill>
                <a:latin typeface="Cambria"/>
                <a:cs typeface="Cambria"/>
              </a:rPr>
              <a:t>млрд.</a:t>
            </a:r>
            <a:r>
              <a:rPr sz="2000" spc="-10" dirty="0">
                <a:solidFill>
                  <a:srgbClr val="FFCCCC"/>
                </a:solidFill>
                <a:latin typeface="Cambria"/>
                <a:cs typeface="Cambria"/>
              </a:rPr>
              <a:t> руб.</a:t>
            </a:r>
            <a:r>
              <a:rPr sz="2000" spc="-15" dirty="0">
                <a:solidFill>
                  <a:srgbClr val="FFCCCC"/>
                </a:solidFill>
                <a:latin typeface="Cambria"/>
                <a:cs typeface="Cambria"/>
              </a:rPr>
              <a:t> </a:t>
            </a:r>
            <a:r>
              <a:rPr sz="2000" spc="-10" dirty="0">
                <a:solidFill>
                  <a:srgbClr val="FFCCCC"/>
                </a:solidFill>
                <a:latin typeface="Cambria"/>
                <a:cs typeface="Cambria"/>
              </a:rPr>
              <a:t>выручка)</a:t>
            </a:r>
            <a:endParaRPr sz="2000" dirty="0">
              <a:solidFill>
                <a:srgbClr val="FFCCCC"/>
              </a:solidFill>
              <a:latin typeface="Cambria"/>
              <a:cs typeface="Cambria"/>
            </a:endParaRPr>
          </a:p>
          <a:p>
            <a:pPr marL="79375">
              <a:lnSpc>
                <a:spcPct val="100000"/>
              </a:lnSpc>
            </a:pPr>
            <a:r>
              <a:rPr sz="2400" b="1" dirty="0">
                <a:solidFill>
                  <a:srgbClr val="FFCCCC"/>
                </a:solidFill>
                <a:latin typeface="Cambria"/>
                <a:cs typeface="Cambria"/>
              </a:rPr>
              <a:t>-</a:t>
            </a:r>
            <a:r>
              <a:rPr sz="2400" b="1" spc="-15" dirty="0">
                <a:solidFill>
                  <a:srgbClr val="FFCCCC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FFCCCC"/>
                </a:solidFill>
                <a:latin typeface="Cambria"/>
                <a:cs typeface="Cambria"/>
              </a:rPr>
              <a:t>регистрация</a:t>
            </a:r>
            <a:r>
              <a:rPr sz="1800" spc="-15" dirty="0">
                <a:solidFill>
                  <a:srgbClr val="FFCCCC"/>
                </a:solidFill>
                <a:latin typeface="Cambria"/>
                <a:cs typeface="Cambria"/>
              </a:rPr>
              <a:t> </a:t>
            </a:r>
            <a:r>
              <a:rPr sz="1800" dirty="0">
                <a:solidFill>
                  <a:srgbClr val="FFCCCC"/>
                </a:solidFill>
                <a:latin typeface="Cambria"/>
                <a:cs typeface="Cambria"/>
              </a:rPr>
              <a:t>в</a:t>
            </a:r>
            <a:r>
              <a:rPr sz="1800" spc="-10" dirty="0">
                <a:solidFill>
                  <a:srgbClr val="FFCCCC"/>
                </a:solidFill>
                <a:latin typeface="Cambria"/>
                <a:cs typeface="Cambria"/>
              </a:rPr>
              <a:t> Московской</a:t>
            </a:r>
            <a:r>
              <a:rPr sz="1800" spc="-5" dirty="0">
                <a:solidFill>
                  <a:srgbClr val="FFCCCC"/>
                </a:solidFill>
                <a:latin typeface="Cambria"/>
                <a:cs typeface="Cambria"/>
              </a:rPr>
              <a:t> области</a:t>
            </a:r>
            <a:endParaRPr sz="1800" dirty="0">
              <a:solidFill>
                <a:srgbClr val="FFCCCC"/>
              </a:solidFill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5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sz="2800" b="1" spc="-50" dirty="0">
                <a:solidFill>
                  <a:srgbClr val="0CF4D8"/>
                </a:solidFill>
                <a:latin typeface="Cambria"/>
                <a:cs typeface="Cambria"/>
              </a:rPr>
              <a:t>Условия:</a:t>
            </a:r>
            <a:endParaRPr sz="2800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309245" indent="-297180">
              <a:lnSpc>
                <a:spcPct val="100000"/>
              </a:lnSpc>
              <a:spcBef>
                <a:spcPts val="615"/>
              </a:spcBef>
              <a:buAutoNum type="arabicPeriod"/>
              <a:tabLst>
                <a:tab pos="309880" algn="l"/>
              </a:tabLst>
            </a:pPr>
            <a:r>
              <a:rPr sz="2400" b="1" spc="-5" dirty="0">
                <a:solidFill>
                  <a:srgbClr val="FFCCCC"/>
                </a:solidFill>
                <a:latin typeface="Cambria Math"/>
                <a:cs typeface="Cambria Math"/>
              </a:rPr>
              <a:t>Износ объекта </a:t>
            </a:r>
            <a:r>
              <a:rPr sz="3525" b="1" spc="37" baseline="1182" dirty="0">
                <a:solidFill>
                  <a:srgbClr val="FFCCCC"/>
                </a:solidFill>
                <a:latin typeface="Cambria Math"/>
                <a:cs typeface="Cambria Math"/>
              </a:rPr>
              <a:t>менее</a:t>
            </a:r>
            <a:r>
              <a:rPr sz="3525" b="1" spc="15" baseline="1182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3525" b="1" spc="37" baseline="1182" dirty="0">
                <a:solidFill>
                  <a:srgbClr val="FFCCCC"/>
                </a:solidFill>
                <a:latin typeface="Cambria Math"/>
                <a:cs typeface="Cambria Math"/>
              </a:rPr>
              <a:t>80</a:t>
            </a:r>
            <a:r>
              <a:rPr sz="3525" b="1" baseline="1182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3525" b="1" spc="60" baseline="1182" dirty="0">
                <a:solidFill>
                  <a:srgbClr val="FFCCCC"/>
                </a:solidFill>
                <a:latin typeface="Cambria Math"/>
                <a:cs typeface="Cambria Math"/>
              </a:rPr>
              <a:t>%</a:t>
            </a:r>
            <a:r>
              <a:rPr sz="3525" b="1" spc="15" baseline="1182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2400" b="1" dirty="0">
                <a:solidFill>
                  <a:srgbClr val="FFCCCC"/>
                </a:solidFill>
                <a:latin typeface="Cambria Math"/>
                <a:cs typeface="Cambria Math"/>
              </a:rPr>
              <a:t>-</a:t>
            </a:r>
            <a:r>
              <a:rPr sz="2400" b="1" spc="-5" dirty="0">
                <a:solidFill>
                  <a:srgbClr val="FFCCCC"/>
                </a:solidFill>
                <a:latin typeface="Cambria Math"/>
                <a:cs typeface="Cambria Math"/>
              </a:rPr>
              <a:t> ставка</a:t>
            </a:r>
            <a:r>
              <a:rPr sz="2400" b="1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2400" b="1" spc="-5" dirty="0">
                <a:solidFill>
                  <a:srgbClr val="FFCCCC"/>
                </a:solidFill>
                <a:latin typeface="Cambria Math"/>
                <a:cs typeface="Cambria Math"/>
              </a:rPr>
              <a:t>налога на</a:t>
            </a:r>
            <a:r>
              <a:rPr sz="2400" b="1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2400" b="1" spc="-5" dirty="0">
                <a:solidFill>
                  <a:srgbClr val="FFCCCC"/>
                </a:solidFill>
                <a:latin typeface="Cambria Math"/>
                <a:cs typeface="Cambria Math"/>
              </a:rPr>
              <a:t>имущество</a:t>
            </a:r>
            <a:endParaRPr sz="2400" b="1" dirty="0">
              <a:solidFill>
                <a:srgbClr val="FFCCCC"/>
              </a:solidFill>
              <a:latin typeface="Cambria Math"/>
              <a:cs typeface="Cambria Math"/>
            </a:endParaRPr>
          </a:p>
          <a:p>
            <a:pPr marL="309245" indent="-297180">
              <a:lnSpc>
                <a:spcPct val="100000"/>
              </a:lnSpc>
              <a:spcBef>
                <a:spcPts val="755"/>
              </a:spcBef>
              <a:buAutoNum type="arabicPeriod"/>
              <a:tabLst>
                <a:tab pos="309880" algn="l"/>
              </a:tabLst>
            </a:pPr>
            <a:r>
              <a:rPr sz="2400" b="1" spc="-5" dirty="0">
                <a:solidFill>
                  <a:srgbClr val="FFCCCC"/>
                </a:solidFill>
                <a:latin typeface="Cambria Math"/>
                <a:cs typeface="Cambria Math"/>
              </a:rPr>
              <a:t>Износ</a:t>
            </a:r>
            <a:r>
              <a:rPr sz="2400" b="1" spc="-10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2400" b="1" spc="-5" dirty="0">
                <a:solidFill>
                  <a:srgbClr val="FFCCCC"/>
                </a:solidFill>
                <a:latin typeface="Cambria Math"/>
                <a:cs typeface="Cambria Math"/>
              </a:rPr>
              <a:t>объекта </a:t>
            </a:r>
            <a:r>
              <a:rPr sz="3525" b="1" spc="37" baseline="1182" dirty="0">
                <a:solidFill>
                  <a:srgbClr val="FFCCCC"/>
                </a:solidFill>
                <a:latin typeface="Cambria Math"/>
                <a:cs typeface="Cambria Math"/>
              </a:rPr>
              <a:t>более</a:t>
            </a:r>
            <a:r>
              <a:rPr sz="3525" b="1" baseline="1182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3525" b="1" spc="44" baseline="1182" dirty="0">
                <a:solidFill>
                  <a:srgbClr val="FFCCCC"/>
                </a:solidFill>
                <a:latin typeface="Cambria Math"/>
                <a:cs typeface="Cambria Math"/>
              </a:rPr>
              <a:t>80%</a:t>
            </a:r>
            <a:r>
              <a:rPr sz="3525" b="1" spc="7" baseline="1182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2400" b="1" dirty="0">
                <a:solidFill>
                  <a:srgbClr val="FFCCCC"/>
                </a:solidFill>
                <a:latin typeface="Cambria Math"/>
                <a:cs typeface="Cambria Math"/>
              </a:rPr>
              <a:t>-</a:t>
            </a:r>
            <a:r>
              <a:rPr sz="2400" b="1" spc="-5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4125" b="1" spc="37" baseline="1010" dirty="0">
                <a:solidFill>
                  <a:srgbClr val="FFCCCC"/>
                </a:solidFill>
                <a:latin typeface="Cambria Math"/>
                <a:cs typeface="Cambria Math"/>
              </a:rPr>
              <a:t>1</a:t>
            </a:r>
            <a:r>
              <a:rPr sz="4125" b="1" baseline="1010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4125" b="1" spc="22" baseline="1010" dirty="0">
                <a:solidFill>
                  <a:srgbClr val="FFCCCC"/>
                </a:solidFill>
                <a:latin typeface="Cambria Math"/>
                <a:cs typeface="Cambria Math"/>
              </a:rPr>
              <a:t>рубль</a:t>
            </a:r>
            <a:r>
              <a:rPr sz="4125" b="1" spc="7" baseline="1010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4125" b="1" spc="37" baseline="1010" dirty="0">
                <a:solidFill>
                  <a:srgbClr val="FFCCCC"/>
                </a:solidFill>
                <a:latin typeface="Cambria Math"/>
                <a:cs typeface="Cambria Math"/>
              </a:rPr>
              <a:t>за</a:t>
            </a:r>
            <a:r>
              <a:rPr sz="4125" b="1" baseline="1010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4125" b="1" spc="37" baseline="1010" dirty="0">
                <a:solidFill>
                  <a:srgbClr val="FFCCCC"/>
                </a:solidFill>
                <a:latin typeface="Cambria Math"/>
                <a:cs typeface="Cambria Math"/>
              </a:rPr>
              <a:t>1</a:t>
            </a:r>
            <a:r>
              <a:rPr sz="4125" b="1" baseline="1010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4125" b="1" spc="30" baseline="1010" dirty="0">
                <a:solidFill>
                  <a:srgbClr val="FFCCCC"/>
                </a:solidFill>
                <a:latin typeface="Cambria Math"/>
                <a:cs typeface="Cambria Math"/>
              </a:rPr>
              <a:t>кв.м</a:t>
            </a:r>
            <a:r>
              <a:rPr sz="4125" b="1" spc="15" baseline="1010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4125" b="1" spc="37" baseline="1010" dirty="0">
                <a:solidFill>
                  <a:srgbClr val="FFCCCC"/>
                </a:solidFill>
                <a:latin typeface="Cambria Math"/>
                <a:cs typeface="Cambria Math"/>
              </a:rPr>
              <a:t>в</a:t>
            </a:r>
            <a:r>
              <a:rPr sz="4125" b="1" baseline="1010" dirty="0">
                <a:solidFill>
                  <a:srgbClr val="FFCCCC"/>
                </a:solidFill>
                <a:latin typeface="Cambria Math"/>
                <a:cs typeface="Cambria Math"/>
              </a:rPr>
              <a:t> год</a:t>
            </a:r>
          </a:p>
          <a:p>
            <a:pPr marL="12700">
              <a:lnSpc>
                <a:spcPct val="100000"/>
              </a:lnSpc>
              <a:spcBef>
                <a:spcPts val="70"/>
              </a:spcBef>
              <a:tabLst>
                <a:tab pos="982344" algn="l"/>
              </a:tabLst>
            </a:pPr>
            <a:r>
              <a:rPr sz="2350" b="1" spc="25" dirty="0">
                <a:solidFill>
                  <a:srgbClr val="FFCCCC"/>
                </a:solidFill>
                <a:latin typeface="Cambria Math"/>
                <a:cs typeface="Cambria Math"/>
              </a:rPr>
              <a:t>Срок</a:t>
            </a:r>
            <a:r>
              <a:rPr sz="2350" b="1" spc="5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2350" b="1" spc="15" dirty="0">
                <a:solidFill>
                  <a:srgbClr val="FFCCCC"/>
                </a:solidFill>
                <a:latin typeface="Cambria Math"/>
                <a:cs typeface="Cambria Math"/>
              </a:rPr>
              <a:t>-	</a:t>
            </a:r>
            <a:r>
              <a:rPr sz="2350" b="1" spc="20" dirty="0">
                <a:solidFill>
                  <a:srgbClr val="FFCCCC"/>
                </a:solidFill>
                <a:latin typeface="Cambria Math"/>
                <a:cs typeface="Cambria Math"/>
              </a:rPr>
              <a:t>до</a:t>
            </a:r>
            <a:r>
              <a:rPr sz="2350" b="1" spc="-15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2350" b="1" spc="25" dirty="0">
                <a:solidFill>
                  <a:srgbClr val="FFCCCC"/>
                </a:solidFill>
                <a:latin typeface="Cambria Math"/>
                <a:cs typeface="Cambria Math"/>
              </a:rPr>
              <a:t>10</a:t>
            </a:r>
            <a:r>
              <a:rPr sz="2350" b="1" spc="-25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2350" b="1" spc="20" dirty="0">
                <a:solidFill>
                  <a:srgbClr val="FFCCCC"/>
                </a:solidFill>
                <a:latin typeface="Cambria Math"/>
                <a:cs typeface="Cambria Math"/>
              </a:rPr>
              <a:t>лет</a:t>
            </a:r>
            <a:endParaRPr sz="2350" b="1" dirty="0">
              <a:solidFill>
                <a:srgbClr val="FFCCCC"/>
              </a:solidFill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2350" b="1" spc="25" dirty="0">
                <a:solidFill>
                  <a:srgbClr val="FFCCCC"/>
                </a:solidFill>
                <a:latin typeface="Cambria Math"/>
                <a:cs typeface="Cambria Math"/>
              </a:rPr>
              <a:t>Выкуп</a:t>
            </a:r>
            <a:r>
              <a:rPr sz="2350" b="1" spc="5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2350" b="1" spc="25" dirty="0">
                <a:solidFill>
                  <a:srgbClr val="FFCCCC"/>
                </a:solidFill>
                <a:latin typeface="Cambria Math"/>
                <a:cs typeface="Cambria Math"/>
              </a:rPr>
              <a:t>имущества</a:t>
            </a:r>
            <a:r>
              <a:rPr sz="2350" b="1" spc="5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2350" b="1" spc="25" dirty="0">
                <a:solidFill>
                  <a:srgbClr val="FFCCCC"/>
                </a:solidFill>
                <a:latin typeface="Cambria Math"/>
                <a:cs typeface="Cambria Math"/>
              </a:rPr>
              <a:t>–</a:t>
            </a:r>
            <a:r>
              <a:rPr sz="2350" b="1" spc="5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2350" b="1" spc="20" dirty="0">
                <a:solidFill>
                  <a:srgbClr val="FFCCCC"/>
                </a:solidFill>
                <a:latin typeface="Cambria Math"/>
                <a:cs typeface="Cambria Math"/>
              </a:rPr>
              <a:t>возможен</a:t>
            </a:r>
            <a:r>
              <a:rPr sz="2350" b="1" spc="5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2350" b="1" spc="20" dirty="0">
                <a:solidFill>
                  <a:srgbClr val="FFCCCC"/>
                </a:solidFill>
                <a:latin typeface="Cambria Math"/>
                <a:cs typeface="Cambria Math"/>
              </a:rPr>
              <a:t>после</a:t>
            </a:r>
            <a:r>
              <a:rPr sz="2350" b="1" spc="10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2350" b="1" spc="-5" dirty="0">
                <a:solidFill>
                  <a:srgbClr val="FFCCCC"/>
                </a:solidFill>
                <a:latin typeface="Cambria Math"/>
                <a:cs typeface="Cambria Math"/>
              </a:rPr>
              <a:t>2-х</a:t>
            </a:r>
            <a:r>
              <a:rPr sz="2350" b="1" spc="5" dirty="0">
                <a:solidFill>
                  <a:srgbClr val="FFCCCC"/>
                </a:solidFill>
                <a:latin typeface="Cambria Math"/>
                <a:cs typeface="Cambria Math"/>
              </a:rPr>
              <a:t> </a:t>
            </a:r>
            <a:r>
              <a:rPr sz="2350" b="1" spc="20" dirty="0">
                <a:solidFill>
                  <a:srgbClr val="FFCCCC"/>
                </a:solidFill>
                <a:latin typeface="Cambria Math"/>
                <a:cs typeface="Cambria Math"/>
              </a:rPr>
              <a:t>лет</a:t>
            </a:r>
            <a:endParaRPr sz="2350" b="1" dirty="0">
              <a:solidFill>
                <a:srgbClr val="FFCCCC"/>
              </a:solidFill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750" dirty="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</a:pPr>
            <a:r>
              <a:rPr sz="2400" b="1" spc="-20" dirty="0">
                <a:solidFill>
                  <a:srgbClr val="0CF4D8"/>
                </a:solidFill>
                <a:latin typeface="Cambria"/>
                <a:cs typeface="Cambria"/>
              </a:rPr>
              <a:t>ОБЯЗАТЕЛЬСТВА:</a:t>
            </a:r>
            <a:endParaRPr sz="2400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12700" marR="1679575">
              <a:lnSpc>
                <a:spcPct val="125000"/>
              </a:lnSpc>
              <a:tabLst>
                <a:tab pos="4110354" algn="l"/>
              </a:tabLst>
            </a:pPr>
            <a:r>
              <a:rPr sz="2400" spc="-10" dirty="0">
                <a:solidFill>
                  <a:srgbClr val="0CF4D8"/>
                </a:solidFill>
                <a:latin typeface="Cambria"/>
                <a:cs typeface="Cambria"/>
              </a:rPr>
              <a:t>Ремонт</a:t>
            </a:r>
            <a:r>
              <a:rPr sz="2400" spc="-5" dirty="0">
                <a:solidFill>
                  <a:srgbClr val="0CF4D8"/>
                </a:solidFill>
                <a:latin typeface="Cambria"/>
                <a:cs typeface="Cambria"/>
              </a:rPr>
              <a:t> помещения,</a:t>
            </a:r>
            <a:r>
              <a:rPr sz="240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solidFill>
                  <a:srgbClr val="0CF4D8"/>
                </a:solidFill>
                <a:latin typeface="Cambria"/>
                <a:cs typeface="Cambria"/>
              </a:rPr>
              <a:t>здания</a:t>
            </a:r>
            <a:r>
              <a:rPr sz="2400" spc="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0CF4D8"/>
                </a:solidFill>
                <a:latin typeface="Cambria"/>
                <a:cs typeface="Cambria"/>
              </a:rPr>
              <a:t>-	в</a:t>
            </a:r>
            <a:r>
              <a:rPr sz="2400" spc="-3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solidFill>
                  <a:srgbClr val="0CF4D8"/>
                </a:solidFill>
                <a:latin typeface="Cambria"/>
                <a:cs typeface="Cambria"/>
              </a:rPr>
              <a:t>течение</a:t>
            </a:r>
            <a:r>
              <a:rPr sz="2400" spc="-1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solidFill>
                  <a:srgbClr val="0CF4D8"/>
                </a:solidFill>
                <a:latin typeface="Cambria"/>
                <a:cs typeface="Cambria"/>
              </a:rPr>
              <a:t>1,5</a:t>
            </a:r>
            <a:r>
              <a:rPr sz="2400" spc="-3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solidFill>
                  <a:srgbClr val="0CF4D8"/>
                </a:solidFill>
                <a:latin typeface="Cambria"/>
                <a:cs typeface="Cambria"/>
              </a:rPr>
              <a:t>лет </a:t>
            </a:r>
            <a:r>
              <a:rPr sz="2400" spc="-51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400" spc="-10" dirty="0">
                <a:solidFill>
                  <a:srgbClr val="0CF4D8"/>
                </a:solidFill>
                <a:latin typeface="Cambria"/>
                <a:cs typeface="Cambria"/>
              </a:rPr>
              <a:t>Реконструкция </a:t>
            </a:r>
            <a:r>
              <a:rPr sz="2400" spc="-5" dirty="0">
                <a:solidFill>
                  <a:srgbClr val="0CF4D8"/>
                </a:solidFill>
                <a:latin typeface="Cambria"/>
                <a:cs typeface="Cambria"/>
              </a:rPr>
              <a:t>здания</a:t>
            </a:r>
            <a:r>
              <a:rPr sz="2400" spc="-1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0CF4D8"/>
                </a:solidFill>
                <a:latin typeface="Cambria"/>
                <a:cs typeface="Cambria"/>
              </a:rPr>
              <a:t>–</a:t>
            </a:r>
            <a:r>
              <a:rPr sz="2400" spc="-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400" dirty="0">
                <a:solidFill>
                  <a:srgbClr val="0CF4D8"/>
                </a:solidFill>
                <a:latin typeface="Cambria"/>
                <a:cs typeface="Cambria"/>
              </a:rPr>
              <a:t>в</a:t>
            </a:r>
            <a:r>
              <a:rPr sz="2400" spc="-1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400" spc="-5" dirty="0">
                <a:solidFill>
                  <a:srgbClr val="0CF4D8"/>
                </a:solidFill>
                <a:latin typeface="Cambria"/>
                <a:cs typeface="Cambria"/>
              </a:rPr>
              <a:t>течение </a:t>
            </a:r>
            <a:r>
              <a:rPr sz="2400" spc="-25" dirty="0">
                <a:solidFill>
                  <a:srgbClr val="0CF4D8"/>
                </a:solidFill>
                <a:latin typeface="Cambria"/>
                <a:cs typeface="Cambria"/>
              </a:rPr>
              <a:t>3-х</a:t>
            </a:r>
            <a:r>
              <a:rPr sz="2400" spc="-5" dirty="0">
                <a:solidFill>
                  <a:srgbClr val="0CF4D8"/>
                </a:solidFill>
                <a:latin typeface="Cambria"/>
                <a:cs typeface="Cambria"/>
              </a:rPr>
              <a:t> лет</a:t>
            </a:r>
            <a:endParaRPr sz="2400" dirty="0">
              <a:solidFill>
                <a:srgbClr val="0CF4D8"/>
              </a:solidFill>
              <a:latin typeface="Cambria"/>
              <a:cs typeface="Cambri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77901" y="-31073"/>
            <a:ext cx="11570664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0820" algn="ctr">
              <a:lnSpc>
                <a:spcPct val="100000"/>
              </a:lnSpc>
              <a:spcBef>
                <a:spcPts val="95"/>
              </a:spcBef>
            </a:pPr>
            <a:r>
              <a:rPr sz="4000" b="1" spc="10" dirty="0">
                <a:solidFill>
                  <a:srgbClr val="FFCCCC"/>
                </a:solidFill>
              </a:rPr>
              <a:t>НОВЫЙ</a:t>
            </a:r>
            <a:r>
              <a:rPr sz="4000" b="1" spc="-55" dirty="0">
                <a:solidFill>
                  <a:srgbClr val="FFCCCC"/>
                </a:solidFill>
              </a:rPr>
              <a:t> </a:t>
            </a:r>
            <a:r>
              <a:rPr sz="4000" b="1" dirty="0">
                <a:solidFill>
                  <a:srgbClr val="FFCCCC"/>
                </a:solidFill>
              </a:rPr>
              <a:t>СЕРВИС</a:t>
            </a:r>
            <a:r>
              <a:rPr sz="4000" b="1" spc="-55" dirty="0">
                <a:solidFill>
                  <a:srgbClr val="FFCCCC"/>
                </a:solidFill>
              </a:rPr>
              <a:t> </a:t>
            </a:r>
            <a:r>
              <a:rPr sz="4000" b="1" dirty="0">
                <a:solidFill>
                  <a:srgbClr val="FFCCCC"/>
                </a:solidFill>
              </a:rPr>
              <a:t>для</a:t>
            </a:r>
            <a:r>
              <a:rPr sz="4000" b="1" spc="-50" dirty="0">
                <a:solidFill>
                  <a:srgbClr val="FFCCCC"/>
                </a:solidFill>
              </a:rPr>
              <a:t> </a:t>
            </a:r>
            <a:r>
              <a:rPr sz="4000" b="1" spc="15" dirty="0">
                <a:solidFill>
                  <a:srgbClr val="FFCCCC"/>
                </a:solidFill>
              </a:rPr>
              <a:t>МСП</a:t>
            </a:r>
            <a:r>
              <a:rPr sz="4000" b="1" spc="-45" dirty="0">
                <a:solidFill>
                  <a:srgbClr val="FFCCCC"/>
                </a:solidFill>
              </a:rPr>
              <a:t> </a:t>
            </a:r>
            <a:r>
              <a:rPr sz="4000" b="1" spc="25" dirty="0">
                <a:solidFill>
                  <a:srgbClr val="FFCCCC"/>
                </a:solidFill>
              </a:rPr>
              <a:t>–</a:t>
            </a:r>
            <a:r>
              <a:rPr sz="4000" b="1" spc="-50" dirty="0">
                <a:solidFill>
                  <a:srgbClr val="FFCCCC"/>
                </a:solidFill>
              </a:rPr>
              <a:t> </a:t>
            </a:r>
            <a:r>
              <a:rPr sz="4000" b="1" dirty="0">
                <a:solidFill>
                  <a:srgbClr val="FFCCCC"/>
                </a:solidFill>
              </a:rPr>
              <a:t>Получи</a:t>
            </a:r>
            <a:r>
              <a:rPr sz="4000" b="1" spc="-55" dirty="0">
                <a:solidFill>
                  <a:srgbClr val="FFCCCC"/>
                </a:solidFill>
              </a:rPr>
              <a:t> </a:t>
            </a:r>
            <a:r>
              <a:rPr sz="4000" b="1" spc="-5" dirty="0">
                <a:solidFill>
                  <a:srgbClr val="FFCCCC"/>
                </a:solidFill>
              </a:rPr>
              <a:t>помещение/здание</a:t>
            </a:r>
            <a:r>
              <a:rPr sz="4000" b="1" spc="-45" dirty="0">
                <a:solidFill>
                  <a:srgbClr val="FFCCCC"/>
                </a:solidFill>
              </a:rPr>
              <a:t> </a:t>
            </a:r>
            <a:r>
              <a:rPr sz="4000" b="1" dirty="0">
                <a:solidFill>
                  <a:srgbClr val="FFCCCC"/>
                </a:solidFill>
              </a:rPr>
              <a:t>без</a:t>
            </a:r>
            <a:r>
              <a:rPr sz="4000" b="1" spc="-50" dirty="0">
                <a:solidFill>
                  <a:srgbClr val="FFCCCC"/>
                </a:solidFill>
              </a:rPr>
              <a:t> </a:t>
            </a:r>
            <a:r>
              <a:rPr sz="4000" b="1" dirty="0">
                <a:solidFill>
                  <a:srgbClr val="FFCCCC"/>
                </a:solidFill>
              </a:rPr>
              <a:t>торгов</a:t>
            </a:r>
            <a:r>
              <a:rPr sz="4000" b="1" spc="-60" dirty="0">
                <a:solidFill>
                  <a:srgbClr val="FFCCCC"/>
                </a:solidFill>
              </a:rPr>
              <a:t> </a:t>
            </a:r>
            <a:r>
              <a:rPr sz="4000" b="1" spc="10" dirty="0">
                <a:solidFill>
                  <a:srgbClr val="FFCCCC"/>
                </a:solidFill>
              </a:rPr>
              <a:t>за</a:t>
            </a:r>
            <a:r>
              <a:rPr sz="4000" b="1" spc="-60" dirty="0">
                <a:solidFill>
                  <a:srgbClr val="FFCCCC"/>
                </a:solidFill>
              </a:rPr>
              <a:t> </a:t>
            </a:r>
            <a:r>
              <a:rPr sz="4000" b="1" spc="25" dirty="0">
                <a:solidFill>
                  <a:srgbClr val="FFCCCC"/>
                </a:solidFill>
              </a:rPr>
              <a:t>1</a:t>
            </a:r>
            <a:r>
              <a:rPr sz="4000" b="1" spc="-60" dirty="0">
                <a:solidFill>
                  <a:srgbClr val="FFCCCC"/>
                </a:solidFill>
              </a:rPr>
              <a:t> </a:t>
            </a:r>
            <a:r>
              <a:rPr sz="4000" b="1" spc="-10" dirty="0">
                <a:solidFill>
                  <a:srgbClr val="FFCCCC"/>
                </a:solidFill>
              </a:rPr>
              <a:t>рубль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7530352" y="982523"/>
            <a:ext cx="4878303" cy="5433009"/>
            <a:chOff x="6854952" y="694943"/>
            <a:chExt cx="5334000" cy="586168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4952" y="694943"/>
              <a:ext cx="5334000" cy="586130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39518" y="1181237"/>
              <a:ext cx="2570943" cy="488903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935385" y="6415532"/>
            <a:ext cx="475672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solidFill>
                  <a:srgbClr val="0CF4D8"/>
                </a:solidFill>
                <a:latin typeface="Cambria"/>
                <a:cs typeface="Cambria"/>
              </a:rPr>
              <a:t>https://invest.mosreg.ru/investor/map</a:t>
            </a:r>
            <a:endParaRPr sz="2000" dirty="0">
              <a:solidFill>
                <a:srgbClr val="0CF4D8"/>
              </a:solidFill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247151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37182" y="3762040"/>
            <a:ext cx="1879600" cy="1396023"/>
          </a:xfrm>
          <a:prstGeom prst="rect">
            <a:avLst/>
          </a:prstGeom>
          <a:ln w="3175">
            <a:solidFill>
              <a:srgbClr val="00206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2250" dirty="0">
              <a:latin typeface="Times New Roman"/>
              <a:cs typeface="Times New Roman"/>
            </a:endParaRPr>
          </a:p>
          <a:p>
            <a:pPr marL="108585" marR="95250" algn="ctr">
              <a:lnSpc>
                <a:spcPct val="112500"/>
              </a:lnSpc>
            </a:pPr>
            <a:r>
              <a:rPr sz="2000" b="1" spc="-90" dirty="0">
                <a:solidFill>
                  <a:srgbClr val="0CF4D8"/>
                </a:solidFill>
                <a:latin typeface="Cambria"/>
                <a:cs typeface="Cambria"/>
              </a:rPr>
              <a:t>Р</a:t>
            </a:r>
            <a:r>
              <a:rPr sz="2000" b="1" spc="-30" dirty="0">
                <a:solidFill>
                  <a:srgbClr val="0CF4D8"/>
                </a:solidFill>
                <a:latin typeface="Cambria"/>
                <a:cs typeface="Cambria"/>
              </a:rPr>
              <a:t>а</a:t>
            </a:r>
            <a:r>
              <a:rPr sz="2000" b="1" spc="-50" dirty="0">
                <a:solidFill>
                  <a:srgbClr val="0CF4D8"/>
                </a:solidFill>
                <a:latin typeface="Cambria"/>
                <a:cs typeface="Cambria"/>
              </a:rPr>
              <a:t>с</a:t>
            </a:r>
            <a:r>
              <a:rPr sz="2000" b="1" spc="-40" dirty="0">
                <a:solidFill>
                  <a:srgbClr val="0CF4D8"/>
                </a:solidFill>
                <a:latin typeface="Cambria"/>
                <a:cs typeface="Cambria"/>
              </a:rPr>
              <a:t>с</a:t>
            </a:r>
            <a:r>
              <a:rPr sz="2000" b="1" spc="-30" dirty="0">
                <a:solidFill>
                  <a:srgbClr val="0CF4D8"/>
                </a:solidFill>
                <a:latin typeface="Cambria"/>
                <a:cs typeface="Cambria"/>
              </a:rPr>
              <a:t>м</a:t>
            </a:r>
            <a:r>
              <a:rPr sz="2000" b="1" spc="-55" dirty="0">
                <a:solidFill>
                  <a:srgbClr val="0CF4D8"/>
                </a:solidFill>
                <a:latin typeface="Cambria"/>
                <a:cs typeface="Cambria"/>
              </a:rPr>
              <a:t>о</a:t>
            </a:r>
            <a:r>
              <a:rPr sz="2000" b="1" spc="-40" dirty="0">
                <a:solidFill>
                  <a:srgbClr val="0CF4D8"/>
                </a:solidFill>
                <a:latin typeface="Cambria"/>
                <a:cs typeface="Cambria"/>
              </a:rPr>
              <a:t>т</a:t>
            </a:r>
            <a:r>
              <a:rPr sz="2000" b="1" spc="-30" dirty="0">
                <a:solidFill>
                  <a:srgbClr val="0CF4D8"/>
                </a:solidFill>
                <a:latin typeface="Cambria"/>
                <a:cs typeface="Cambria"/>
              </a:rPr>
              <a:t>р</a:t>
            </a:r>
            <a:r>
              <a:rPr sz="2000" b="1" spc="-35" dirty="0">
                <a:solidFill>
                  <a:srgbClr val="0CF4D8"/>
                </a:solidFill>
                <a:latin typeface="Cambria"/>
                <a:cs typeface="Cambria"/>
              </a:rPr>
              <a:t>е</a:t>
            </a:r>
            <a:r>
              <a:rPr sz="2000" b="1" spc="-40" dirty="0">
                <a:solidFill>
                  <a:srgbClr val="0CF4D8"/>
                </a:solidFill>
                <a:latin typeface="Cambria"/>
                <a:cs typeface="Cambria"/>
              </a:rPr>
              <a:t>н</a:t>
            </a:r>
            <a:r>
              <a:rPr sz="2000" b="1" spc="-35" dirty="0">
                <a:solidFill>
                  <a:srgbClr val="0CF4D8"/>
                </a:solidFill>
                <a:latin typeface="Cambria"/>
                <a:cs typeface="Cambria"/>
              </a:rPr>
              <a:t>и</a:t>
            </a: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е  и </a:t>
            </a:r>
            <a:r>
              <a:rPr sz="2000" b="1" spc="-45" dirty="0">
                <a:solidFill>
                  <a:srgbClr val="0CF4D8"/>
                </a:solidFill>
                <a:latin typeface="Cambria"/>
                <a:cs typeface="Cambria"/>
              </a:rPr>
              <a:t>одобрение </a:t>
            </a:r>
            <a:r>
              <a:rPr sz="2000" b="1" spc="-40" dirty="0">
                <a:solidFill>
                  <a:srgbClr val="0CF4D8"/>
                </a:solidFill>
                <a:latin typeface="Cambria"/>
                <a:cs typeface="Cambria"/>
              </a:rPr>
              <a:t> заявки</a:t>
            </a:r>
            <a:endParaRPr sz="2000" dirty="0">
              <a:solidFill>
                <a:srgbClr val="0CF4D8"/>
              </a:solidFill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57655" y="2087821"/>
            <a:ext cx="2418715" cy="989630"/>
          </a:xfrm>
          <a:prstGeom prst="rect">
            <a:avLst/>
          </a:prstGeom>
          <a:ln w="3175">
            <a:solidFill>
              <a:srgbClr val="002060"/>
            </a:solidFill>
          </a:ln>
        </p:spPr>
        <p:txBody>
          <a:bodyPr vert="horz" wrap="square" lIns="0" tIns="10795" rIns="0" bIns="0" rtlCol="0">
            <a:spAutoFit/>
          </a:bodyPr>
          <a:lstStyle/>
          <a:p>
            <a:pPr marL="459740" marR="541020" indent="162560" algn="just">
              <a:lnSpc>
                <a:spcPct val="106000"/>
              </a:lnSpc>
              <a:spcBef>
                <a:spcPts val="85"/>
              </a:spcBef>
            </a:pP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Выбрать </a:t>
            </a:r>
            <a:r>
              <a:rPr sz="2000" b="1" spc="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-10" dirty="0">
                <a:solidFill>
                  <a:srgbClr val="0CF4D8"/>
                </a:solidFill>
                <a:latin typeface="Cambria"/>
                <a:cs typeface="Cambria"/>
              </a:rPr>
              <a:t>объект </a:t>
            </a:r>
            <a:r>
              <a:rPr sz="2000" b="1" spc="-110" dirty="0">
                <a:solidFill>
                  <a:srgbClr val="0CF4D8"/>
                </a:solidFill>
                <a:latin typeface="Cambria"/>
                <a:cs typeface="Cambria"/>
              </a:rPr>
              <a:t>на </a:t>
            </a:r>
            <a:r>
              <a:rPr sz="2000" b="1" spc="-105" dirty="0">
                <a:solidFill>
                  <a:srgbClr val="0CF4D8"/>
                </a:solidFill>
                <a:latin typeface="Cambria"/>
                <a:cs typeface="Cambria"/>
              </a:rPr>
              <a:t> и</a:t>
            </a:r>
            <a:r>
              <a:rPr sz="2000" b="1" spc="-110" dirty="0">
                <a:solidFill>
                  <a:srgbClr val="0CF4D8"/>
                </a:solidFill>
                <a:latin typeface="Cambria"/>
                <a:cs typeface="Cambria"/>
              </a:rPr>
              <a:t>нв</a:t>
            </a:r>
            <a:r>
              <a:rPr sz="2000" b="1" spc="-105" dirty="0">
                <a:solidFill>
                  <a:srgbClr val="0CF4D8"/>
                </a:solidFill>
                <a:latin typeface="Cambria"/>
                <a:cs typeface="Cambria"/>
              </a:rPr>
              <a:t>е</a:t>
            </a:r>
            <a:r>
              <a:rPr sz="2000" b="1" spc="-110" dirty="0">
                <a:solidFill>
                  <a:srgbClr val="0CF4D8"/>
                </a:solidFill>
                <a:latin typeface="Cambria"/>
                <a:cs typeface="Cambria"/>
              </a:rPr>
              <a:t>с</a:t>
            </a:r>
            <a:r>
              <a:rPr sz="2000" b="1" spc="-114" dirty="0">
                <a:solidFill>
                  <a:srgbClr val="0CF4D8"/>
                </a:solidFill>
                <a:latin typeface="Cambria"/>
                <a:cs typeface="Cambria"/>
              </a:rPr>
              <a:t>т</a:t>
            </a:r>
            <a:r>
              <a:rPr sz="2000" b="1" spc="-105" dirty="0">
                <a:solidFill>
                  <a:srgbClr val="0CF4D8"/>
                </a:solidFill>
                <a:latin typeface="Cambria"/>
                <a:cs typeface="Cambria"/>
              </a:rPr>
              <a:t>ка</a:t>
            </a:r>
            <a:r>
              <a:rPr sz="2000" b="1" spc="-114" dirty="0">
                <a:solidFill>
                  <a:srgbClr val="0CF4D8"/>
                </a:solidFill>
                <a:latin typeface="Cambria"/>
                <a:cs typeface="Cambria"/>
              </a:rPr>
              <a:t>р</a:t>
            </a:r>
            <a:r>
              <a:rPr sz="2000" b="1" spc="-150" dirty="0">
                <a:solidFill>
                  <a:srgbClr val="0CF4D8"/>
                </a:solidFill>
                <a:latin typeface="Cambria"/>
                <a:cs typeface="Cambria"/>
              </a:rPr>
              <a:t>т</a:t>
            </a: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е</a:t>
            </a:r>
            <a:endParaRPr sz="2000" dirty="0">
              <a:solidFill>
                <a:srgbClr val="0CF4D8"/>
              </a:solidFill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57655" y="3756792"/>
            <a:ext cx="2465070" cy="1403461"/>
          </a:xfrm>
          <a:prstGeom prst="rect">
            <a:avLst/>
          </a:prstGeom>
          <a:ln w="3175">
            <a:solidFill>
              <a:srgbClr val="00206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 dirty="0">
              <a:latin typeface="Times New Roman"/>
              <a:cs typeface="Times New Roman"/>
            </a:endParaRPr>
          </a:p>
          <a:p>
            <a:pPr marL="635635" marR="410209" indent="-424815">
              <a:lnSpc>
                <a:spcPct val="112999"/>
              </a:lnSpc>
            </a:pP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С</a:t>
            </a:r>
            <a:r>
              <a:rPr sz="2000" b="1" spc="-6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5" dirty="0">
                <a:solidFill>
                  <a:srgbClr val="0CF4D8"/>
                </a:solidFill>
                <a:latin typeface="Cambria"/>
                <a:cs typeface="Cambria"/>
              </a:rPr>
              <a:t>инвесткарты </a:t>
            </a:r>
            <a:r>
              <a:rPr sz="2000" b="1" spc="-42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на</a:t>
            </a:r>
            <a:r>
              <a:rPr sz="2000" b="1" spc="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РПГУ</a:t>
            </a:r>
            <a:endParaRPr sz="2000" dirty="0">
              <a:solidFill>
                <a:srgbClr val="0CF4D8"/>
              </a:solidFill>
              <a:latin typeface="Cambria"/>
              <a:cs typeface="Cambr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468907" y="2423090"/>
            <a:ext cx="174625" cy="556895"/>
            <a:chOff x="8468907" y="2423090"/>
            <a:chExt cx="174625" cy="556895"/>
          </a:xfrm>
        </p:grpSpPr>
        <p:sp>
          <p:nvSpPr>
            <p:cNvPr id="6" name="object 6"/>
            <p:cNvSpPr/>
            <p:nvPr/>
          </p:nvSpPr>
          <p:spPr>
            <a:xfrm>
              <a:off x="8475257" y="2429440"/>
              <a:ext cx="161925" cy="544195"/>
            </a:xfrm>
            <a:custGeom>
              <a:avLst/>
              <a:gdLst/>
              <a:ahLst/>
              <a:cxnLst/>
              <a:rect l="l" t="t" r="r" b="b"/>
              <a:pathLst>
                <a:path w="161925" h="544194">
                  <a:moveTo>
                    <a:pt x="0" y="0"/>
                  </a:moveTo>
                  <a:lnTo>
                    <a:pt x="0" y="544137"/>
                  </a:lnTo>
                  <a:lnTo>
                    <a:pt x="161669" y="2721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8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475257" y="2429440"/>
              <a:ext cx="161925" cy="544195"/>
            </a:xfrm>
            <a:custGeom>
              <a:avLst/>
              <a:gdLst/>
              <a:ahLst/>
              <a:cxnLst/>
              <a:rect l="l" t="t" r="r" b="b"/>
              <a:pathLst>
                <a:path w="161925" h="544194">
                  <a:moveTo>
                    <a:pt x="0" y="0"/>
                  </a:moveTo>
                  <a:lnTo>
                    <a:pt x="0" y="544138"/>
                  </a:lnTo>
                  <a:lnTo>
                    <a:pt x="161670" y="2721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2038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475257" y="2429440"/>
              <a:ext cx="161925" cy="544195"/>
            </a:xfrm>
            <a:custGeom>
              <a:avLst/>
              <a:gdLst/>
              <a:ahLst/>
              <a:cxnLst/>
              <a:rect l="l" t="t" r="r" b="b"/>
              <a:pathLst>
                <a:path w="161925" h="544194">
                  <a:moveTo>
                    <a:pt x="0" y="0"/>
                  </a:moveTo>
                  <a:lnTo>
                    <a:pt x="161670" y="272125"/>
                  </a:lnTo>
                  <a:lnTo>
                    <a:pt x="0" y="544138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038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8400516" y="4184586"/>
            <a:ext cx="174625" cy="611505"/>
            <a:chOff x="8400516" y="4184586"/>
            <a:chExt cx="174625" cy="611505"/>
          </a:xfrm>
        </p:grpSpPr>
        <p:sp>
          <p:nvSpPr>
            <p:cNvPr id="10" name="object 10"/>
            <p:cNvSpPr/>
            <p:nvPr/>
          </p:nvSpPr>
          <p:spPr>
            <a:xfrm>
              <a:off x="8406866" y="4190936"/>
              <a:ext cx="161925" cy="598805"/>
            </a:xfrm>
            <a:custGeom>
              <a:avLst/>
              <a:gdLst/>
              <a:ahLst/>
              <a:cxnLst/>
              <a:rect l="l" t="t" r="r" b="b"/>
              <a:pathLst>
                <a:path w="161925" h="598804">
                  <a:moveTo>
                    <a:pt x="0" y="0"/>
                  </a:moveTo>
                  <a:lnTo>
                    <a:pt x="0" y="598551"/>
                  </a:lnTo>
                  <a:lnTo>
                    <a:pt x="161671" y="2993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8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406866" y="4190936"/>
              <a:ext cx="161925" cy="598805"/>
            </a:xfrm>
            <a:custGeom>
              <a:avLst/>
              <a:gdLst/>
              <a:ahLst/>
              <a:cxnLst/>
              <a:rect l="l" t="t" r="r" b="b"/>
              <a:pathLst>
                <a:path w="161925" h="598804">
                  <a:moveTo>
                    <a:pt x="0" y="0"/>
                  </a:moveTo>
                  <a:lnTo>
                    <a:pt x="0" y="598551"/>
                  </a:lnTo>
                  <a:lnTo>
                    <a:pt x="161671" y="29933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20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406866" y="4190936"/>
              <a:ext cx="161925" cy="598805"/>
            </a:xfrm>
            <a:custGeom>
              <a:avLst/>
              <a:gdLst/>
              <a:ahLst/>
              <a:cxnLst/>
              <a:rect l="l" t="t" r="r" b="b"/>
              <a:pathLst>
                <a:path w="161925" h="598804">
                  <a:moveTo>
                    <a:pt x="0" y="0"/>
                  </a:moveTo>
                  <a:lnTo>
                    <a:pt x="0" y="598551"/>
                  </a:lnTo>
                  <a:lnTo>
                    <a:pt x="161671" y="2993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8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406866" y="4190936"/>
              <a:ext cx="161925" cy="598805"/>
            </a:xfrm>
            <a:custGeom>
              <a:avLst/>
              <a:gdLst/>
              <a:ahLst/>
              <a:cxnLst/>
              <a:rect l="l" t="t" r="r" b="b"/>
              <a:pathLst>
                <a:path w="161925" h="598804">
                  <a:moveTo>
                    <a:pt x="0" y="0"/>
                  </a:moveTo>
                  <a:lnTo>
                    <a:pt x="161671" y="299338"/>
                  </a:lnTo>
                  <a:lnTo>
                    <a:pt x="0" y="59855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206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0604861" y="4191674"/>
            <a:ext cx="174625" cy="611505"/>
            <a:chOff x="10604861" y="4191674"/>
            <a:chExt cx="174625" cy="611505"/>
          </a:xfrm>
        </p:grpSpPr>
        <p:sp>
          <p:nvSpPr>
            <p:cNvPr id="15" name="object 15"/>
            <p:cNvSpPr/>
            <p:nvPr/>
          </p:nvSpPr>
          <p:spPr>
            <a:xfrm>
              <a:off x="10611211" y="4198024"/>
              <a:ext cx="161925" cy="598805"/>
            </a:xfrm>
            <a:custGeom>
              <a:avLst/>
              <a:gdLst/>
              <a:ahLst/>
              <a:cxnLst/>
              <a:rect l="l" t="t" r="r" b="b"/>
              <a:pathLst>
                <a:path w="161925" h="598804">
                  <a:moveTo>
                    <a:pt x="0" y="0"/>
                  </a:moveTo>
                  <a:lnTo>
                    <a:pt x="0" y="598551"/>
                  </a:lnTo>
                  <a:lnTo>
                    <a:pt x="161671" y="2993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8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611211" y="4198024"/>
              <a:ext cx="161925" cy="598805"/>
            </a:xfrm>
            <a:custGeom>
              <a:avLst/>
              <a:gdLst/>
              <a:ahLst/>
              <a:cxnLst/>
              <a:rect l="l" t="t" r="r" b="b"/>
              <a:pathLst>
                <a:path w="161925" h="598804">
                  <a:moveTo>
                    <a:pt x="0" y="0"/>
                  </a:moveTo>
                  <a:lnTo>
                    <a:pt x="0" y="598551"/>
                  </a:lnTo>
                  <a:lnTo>
                    <a:pt x="161671" y="29933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2038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611211" y="4198024"/>
              <a:ext cx="161925" cy="598805"/>
            </a:xfrm>
            <a:custGeom>
              <a:avLst/>
              <a:gdLst/>
              <a:ahLst/>
              <a:cxnLst/>
              <a:rect l="l" t="t" r="r" b="b"/>
              <a:pathLst>
                <a:path w="161925" h="598804">
                  <a:moveTo>
                    <a:pt x="0" y="0"/>
                  </a:moveTo>
                  <a:lnTo>
                    <a:pt x="0" y="598551"/>
                  </a:lnTo>
                  <a:lnTo>
                    <a:pt x="161671" y="2993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8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611211" y="4198024"/>
              <a:ext cx="161925" cy="598805"/>
            </a:xfrm>
            <a:custGeom>
              <a:avLst/>
              <a:gdLst/>
              <a:ahLst/>
              <a:cxnLst/>
              <a:rect l="l" t="t" r="r" b="b"/>
              <a:pathLst>
                <a:path w="161925" h="598804">
                  <a:moveTo>
                    <a:pt x="0" y="0"/>
                  </a:moveTo>
                  <a:lnTo>
                    <a:pt x="161671" y="299338"/>
                  </a:lnTo>
                  <a:lnTo>
                    <a:pt x="0" y="59855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038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0821705" y="3768142"/>
            <a:ext cx="1111250" cy="1351909"/>
          </a:xfrm>
          <a:prstGeom prst="rect">
            <a:avLst/>
          </a:prstGeom>
          <a:ln w="3175">
            <a:solidFill>
              <a:srgbClr val="002060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175260" marR="30480" indent="-32384" algn="just">
              <a:lnSpc>
                <a:spcPct val="106000"/>
              </a:lnSpc>
            </a:pPr>
            <a:r>
              <a:rPr sz="2000" b="1" spc="-114" dirty="0">
                <a:solidFill>
                  <a:srgbClr val="0CF4D8"/>
                </a:solidFill>
                <a:latin typeface="Cambria"/>
                <a:cs typeface="Cambria"/>
              </a:rPr>
              <a:t>До</a:t>
            </a:r>
            <a:r>
              <a:rPr sz="2000" b="1" spc="-140" dirty="0">
                <a:solidFill>
                  <a:srgbClr val="0CF4D8"/>
                </a:solidFill>
                <a:latin typeface="Cambria"/>
                <a:cs typeface="Cambria"/>
              </a:rPr>
              <a:t>г</a:t>
            </a:r>
            <a:r>
              <a:rPr sz="2000" b="1" spc="-120" dirty="0">
                <a:solidFill>
                  <a:srgbClr val="0CF4D8"/>
                </a:solidFill>
                <a:latin typeface="Cambria"/>
                <a:cs typeface="Cambria"/>
              </a:rPr>
              <a:t>о</a:t>
            </a:r>
            <a:r>
              <a:rPr sz="2000" b="1" spc="-114" dirty="0">
                <a:solidFill>
                  <a:srgbClr val="0CF4D8"/>
                </a:solidFill>
                <a:latin typeface="Cambria"/>
                <a:cs typeface="Cambria"/>
              </a:rPr>
              <a:t>в</a:t>
            </a:r>
            <a:r>
              <a:rPr sz="2000" b="1" spc="-120" dirty="0">
                <a:solidFill>
                  <a:srgbClr val="0CF4D8"/>
                </a:solidFill>
                <a:latin typeface="Cambria"/>
                <a:cs typeface="Cambria"/>
              </a:rPr>
              <a:t>о</a:t>
            </a: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р  </a:t>
            </a:r>
            <a:r>
              <a:rPr sz="2000" b="1" spc="-95" dirty="0">
                <a:solidFill>
                  <a:srgbClr val="0CF4D8"/>
                </a:solidFill>
                <a:latin typeface="Cambria"/>
                <a:cs typeface="Cambria"/>
              </a:rPr>
              <a:t>аренды </a:t>
            </a:r>
            <a:r>
              <a:rPr sz="2000" b="1" spc="-43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с</a:t>
            </a:r>
            <a:r>
              <a:rPr sz="2000" b="1" spc="-23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-120" dirty="0">
                <a:solidFill>
                  <a:srgbClr val="0CF4D8"/>
                </a:solidFill>
                <a:latin typeface="Cambria"/>
                <a:cs typeface="Cambria"/>
              </a:rPr>
              <a:t>ЭЦ</a:t>
            </a: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П</a:t>
            </a:r>
            <a:endParaRPr sz="2000" dirty="0">
              <a:solidFill>
                <a:srgbClr val="0CF4D8"/>
              </a:solidFill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57158" y="5876035"/>
            <a:ext cx="31534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55" dirty="0">
                <a:solidFill>
                  <a:srgbClr val="FFCCCC"/>
                </a:solidFill>
                <a:latin typeface="Cambria"/>
                <a:cs typeface="Cambria"/>
              </a:rPr>
              <a:t>С</a:t>
            </a:r>
            <a:r>
              <a:rPr sz="2400" b="1" spc="60" dirty="0">
                <a:solidFill>
                  <a:srgbClr val="FFCCCC"/>
                </a:solidFill>
                <a:latin typeface="Cambria"/>
                <a:cs typeface="Cambria"/>
              </a:rPr>
              <a:t>р</a:t>
            </a:r>
            <a:r>
              <a:rPr sz="2400" b="1" spc="55" dirty="0">
                <a:solidFill>
                  <a:srgbClr val="FFCCCC"/>
                </a:solidFill>
                <a:latin typeface="Cambria"/>
                <a:cs typeface="Cambria"/>
              </a:rPr>
              <a:t>о</a:t>
            </a:r>
            <a:r>
              <a:rPr sz="2400" b="1" dirty="0">
                <a:solidFill>
                  <a:srgbClr val="FFCCCC"/>
                </a:solidFill>
                <a:latin typeface="Cambria"/>
                <a:cs typeface="Cambria"/>
              </a:rPr>
              <a:t>к</a:t>
            </a:r>
            <a:r>
              <a:rPr sz="2400" b="1" spc="30" dirty="0">
                <a:solidFill>
                  <a:srgbClr val="FFCCCC"/>
                </a:solidFill>
                <a:latin typeface="Cambria"/>
                <a:cs typeface="Cambria"/>
              </a:rPr>
              <a:t> </a:t>
            </a:r>
            <a:r>
              <a:rPr sz="2400" b="1" spc="-114" dirty="0">
                <a:solidFill>
                  <a:srgbClr val="FFCCCC"/>
                </a:solidFill>
                <a:latin typeface="Cambria"/>
                <a:cs typeface="Cambria"/>
              </a:rPr>
              <a:t>у</a:t>
            </a:r>
            <a:r>
              <a:rPr sz="2400" b="1" spc="-60" dirty="0">
                <a:solidFill>
                  <a:srgbClr val="FFCCCC"/>
                </a:solidFill>
                <a:latin typeface="Cambria"/>
                <a:cs typeface="Cambria"/>
              </a:rPr>
              <a:t>слуг</a:t>
            </a:r>
            <a:r>
              <a:rPr sz="2400" b="1" dirty="0">
                <a:solidFill>
                  <a:srgbClr val="FFCCCC"/>
                </a:solidFill>
                <a:latin typeface="Cambria"/>
                <a:cs typeface="Cambria"/>
              </a:rPr>
              <a:t>и </a:t>
            </a:r>
            <a:r>
              <a:rPr sz="2400" b="1" spc="-135" dirty="0">
                <a:solidFill>
                  <a:srgbClr val="FFCCCC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FFCCCC"/>
                </a:solidFill>
                <a:latin typeface="Cambria"/>
                <a:cs typeface="Cambria"/>
              </a:rPr>
              <a:t>-</a:t>
            </a:r>
            <a:r>
              <a:rPr sz="2400" b="1" spc="-60" dirty="0">
                <a:solidFill>
                  <a:srgbClr val="FFCCCC"/>
                </a:solidFill>
                <a:latin typeface="Cambria"/>
                <a:cs typeface="Cambria"/>
              </a:rPr>
              <a:t> </a:t>
            </a:r>
            <a:r>
              <a:rPr sz="2400" b="1" spc="-250" dirty="0">
                <a:solidFill>
                  <a:srgbClr val="FFCCCC"/>
                </a:solidFill>
                <a:latin typeface="Cambria"/>
                <a:cs typeface="Cambria"/>
              </a:rPr>
              <a:t>1</a:t>
            </a:r>
            <a:r>
              <a:rPr sz="2400" b="1" dirty="0">
                <a:solidFill>
                  <a:srgbClr val="FFCCCC"/>
                </a:solidFill>
                <a:latin typeface="Cambria"/>
                <a:cs typeface="Cambria"/>
              </a:rPr>
              <a:t>0</a:t>
            </a:r>
            <a:r>
              <a:rPr sz="2400" b="1" spc="-30" dirty="0">
                <a:solidFill>
                  <a:srgbClr val="FFCCCC"/>
                </a:solidFill>
                <a:latin typeface="Cambria"/>
                <a:cs typeface="Cambria"/>
              </a:rPr>
              <a:t> </a:t>
            </a:r>
            <a:r>
              <a:rPr sz="2400" b="1" spc="-50" dirty="0">
                <a:solidFill>
                  <a:srgbClr val="FFCCCC"/>
                </a:solidFill>
                <a:latin typeface="Cambria"/>
                <a:cs typeface="Cambria"/>
              </a:rPr>
              <a:t>дн</a:t>
            </a:r>
            <a:r>
              <a:rPr sz="2400" b="1" spc="-55" dirty="0">
                <a:solidFill>
                  <a:srgbClr val="FFCCCC"/>
                </a:solidFill>
                <a:latin typeface="Cambria"/>
                <a:cs typeface="Cambria"/>
              </a:rPr>
              <a:t>е</a:t>
            </a:r>
            <a:r>
              <a:rPr sz="2400" b="1" dirty="0">
                <a:solidFill>
                  <a:srgbClr val="FFCCCC"/>
                </a:solidFill>
                <a:latin typeface="Cambria"/>
                <a:cs typeface="Cambria"/>
              </a:rPr>
              <a:t>й</a:t>
            </a:r>
            <a:endParaRPr sz="2400" dirty="0">
              <a:solidFill>
                <a:srgbClr val="FFCCCC"/>
              </a:solidFill>
              <a:latin typeface="Cambria"/>
              <a:cs typeface="Cambria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209933" y="67205"/>
            <a:ext cx="11340890" cy="53540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018279" algn="l"/>
                <a:tab pos="4279900" algn="l"/>
              </a:tabLst>
            </a:pPr>
            <a:r>
              <a:rPr sz="3400" b="1" spc="15" dirty="0">
                <a:solidFill>
                  <a:srgbClr val="FFCCCC"/>
                </a:solidFill>
              </a:rPr>
              <a:t>КАК</a:t>
            </a:r>
            <a:r>
              <a:rPr sz="3400" b="1" spc="-40" dirty="0">
                <a:solidFill>
                  <a:srgbClr val="FFCCCC"/>
                </a:solidFill>
              </a:rPr>
              <a:t> </a:t>
            </a:r>
            <a:r>
              <a:rPr sz="3400" b="1" dirty="0">
                <a:solidFill>
                  <a:srgbClr val="FFCCCC"/>
                </a:solidFill>
              </a:rPr>
              <a:t>ПОЛУЧИТЬ</a:t>
            </a:r>
            <a:r>
              <a:rPr sz="3400" b="1" spc="-35" dirty="0">
                <a:solidFill>
                  <a:srgbClr val="FFCCCC"/>
                </a:solidFill>
              </a:rPr>
              <a:t> </a:t>
            </a:r>
            <a:r>
              <a:rPr sz="3400" b="1" dirty="0">
                <a:solidFill>
                  <a:srgbClr val="FFCCCC"/>
                </a:solidFill>
              </a:rPr>
              <a:t>СЕРВИС	</a:t>
            </a:r>
            <a:r>
              <a:rPr sz="3400" b="1" spc="15" dirty="0">
                <a:solidFill>
                  <a:srgbClr val="FFCCCC"/>
                </a:solidFill>
              </a:rPr>
              <a:t>-	</a:t>
            </a:r>
            <a:r>
              <a:rPr sz="3400" b="1" dirty="0">
                <a:solidFill>
                  <a:srgbClr val="FFCCCC"/>
                </a:solidFill>
              </a:rPr>
              <a:t>подать</a:t>
            </a:r>
            <a:r>
              <a:rPr sz="3400" b="1" spc="-65" dirty="0">
                <a:solidFill>
                  <a:srgbClr val="FFCCCC"/>
                </a:solidFill>
              </a:rPr>
              <a:t> </a:t>
            </a:r>
            <a:r>
              <a:rPr sz="3400" b="1" spc="-5" dirty="0">
                <a:solidFill>
                  <a:srgbClr val="FFCCCC"/>
                </a:solidFill>
              </a:rPr>
              <a:t>заявку</a:t>
            </a:r>
            <a:r>
              <a:rPr sz="3400" b="1" spc="-60" dirty="0">
                <a:solidFill>
                  <a:srgbClr val="FFCCCC"/>
                </a:solidFill>
              </a:rPr>
              <a:t> </a:t>
            </a:r>
            <a:r>
              <a:rPr sz="3400" b="1" spc="10" dirty="0">
                <a:solidFill>
                  <a:srgbClr val="FFCCCC"/>
                </a:solidFill>
              </a:rPr>
              <a:t>на</a:t>
            </a:r>
            <a:r>
              <a:rPr sz="3400" b="1" spc="-65" dirty="0">
                <a:solidFill>
                  <a:srgbClr val="FFCCCC"/>
                </a:solidFill>
              </a:rPr>
              <a:t> </a:t>
            </a:r>
            <a:r>
              <a:rPr sz="3400" b="1" spc="-5" dirty="0">
                <a:solidFill>
                  <a:srgbClr val="FFCCCC"/>
                </a:solidFill>
              </a:rPr>
              <a:t>ИнвестПортале</a:t>
            </a:r>
            <a:r>
              <a:rPr sz="3400" b="1" spc="-65" dirty="0">
                <a:solidFill>
                  <a:srgbClr val="FFCCCC"/>
                </a:solidFill>
              </a:rPr>
              <a:t> </a:t>
            </a:r>
            <a:r>
              <a:rPr sz="3400" b="1" spc="5" dirty="0">
                <a:solidFill>
                  <a:srgbClr val="FFCCCC"/>
                </a:solidFill>
              </a:rPr>
              <a:t>МО</a:t>
            </a:r>
          </a:p>
        </p:txBody>
      </p:sp>
      <p:pic>
        <p:nvPicPr>
          <p:cNvPr id="23" name="object 2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768" y="1102496"/>
            <a:ext cx="5646201" cy="5194116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8896194" y="2115167"/>
            <a:ext cx="3036570" cy="952824"/>
          </a:xfrm>
          <a:prstGeom prst="rect">
            <a:avLst/>
          </a:prstGeom>
          <a:ln w="3175">
            <a:solidFill>
              <a:srgbClr val="002060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457834" marR="656590" indent="1270" algn="ctr">
              <a:lnSpc>
                <a:spcPct val="100000"/>
              </a:lnSpc>
              <a:spcBef>
                <a:spcPts val="229"/>
              </a:spcBef>
            </a:pPr>
            <a:r>
              <a:rPr sz="2000" b="1" spc="5" dirty="0">
                <a:solidFill>
                  <a:srgbClr val="0CF4D8"/>
                </a:solidFill>
                <a:latin typeface="Cambria"/>
                <a:cs typeface="Cambria"/>
              </a:rPr>
              <a:t>Прикрепить </a:t>
            </a:r>
            <a:r>
              <a:rPr sz="2000" b="1" spc="1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5" dirty="0">
                <a:solidFill>
                  <a:srgbClr val="0CF4D8"/>
                </a:solidFill>
                <a:latin typeface="Cambria"/>
                <a:cs typeface="Cambria"/>
              </a:rPr>
              <a:t>документы</a:t>
            </a:r>
            <a:r>
              <a:rPr sz="2000" b="1" spc="-3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dirty="0">
                <a:solidFill>
                  <a:srgbClr val="0CF4D8"/>
                </a:solidFill>
                <a:latin typeface="Cambria"/>
                <a:cs typeface="Cambria"/>
              </a:rPr>
              <a:t>для </a:t>
            </a:r>
            <a:r>
              <a:rPr sz="2000" b="1" spc="-42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-25" dirty="0">
                <a:solidFill>
                  <a:srgbClr val="0CF4D8"/>
                </a:solidFill>
                <a:latin typeface="Cambria"/>
                <a:cs typeface="Cambria"/>
              </a:rPr>
              <a:t>подачи</a:t>
            </a:r>
            <a:r>
              <a:rPr sz="2000" b="1" spc="-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000" b="1" spc="5" dirty="0">
                <a:solidFill>
                  <a:srgbClr val="0CF4D8"/>
                </a:solidFill>
                <a:latin typeface="Cambria"/>
                <a:cs typeface="Cambria"/>
              </a:rPr>
              <a:t>заявки</a:t>
            </a:r>
            <a:endParaRPr sz="2000" dirty="0">
              <a:solidFill>
                <a:srgbClr val="0CF4D8"/>
              </a:solidFill>
              <a:latin typeface="Cambria"/>
              <a:cs typeface="Cambria"/>
            </a:endParaRPr>
          </a:p>
        </p:txBody>
      </p: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77967" y="3861468"/>
            <a:ext cx="1779040" cy="589807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7433665" y="1480820"/>
            <a:ext cx="2614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CF4D8"/>
                </a:solidFill>
                <a:latin typeface="Cambria"/>
                <a:cs typeface="Cambria"/>
              </a:rPr>
              <a:t>5</a:t>
            </a:r>
            <a:r>
              <a:rPr sz="2400" b="1" spc="7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400" b="1" spc="40" dirty="0">
                <a:solidFill>
                  <a:srgbClr val="0CF4D8"/>
                </a:solidFill>
                <a:latin typeface="Cambria"/>
                <a:cs typeface="Cambria"/>
              </a:rPr>
              <a:t>шагов</a:t>
            </a:r>
            <a:r>
              <a:rPr sz="2400" b="1" spc="7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2400" b="1" spc="55" dirty="0">
                <a:solidFill>
                  <a:srgbClr val="0CF4D8"/>
                </a:solidFill>
                <a:latin typeface="Cambria"/>
                <a:cs typeface="Cambria"/>
              </a:rPr>
              <a:t>сервиса</a:t>
            </a:r>
            <a:r>
              <a:rPr sz="2400" b="1" spc="55" dirty="0">
                <a:solidFill>
                  <a:srgbClr val="203864"/>
                </a:solidFill>
                <a:latin typeface="Cambria"/>
                <a:cs typeface="Cambria"/>
              </a:rPr>
              <a:t>:</a:t>
            </a:r>
            <a:endParaRPr sz="2400" dirty="0">
              <a:latin typeface="Cambria"/>
              <a:cs typeface="Cambr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550823" y="6414279"/>
            <a:ext cx="307975" cy="35052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"/>
              </a:spcBef>
            </a:pPr>
            <a:fld id="{81D60167-4931-47E6-BA6A-407CBD079E47}" type="slidenum">
              <a:rPr sz="1800" dirty="0">
                <a:solidFill>
                  <a:srgbClr val="898989"/>
                </a:solidFill>
                <a:latin typeface="Calibri"/>
                <a:cs typeface="Calibri"/>
              </a:rPr>
              <a:t>19</a:t>
            </a:fld>
            <a:endParaRPr sz="1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38049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260" y="68790"/>
            <a:ext cx="11504930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50" b="1" spc="30" dirty="0">
                <a:solidFill>
                  <a:srgbClr val="FFCCCC"/>
                </a:solidFill>
              </a:rPr>
              <a:t>ИНВЕСТИЦИОННЫЙ</a:t>
            </a:r>
            <a:r>
              <a:rPr sz="2350" b="1" spc="5" dirty="0">
                <a:solidFill>
                  <a:srgbClr val="FFCCCC"/>
                </a:solidFill>
              </a:rPr>
              <a:t> </a:t>
            </a:r>
            <a:r>
              <a:rPr sz="2350" b="1" dirty="0">
                <a:solidFill>
                  <a:srgbClr val="FFCCCC"/>
                </a:solidFill>
              </a:rPr>
              <a:t>ПОРТАЛ</a:t>
            </a:r>
            <a:r>
              <a:rPr sz="2350" b="1" spc="5" dirty="0">
                <a:solidFill>
                  <a:srgbClr val="FFCCCC"/>
                </a:solidFill>
              </a:rPr>
              <a:t> </a:t>
            </a:r>
            <a:r>
              <a:rPr sz="2350" b="1" spc="25" dirty="0">
                <a:solidFill>
                  <a:srgbClr val="FFCCCC"/>
                </a:solidFill>
              </a:rPr>
              <a:t>МОСКОВСКОЙ</a:t>
            </a:r>
            <a:r>
              <a:rPr sz="2350" b="1" spc="5" dirty="0">
                <a:solidFill>
                  <a:srgbClr val="FFCCCC"/>
                </a:solidFill>
              </a:rPr>
              <a:t> </a:t>
            </a:r>
            <a:r>
              <a:rPr sz="2350" b="1" spc="25" dirty="0">
                <a:solidFill>
                  <a:srgbClr val="FFCCCC"/>
                </a:solidFill>
              </a:rPr>
              <a:t>ОБЛАСТИ</a:t>
            </a:r>
            <a:r>
              <a:rPr sz="2350" b="1" spc="5" dirty="0">
                <a:solidFill>
                  <a:srgbClr val="FFCCCC"/>
                </a:solidFill>
              </a:rPr>
              <a:t> </a:t>
            </a:r>
            <a:r>
              <a:rPr sz="2350" b="1" spc="25" dirty="0">
                <a:solidFill>
                  <a:srgbClr val="FFCCCC"/>
                </a:solidFill>
              </a:rPr>
              <a:t>–</a:t>
            </a:r>
            <a:r>
              <a:rPr sz="2350" b="1" spc="10" dirty="0">
                <a:solidFill>
                  <a:srgbClr val="FFCCCC"/>
                </a:solidFill>
              </a:rPr>
              <a:t> </a:t>
            </a:r>
            <a:r>
              <a:rPr sz="2350" b="1" spc="-10" dirty="0">
                <a:solidFill>
                  <a:srgbClr val="FFCCCC"/>
                </a:solidFill>
              </a:rPr>
              <a:t>НАВИГАТОР</a:t>
            </a:r>
            <a:r>
              <a:rPr sz="2350" b="1" spc="5" dirty="0">
                <a:solidFill>
                  <a:srgbClr val="FFCCCC"/>
                </a:solidFill>
              </a:rPr>
              <a:t> </a:t>
            </a:r>
            <a:r>
              <a:rPr sz="2350" b="1" spc="30" dirty="0">
                <a:solidFill>
                  <a:srgbClr val="FFCCCC"/>
                </a:solidFill>
              </a:rPr>
              <a:t>ДЛЯ</a:t>
            </a:r>
            <a:r>
              <a:rPr sz="2350" b="1" spc="5" dirty="0">
                <a:solidFill>
                  <a:srgbClr val="FFCCCC"/>
                </a:solidFill>
              </a:rPr>
              <a:t> </a:t>
            </a:r>
            <a:r>
              <a:rPr sz="2350" b="1" spc="25" dirty="0">
                <a:solidFill>
                  <a:srgbClr val="FFCCCC"/>
                </a:solidFill>
              </a:rPr>
              <a:t>БИЗНЕСА</a:t>
            </a:r>
            <a:endParaRPr sz="2350" b="1" dirty="0">
              <a:solidFill>
                <a:srgbClr val="FFCCCC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591408" y="6043676"/>
            <a:ext cx="2448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spc="-5" dirty="0">
                <a:solidFill>
                  <a:srgbClr val="FFCCCC"/>
                </a:solidFill>
                <a:uFill>
                  <a:solidFill>
                    <a:srgbClr val="0563C1"/>
                  </a:solidFill>
                </a:uFill>
                <a:latin typeface="Cambria"/>
                <a:cs typeface="Cambria"/>
              </a:rPr>
              <a:t>https://invest.mosreg.ru</a:t>
            </a:r>
            <a:endParaRPr sz="1800" dirty="0">
              <a:solidFill>
                <a:srgbClr val="FFCCCC"/>
              </a:solidFill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56929" y="615187"/>
            <a:ext cx="5520690" cy="4643066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60325">
              <a:lnSpc>
                <a:spcPct val="100000"/>
              </a:lnSpc>
              <a:spcBef>
                <a:spcPts val="620"/>
              </a:spcBef>
            </a:pPr>
            <a:r>
              <a:rPr sz="2000" b="1" dirty="0">
                <a:solidFill>
                  <a:srgbClr val="FFCCCC"/>
                </a:solidFill>
                <a:latin typeface="Cambria"/>
                <a:cs typeface="Cambria"/>
              </a:rPr>
              <a:t>1</a:t>
            </a:r>
            <a:r>
              <a:rPr sz="1700" b="1" dirty="0">
                <a:solidFill>
                  <a:srgbClr val="FFCCCC"/>
                </a:solidFill>
                <a:latin typeface="Cambria"/>
                <a:cs typeface="Cambria"/>
              </a:rPr>
              <a:t>.</a:t>
            </a:r>
            <a:r>
              <a:rPr sz="1700" b="1" spc="-10" dirty="0">
                <a:solidFill>
                  <a:srgbClr val="FFCCCC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FFCCCC"/>
                </a:solidFill>
                <a:latin typeface="Cambria"/>
                <a:cs typeface="Cambria"/>
              </a:rPr>
              <a:t>ЕДИНАЯ</a:t>
            </a:r>
            <a:r>
              <a:rPr sz="1800" b="1" spc="-15" dirty="0">
                <a:solidFill>
                  <a:srgbClr val="FFCCCC"/>
                </a:solidFill>
                <a:latin typeface="Cambria"/>
                <a:cs typeface="Cambria"/>
              </a:rPr>
              <a:t> ТОЧКА</a:t>
            </a:r>
            <a:r>
              <a:rPr sz="1800" b="1" spc="-10" dirty="0">
                <a:solidFill>
                  <a:srgbClr val="FFCCCC"/>
                </a:solidFill>
                <a:latin typeface="Cambria"/>
                <a:cs typeface="Cambria"/>
              </a:rPr>
              <a:t> </a:t>
            </a:r>
            <a:r>
              <a:rPr sz="1800" b="1" spc="-35" dirty="0">
                <a:solidFill>
                  <a:srgbClr val="FFCCCC"/>
                </a:solidFill>
                <a:latin typeface="Cambria"/>
                <a:cs typeface="Cambria"/>
              </a:rPr>
              <a:t>ВХОДА:</a:t>
            </a:r>
            <a:endParaRPr sz="1800" dirty="0">
              <a:solidFill>
                <a:srgbClr val="FFCCCC"/>
              </a:solidFill>
              <a:latin typeface="Cambria"/>
              <a:cs typeface="Cambria"/>
            </a:endParaRPr>
          </a:p>
          <a:p>
            <a:pPr marL="298450" indent="-285750">
              <a:lnSpc>
                <a:spcPct val="100000"/>
              </a:lnSpc>
              <a:spcBef>
                <a:spcPts val="68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Интерактивная</a:t>
            </a:r>
            <a:r>
              <a:rPr sz="1800" spc="-1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Инвесткарта</a:t>
            </a:r>
            <a:r>
              <a:rPr sz="1800" spc="-1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региона</a:t>
            </a:r>
            <a:endParaRPr sz="1800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298450" indent="-285750">
              <a:lnSpc>
                <a:spcPct val="100000"/>
              </a:lnSpc>
              <a:spcBef>
                <a:spcPts val="55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Онлайн</a:t>
            </a:r>
            <a:r>
              <a:rPr sz="1800" spc="-10" dirty="0">
                <a:solidFill>
                  <a:srgbClr val="0CF4D8"/>
                </a:solidFill>
                <a:latin typeface="Cambria"/>
                <a:cs typeface="Cambria"/>
              </a:rPr>
              <a:t> подбор</a:t>
            </a:r>
            <a:r>
              <a:rPr sz="1800" spc="-1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площадки</a:t>
            </a:r>
            <a:endParaRPr sz="1800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298450" indent="-285750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Сопровождение проектов</a:t>
            </a:r>
            <a:r>
              <a:rPr sz="1800" spc="-1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режим</a:t>
            </a:r>
            <a:r>
              <a:rPr sz="180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spc="-20" dirty="0">
                <a:solidFill>
                  <a:srgbClr val="0CF4D8"/>
                </a:solidFill>
                <a:latin typeface="Cambria"/>
                <a:cs typeface="Cambria"/>
              </a:rPr>
              <a:t>«ОДНОГО</a:t>
            </a: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 ОКНА»</a:t>
            </a:r>
            <a:endParaRPr sz="1800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2000" b="1" dirty="0">
                <a:solidFill>
                  <a:srgbClr val="FFCCCC"/>
                </a:solidFill>
                <a:latin typeface="Cambria"/>
                <a:cs typeface="Cambria"/>
              </a:rPr>
              <a:t>2</a:t>
            </a:r>
            <a:r>
              <a:rPr sz="1800" b="1" dirty="0">
                <a:solidFill>
                  <a:srgbClr val="FFCCCC"/>
                </a:solidFill>
                <a:latin typeface="Cambria"/>
                <a:cs typeface="Cambria"/>
              </a:rPr>
              <a:t>.</a:t>
            </a:r>
            <a:r>
              <a:rPr sz="1800" b="1" spc="-15" dirty="0">
                <a:solidFill>
                  <a:srgbClr val="FFCCCC"/>
                </a:solidFill>
                <a:latin typeface="Cambria"/>
                <a:cs typeface="Cambria"/>
              </a:rPr>
              <a:t> </a:t>
            </a:r>
            <a:r>
              <a:rPr sz="1800" b="1" spc="-20" dirty="0">
                <a:solidFill>
                  <a:srgbClr val="FFCCCC"/>
                </a:solidFill>
                <a:latin typeface="Cambria"/>
                <a:cs typeface="Cambria"/>
              </a:rPr>
              <a:t>ПОДДЕРЖКА</a:t>
            </a:r>
            <a:r>
              <a:rPr sz="1800" b="1" spc="-5" dirty="0">
                <a:solidFill>
                  <a:srgbClr val="FFCCCC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FFCCCC"/>
                </a:solidFill>
                <a:latin typeface="Cambria"/>
                <a:cs typeface="Cambria"/>
              </a:rPr>
              <a:t>И</a:t>
            </a:r>
            <a:r>
              <a:rPr sz="1800" b="1" spc="-15" dirty="0">
                <a:solidFill>
                  <a:srgbClr val="FFCCCC"/>
                </a:solidFill>
                <a:latin typeface="Cambria"/>
                <a:cs typeface="Cambria"/>
              </a:rPr>
              <a:t> СОДЕЙСТВИЕ:</a:t>
            </a:r>
            <a:endParaRPr sz="1800" dirty="0">
              <a:solidFill>
                <a:srgbClr val="FFCCCC"/>
              </a:solidFill>
              <a:latin typeface="Cambria"/>
              <a:cs typeface="Cambria"/>
            </a:endParaRPr>
          </a:p>
          <a:p>
            <a:pPr marL="298450" indent="-28575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ВСЯ</a:t>
            </a:r>
            <a:r>
              <a:rPr sz="180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Информация </a:t>
            </a:r>
            <a:r>
              <a:rPr sz="1800" dirty="0">
                <a:solidFill>
                  <a:srgbClr val="0CF4D8"/>
                </a:solidFill>
                <a:latin typeface="Cambria"/>
                <a:cs typeface="Cambria"/>
              </a:rPr>
              <a:t>о</a:t>
            </a:r>
            <a:r>
              <a:rPr sz="1800" spc="-1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мерах</a:t>
            </a:r>
            <a:r>
              <a:rPr sz="1800" spc="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spc="-15" dirty="0">
                <a:solidFill>
                  <a:srgbClr val="0CF4D8"/>
                </a:solidFill>
                <a:latin typeface="Cambria"/>
                <a:cs typeface="Cambria"/>
              </a:rPr>
              <a:t>поддержки</a:t>
            </a:r>
            <a:endParaRPr sz="1800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298450" indent="-285750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Онлайн</a:t>
            </a:r>
            <a:r>
              <a:rPr sz="1800" spc="-3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сервисы</a:t>
            </a:r>
            <a:endParaRPr sz="1800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298450" indent="-285750">
              <a:lnSpc>
                <a:spcPct val="100000"/>
              </a:lnSpc>
              <a:spcBef>
                <a:spcPts val="625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Оперативная</a:t>
            </a:r>
            <a:r>
              <a:rPr sz="1800" spc="-1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связь </a:t>
            </a:r>
            <a:r>
              <a:rPr sz="1800" spc="-20" dirty="0">
                <a:solidFill>
                  <a:srgbClr val="0CF4D8"/>
                </a:solidFill>
                <a:latin typeface="Cambria"/>
                <a:cs typeface="Cambria"/>
              </a:rPr>
              <a:t>от</a:t>
            </a:r>
            <a:r>
              <a:rPr sz="180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Правительства</a:t>
            </a:r>
            <a:endParaRPr sz="1800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2000" b="1" dirty="0">
                <a:solidFill>
                  <a:srgbClr val="FFCCCC"/>
                </a:solidFill>
                <a:latin typeface="Cambria"/>
                <a:cs typeface="Cambria"/>
              </a:rPr>
              <a:t>3</a:t>
            </a:r>
            <a:r>
              <a:rPr sz="1800" b="1" dirty="0">
                <a:solidFill>
                  <a:srgbClr val="FFCCCC"/>
                </a:solidFill>
                <a:latin typeface="Cambria"/>
                <a:cs typeface="Cambria"/>
              </a:rPr>
              <a:t>.</a:t>
            </a:r>
            <a:r>
              <a:rPr sz="1800" b="1" spc="-20" dirty="0">
                <a:solidFill>
                  <a:srgbClr val="FFCCCC"/>
                </a:solidFill>
                <a:latin typeface="Cambria"/>
                <a:cs typeface="Cambria"/>
              </a:rPr>
              <a:t> </a:t>
            </a:r>
            <a:r>
              <a:rPr sz="1800" b="1" spc="-15" dirty="0">
                <a:solidFill>
                  <a:srgbClr val="FFCCCC"/>
                </a:solidFill>
                <a:latin typeface="Cambria"/>
                <a:cs typeface="Cambria"/>
              </a:rPr>
              <a:t>ПОЛЕЗНАЯ</a:t>
            </a:r>
            <a:r>
              <a:rPr sz="1800" b="1" spc="-10" dirty="0">
                <a:solidFill>
                  <a:srgbClr val="FFCCCC"/>
                </a:solidFill>
                <a:latin typeface="Cambria"/>
                <a:cs typeface="Cambria"/>
              </a:rPr>
              <a:t> </a:t>
            </a:r>
            <a:r>
              <a:rPr sz="1800" b="1" spc="-5" dirty="0">
                <a:solidFill>
                  <a:srgbClr val="FFCCCC"/>
                </a:solidFill>
                <a:latin typeface="Cambria"/>
                <a:cs typeface="Cambria"/>
              </a:rPr>
              <a:t>ИНФОРМАЦИЯ:</a:t>
            </a:r>
            <a:endParaRPr sz="1800" dirty="0">
              <a:solidFill>
                <a:srgbClr val="FFCCCC"/>
              </a:solidFill>
              <a:latin typeface="Cambria"/>
              <a:cs typeface="Cambria"/>
            </a:endParaRPr>
          </a:p>
          <a:p>
            <a:pPr marL="298450" marR="5080" indent="-285750">
              <a:lnSpc>
                <a:spcPct val="102200"/>
              </a:lnSpc>
              <a:spcBef>
                <a:spcPts val="56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Объявление </a:t>
            </a:r>
            <a:r>
              <a:rPr sz="1800" dirty="0">
                <a:solidFill>
                  <a:srgbClr val="0CF4D8"/>
                </a:solidFill>
                <a:latin typeface="Cambria"/>
                <a:cs typeface="Cambria"/>
              </a:rPr>
              <a:t>о </a:t>
            </a:r>
            <a:r>
              <a:rPr sz="1800" spc="-10" dirty="0">
                <a:solidFill>
                  <a:srgbClr val="0CF4D8"/>
                </a:solidFill>
                <a:latin typeface="Cambria"/>
                <a:cs typeface="Cambria"/>
              </a:rPr>
              <a:t>старте </a:t>
            </a: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конкурсов </a:t>
            </a:r>
            <a:r>
              <a:rPr sz="1800" dirty="0">
                <a:solidFill>
                  <a:srgbClr val="0CF4D8"/>
                </a:solidFill>
                <a:latin typeface="Cambria"/>
                <a:cs typeface="Cambria"/>
              </a:rPr>
              <a:t>на </a:t>
            </a: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получение мер </a:t>
            </a:r>
            <a:r>
              <a:rPr sz="1800" spc="-38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spc="-10" dirty="0">
                <a:solidFill>
                  <a:srgbClr val="0CF4D8"/>
                </a:solidFill>
                <a:latin typeface="Cambria"/>
                <a:cs typeface="Cambria"/>
              </a:rPr>
              <a:t>поддержки</a:t>
            </a:r>
            <a:endParaRPr sz="1800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298450" indent="-285750">
              <a:lnSpc>
                <a:spcPct val="100000"/>
              </a:lnSpc>
              <a:spcBef>
                <a:spcPts val="525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Новостная</a:t>
            </a:r>
            <a:r>
              <a:rPr sz="1800" spc="-4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повестка</a:t>
            </a:r>
            <a:endParaRPr sz="1800" dirty="0">
              <a:solidFill>
                <a:srgbClr val="0CF4D8"/>
              </a:solidFill>
              <a:latin typeface="Cambria"/>
              <a:cs typeface="Cambria"/>
            </a:endParaRPr>
          </a:p>
          <a:p>
            <a:pPr marL="298450" indent="-285750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Анонсы</a:t>
            </a:r>
            <a:r>
              <a:rPr sz="180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полезных</a:t>
            </a:r>
            <a:r>
              <a:rPr sz="180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spc="-5" dirty="0">
                <a:solidFill>
                  <a:srgbClr val="0CF4D8"/>
                </a:solidFill>
                <a:latin typeface="Cambria"/>
                <a:cs typeface="Cambria"/>
              </a:rPr>
              <a:t>мероприятий</a:t>
            </a:r>
            <a:endParaRPr sz="1800" dirty="0">
              <a:solidFill>
                <a:srgbClr val="0CF4D8"/>
              </a:solidFill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48369" y="5949188"/>
            <a:ext cx="2794635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225"/>
              </a:spcBef>
            </a:pPr>
            <a:r>
              <a:rPr sz="1800" b="1" spc="-5" dirty="0">
                <a:solidFill>
                  <a:srgbClr val="0CF4D8"/>
                </a:solidFill>
                <a:latin typeface="Cambria"/>
                <a:cs typeface="Cambria"/>
              </a:rPr>
              <a:t>Более 100 тысяч </a:t>
            </a:r>
            <a:r>
              <a:rPr sz="1800" b="1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b="1" spc="-5" dirty="0">
                <a:solidFill>
                  <a:srgbClr val="0CF4D8"/>
                </a:solidFill>
                <a:latin typeface="Cambria"/>
                <a:cs typeface="Cambria"/>
              </a:rPr>
              <a:t>посещений</a:t>
            </a:r>
            <a:r>
              <a:rPr sz="1800" b="1" spc="-1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b="1" dirty="0">
                <a:solidFill>
                  <a:srgbClr val="0CF4D8"/>
                </a:solidFill>
                <a:latin typeface="Cambria"/>
                <a:cs typeface="Cambria"/>
              </a:rPr>
              <a:t>с</a:t>
            </a:r>
            <a:r>
              <a:rPr sz="1800" b="1" spc="-5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b="1" spc="-15" dirty="0">
                <a:solidFill>
                  <a:srgbClr val="0CF4D8"/>
                </a:solidFill>
                <a:latin typeface="Cambria"/>
                <a:cs typeface="Cambria"/>
              </a:rPr>
              <a:t>начала</a:t>
            </a:r>
            <a:r>
              <a:rPr sz="1800" b="1" spc="-10" dirty="0">
                <a:solidFill>
                  <a:srgbClr val="0CF4D8"/>
                </a:solidFill>
                <a:latin typeface="Cambria"/>
                <a:cs typeface="Cambria"/>
              </a:rPr>
              <a:t> </a:t>
            </a:r>
            <a:r>
              <a:rPr sz="1800" b="1" spc="-35" dirty="0">
                <a:solidFill>
                  <a:srgbClr val="0CF4D8"/>
                </a:solidFill>
                <a:latin typeface="Cambria"/>
                <a:cs typeface="Cambria"/>
              </a:rPr>
              <a:t>года</a:t>
            </a:r>
            <a:endParaRPr sz="1800" dirty="0">
              <a:solidFill>
                <a:srgbClr val="0CF4D8"/>
              </a:solidFill>
              <a:latin typeface="Cambria"/>
              <a:cs typeface="Cambr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72454" y="571893"/>
            <a:ext cx="5863590" cy="3326129"/>
            <a:chOff x="172454" y="571893"/>
            <a:chExt cx="5863590" cy="3326129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1978" y="581418"/>
              <a:ext cx="5844351" cy="330661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77216" y="576656"/>
              <a:ext cx="5854065" cy="3316604"/>
            </a:xfrm>
            <a:custGeom>
              <a:avLst/>
              <a:gdLst/>
              <a:ahLst/>
              <a:cxnLst/>
              <a:rect l="l" t="t" r="r" b="b"/>
              <a:pathLst>
                <a:path w="5854065" h="3316604">
                  <a:moveTo>
                    <a:pt x="0" y="0"/>
                  </a:moveTo>
                  <a:lnTo>
                    <a:pt x="5853877" y="0"/>
                  </a:lnTo>
                  <a:lnTo>
                    <a:pt x="5853877" y="3316139"/>
                  </a:lnTo>
                  <a:lnTo>
                    <a:pt x="0" y="331613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B4C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17807" y="4481062"/>
            <a:ext cx="1424526" cy="1424526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87235" y="4107515"/>
            <a:ext cx="5918835" cy="2571115"/>
            <a:chOff x="187235" y="4107515"/>
            <a:chExt cx="5918835" cy="257111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759" y="4167343"/>
              <a:ext cx="5899240" cy="245573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91997" y="4112277"/>
              <a:ext cx="5909310" cy="2561590"/>
            </a:xfrm>
            <a:custGeom>
              <a:avLst/>
              <a:gdLst/>
              <a:ahLst/>
              <a:cxnLst/>
              <a:rect l="l" t="t" r="r" b="b"/>
              <a:pathLst>
                <a:path w="5909310" h="2561590">
                  <a:moveTo>
                    <a:pt x="0" y="0"/>
                  </a:moveTo>
                  <a:lnTo>
                    <a:pt x="5908765" y="0"/>
                  </a:lnTo>
                  <a:lnTo>
                    <a:pt x="5908765" y="2561290"/>
                  </a:lnTo>
                  <a:lnTo>
                    <a:pt x="0" y="256129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B4C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879580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1390</TotalTime>
  <Words>1242</Words>
  <Application>Microsoft Office PowerPoint</Application>
  <PresentationFormat>Широкоэкранный</PresentationFormat>
  <Paragraphs>307</Paragraphs>
  <Slides>20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2" baseType="lpstr">
      <vt:lpstr>Arial</vt:lpstr>
      <vt:lpstr>Arial Black</vt:lpstr>
      <vt:lpstr>Arial MT</vt:lpstr>
      <vt:lpstr>Bookman Old Style</vt:lpstr>
      <vt:lpstr>Calibri</vt:lpstr>
      <vt:lpstr>Calibri Light</vt:lpstr>
      <vt:lpstr>Cambria</vt:lpstr>
      <vt:lpstr>Cambria Math</vt:lpstr>
      <vt:lpstr>Century Gothic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ФИЛИАЛ ТПП МО ЛЕНИНСКОГО Г.О. МУНИЦИПАЛЬНЫЙ ЦЕНТР «МОЙ БИЗНЕС»</vt:lpstr>
      <vt:lpstr>ЦЕНТР МЕДИАЦИИ </vt:lpstr>
      <vt:lpstr>МАЛОЕ ПРЕДПРИНИМАТЕЛЬСТВО</vt:lpstr>
      <vt:lpstr>Презентация PowerPoint</vt:lpstr>
      <vt:lpstr>2 ИНДУСТРИАЛЬНЫХ ПАРКА</vt:lpstr>
      <vt:lpstr>3 ПРОМЫШЛЕННЫЕ ПЛОЩАДКИ</vt:lpstr>
      <vt:lpstr>Презентация PowerPoint</vt:lpstr>
      <vt:lpstr>СЕРВИСЫ для БИЗНЕСА в Московской области</vt:lpstr>
      <vt:lpstr>ИНВЕСТИЦИОННЫЙ ПОРТАЛ он-лайн получение СЕРВИСОВ для бизнеса</vt:lpstr>
      <vt:lpstr>ИНВЕСТИЦИОННАЯ КАРТА МОСКОВСКОЙ ОБЛАСТИ</vt:lpstr>
      <vt:lpstr>Новый сервис: Получи НЕДВИЖИМОСТЬ для МСП за 1 рубль</vt:lpstr>
      <vt:lpstr>НОВЫЙ СЕРВИС для МСП – Получи помещение/здание без торгов за 1 рубль</vt:lpstr>
      <vt:lpstr>КАК ПОЛУЧИТЬ СЕРВИС - подать заявку на ИнвестПортале МО</vt:lpstr>
      <vt:lpstr>ИНВЕСТИЦИОННЫЙ ПОРТАЛ МОСКОВСКОЙ ОБЛАСТИ – НАВИГАТОР ДЛЯ БИЗНЕСА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KireevaO</dc:creator>
  <cp:lastModifiedBy>Asus</cp:lastModifiedBy>
  <cp:revision>76</cp:revision>
  <cp:lastPrinted>2022-06-10T07:32:21Z</cp:lastPrinted>
  <dcterms:created xsi:type="dcterms:W3CDTF">2022-05-31T07:09:16Z</dcterms:created>
  <dcterms:modified xsi:type="dcterms:W3CDTF">2023-11-15T10:50:13Z</dcterms:modified>
</cp:coreProperties>
</file>