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86" r:id="rId4"/>
    <p:sldId id="289" r:id="rId5"/>
    <p:sldId id="258" r:id="rId6"/>
    <p:sldId id="291" r:id="rId7"/>
    <p:sldId id="292" r:id="rId8"/>
    <p:sldId id="261" r:id="rId9"/>
    <p:sldId id="308" r:id="rId10"/>
    <p:sldId id="304" r:id="rId11"/>
    <p:sldId id="305" r:id="rId12"/>
    <p:sldId id="306" r:id="rId13"/>
    <p:sldId id="309" r:id="rId14"/>
    <p:sldId id="311" r:id="rId15"/>
    <p:sldId id="312" r:id="rId16"/>
    <p:sldId id="298" r:id="rId17"/>
    <p:sldId id="313" r:id="rId18"/>
    <p:sldId id="314" r:id="rId19"/>
    <p:sldId id="315" r:id="rId20"/>
    <p:sldId id="299" r:id="rId21"/>
    <p:sldId id="293" r:id="rId22"/>
    <p:sldId id="300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95" r:id="rId43"/>
    <p:sldId id="296" r:id="rId44"/>
    <p:sldId id="297" r:id="rId45"/>
    <p:sldId id="259" r:id="rId46"/>
    <p:sldId id="262" r:id="rId47"/>
    <p:sldId id="301" r:id="rId48"/>
    <p:sldId id="302" r:id="rId49"/>
    <p:sldId id="303" r:id="rId50"/>
    <p:sldId id="290" r:id="rId51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7813"/>
    <a:srgbClr val="EAE9F5"/>
    <a:srgbClr val="FCF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09" autoAdjust="0"/>
    <p:restoredTop sz="94660"/>
  </p:normalViewPr>
  <p:slideViewPr>
    <p:cSldViewPr snapToGrid="0">
      <p:cViewPr varScale="1">
        <p:scale>
          <a:sx n="88" d="100"/>
          <a:sy n="88" d="100"/>
        </p:scale>
        <p:origin x="3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34900199672003E-2"/>
          <c:y val="0.10339712656725743"/>
          <c:w val="0.57492095679481081"/>
          <c:h val="0.818766513865609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25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Госпошлина</c:v>
                </c:pt>
                <c:pt idx="4">
                  <c:v>Земельный налог</c:v>
                </c:pt>
                <c:pt idx="5">
                  <c:v>Налог на имущество физических лиц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2591.9</c:v>
                </c:pt>
                <c:pt idx="1">
                  <c:v>28.5</c:v>
                </c:pt>
                <c:pt idx="2">
                  <c:v>1280.2</c:v>
                </c:pt>
                <c:pt idx="3">
                  <c:v>43.3</c:v>
                </c:pt>
                <c:pt idx="4">
                  <c:v>1453.7</c:v>
                </c:pt>
                <c:pt idx="5">
                  <c:v>310.8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AB-434B-A748-C2D490D38BE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 w="101600" prst="riblet"/>
        </a:sp3d>
      </c:spPr>
    </c:plotArea>
    <c:legend>
      <c:legendPos val="r"/>
      <c:layout>
        <c:manualLayout>
          <c:xMode val="edge"/>
          <c:yMode val="edge"/>
          <c:x val="0.69198884243970282"/>
          <c:y val="3.6522061094851885E-2"/>
          <c:w val="0.24136742455988724"/>
          <c:h val="0.84062197598012467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180"/>
      <c:depthPercent val="10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12"/>
          <c:dLbls>
            <c:dLbl>
              <c:idx val="0"/>
              <c:layout>
                <c:manualLayout>
                  <c:x val="9.9953108951613065E-2"/>
                  <c:y val="-8.983168536829241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E3A-48B0-B2FE-105D09BF5F48}"/>
                </c:ext>
              </c:extLst>
            </c:dLbl>
            <c:dLbl>
              <c:idx val="1"/>
              <c:layout>
                <c:manualLayout>
                  <c:x val="3.7308071212042264E-2"/>
                  <c:y val="-1.02231065235175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E3A-48B0-B2FE-105D09BF5F48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 baseline="0"/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</c:v>
                </c:pt>
                <c:pt idx="1">
                  <c:v>Доходы от продажи активов</c:v>
                </c:pt>
                <c:pt idx="2">
                  <c:v>Штрафы, санкции, возмещение ущерба</c:v>
                </c:pt>
                <c:pt idx="3">
                  <c:v>Прочие неналоговые доходы</c:v>
                </c:pt>
                <c:pt idx="4">
                  <c:v>Доходы от оказания услуг</c:v>
                </c:pt>
                <c:pt idx="5">
                  <c:v>Плата за пользование природными ресурсами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343.9</c:v>
                </c:pt>
                <c:pt idx="1">
                  <c:v>98.1</c:v>
                </c:pt>
                <c:pt idx="2">
                  <c:v>4.5</c:v>
                </c:pt>
                <c:pt idx="3">
                  <c:v>3.5</c:v>
                </c:pt>
                <c:pt idx="4">
                  <c:v>0.4</c:v>
                </c:pt>
                <c:pt idx="5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3A-48B0-B2FE-105D09BF5F4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ayout>
        <c:manualLayout>
          <c:xMode val="edge"/>
          <c:yMode val="edge"/>
          <c:x val="0.72984188468376943"/>
          <c:y val="2.6375380492786538E-2"/>
          <c:w val="0.23628766304877688"/>
          <c:h val="0.93335437476644012"/>
        </c:manualLayout>
      </c:layout>
      <c:overlay val="0"/>
      <c:txPr>
        <a:bodyPr/>
        <a:lstStyle/>
        <a:p>
          <a:pPr>
            <a:defRPr sz="1200" b="1" i="1">
              <a:solidFill>
                <a:schemeClr val="tx2">
                  <a:lumMod val="75000"/>
                </a:schemeClr>
              </a:solidFill>
              <a:effectLst/>
            </a:defRPr>
          </a:pPr>
          <a:endParaRPr lang="ru-RU"/>
        </a:p>
      </c:txPr>
    </c:legend>
    <c:plotVisOnly val="1"/>
    <c:dispBlanksAs val="zero"/>
    <c:showDLblsOverMax val="0"/>
  </c:chart>
  <c:spPr>
    <a:scene3d>
      <a:camera prst="orthographicFront"/>
      <a:lightRig rig="threePt" dir="t"/>
    </a:scene3d>
    <a:sp3d>
      <a:bevelB/>
    </a:sp3d>
  </c:spPr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Иные МБТ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64800" tIns="108000" rIns="38100" bIns="19050" anchor="ctr" anchorCtr="1">
                <a:spAutoFit/>
              </a:bodyPr>
              <a:lstStyle/>
              <a:p>
                <a:pPr>
                  <a:defRPr sz="18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27.1</c:v>
                </c:pt>
                <c:pt idx="1">
                  <c:v>43.7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6C-445C-BA90-F89C9A5B58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08000" rIns="38100" bIns="19050" anchor="ctr" anchorCtr="1">
                <a:spAutoFit/>
              </a:bodyPr>
              <a:lstStyle/>
              <a:p>
                <a:pPr>
                  <a:defRPr sz="18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40.799999999999997</c:v>
                </c:pt>
                <c:pt idx="1">
                  <c:v>59.2</c:v>
                </c:pt>
                <c:pt idx="2">
                  <c:v>6.9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6C-445C-BA90-F89C9A5B584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4"/>
              <c:layout>
                <c:manualLayout>
                  <c:x val="-1.3105861767279091E-2"/>
                  <c:y val="-5.75377111014774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C6C-445C-BA90-F89C9A5B58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08000" rIns="38100" bIns="19050" anchor="ctr" anchorCtr="1">
                <a:spAutoFit/>
              </a:bodyPr>
              <a:lstStyle/>
              <a:p>
                <a:pPr>
                  <a:defRPr sz="18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761.2</c:v>
                </c:pt>
                <c:pt idx="1">
                  <c:v>1156.7</c:v>
                </c:pt>
                <c:pt idx="2">
                  <c:v>3884</c:v>
                </c:pt>
                <c:pt idx="3">
                  <c:v>5738.9</c:v>
                </c:pt>
                <c:pt idx="4">
                  <c:v>2282.8000000000002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6C-445C-BA90-F89C9A5B584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3"/>
              <c:layout>
                <c:manualLayout>
                  <c:x val="3.802402910819562E-2"/>
                  <c:y val="-4.2276664986973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C1F-40FB-8BBC-414A46B265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08000" rIns="38100" bIns="19050" anchor="ctr" anchorCtr="1">
                <a:spAutoFit/>
              </a:bodyPr>
              <a:lstStyle/>
              <a:p>
                <a:pPr>
                  <a:defRPr sz="18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3292.2</c:v>
                </c:pt>
                <c:pt idx="1">
                  <c:v>3494</c:v>
                </c:pt>
                <c:pt idx="2">
                  <c:v>3813.3</c:v>
                </c:pt>
                <c:pt idx="3">
                  <c:v>3814.2</c:v>
                </c:pt>
                <c:pt idx="4">
                  <c:v>3794.2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6C-445C-BA90-F89C9A5B584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36499104"/>
        <c:axId val="436504512"/>
        <c:axId val="365719168"/>
      </c:bar3DChart>
      <c:catAx>
        <c:axId val="436499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6504512"/>
        <c:crosses val="autoZero"/>
        <c:auto val="1"/>
        <c:lblAlgn val="ctr"/>
        <c:lblOffset val="100"/>
        <c:noMultiLvlLbl val="0"/>
      </c:catAx>
      <c:valAx>
        <c:axId val="4365045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36499104"/>
        <c:crosses val="autoZero"/>
        <c:crossBetween val="between"/>
      </c:valAx>
      <c:serAx>
        <c:axId val="365719168"/>
        <c:scaling>
          <c:orientation val="minMax"/>
        </c:scaling>
        <c:delete val="1"/>
        <c:axPos val="b"/>
        <c:majorTickMark val="none"/>
        <c:minorTickMark val="none"/>
        <c:tickLblPos val="nextTo"/>
        <c:crossAx val="436504512"/>
        <c:crosses val="autoZero"/>
      </c:ser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70"/>
      <c:rAngAx val="0"/>
      <c:perspective val="1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949219254897031"/>
          <c:y val="6.4366034849972609E-2"/>
          <c:w val="0.52789430629301148"/>
          <c:h val="0.8450251913468603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explosion val="7"/>
          <c:dPt>
            <c:idx val="2"/>
            <c:bubble3D val="0"/>
            <c:explosion val="2"/>
            <c:extLst>
              <c:ext xmlns:c16="http://schemas.microsoft.com/office/drawing/2014/chart" uri="{C3380CC4-5D6E-409C-BE32-E72D297353CC}">
                <c16:uniqueId val="{00000001-326E-40FF-A606-114D10E11D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Лист1!$A$2:$A$19</c:f>
              <c:strCache>
                <c:ptCount val="18"/>
                <c:pt idx="0">
                  <c:v>Здравоохранение</c:v>
                </c:pt>
                <c:pt idx="1">
                  <c:v>Культура</c:v>
                </c:pt>
                <c:pt idx="2">
                  <c:v>Образование</c:v>
                </c:pt>
                <c:pt idx="3">
                  <c:v>Социальная защита населения</c:v>
                </c:pt>
                <c:pt idx="4">
                  <c:v>Спорт</c:v>
                </c:pt>
                <c:pt idx="5">
                  <c:v>Развитие сельского хозяйства</c:v>
                </c:pt>
                <c:pt idx="6">
                  <c:v>Экология и окружающая среда</c:v>
                </c:pt>
                <c:pt idx="7">
                  <c:v>Безопасность и обеспечение безопасности жизнедеятельности населения</c:v>
                </c:pt>
                <c:pt idx="8">
                  <c:v>Жилище</c:v>
                </c:pt>
                <c:pt idx="9">
                  <c:v>Развитие инженерной инфраструктуры и энергоэффективности</c:v>
                </c:pt>
                <c:pt idx="10">
                  <c:v>Предпринимательство</c:v>
                </c:pt>
                <c:pt idx="11">
                  <c:v>Управление имуществом и муниципальными финансами</c:v>
                </c:pt>
                <c:pt idx="12">
                  <c:v>Развитие институтов гражданского общества, повышение эффективности местного самоуправления и реализации молодежной политики</c:v>
                </c:pt>
                <c:pt idx="13">
                  <c:v>Развитие и функционирование дорожно-транспортного комплекса</c:v>
                </c:pt>
                <c:pt idx="14">
                  <c:v>Цифровое муниципальное образование</c:v>
                </c:pt>
                <c:pt idx="15">
                  <c:v>Архитектура и градостроительство</c:v>
                </c:pt>
                <c:pt idx="16">
                  <c:v>Формирование современной комфортной городской среды</c:v>
                </c:pt>
                <c:pt idx="17">
                  <c:v>Строительство объектов социальной инфраструктуры</c:v>
                </c:pt>
              </c:strCache>
            </c:strRef>
          </c:cat>
          <c:val>
            <c:numRef>
              <c:f>Лист1!$B$2:$B$19</c:f>
              <c:numCache>
                <c:formatCode>0.00</c:formatCode>
                <c:ptCount val="18"/>
                <c:pt idx="0">
                  <c:v>0.15427399676050438</c:v>
                </c:pt>
                <c:pt idx="1">
                  <c:v>4.0909640098426525</c:v>
                </c:pt>
                <c:pt idx="2">
                  <c:v>37.635076461708806</c:v>
                </c:pt>
                <c:pt idx="3">
                  <c:v>0.94320473847055897</c:v>
                </c:pt>
                <c:pt idx="4">
                  <c:v>2.3867787443095501</c:v>
                </c:pt>
                <c:pt idx="5">
                  <c:v>3.9123885578463913E-2</c:v>
                </c:pt>
                <c:pt idx="6">
                  <c:v>2.211356294030337E-2</c:v>
                </c:pt>
                <c:pt idx="7">
                  <c:v>1.2895849495627358</c:v>
                </c:pt>
                <c:pt idx="8">
                  <c:v>0.36101069588077522</c:v>
                </c:pt>
                <c:pt idx="9">
                  <c:v>3.919375160749917</c:v>
                </c:pt>
                <c:pt idx="10">
                  <c:v>1.435106946609343E-2</c:v>
                </c:pt>
                <c:pt idx="11">
                  <c:v>6.6717189128353063</c:v>
                </c:pt>
                <c:pt idx="12">
                  <c:v>0.95767485005787356</c:v>
                </c:pt>
                <c:pt idx="13">
                  <c:v>4.5613889814612598</c:v>
                </c:pt>
                <c:pt idx="14">
                  <c:v>1.8191245971762433</c:v>
                </c:pt>
                <c:pt idx="15">
                  <c:v>3.843216403019821E-2</c:v>
                </c:pt>
                <c:pt idx="16">
                  <c:v>9.751648500174035</c:v>
                </c:pt>
                <c:pt idx="17">
                  <c:v>23.758583984568123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6E-40FF-A606-114D10E11D3A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"/>
          <c:y val="5.4555615068867212E-3"/>
          <c:w val="0.50739020288526804"/>
          <c:h val="0.99224167223621818"/>
        </c:manualLayout>
      </c:layout>
      <c:overlay val="1"/>
      <c:txPr>
        <a:bodyPr/>
        <a:lstStyle/>
        <a:p>
          <a:pPr>
            <a:defRPr sz="1010" baseline="0"/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0.52041</cdr:x>
      <cdr:y>0.25455</cdr:y>
    </cdr:from>
    <cdr:to>
      <cdr:x>0.69971</cdr:x>
      <cdr:y>0.43373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72408" y="1008112"/>
          <a:ext cx="1265295" cy="7096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0.06452</cdr:x>
      <cdr:y>0.45455</cdr:y>
    </cdr:from>
    <cdr:to>
      <cdr:x>0.16327</cdr:x>
      <cdr:y>0.59683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5304" y="1800200"/>
          <a:ext cx="696824" cy="563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0.05102</cdr:x>
      <cdr:y>0.16364</cdr:y>
    </cdr:from>
    <cdr:to>
      <cdr:x>0.21429</cdr:x>
      <cdr:y>0.3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1" y="648072"/>
          <a:ext cx="1152158" cy="5400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0.2551</cdr:x>
      <cdr:y>0.12727</cdr:y>
    </cdr:from>
    <cdr:to>
      <cdr:x>0.38468</cdr:x>
      <cdr:y>0.35816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800200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0.18367</cdr:x>
      <cdr:y>0.09091</cdr:y>
    </cdr:from>
    <cdr:to>
      <cdr:x>0.29382</cdr:x>
      <cdr:y>0.2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96144" y="360040"/>
          <a:ext cx="77731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0.30691</cdr:x>
      <cdr:y>0.12727</cdr:y>
    </cdr:from>
    <cdr:to>
      <cdr:x>0.43649</cdr:x>
      <cdr:y>0.35816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165821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0.28524</cdr:x>
      <cdr:y>0.05455</cdr:y>
    </cdr:from>
    <cdr:to>
      <cdr:x>0.36687</cdr:x>
      <cdr:y>0.18182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12869" y="216024"/>
          <a:ext cx="5760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0.32653</cdr:x>
      <cdr:y>0.16973</cdr:y>
    </cdr:from>
    <cdr:to>
      <cdr:x>0.49692</cdr:x>
      <cdr:y>0.25455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304256" y="672192"/>
          <a:ext cx="1202401" cy="3359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0.25472</cdr:x>
      <cdr:y>0.48324</cdr:y>
    </cdr:from>
    <cdr:to>
      <cdr:x>0.37451</cdr:x>
      <cdr:y>0.64481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2304256"/>
          <a:ext cx="914400" cy="770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F1B172-3694-4E50-89CC-0DBD68CD2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1B81F7-1E86-4893-A4C1-B89C846A8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E43F7E-F5F5-45F5-9B96-4C6D02E44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FD7789-ABA3-4BE9-A5E4-687FAD2BF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4A2306-51FD-4ADA-9C96-68CE0AB68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417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36BF5E-E466-4D34-8BEA-DAA2B2A10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7A4EC2-7C5B-43C3-AC8A-6ADB419CF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06C5BF-4C14-4698-A92A-A30ABDEE6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863D49-DA4A-42E9-A24F-7E132F93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ADC015-07D2-48DA-8753-1A4A64C30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542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47325-7FA7-4BBD-BEB3-4F4BE35C8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74310A-524B-4297-AA0C-624B5806E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57E5C1-3D35-4E1F-8B5C-85358E3E4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D7B8D4-7673-4C3F-B3E3-1A882DCA8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232571-653A-40E9-89CB-6FB28502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283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5DB9F2-B680-4A9E-A9EF-4C2B1B1C6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DE49B7-C2F2-4AB0-A441-5709F0AEDA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71FA33-6088-4098-A2A7-35A799B63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7E0F21-9781-4C00-812A-4C9B41AE5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67F3AB-18C8-455F-A3A4-FCE4C8D81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750B3F-F5A8-4AB2-8F55-101D8B0D6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31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8F45B-6C84-4D89-BD52-CE04CA5D1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2A4D3B-A199-4091-910F-14B548644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40963E-3430-41A0-ADD8-9048CD3A8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C18AF7-6E03-4AF2-8760-9660EB4A1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B64AB8C-E28B-4046-A3C6-F64EF1761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187AE0-F9D0-49FF-9CE8-31484F516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C558798-62B9-4E59-AF50-C63601C14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2711BC1-F293-4123-997B-B81345A88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35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F6E7B-BBDA-4621-8CC4-9AE8C559A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6B58841-BCA3-4352-98C9-0DC62A642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20F42D2-A633-4DE2-9AEA-8AE2C19A6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B95FD7-35C7-4286-ABD6-52241ED49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80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7CBDAC-0310-47E8-B9F2-2904040D6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71EFD1C-ACC9-4EDD-A794-9F16CF7E3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D4E558-81DC-45C4-8867-73F4AB12B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09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C6DA8-E66B-4456-8677-A13D3899E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6BE7DE-0B4A-4818-81BD-D8A2E1F1A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EF7D22-97B0-42BE-945B-4C077F0DF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A2B375-68C4-4F4C-B268-3D2BF1481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00996E-6FFD-49A0-8E72-6A6B1CD72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36A7F1-9C53-4BAE-9519-03B9134A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01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E47D1-7D08-445D-9474-5A85ABBF7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808550-3214-4B5E-A119-6DBF6B2E2B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C86B97-566A-4974-B745-EB6F916DB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B601FF-9511-4FC8-9015-CFA7CCEB1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052C80-4A46-49EA-89CD-CD61396A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7A369B-BA6E-4B6D-94D7-E73FB7274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04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33BB2-C4EE-4055-8CD4-05B44307E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3F4C6E-F5E9-4CFE-9775-FCB64A11D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CAB88-4FE7-4F9B-AE0B-F3F96F4E7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39E425-81A5-4135-B72E-52D7A8FC5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2D783B-1CA6-4E29-ABC9-DA39900D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41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B700888-AAE8-4FB0-AF8F-713221AB24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869135-D1A2-4075-9A72-F746018C8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929C78-0DF4-491A-A0C0-4DEEC02C0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99B4E5-C6CA-437E-91D3-391699F8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EBE336-D45B-4BE2-BB5A-EE0DE8417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32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69807-64D0-4673-B09B-34478F2D3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FC9C7B-6969-490F-BB06-CC0B1B3D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9FFA9-4DC0-401B-97FB-F73D1F4E1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9A98D-3FBD-4AD0-9AB6-3BCCF814513F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C76C7E-4DE7-4C63-980A-71A627D20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3D708A-804F-4C58-A0F3-DF477D6262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74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mailto:finupr@fin-vidnoe.r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3F3FD7-2E6C-4967-9694-F40B16B8C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7AD4285-6EE7-4812-8BA7-B17528ACC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CE2D42-F14C-484E-8646-8ECEA28E1829}"/>
              </a:ext>
            </a:extLst>
          </p:cNvPr>
          <p:cNvSpPr txBox="1"/>
          <p:nvPr/>
        </p:nvSpPr>
        <p:spPr>
          <a:xfrm>
            <a:off x="475130" y="1027906"/>
            <a:ext cx="111162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БЮДЖЕТ ДЛЯ </a:t>
            </a:r>
            <a:r>
              <a:rPr lang="ru-RU" sz="3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ГРАЖДАН</a:t>
            </a: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ru-RU" sz="3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к проекту решения </a:t>
            </a:r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Совета депутатов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Ленинского городского округа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«О бюджете </a:t>
            </a:r>
            <a:r>
              <a:rPr lang="ru-RU" sz="3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Ленинского городского округа 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на </a:t>
            </a:r>
            <a:r>
              <a:rPr lang="ru-RU" sz="3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2022 год и </a:t>
            </a:r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на плановый период </a:t>
            </a:r>
            <a:endParaRPr lang="ru-RU" sz="3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 и 2024 годов»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  <a:ea typeface="Inter Medium" panose="020B050203000000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38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FBC5AA-3082-4413-9F5A-70D7C1567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ACEEBD-E365-41CC-812F-E0139EA91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9D03D6-F531-4AFA-AAEA-C9D7CB676BCA}"/>
              </a:ext>
            </a:extLst>
          </p:cNvPr>
          <p:cNvSpPr txBox="1"/>
          <p:nvPr/>
        </p:nvSpPr>
        <p:spPr>
          <a:xfrm>
            <a:off x="2528514" y="254441"/>
            <a:ext cx="1507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ea typeface="Inter Medium" panose="020B0502030000000004" pitchFamily="34" charset="0"/>
              </a:rPr>
              <a:t>Глоссарий</a:t>
            </a:r>
            <a:endParaRPr lang="ru-RU" sz="2400" dirty="0">
              <a:solidFill>
                <a:schemeClr val="bg1"/>
              </a:solidFill>
              <a:latin typeface="Calibri" panose="020F0502020204030204" pitchFamily="34" charset="0"/>
              <a:ea typeface="Inter Medium" panose="020B05020300000000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5E17F-EE6F-4A60-A50A-37B294D60EF1}"/>
              </a:ext>
            </a:extLst>
          </p:cNvPr>
          <p:cNvSpPr txBox="1"/>
          <p:nvPr/>
        </p:nvSpPr>
        <p:spPr>
          <a:xfrm>
            <a:off x="3039291" y="1351721"/>
            <a:ext cx="6531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2000" dirty="0"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6374" y="1106471"/>
            <a:ext cx="2160494" cy="15112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2566" y="2960113"/>
            <a:ext cx="1788750" cy="17777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6374" y="5080265"/>
            <a:ext cx="2325589" cy="13832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57005" y="238144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Доходы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–поступающие в бюджет денежные средства, за исключением средств, являющихся источниками финансирования дефицита бюджета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85882" y="338731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Расходы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–выплачиваемые из бюджета  денежные средства, за исключением средств, являющихся источниками финансирования дефицита бюджета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766224" y="443505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Дефицит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–превышение расходов бюджета над его доходами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31687" y="5295507"/>
            <a:ext cx="5750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Профицит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–превышение доходов бюджета над его расходами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065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0285" y="195943"/>
            <a:ext cx="176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Глоссарий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80657" y="1126315"/>
            <a:ext cx="87085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endParaRPr lang="ru-RU" sz="2000" dirty="0"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337" y="2923276"/>
            <a:ext cx="7458892" cy="361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8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0285" y="195943"/>
            <a:ext cx="176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Глоссарий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80657" y="1126315"/>
            <a:ext cx="7892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отношения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взаимоотношения между РФ, субъектами РФ и муниципальными образованиями по вопросам осуществления бюджетного </a:t>
            </a:r>
            <a:r>
              <a:rPr lang="ru-RU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endParaRPr lang="ru-RU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3057" y="2211227"/>
            <a:ext cx="7739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средства, предоставляемые одним бюджетом бюджетной системы РФ другому </a:t>
            </a:r>
            <a:r>
              <a:rPr lang="ru-RU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бюджету, предоставляются в виде дотаций, субвенций, субсидий</a:t>
            </a:r>
            <a:endParaRPr lang="ru-RU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8486" y="3296139"/>
            <a:ext cx="7717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обязательства муниципальных образований по полученным кредитам, предоставленным гарантиям перед третьими </a:t>
            </a:r>
            <a:r>
              <a:rPr lang="ru-RU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лицами</a:t>
            </a:r>
            <a:endParaRPr lang="ru-RU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550" y="5083060"/>
            <a:ext cx="2329755" cy="15531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36571" y="4205897"/>
            <a:ext cx="5780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истема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и инструментов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политики, обеспечивающих в рамках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функций достижение приоритетов и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</a:t>
            </a:r>
          </a:p>
        </p:txBody>
      </p:sp>
    </p:spTree>
    <p:extLst>
      <p:ext uri="{BB962C8B-B14F-4D97-AF65-F5344CB8AC3E}">
        <p14:creationId xmlns:p14="http://schemas.microsoft.com/office/powerpoint/2010/main" val="155746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49113"/>
              </p:ext>
            </p:extLst>
          </p:nvPr>
        </p:nvGraphicFramePr>
        <p:xfrm>
          <a:off x="261257" y="946569"/>
          <a:ext cx="11721738" cy="57485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56280">
                  <a:extLst>
                    <a:ext uri="{9D8B030D-6E8A-4147-A177-3AD203B41FA5}">
                      <a16:colId xmlns:a16="http://schemas.microsoft.com/office/drawing/2014/main" val="996640254"/>
                    </a:ext>
                  </a:extLst>
                </a:gridCol>
                <a:gridCol w="1167881">
                  <a:extLst>
                    <a:ext uri="{9D8B030D-6E8A-4147-A177-3AD203B41FA5}">
                      <a16:colId xmlns:a16="http://schemas.microsoft.com/office/drawing/2014/main" val="1571768268"/>
                    </a:ext>
                  </a:extLst>
                </a:gridCol>
                <a:gridCol w="1049733">
                  <a:extLst>
                    <a:ext uri="{9D8B030D-6E8A-4147-A177-3AD203B41FA5}">
                      <a16:colId xmlns:a16="http://schemas.microsoft.com/office/drawing/2014/main" val="2981830046"/>
                    </a:ext>
                  </a:extLst>
                </a:gridCol>
                <a:gridCol w="1290325">
                  <a:extLst>
                    <a:ext uri="{9D8B030D-6E8A-4147-A177-3AD203B41FA5}">
                      <a16:colId xmlns:a16="http://schemas.microsoft.com/office/drawing/2014/main" val="3486906609"/>
                    </a:ext>
                  </a:extLst>
                </a:gridCol>
                <a:gridCol w="1336959">
                  <a:extLst>
                    <a:ext uri="{9D8B030D-6E8A-4147-A177-3AD203B41FA5}">
                      <a16:colId xmlns:a16="http://schemas.microsoft.com/office/drawing/2014/main" val="2947659588"/>
                    </a:ext>
                  </a:extLst>
                </a:gridCol>
                <a:gridCol w="1336959">
                  <a:extLst>
                    <a:ext uri="{9D8B030D-6E8A-4147-A177-3AD203B41FA5}">
                      <a16:colId xmlns:a16="http://schemas.microsoft.com/office/drawing/2014/main" val="2736714074"/>
                    </a:ext>
                  </a:extLst>
                </a:gridCol>
                <a:gridCol w="1383601">
                  <a:extLst>
                    <a:ext uri="{9D8B030D-6E8A-4147-A177-3AD203B41FA5}">
                      <a16:colId xmlns:a16="http://schemas.microsoft.com/office/drawing/2014/main" val="1180559055"/>
                    </a:ext>
                  </a:extLst>
                </a:gridCol>
              </a:tblGrid>
              <a:tr h="54917">
                <a:tc gridSpan="7"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35638"/>
                  </a:ext>
                </a:extLst>
              </a:tr>
              <a:tr h="5260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Показатели 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Единица </a:t>
                      </a:r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измерения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Отчет 2020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Оценка 2021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 2022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 2023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 2024 год 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404225"/>
                  </a:ext>
                </a:extLst>
              </a:tr>
              <a:tr h="185002">
                <a:tc>
                  <a:txBody>
                    <a:bodyPr/>
                    <a:lstStyle/>
                    <a:p>
                      <a:pPr marL="228600" indent="-228600" algn="l" fontAlgn="ctr">
                        <a:buAutoNum type="arabicPeriod"/>
                      </a:pPr>
                      <a:r>
                        <a:rPr lang="ru-RU" sz="105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Численность </a:t>
                      </a:r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постоянного населения (на конец года</a:t>
                      </a:r>
                      <a:r>
                        <a:rPr lang="ru-RU" sz="105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05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179 259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192 012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199 453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207 096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215 314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255055"/>
                  </a:ext>
                </a:extLst>
              </a:tr>
              <a:tr h="155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Естественный </a:t>
                      </a:r>
                      <a:r>
                        <a:rPr lang="ru-RU" sz="105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прирост населения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2 066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1 492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1 639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1 840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1 880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3972162"/>
                  </a:ext>
                </a:extLst>
              </a:tr>
              <a:tr h="155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Миграционный прирост </a:t>
                      </a:r>
                      <a:r>
                        <a:rPr lang="ru-RU" sz="105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населения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9 341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11 261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5 802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5 803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6 338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369873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Объем отгруженных товаров </a:t>
                      </a:r>
                      <a:r>
                        <a:rPr lang="ru-RU" sz="105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собственного </a:t>
                      </a:r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производства, выполненных работ и услуг собственными силами по промышленных видам деятельности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</a:t>
                      </a:r>
                      <a:r>
                        <a:rPr lang="ru-RU" sz="105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руб</a:t>
                      </a:r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41 368,90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42 308,80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35 234,60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36 352,60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37 550,90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045233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Инвестиции в основной капитал за счет </a:t>
                      </a:r>
                      <a:r>
                        <a:rPr lang="ru-RU" sz="105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сверх </a:t>
                      </a:r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источников финансирования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35 782,77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37 619,00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39 771,23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42 189,42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44 908,44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078097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Ввод в эксплуатацию жилых домов за год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тыс.кв.м.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609,29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570,00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590,43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685,00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718,00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298777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Уровень обеспеченности населения жильем (на конец года)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кв.м./человека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48,09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47,86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49,03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50,53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51,94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09314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Оборот розничной торговли в ценых соответствующих лет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127 743,40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105 489,50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116 174,90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128 793,00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143 320,90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58998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 Фонд заработной платы, всего по городскому округу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42 181,60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47 192,50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53 765,90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60 164,20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66 874,80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158791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 Среднемесячная начисленная заработная плата работников, всего по городскому округу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61 398,60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65 886,70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72 794,30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78 423,40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83 522,90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504514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 Количество дошкольных образовательных муниципальных организаций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24251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 Количество общеобразовательных муниципальных организаций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821378"/>
                  </a:ext>
                </a:extLst>
              </a:tr>
              <a:tr h="4606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 Среднемесячная номинальная </a:t>
                      </a:r>
                      <a:r>
                        <a:rPr lang="ru-RU" sz="105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начисленная </a:t>
                      </a:r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заработная плата педагогических работников общеобразовательных организаций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64 552,10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54 956,20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56 060,80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56 516,10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60 259,90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048238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 Среднемесячная номинальная начисленная заработная плата педагогических работников дошкольных образовательных организаций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64 131,30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64 131,30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65 096,50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65 096,50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65 096,50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77006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 Среднемесячная номинальная начисленная заработная плата педагогических работников организаций дополнительного образования детей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61 778,40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65 780,20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66 438,00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66 438,00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66 438,00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37784"/>
                  </a:ext>
                </a:extLst>
              </a:tr>
              <a:tr h="3894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 Среднемесячная начисленная заработная плата работников муниципальных учреждений культуры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48 528,00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53 608,20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57 031,70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61 023,90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65 295,60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80879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4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3315" y="272143"/>
            <a:ext cx="820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Основные направления бюджетной и налоговой политики Ленинского городского округа на 2022 год и на плановый период 2023 и 2024 годов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0914" y="1683164"/>
            <a:ext cx="870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определение </a:t>
            </a:r>
            <a:r>
              <a:rPr lang="ru-RU" dirty="0"/>
              <a:t>четких приоритетов использования бюджетных средств с учетом </a:t>
            </a:r>
            <a:r>
              <a:rPr lang="ru-RU" dirty="0" smtClean="0"/>
              <a:t>     текущей </a:t>
            </a:r>
            <a:r>
              <a:rPr lang="ru-RU" dirty="0"/>
              <a:t>экономической </a:t>
            </a:r>
            <a:r>
              <a:rPr lang="ru-RU" dirty="0" smtClean="0"/>
              <a:t>ситуации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216730" y="2769364"/>
            <a:ext cx="8360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применение </a:t>
            </a:r>
            <a:r>
              <a:rPr lang="ru-RU" dirty="0"/>
              <a:t>нормативов материально-технического обеспечения органов местного самоуправления и муниципальных казенных </a:t>
            </a:r>
            <a:r>
              <a:rPr lang="ru-RU" dirty="0" smtClean="0"/>
              <a:t>учреждений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526971" y="3827993"/>
            <a:ext cx="7794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эффективность </a:t>
            </a:r>
            <a:r>
              <a:rPr lang="ru-RU" dirty="0"/>
              <a:t>функционирования контрактной </a:t>
            </a:r>
            <a:r>
              <a:rPr lang="ru-RU" dirty="0" smtClean="0"/>
              <a:t>системы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396342" y="1175657"/>
            <a:ext cx="2830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Бюджетная политика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66507" y="5725689"/>
            <a:ext cx="7794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 эффективность функционирования контрактной системы, усиление контроля     в </a:t>
            </a:r>
            <a:r>
              <a:rPr lang="ru-RU" dirty="0"/>
              <a:t>сфере закупок товаров, работ, услуг для обеспечения муниципальных </a:t>
            </a:r>
            <a:r>
              <a:rPr lang="ru-RU" dirty="0" smtClean="0"/>
              <a:t>нужд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113316" y="2348783"/>
            <a:ext cx="7546522" cy="372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реализация приоритетных проектов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396343" y="3415695"/>
            <a:ext cx="8447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бережливость и максимальная отдача, снижение неэффективных трат бюджета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788229" y="4261756"/>
            <a:ext cx="8172449" cy="92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достижение в полном объеме уровня оплаты труда работников муниципальных учреждений социальной сферы в соответствии с отраслевыми целевыми показателями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929743" y="5247580"/>
            <a:ext cx="7737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выполнение ключевых и целевых показателей муниципальных программ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235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3315" y="272143"/>
            <a:ext cx="820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Основные направления бюджетной и налоговой политики Ленинского городского округа на 2022 год и на плановый период 2023 и 2024 годов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22814" y="1640337"/>
            <a:ext cx="8000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поддержка </a:t>
            </a:r>
            <a:r>
              <a:rPr lang="ru-RU" dirty="0"/>
              <a:t>инновационного предпринимательства, </a:t>
            </a:r>
            <a:r>
              <a:rPr lang="ru-RU" dirty="0" smtClean="0"/>
              <a:t>обеспечение             налогового </a:t>
            </a:r>
            <a:r>
              <a:rPr lang="ru-RU" dirty="0"/>
              <a:t>стимулирования инвестиционной деятельности и </a:t>
            </a:r>
            <a:r>
              <a:rPr lang="ru-RU" dirty="0" smtClean="0"/>
              <a:t>развитие </a:t>
            </a:r>
            <a:r>
              <a:rPr lang="ru-RU" dirty="0"/>
              <a:t>малого и среднего </a:t>
            </a:r>
            <a:r>
              <a:rPr lang="ru-RU" dirty="0" smtClean="0"/>
              <a:t>бизнеса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208564" y="2588757"/>
            <a:ext cx="845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увеличение </a:t>
            </a:r>
            <a:r>
              <a:rPr lang="ru-RU" dirty="0"/>
              <a:t>налогооблагаемой базы по местным налогам за счет вовлечения в налоговый оборот объектов недвижимости и земельных участков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2721" y="4030691"/>
            <a:ext cx="82051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реализация </a:t>
            </a:r>
            <a:r>
              <a:rPr lang="ru-RU" dirty="0"/>
              <a:t>налогового потенциала имущественных налогов, за счет доведения ставок налогов до максимальных значений, предусмотренных налоговым законодательством и </a:t>
            </a:r>
            <a:r>
              <a:rPr lang="ru-RU" dirty="0" smtClean="0"/>
              <a:t>оптимизация </a:t>
            </a:r>
            <a:r>
              <a:rPr lang="ru-RU" dirty="0"/>
              <a:t>налоговых льгот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6342" y="1175657"/>
            <a:ext cx="2830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Налоговая политика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39294" y="5033042"/>
            <a:ext cx="7519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повышение эффективности использования муниципальной собственности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318907" y="5664921"/>
            <a:ext cx="6604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сокращение недоимки  </a:t>
            </a:r>
            <a:r>
              <a:rPr lang="ru-RU" dirty="0"/>
              <a:t>по </a:t>
            </a:r>
            <a:r>
              <a:rPr lang="ru-RU" dirty="0" smtClean="0"/>
              <a:t>платежам в бюджет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516087" y="3299659"/>
            <a:ext cx="8142514" cy="66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у</a:t>
            </a:r>
            <a:r>
              <a:rPr lang="ru-RU" dirty="0" smtClean="0"/>
              <a:t>лучшение качества администрирования доходов бюджета  и снижение доли теневого сектора экономики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430486" y="6077640"/>
            <a:ext cx="7181849" cy="368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поиск дополнительных источников пополнения бюджета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682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285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Основные характеристики бюджета </a:t>
            </a:r>
            <a:r>
              <a:rPr lang="ru-RU" sz="2000" dirty="0" smtClean="0">
                <a:solidFill>
                  <a:schemeClr val="bg1"/>
                </a:solidFill>
              </a:rPr>
              <a:t> Ленинского </a:t>
            </a:r>
            <a:r>
              <a:rPr lang="ru-RU" sz="2000" dirty="0">
                <a:solidFill>
                  <a:schemeClr val="bg1"/>
                </a:solidFill>
              </a:rPr>
              <a:t>городского округа </a:t>
            </a:r>
            <a:endParaRPr lang="ru-RU" sz="2000" dirty="0" smtClean="0">
              <a:solidFill>
                <a:schemeClr val="bg1"/>
              </a:solidFill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в </a:t>
            </a:r>
            <a:r>
              <a:rPr lang="ru-RU" sz="2000" dirty="0">
                <a:solidFill>
                  <a:schemeClr val="bg1"/>
                </a:solidFill>
              </a:rPr>
              <a:t>сравнении </a:t>
            </a:r>
            <a:r>
              <a:rPr lang="ru-RU" sz="2000" dirty="0" smtClean="0">
                <a:solidFill>
                  <a:schemeClr val="bg1"/>
                </a:solidFill>
              </a:rPr>
              <a:t>с </a:t>
            </a:r>
            <a:r>
              <a:rPr lang="ru-RU" sz="2000" dirty="0">
                <a:solidFill>
                  <a:schemeClr val="bg1"/>
                </a:solidFill>
              </a:rPr>
              <a:t>предыдущими годами (млн. </a:t>
            </a:r>
            <a:r>
              <a:rPr lang="ru-RU" sz="2000" dirty="0" smtClean="0">
                <a:solidFill>
                  <a:schemeClr val="bg1"/>
                </a:solidFill>
              </a:rPr>
              <a:t>рублей)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510910"/>
              </p:ext>
            </p:extLst>
          </p:nvPr>
        </p:nvGraphicFramePr>
        <p:xfrm>
          <a:off x="566057" y="1532708"/>
          <a:ext cx="11059886" cy="4203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1738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415925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1574501083"/>
                    </a:ext>
                  </a:extLst>
                </a:gridCol>
                <a:gridCol w="1184271">
                  <a:extLst>
                    <a:ext uri="{9D8B030D-6E8A-4147-A177-3AD203B41FA5}">
                      <a16:colId xmlns:a16="http://schemas.microsoft.com/office/drawing/2014/main" val="3034614489"/>
                    </a:ext>
                  </a:extLst>
                </a:gridCol>
              </a:tblGrid>
              <a:tr h="12431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№ п/п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Наименование показателя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2020 год</a:t>
                      </a:r>
                    </a:p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(отчет)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2021</a:t>
                      </a:r>
                      <a:r>
                        <a:rPr lang="ru-RU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</a:rPr>
                        <a:t>Ожидаемое </a:t>
                      </a:r>
                      <a:r>
                        <a:rPr lang="ru-RU" sz="1600" u="none" strike="noStrike" dirty="0">
                          <a:effectLst/>
                        </a:rPr>
                        <a:t>исполнение текущего года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2022 </a:t>
                      </a:r>
                      <a:r>
                        <a:rPr lang="ru-RU" sz="1600" u="none" strike="noStrike" dirty="0">
                          <a:effectLst/>
                        </a:rPr>
                        <a:t>год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2023 год</a:t>
                      </a:r>
                    </a:p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(прогноз)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2024 год (прогноз)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Общий объем доходов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9 548,8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10 003,6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13 864,4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15 043,7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11 862,0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1.1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Налоговые и неналоговые доходы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5 438,9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5 489,9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6 160,2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5 490,6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5 785,1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1.2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Безвозмездные поступления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4 109,9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4 513,7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7 704,2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9 553,2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u="none" strike="noStrike" dirty="0" smtClean="0">
                        <a:effectLst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6 076,9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Общий объем расходов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8 805,6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11 048,4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13 936,2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15 043,7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11 862,0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Дефицит бюджета(-), профицит бюджета (+)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+ 743,2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-1 044,8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-</a:t>
                      </a:r>
                      <a:r>
                        <a:rPr lang="en-US" sz="1600" u="none" strike="noStrike" dirty="0" smtClean="0">
                          <a:effectLst/>
                        </a:rPr>
                        <a:t>71</a:t>
                      </a:r>
                      <a:r>
                        <a:rPr lang="ru-RU" sz="1600" u="none" strike="noStrike" dirty="0" smtClean="0">
                          <a:effectLst/>
                        </a:rPr>
                        <a:t>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-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Муниципальный долг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0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55,0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55,0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0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0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528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</a:t>
            </a:r>
            <a:r>
              <a:rPr lang="ru-RU" dirty="0" smtClean="0">
                <a:solidFill>
                  <a:schemeClr val="bg1"/>
                </a:solidFill>
              </a:rPr>
              <a:t>поступающих </a:t>
            </a:r>
            <a:r>
              <a:rPr lang="ru-RU" dirty="0">
                <a:solidFill>
                  <a:schemeClr val="bg1"/>
                </a:solidFill>
              </a:rPr>
              <a:t>в бюджет </a:t>
            </a:r>
            <a:r>
              <a:rPr lang="ru-RU" dirty="0" smtClean="0">
                <a:solidFill>
                  <a:schemeClr val="bg1"/>
                </a:solidFill>
              </a:rPr>
              <a:t>Ленинского городского округа в </a:t>
            </a:r>
            <a:r>
              <a:rPr lang="ru-RU" dirty="0">
                <a:solidFill>
                  <a:schemeClr val="bg1"/>
                </a:solidFill>
              </a:rPr>
              <a:t>сравнении с плановыми назначениями (млн. </a:t>
            </a:r>
            <a:r>
              <a:rPr lang="ru-RU" dirty="0" smtClean="0">
                <a:solidFill>
                  <a:schemeClr val="bg1"/>
                </a:solidFill>
              </a:rPr>
              <a:t>рублей)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982389"/>
              </p:ext>
            </p:extLst>
          </p:nvPr>
        </p:nvGraphicFramePr>
        <p:xfrm>
          <a:off x="200298" y="992769"/>
          <a:ext cx="11904617" cy="56692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7589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4794502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1286645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979168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979168">
                  <a:extLst>
                    <a:ext uri="{9D8B030D-6E8A-4147-A177-3AD203B41FA5}">
                      <a16:colId xmlns:a16="http://schemas.microsoft.com/office/drawing/2014/main" val="618827872"/>
                    </a:ext>
                  </a:extLst>
                </a:gridCol>
                <a:gridCol w="747259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760143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60143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8141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2020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2021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Ожидаемое исполнение 2021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1 00 00000 00 0000 000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5 438,9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4 928,8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5 519,7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6 160,2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5 490,6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5 785,1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1 01 00000 00 0000 000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НАЛОГИ НА ПРИБЫЛЬ, ДОХОДЫ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2 562,5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2 042,4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2 132,2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2 591,9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1 894,1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2 106,2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1 01 02000 01 0000 110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2 562,5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2 042,4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2 132,2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2 591,9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1 894,1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2 106,2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256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1 03 00000 00 0000 000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НАЛОГИ НА ТОВАРЫ (РАБОТЫ, УСЛУГИ), РЕАЛИЗУЕМЫЕ НА ТЕРРИТОРИИ РОССИЙСКОЙ ФЕДЕРАЦИИ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23,4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29,8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29,8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28,5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27,9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29,5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1 05 00000 00 0000 000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787,0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853,5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1 102,9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1 280,2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1 332,8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1 389,9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1 05 01000 00 0000 110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628,9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721,3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956,0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1 140,7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1 186,4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1 234,8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1 05 04000 02 0000 110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58,7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106,8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120,1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139,5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146,4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155,1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1 06 00000 00 0000 000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НАЛОГИ НА ИМУЩЕСТВО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1 474,5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1 490,4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1 695,6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1 764,5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1 800,1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1 836,8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1 06 01000 00 0000 110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223,0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239,1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260,4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310,8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326,3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342,6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1 06 06000 00 0000 110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Земельный налог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1 251,5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1 251,3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1 435,2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1 453,7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1 473,8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1 494,2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1 08 00000 00 0000 000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38,2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42,0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42,1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43,3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45,0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46,8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1 11 00000 00 0000 000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ДОХОДЫ ОТ ИСПОЛЬЗОВАНИЯ ИМУЩЕСТВА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302,7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310,1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296,3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343,9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306,0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294,3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1 12 00000 00 0000 000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2,8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2,2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2,2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1,3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1,3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1,3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3256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1 13 00000 00 0000 000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2,6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1,5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2,2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0,4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0,4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0,4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1 14 00000 00 0000 000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193,8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140,7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186,2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98,1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74,8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71,5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1 16 00000 00 0000 000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4,9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4,5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7,3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4,5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4,8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4,8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1 17 00000 00 0000 000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ПРОЧИЕ НЕНАЛОГОВЫЕ ДОХОДЫ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46,5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22,9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3,5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3,5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3,5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2 00 00000 00 0000 000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4 109,9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4 754,9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4 513,7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7 704,2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9 553,1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6 076,9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3256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2 02 00000 00 0000 000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4 109,9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4 754,9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4 513,7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7 704,2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9 553,1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6 076,9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58974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2 02 10000 00 0000 151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Дотации бюджетам бюджетной системы Российской Федерации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40,8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59,2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59,2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6,9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-  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-  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39696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2 02 15001 00 0000 151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Дотации на выравнивание бюджетной обеспеченности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40,8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4,2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4,2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6,9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-  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-  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743354"/>
                  </a:ext>
                </a:extLst>
              </a:tr>
              <a:tr h="3256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2 02 20000 00 0000 151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Субсидии бюджетам бюджетной системы Российской Федерации (межбюджетные субсидии)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761,2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1 156,7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912,5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3 884,0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5 738,9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2 282,8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884968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2 02 30000 00 0000 151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Субвенции бюджетам бюджетной системы Российской Федерации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3 292,2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3 494,0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3 494,0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3 813,3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3 814,2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3 794,1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44553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ВСЕГО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9 548,8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9 683,8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10 033,4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13 864,4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15 043,7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11 862,0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575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020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26845E-C9B6-4F45-9E79-FF228F720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E43E6F1-8F77-4C76-9773-F2FCF65D1148}"/>
              </a:ext>
            </a:extLst>
          </p:cNvPr>
          <p:cNvSpPr/>
          <p:nvPr/>
        </p:nvSpPr>
        <p:spPr>
          <a:xfrm>
            <a:off x="1754052" y="240921"/>
            <a:ext cx="90332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</a:t>
            </a: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налоговых доходов бюджета городского округа в 2022 году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ECDE7723-AECE-450C-835F-6DB9D27BE7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0481050"/>
              </p:ext>
            </p:extLst>
          </p:nvPr>
        </p:nvGraphicFramePr>
        <p:xfrm>
          <a:off x="296091" y="1053738"/>
          <a:ext cx="11617235" cy="5704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278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519F53-DECE-487D-BAD1-CEFD462A3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83834BC-DAD5-4F6E-AFD1-78E5BDEECDA6}"/>
              </a:ext>
            </a:extLst>
          </p:cNvPr>
          <p:cNvSpPr txBox="1">
            <a:spLocks/>
          </p:cNvSpPr>
          <p:nvPr/>
        </p:nvSpPr>
        <p:spPr>
          <a:xfrm>
            <a:off x="1709529" y="254650"/>
            <a:ext cx="9528314" cy="3418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200" dirty="0">
                <a:solidFill>
                  <a:schemeClr val="bg1"/>
                </a:solidFill>
                <a:latin typeface="+mn-lt"/>
              </a:rPr>
              <a:t>Структура неналоговых доходов бюджета городского округа в 2022 году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F23983DA-1E27-4EEE-B2D9-6CA2DC3798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028803"/>
              </p:ext>
            </p:extLst>
          </p:nvPr>
        </p:nvGraphicFramePr>
        <p:xfrm>
          <a:off x="357051" y="1404730"/>
          <a:ext cx="11338560" cy="5257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2966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75EFF6-26FF-498E-A6CA-F446CAD10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8275304-8C30-40E8-88B7-1D397B2147A0}"/>
              </a:ext>
            </a:extLst>
          </p:cNvPr>
          <p:cNvSpPr/>
          <p:nvPr/>
        </p:nvSpPr>
        <p:spPr>
          <a:xfrm>
            <a:off x="2130388" y="253624"/>
            <a:ext cx="79312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Состав межбюджетных трансфертов в 2022-2024 </a:t>
            </a:r>
            <a:r>
              <a:rPr lang="ru-RU" sz="2200" dirty="0" smtClean="0">
                <a:solidFill>
                  <a:schemeClr val="bg1"/>
                </a:solidFill>
              </a:rPr>
              <a:t>годах</a:t>
            </a:r>
            <a:endParaRPr lang="ru-RU" sz="2200" dirty="0">
              <a:solidFill>
                <a:schemeClr val="bg1"/>
              </a:solidFill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039FA00A-7ED2-442C-8E95-705500FA15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8650291"/>
              </p:ext>
            </p:extLst>
          </p:nvPr>
        </p:nvGraphicFramePr>
        <p:xfrm>
          <a:off x="330926" y="1707577"/>
          <a:ext cx="11355977" cy="4806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3999" y="1192866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(млн. рублей)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633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8" y="0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Информация </a:t>
            </a:r>
            <a:r>
              <a:rPr lang="ru-RU" dirty="0">
                <a:solidFill>
                  <a:schemeClr val="bg1"/>
                </a:solidFill>
              </a:rPr>
              <a:t>об удельном объеме налоговых и неналоговых доходов бюджета </a:t>
            </a:r>
            <a:r>
              <a:rPr lang="ru-RU" dirty="0" smtClean="0">
                <a:solidFill>
                  <a:schemeClr val="bg1"/>
                </a:solidFill>
              </a:rPr>
              <a:t>Ленинского городского округа в </a:t>
            </a:r>
            <a:r>
              <a:rPr lang="ru-RU" dirty="0">
                <a:solidFill>
                  <a:schemeClr val="bg1"/>
                </a:solidFill>
              </a:rPr>
              <a:t>расчете на душу населения в сравнении с другими муниципальными образованиями Московской </a:t>
            </a:r>
            <a:r>
              <a:rPr lang="ru-RU" dirty="0" smtClean="0">
                <a:solidFill>
                  <a:schemeClr val="bg1"/>
                </a:solidFill>
              </a:rPr>
              <a:t>области (рублей)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062750"/>
              </p:ext>
            </p:extLst>
          </p:nvPr>
        </p:nvGraphicFramePr>
        <p:xfrm>
          <a:off x="278675" y="1175658"/>
          <a:ext cx="11608524" cy="2837891"/>
        </p:xfrm>
        <a:graphic>
          <a:graphicData uri="http://schemas.openxmlformats.org/drawingml/2006/table">
            <a:tbl>
              <a:tblPr/>
              <a:tblGrid>
                <a:gridCol w="3556222">
                  <a:extLst>
                    <a:ext uri="{9D8B030D-6E8A-4147-A177-3AD203B41FA5}">
                      <a16:colId xmlns:a16="http://schemas.microsoft.com/office/drawing/2014/main" val="2115614938"/>
                    </a:ext>
                  </a:extLst>
                </a:gridCol>
                <a:gridCol w="1342655">
                  <a:extLst>
                    <a:ext uri="{9D8B030D-6E8A-4147-A177-3AD203B41FA5}">
                      <a16:colId xmlns:a16="http://schemas.microsoft.com/office/drawing/2014/main" val="1409550989"/>
                    </a:ext>
                  </a:extLst>
                </a:gridCol>
                <a:gridCol w="1397087">
                  <a:extLst>
                    <a:ext uri="{9D8B030D-6E8A-4147-A177-3AD203B41FA5}">
                      <a16:colId xmlns:a16="http://schemas.microsoft.com/office/drawing/2014/main" val="494986368"/>
                    </a:ext>
                  </a:extLst>
                </a:gridCol>
                <a:gridCol w="1397087">
                  <a:extLst>
                    <a:ext uri="{9D8B030D-6E8A-4147-A177-3AD203B41FA5}">
                      <a16:colId xmlns:a16="http://schemas.microsoft.com/office/drawing/2014/main" val="828919163"/>
                    </a:ext>
                  </a:extLst>
                </a:gridCol>
                <a:gridCol w="1397087">
                  <a:extLst>
                    <a:ext uri="{9D8B030D-6E8A-4147-A177-3AD203B41FA5}">
                      <a16:colId xmlns:a16="http://schemas.microsoft.com/office/drawing/2014/main" val="617051108"/>
                    </a:ext>
                  </a:extLst>
                </a:gridCol>
                <a:gridCol w="1397087">
                  <a:extLst>
                    <a:ext uri="{9D8B030D-6E8A-4147-A177-3AD203B41FA5}">
                      <a16:colId xmlns:a16="http://schemas.microsoft.com/office/drawing/2014/main" val="2768122773"/>
                    </a:ext>
                  </a:extLst>
                </a:gridCol>
                <a:gridCol w="1121299">
                  <a:extLst>
                    <a:ext uri="{9D8B030D-6E8A-4147-A177-3AD203B41FA5}">
                      <a16:colId xmlns:a16="http://schemas.microsoft.com/office/drawing/2014/main" val="3987607799"/>
                    </a:ext>
                  </a:extLst>
                </a:gridCol>
              </a:tblGrid>
              <a:tr h="4837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Виды доходов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Ленинский городской округ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сравнении с другими муниципальными образованиями Московской области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688491"/>
                  </a:ext>
                </a:extLst>
              </a:tr>
              <a:tr h="726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Домодедово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Красногорск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Мытищи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Раменский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Химки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112"/>
                  </a:ext>
                </a:extLst>
              </a:tr>
              <a:tr h="5839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Всего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в том числе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43 933,9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40 179,8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45 312,6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39 914,9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33 129,4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40 907,3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60689"/>
                  </a:ext>
                </a:extLst>
              </a:tr>
              <a:tr h="560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Налоговые и неналоговые доходы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25 043,5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23 529,9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28 124,5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24 629,7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18 595,6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25 559,5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991821"/>
                  </a:ext>
                </a:extLst>
              </a:tr>
              <a:tr h="4837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Безвозмездные поступления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18 927,1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16 797,7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17 203,3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15 519,6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14 589,5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15 402,0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087597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794" y="4335307"/>
            <a:ext cx="3579224" cy="22009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1406" y="4013550"/>
            <a:ext cx="3239589" cy="284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6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92182" y="207344"/>
            <a:ext cx="108029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Перечень </a:t>
            </a:r>
            <a:r>
              <a:rPr lang="ru-RU" sz="2400" dirty="0">
                <a:solidFill>
                  <a:schemeClr val="bg1"/>
                </a:solidFill>
              </a:rPr>
              <a:t>налоговых льгот и ставок по </a:t>
            </a:r>
            <a:r>
              <a:rPr lang="ru-RU" sz="2400" dirty="0" smtClean="0">
                <a:solidFill>
                  <a:schemeClr val="bg1"/>
                </a:solidFill>
              </a:rPr>
              <a:t>местным налогам </a:t>
            </a:r>
            <a:r>
              <a:rPr lang="ru-RU" sz="2400" dirty="0">
                <a:solidFill>
                  <a:schemeClr val="bg1"/>
                </a:solidFill>
              </a:rPr>
              <a:t>в </a:t>
            </a:r>
            <a:r>
              <a:rPr lang="ru-RU" sz="2400" dirty="0" smtClean="0">
                <a:solidFill>
                  <a:schemeClr val="bg1"/>
                </a:solidFill>
              </a:rPr>
              <a:t>2021-2024 </a:t>
            </a:r>
            <a:r>
              <a:rPr lang="ru-RU" sz="2400" dirty="0">
                <a:solidFill>
                  <a:schemeClr val="bg1"/>
                </a:solidFill>
              </a:rPr>
              <a:t>годах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422028"/>
              </p:ext>
            </p:extLst>
          </p:nvPr>
        </p:nvGraphicFramePr>
        <p:xfrm>
          <a:off x="330925" y="1088573"/>
          <a:ext cx="11634651" cy="3656564"/>
        </p:xfrm>
        <a:graphic>
          <a:graphicData uri="http://schemas.openxmlformats.org/drawingml/2006/table">
            <a:tbl>
              <a:tblPr/>
              <a:tblGrid>
                <a:gridCol w="3117919">
                  <a:extLst>
                    <a:ext uri="{9D8B030D-6E8A-4147-A177-3AD203B41FA5}">
                      <a16:colId xmlns:a16="http://schemas.microsoft.com/office/drawing/2014/main" val="80816234"/>
                    </a:ext>
                  </a:extLst>
                </a:gridCol>
                <a:gridCol w="4980301">
                  <a:extLst>
                    <a:ext uri="{9D8B030D-6E8A-4147-A177-3AD203B41FA5}">
                      <a16:colId xmlns:a16="http://schemas.microsoft.com/office/drawing/2014/main" val="764276002"/>
                    </a:ext>
                  </a:extLst>
                </a:gridCol>
                <a:gridCol w="3536431">
                  <a:extLst>
                    <a:ext uri="{9D8B030D-6E8A-4147-A177-3AD203B41FA5}">
                      <a16:colId xmlns:a16="http://schemas.microsoft.com/office/drawing/2014/main" val="1149430459"/>
                    </a:ext>
                  </a:extLst>
                </a:gridCol>
              </a:tblGrid>
              <a:tr h="2326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Ставка налога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Налоговые льготы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Нормативный правовой документ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6552147"/>
                  </a:ext>
                </a:extLst>
              </a:tr>
              <a:tr h="23267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Земельный налог с юридических лиц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058151"/>
                  </a:ext>
                </a:extLst>
              </a:tr>
              <a:tr h="903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21.10.2020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/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№16/4 "О земельном налоге на территории Ленинского городского округа " (с изменениями)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«О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земельном налоге на территории Ленинского городского округа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области»(с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изм. и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допол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от 27.01.2021 №23/2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3469179"/>
                  </a:ext>
                </a:extLst>
              </a:tr>
              <a:tr h="18793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Земельный налог с физических лиц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805538"/>
                  </a:ext>
                </a:extLst>
              </a:tr>
              <a:tr h="9307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№16/4 "О земельном налоге на территории Ленинского городского округа " (с изменениями)  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«О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земельном налоге на территории Ленинского городского округа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области»(с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изм. и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допол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от 27.01.2021 №23/2) 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9627963"/>
                  </a:ext>
                </a:extLst>
              </a:tr>
              <a:tr h="22163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 на имущество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физических лиц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850168"/>
                  </a:ext>
                </a:extLst>
              </a:tr>
              <a:tr h="9307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0,15 процента до 2,0 процентов от кадастровой стоимости объекта в зависимости от вида имущества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407 Налогового кодекса Российской Федерации, а также льготы, установленные Решением Совета депутатов от 21.10.2020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№16/5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"О налоге на имущество физических лиц на территории Ленинского городского округа"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«О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налоге на имущество физических лиц на территории Ленинского городского округа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738604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35" y="4777278"/>
            <a:ext cx="11713029" cy="211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70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080298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Перечень </a:t>
            </a:r>
            <a:r>
              <a:rPr lang="ru-RU" sz="2400" dirty="0">
                <a:solidFill>
                  <a:schemeClr val="bg1"/>
                </a:solidFill>
              </a:rPr>
              <a:t>налоговых льгот и ставок по </a:t>
            </a:r>
            <a:r>
              <a:rPr lang="ru-RU" sz="2400" dirty="0" smtClean="0">
                <a:solidFill>
                  <a:schemeClr val="bg1"/>
                </a:solidFill>
              </a:rPr>
              <a:t>местным налогам </a:t>
            </a:r>
            <a:r>
              <a:rPr lang="ru-RU" sz="2400" dirty="0">
                <a:solidFill>
                  <a:schemeClr val="bg1"/>
                </a:solidFill>
              </a:rPr>
              <a:t>в </a:t>
            </a:r>
            <a:r>
              <a:rPr lang="ru-RU" sz="2400" dirty="0" smtClean="0">
                <a:solidFill>
                  <a:schemeClr val="bg1"/>
                </a:solidFill>
              </a:rPr>
              <a:t>2021-2024 годах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(тыс. рублей)</a:t>
            </a: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260384"/>
              </p:ext>
            </p:extLst>
          </p:nvPr>
        </p:nvGraphicFramePr>
        <p:xfrm>
          <a:off x="322217" y="1166948"/>
          <a:ext cx="8038013" cy="5328591"/>
        </p:xfrm>
        <a:graphic>
          <a:graphicData uri="http://schemas.openxmlformats.org/drawingml/2006/table">
            <a:tbl>
              <a:tblPr/>
              <a:tblGrid>
                <a:gridCol w="267776">
                  <a:extLst>
                    <a:ext uri="{9D8B030D-6E8A-4147-A177-3AD203B41FA5}">
                      <a16:colId xmlns:a16="http://schemas.microsoft.com/office/drawing/2014/main" val="4132113106"/>
                    </a:ext>
                  </a:extLst>
                </a:gridCol>
                <a:gridCol w="1334601">
                  <a:extLst>
                    <a:ext uri="{9D8B030D-6E8A-4147-A177-3AD203B41FA5}">
                      <a16:colId xmlns:a16="http://schemas.microsoft.com/office/drawing/2014/main" val="2177467065"/>
                    </a:ext>
                  </a:extLst>
                </a:gridCol>
                <a:gridCol w="1793967">
                  <a:extLst>
                    <a:ext uri="{9D8B030D-6E8A-4147-A177-3AD203B41FA5}">
                      <a16:colId xmlns:a16="http://schemas.microsoft.com/office/drawing/2014/main" val="658568884"/>
                    </a:ext>
                  </a:extLst>
                </a:gridCol>
                <a:gridCol w="933994">
                  <a:extLst>
                    <a:ext uri="{9D8B030D-6E8A-4147-A177-3AD203B41FA5}">
                      <a16:colId xmlns:a16="http://schemas.microsoft.com/office/drawing/2014/main" val="3242608616"/>
                    </a:ext>
                  </a:extLst>
                </a:gridCol>
                <a:gridCol w="1000035">
                  <a:extLst>
                    <a:ext uri="{9D8B030D-6E8A-4147-A177-3AD203B41FA5}">
                      <a16:colId xmlns:a16="http://schemas.microsoft.com/office/drawing/2014/main" val="2529731807"/>
                    </a:ext>
                  </a:extLst>
                </a:gridCol>
                <a:gridCol w="943429">
                  <a:extLst>
                    <a:ext uri="{9D8B030D-6E8A-4147-A177-3AD203B41FA5}">
                      <a16:colId xmlns:a16="http://schemas.microsoft.com/office/drawing/2014/main" val="3246519143"/>
                    </a:ext>
                  </a:extLst>
                </a:gridCol>
                <a:gridCol w="839652">
                  <a:extLst>
                    <a:ext uri="{9D8B030D-6E8A-4147-A177-3AD203B41FA5}">
                      <a16:colId xmlns:a16="http://schemas.microsoft.com/office/drawing/2014/main" val="3286866942"/>
                    </a:ext>
                  </a:extLst>
                </a:gridCol>
                <a:gridCol w="924559">
                  <a:extLst>
                    <a:ext uri="{9D8B030D-6E8A-4147-A177-3AD203B41FA5}">
                      <a16:colId xmlns:a16="http://schemas.microsoft.com/office/drawing/2014/main" val="3458988332"/>
                    </a:ext>
                  </a:extLst>
                </a:gridCol>
              </a:tblGrid>
              <a:tr h="52948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Правовое основание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года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2021 года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 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997631"/>
                  </a:ext>
                </a:extLst>
              </a:tr>
              <a:tr h="35467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96 664,0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32 682,4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 </a:t>
                      </a: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682,4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32 682,4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32 682,4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255866"/>
                  </a:ext>
                </a:extLst>
              </a:tr>
              <a:tr h="101674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налогоплательщикам-организациям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№О земельном налоге на территории Ленинского городского округа Московской области"( с изм. и </a:t>
                      </a:r>
                      <a:r>
                        <a:rPr lang="ru-RU" sz="90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</a:t>
                      </a: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от 27.01.2021 №23/2) п.5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68 737,0  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3 917,4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3 917,4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3 917,4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3 917,4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135578"/>
                  </a:ext>
                </a:extLst>
              </a:tr>
              <a:tr h="96742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 физическим лицам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№О земельном налоге на территории Ленинского городского округа Московской области" п.6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27 927,0  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28 765,0  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28 765,0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28 765,0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28 765,0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6740338"/>
                  </a:ext>
                </a:extLst>
              </a:tr>
              <a:tr h="70428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13,0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25,0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26,0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26,0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26,0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20047"/>
                  </a:ext>
                </a:extLst>
              </a:tr>
              <a:tr h="103537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 физическим лицам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№16/5 №О налоге на имущество физических лиц на территории Ленинского городского округа Московской области" п.3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13,0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25,0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26,0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26,0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26,0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260015"/>
                  </a:ext>
                </a:extLst>
              </a:tr>
              <a:tr h="704910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налоговых льгот, предоставляемых в соответствии с решениями, принятыми органами местного самоуправления Московской области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96 677,0  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32 707,4  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 </a:t>
                      </a: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708,4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32 708,4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32 708,4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2901361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5474" y="3536371"/>
            <a:ext cx="3212870" cy="288975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6559" y="1680946"/>
            <a:ext cx="2153089" cy="151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03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DA42ED1-7F39-4037-8932-3F283D4D4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1E8B027-0CE8-44EA-ADD4-C68818012FE2}"/>
              </a:ext>
            </a:extLst>
          </p:cNvPr>
          <p:cNvSpPr/>
          <p:nvPr/>
        </p:nvSpPr>
        <p:spPr>
          <a:xfrm>
            <a:off x="2664903" y="1045943"/>
            <a:ext cx="686219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Расходы бюджета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>на 2022-2024 годы сформированы в разрезе  </a:t>
            </a:r>
            <a:r>
              <a:rPr lang="ru-RU" b="1" i="1" dirty="0">
                <a:solidFill>
                  <a:srgbClr val="C00000"/>
                </a:solidFill>
              </a:rPr>
              <a:t>18 муниципальных программ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>и непрограммных расходов</a:t>
            </a:r>
            <a:endParaRPr lang="ru-RU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DB93E24-6C32-4B1A-9C4A-2D6DA8DE4B94}"/>
              </a:ext>
            </a:extLst>
          </p:cNvPr>
          <p:cNvGrpSpPr/>
          <p:nvPr/>
        </p:nvGrpSpPr>
        <p:grpSpPr>
          <a:xfrm>
            <a:off x="2461171" y="3047947"/>
            <a:ext cx="1461008" cy="975079"/>
            <a:chOff x="559257" y="1450448"/>
            <a:chExt cx="1461008" cy="975079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7D73234-C943-4513-905D-79244C5B3674}"/>
                </a:ext>
              </a:extLst>
            </p:cNvPr>
            <p:cNvSpPr/>
            <p:nvPr/>
          </p:nvSpPr>
          <p:spPr>
            <a:xfrm>
              <a:off x="559257" y="1450448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5C24EFC-B928-463C-B58D-418D315FBFCF}"/>
                </a:ext>
              </a:extLst>
            </p:cNvPr>
            <p:cNvSpPr/>
            <p:nvPr/>
          </p:nvSpPr>
          <p:spPr>
            <a:xfrm>
              <a:off x="800991" y="145736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13 715,3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12FFB1F-B58B-4E97-B0E9-D85CE26E6973}"/>
              </a:ext>
            </a:extLst>
          </p:cNvPr>
          <p:cNvGrpSpPr/>
          <p:nvPr/>
        </p:nvGrpSpPr>
        <p:grpSpPr>
          <a:xfrm>
            <a:off x="2470661" y="4078772"/>
            <a:ext cx="1451517" cy="968161"/>
            <a:chOff x="583554" y="241890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C8BED47-22A3-4A85-BBAE-A67089CA714B}"/>
                </a:ext>
              </a:extLst>
            </p:cNvPr>
            <p:cNvSpPr/>
            <p:nvPr/>
          </p:nvSpPr>
          <p:spPr>
            <a:xfrm>
              <a:off x="583554" y="241890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A5C908-9472-4A79-B21C-46C4BCDC06F2}"/>
                </a:ext>
              </a:extLst>
            </p:cNvPr>
            <p:cNvSpPr/>
            <p:nvPr/>
          </p:nvSpPr>
          <p:spPr>
            <a:xfrm>
              <a:off x="815797" y="241890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221,0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5FD77D3-2DF5-4033-9532-FA014A561118}"/>
              </a:ext>
            </a:extLst>
          </p:cNvPr>
          <p:cNvGrpSpPr/>
          <p:nvPr/>
        </p:nvGrpSpPr>
        <p:grpSpPr>
          <a:xfrm>
            <a:off x="5110504" y="3022802"/>
            <a:ext cx="1451517" cy="968161"/>
            <a:chOff x="3194881" y="140995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0700E11-9202-4291-A1D5-1DB5D6245569}"/>
                </a:ext>
              </a:extLst>
            </p:cNvPr>
            <p:cNvSpPr/>
            <p:nvPr/>
          </p:nvSpPr>
          <p:spPr>
            <a:xfrm>
              <a:off x="3194881" y="140995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903F376-51C6-4257-ABCE-81AD43EE0C16}"/>
                </a:ext>
              </a:extLst>
            </p:cNvPr>
            <p:cNvSpPr/>
            <p:nvPr/>
          </p:nvSpPr>
          <p:spPr>
            <a:xfrm>
              <a:off x="3427124" y="140995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14 839,8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E4BD853-2A90-40C8-9742-5553A0076F8A}"/>
              </a:ext>
            </a:extLst>
          </p:cNvPr>
          <p:cNvGrpSpPr/>
          <p:nvPr/>
        </p:nvGrpSpPr>
        <p:grpSpPr>
          <a:xfrm>
            <a:off x="5141563" y="4078772"/>
            <a:ext cx="1451517" cy="968161"/>
            <a:chOff x="3194881" y="236963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112A842F-600E-4C82-A91D-271C7330328A}"/>
                </a:ext>
              </a:extLst>
            </p:cNvPr>
            <p:cNvSpPr/>
            <p:nvPr/>
          </p:nvSpPr>
          <p:spPr>
            <a:xfrm>
              <a:off x="3194881" y="236963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9D4C817A-7BBB-43C6-A1EC-4B718B8E090B}"/>
                </a:ext>
              </a:extLst>
            </p:cNvPr>
            <p:cNvSpPr/>
            <p:nvPr/>
          </p:nvSpPr>
          <p:spPr>
            <a:xfrm>
              <a:off x="3427124" y="236963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66,0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5D2DC8B-71B7-4174-ABA5-6CFE17A10F3A}"/>
              </a:ext>
            </a:extLst>
          </p:cNvPr>
          <p:cNvGrpSpPr/>
          <p:nvPr/>
        </p:nvGrpSpPr>
        <p:grpSpPr>
          <a:xfrm>
            <a:off x="7770326" y="3062073"/>
            <a:ext cx="1451517" cy="968161"/>
            <a:chOff x="5799091" y="143271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FF35E311-48C7-48CB-9561-6E7484BDB5D1}"/>
                </a:ext>
              </a:extLst>
            </p:cNvPr>
            <p:cNvSpPr/>
            <p:nvPr/>
          </p:nvSpPr>
          <p:spPr>
            <a:xfrm>
              <a:off x="5799091" y="143271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AF1F7396-7AD3-4346-8571-BFA16CFDEF9D}"/>
                </a:ext>
              </a:extLst>
            </p:cNvPr>
            <p:cNvSpPr/>
            <p:nvPr/>
          </p:nvSpPr>
          <p:spPr>
            <a:xfrm>
              <a:off x="6031334" y="143271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11 429,0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453DC828-2890-4CA8-9B51-4948EE52F85F}"/>
              </a:ext>
            </a:extLst>
          </p:cNvPr>
          <p:cNvGrpSpPr/>
          <p:nvPr/>
        </p:nvGrpSpPr>
        <p:grpSpPr>
          <a:xfrm>
            <a:off x="7770325" y="4046754"/>
            <a:ext cx="1451517" cy="968161"/>
            <a:chOff x="5799091" y="238207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EC75E91-7D6B-45A9-96B7-70E474D83112}"/>
                </a:ext>
              </a:extLst>
            </p:cNvPr>
            <p:cNvSpPr/>
            <p:nvPr/>
          </p:nvSpPr>
          <p:spPr>
            <a:xfrm>
              <a:off x="5799091" y="238207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215C8DF5-5701-4AAD-AACA-0256752C47F6}"/>
                </a:ext>
              </a:extLst>
            </p:cNvPr>
            <p:cNvSpPr/>
            <p:nvPr/>
          </p:nvSpPr>
          <p:spPr>
            <a:xfrm>
              <a:off x="6031334" y="238207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133,1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8681C150-9FAC-467D-A256-0C5049E6FF85}"/>
              </a:ext>
            </a:extLst>
          </p:cNvPr>
          <p:cNvGrpSpPr/>
          <p:nvPr/>
        </p:nvGrpSpPr>
        <p:grpSpPr>
          <a:xfrm>
            <a:off x="2496608" y="1763898"/>
            <a:ext cx="1416079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C3C02EFE-80D6-4744-84BB-2437A5F18ED8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5" name="Овал 4">
              <a:extLst>
                <a:ext uri="{FF2B5EF4-FFF2-40B4-BE49-F238E27FC236}">
                  <a16:creationId xmlns:a16="http://schemas.microsoft.com/office/drawing/2014/main" id="{584D04D5-0C4B-4852-8AA6-97D55D4643D2}"/>
                </a:ext>
              </a:extLst>
            </p:cNvPr>
            <p:cNvSpPr/>
            <p:nvPr/>
          </p:nvSpPr>
          <p:spPr>
            <a:xfrm>
              <a:off x="180057" y="620723"/>
              <a:ext cx="861493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2022 – </a:t>
              </a:r>
              <a:endPara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13 936,2 </a:t>
              </a: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рублей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5193582" y="1707641"/>
            <a:ext cx="1285359" cy="1226869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2023 -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14 905,8 млн. рублей 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E7DB3E79-D1B6-4EF5-8C02-C2554F77CCF6}"/>
              </a:ext>
            </a:extLst>
          </p:cNvPr>
          <p:cNvGrpSpPr/>
          <p:nvPr/>
        </p:nvGrpSpPr>
        <p:grpSpPr>
          <a:xfrm>
            <a:off x="7906824" y="1751742"/>
            <a:ext cx="1251959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B9BD54B-C8FA-4F47-8213-2969D796644E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1" name="Овал 4">
              <a:extLst>
                <a:ext uri="{FF2B5EF4-FFF2-40B4-BE49-F238E27FC236}">
                  <a16:creationId xmlns:a16="http://schemas.microsoft.com/office/drawing/2014/main" id="{985F6AD8-2D44-49F0-B511-1CC3006948B5}"/>
                </a:ext>
              </a:extLst>
            </p:cNvPr>
            <p:cNvSpPr/>
            <p:nvPr/>
          </p:nvSpPr>
          <p:spPr>
            <a:xfrm>
              <a:off x="180057" y="620723"/>
              <a:ext cx="949445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2024 -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11 562,1 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млн. рублей </a:t>
              </a:r>
            </a:p>
          </p:txBody>
        </p:sp>
      </p:grpSp>
      <p:sp>
        <p:nvSpPr>
          <p:cNvPr id="32" name="Стрелка вниз 42">
            <a:extLst>
              <a:ext uri="{FF2B5EF4-FFF2-40B4-BE49-F238E27FC236}">
                <a16:creationId xmlns:a16="http://schemas.microsoft.com/office/drawing/2014/main" id="{4132940D-5286-4ADF-8675-E385E9C061BD}"/>
              </a:ext>
            </a:extLst>
          </p:cNvPr>
          <p:cNvSpPr/>
          <p:nvPr/>
        </p:nvSpPr>
        <p:spPr>
          <a:xfrm rot="16200000">
            <a:off x="2063728" y="3309043"/>
            <a:ext cx="273230" cy="489204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2066845" y="4283847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0F825F6-5AD4-4362-9F2B-AEA2A263726E}"/>
              </a:ext>
            </a:extLst>
          </p:cNvPr>
          <p:cNvSpPr txBox="1"/>
          <p:nvPr/>
        </p:nvSpPr>
        <p:spPr>
          <a:xfrm>
            <a:off x="640440" y="3288107"/>
            <a:ext cx="1332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Программные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735AF33-6A45-4DEF-B9A1-B4DBDE22D4A8}"/>
              </a:ext>
            </a:extLst>
          </p:cNvPr>
          <p:cNvSpPr txBox="1"/>
          <p:nvPr/>
        </p:nvSpPr>
        <p:spPr>
          <a:xfrm>
            <a:off x="486553" y="4234713"/>
            <a:ext cx="148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Непрограммные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4" name="Скругленный прямоугольник 53">
            <a:extLst>
              <a:ext uri="{FF2B5EF4-FFF2-40B4-BE49-F238E27FC236}">
                <a16:creationId xmlns:a16="http://schemas.microsoft.com/office/drawing/2014/main" id="{963D8D84-1A18-45EE-A6B5-33AC34D62396}"/>
              </a:ext>
            </a:extLst>
          </p:cNvPr>
          <p:cNvSpPr/>
          <p:nvPr/>
        </p:nvSpPr>
        <p:spPr>
          <a:xfrm>
            <a:off x="1977133" y="5751468"/>
            <a:ext cx="8012619" cy="778402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rgbClr val="002060"/>
                </a:solidFill>
              </a:rPr>
              <a:t>В составе непрограммных расходов отражены расходы на содержание высшего должностного лица муниципального округа, Совета депутатов, Контрольно-счетной палаты, исполнительные листы, Резервный фонд администрации Ленинского городского округа ( в 2022 г – 20 млн. рублей, в 2023 г – 20,0 млн. рублей, в 2024 г - 20,0 млн. рублей).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461171" y="272143"/>
            <a:ext cx="6965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Расходы бюджета Ленинского городского округа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7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4691065" y="4291706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7283996" y="4231521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3977770" y="2972504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1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6655016" y="2963858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5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9313044" y="2931795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4077640" y="3417029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</a:rPr>
              <a:t>98,4%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780572" y="3417029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</a:rPr>
              <a:t>99,6%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454085" y="3406268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</a:rPr>
              <a:t>98,8%</a:t>
            </a:r>
            <a:endParaRPr lang="ru-RU" sz="16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98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6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7179" y="45397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 smtClean="0">
                <a:solidFill>
                  <a:schemeClr val="bg1"/>
                </a:solidFill>
              </a:rPr>
              <a:t>по </a:t>
            </a:r>
            <a:r>
              <a:rPr lang="ru-RU" sz="2000" dirty="0">
                <a:solidFill>
                  <a:schemeClr val="bg1"/>
                </a:solidFill>
              </a:rPr>
              <a:t>разделам и подразделам классификации </a:t>
            </a:r>
            <a:r>
              <a:rPr lang="ru-RU" sz="2000" dirty="0" smtClean="0">
                <a:solidFill>
                  <a:schemeClr val="bg1"/>
                </a:solidFill>
              </a:rPr>
              <a:t>расходов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528513"/>
              </p:ext>
            </p:extLst>
          </p:nvPr>
        </p:nvGraphicFramePr>
        <p:xfrm>
          <a:off x="235858" y="1032896"/>
          <a:ext cx="9572169" cy="574548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0100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Общегосударственные вопросы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874 069,7</a:t>
                      </a:r>
                      <a:endParaRPr lang="ru-RU" sz="11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1 204 599,7</a:t>
                      </a:r>
                      <a:endParaRPr lang="ru-RU" sz="11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1 149 248,1</a:t>
                      </a:r>
                      <a:endParaRPr lang="ru-RU" sz="11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1 322 497,9</a:t>
                      </a:r>
                      <a:endParaRPr lang="ru-RU" sz="11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1 085 728,3</a:t>
                      </a:r>
                      <a:endParaRPr lang="ru-RU" sz="11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1 157 728,2</a:t>
                      </a:r>
                      <a:endParaRPr lang="ru-RU" sz="11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5 231,4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2 928,7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2 928,7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3 054,5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3 054,5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3 054,5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486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16 793,4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16 847,1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16 847,0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17 464,1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17 508,7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17 563,6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362 923,0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346 033,9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344 849,4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330 112,5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329 148,1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329 156,1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53 567,5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60 966,6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58 406,0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63 107,0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63 107,0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63 107,0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Обеспечение проведения выборов и референдумов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1 523,6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Резервные фонды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20 000,0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20 000,0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20 000,0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20 000,0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0113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Другие общегосударственные вопросы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434 030,8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757 823,4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726 217,0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888 759,8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652 910,0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724 847,0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8 839,6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9 056,5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9 056,5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9 684,9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10 004,9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10 336,9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8 792,4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8 996,5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8 996,5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9 622,9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9 942,9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10 274,9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99 658,5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117 612,1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115 346,7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149 159,5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146 629,3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152 439,3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35 013,9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 пожарной безопасности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33 127,0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32 970,8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32 717,3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33 119,3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33 719,3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64 644,6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83 883,1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81 774,1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115 892,2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113 160,0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118 170,0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</a:t>
            </a:r>
            <a:r>
              <a:rPr lang="ru-RU" dirty="0" smtClean="0">
                <a:solidFill>
                  <a:schemeClr val="bg1"/>
                </a:solidFill>
              </a:rPr>
              <a:t>.)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026" y="1807028"/>
            <a:ext cx="2167773" cy="14447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342" y="4746276"/>
            <a:ext cx="2172457" cy="164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1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7" y="89731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</a:rPr>
              <a:t>по разделам и подразделам классификации расходов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938798"/>
              </p:ext>
            </p:extLst>
          </p:nvPr>
        </p:nvGraphicFramePr>
        <p:xfrm>
          <a:off x="235858" y="1032896"/>
          <a:ext cx="9572169" cy="508053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621 289,0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1 037 937,1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1 020 272,8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712 555,9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456 861,3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489 800,2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2 322,3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4 075,0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3 521,0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3 755,0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3 755,0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3 755,0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104 709,4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145 980,6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144 934,4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97 078,0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99 559,0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101 069,5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477 348,6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834 651,6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824 268,3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571 453,0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327 852,4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356 405,8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29 651,0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39 918,8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35 343,3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18 191,9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18 309,9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18 871,9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7 257,7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13 311,1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12 205,8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22 078,0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7 385,0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9 698,0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1 299 108,9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2 271 974,1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2 110 341,2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1 985 185,3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2 518 245,9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1 965 218,7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52 793,7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99 871,0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95 147,0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55 750,4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1 691,0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52 043,4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200 633,1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466 274,8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395 483,6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545 505,7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1 324 895,5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969 081,4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1 031 453,4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1 693 339,7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1 607 222,0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1 369 670,3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1 177 400,5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929 835,0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14 228,7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12 488,6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12 488,6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14 258,9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14 258,9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14 258,9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3 994,7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4 253,2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4 170,0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3 081,8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3 081,8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3 081,8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3 994,7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4 253,2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4 170,0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3 081,8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3 081,8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3 081,8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4 920 143,6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5 798 227,6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5 559 873,8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8 676 939,3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9 680 039,0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6 780 930,9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1 769 670,9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2 448 906,2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2 346 114,9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3 362 720,7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2 922 765,2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2 098 794,3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2 702 568,0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2 897 914,6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2 784 595,6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4 818 436,4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6 308 890,7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4 203 458,2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2014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279 879,4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315 972,4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309 690,3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339 404,2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329 380,3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344 440,3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9344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Среднее профессиональное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13 056,3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43202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44 476,0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34 383,0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33 612,2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29 921,5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30 141,5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30 361,5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61062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</a:t>
            </a:r>
            <a:r>
              <a:rPr lang="ru-RU" dirty="0" smtClean="0">
                <a:solidFill>
                  <a:schemeClr val="bg1"/>
                </a:solidFill>
              </a:rPr>
              <a:t>.)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323" y="1139837"/>
            <a:ext cx="2050534" cy="13552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813" y="4565674"/>
            <a:ext cx="2139044" cy="14260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814" y="2759017"/>
            <a:ext cx="2139044" cy="160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5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25088" y="77299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</a:rPr>
              <a:t>по разделам и подразделам классификации </a:t>
            </a:r>
            <a:r>
              <a:rPr lang="ru-RU" sz="2000" dirty="0" smtClean="0">
                <a:solidFill>
                  <a:schemeClr val="bg1"/>
                </a:solidFill>
              </a:rPr>
              <a:t>расходов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167612"/>
              </p:ext>
            </p:extLst>
          </p:nvPr>
        </p:nvGraphicFramePr>
        <p:xfrm>
          <a:off x="235858" y="1032896"/>
          <a:ext cx="9572169" cy="5476138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387 197,2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408 113,4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388 476,1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424 098,6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368 936,9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373 942,8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330 813,8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367 792,9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348 155,6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384 443,6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329 281,9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334 287,8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6 718,9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9 752,8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9 752,8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49 664,5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30 567,7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30 567,7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31 003,0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31 003,0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31 003,0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191 489,5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239 842,3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239 358,1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249 916,1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252 103,8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229 470,8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11 772,8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12 572,0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12 492,0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41 721,5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48 441,0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48 430,0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47 395,0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49 084,0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51 194,0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82 719,8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126 626,6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126 392,5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120 964,7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121 597,4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96 854,4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1796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55 275,4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52 202,7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52 043,6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69 156,4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69 022,4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69 022,4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332 728,8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391 771,6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384 748,7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333 467,8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324 483,9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329 483,9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288 582,0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281 430,1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274 407,2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226 614,2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217 788,9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222 788,9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8 999,7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10 723,9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10 723,9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35 147,1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99 617,6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99 617,6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96 853,6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96 695,0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96 695,0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66 585,6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68 983,1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67 504,8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69 656,5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59 656,5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69 656,5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Телевидение и радиовещание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14 706,1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15 550,0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15 535,8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19 040,2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19 040,2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19 040,2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50 421,8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49 897,1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49 268,1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47 136,3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37 136,3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47 136,3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2014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1 457,7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3 536,0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2 700,9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3 480,0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3 480,0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3 480,0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9344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541,3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43202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541,3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61062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Условно-утвержденные расходы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138 000,0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300 000,0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12609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Всего расходов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8 805 646,4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11 552 370,7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11 048 396,8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13 936 243,6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15 043 771,6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11 862 090,0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68348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</a:t>
            </a:r>
            <a:r>
              <a:rPr lang="ru-RU" dirty="0" smtClean="0">
                <a:solidFill>
                  <a:schemeClr val="bg1"/>
                </a:solidFill>
              </a:rPr>
              <a:t>.)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124" y="1280343"/>
            <a:ext cx="2105778" cy="14042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69" y="4851296"/>
            <a:ext cx="2098733" cy="13998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69" y="2980923"/>
            <a:ext cx="2098733" cy="157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1CF67A-1800-462D-BD0B-201337DC7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E1790EA-3433-4D18-AC2A-3FDD9A9A2873}"/>
              </a:ext>
            </a:extLst>
          </p:cNvPr>
          <p:cNvSpPr txBox="1">
            <a:spLocks/>
          </p:cNvSpPr>
          <p:nvPr/>
        </p:nvSpPr>
        <p:spPr>
          <a:xfrm>
            <a:off x="1894114" y="334328"/>
            <a:ext cx="9027214" cy="341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000" dirty="0">
                <a:solidFill>
                  <a:schemeClr val="bg1"/>
                </a:solidFill>
                <a:latin typeface="+mn-lt"/>
              </a:rPr>
              <a:t>Сведения о расходах бюджета на 2022 год в разрезе муниципальных программ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A7D1C36-89BB-4D31-9CC6-C089E9C368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3106937"/>
              </p:ext>
            </p:extLst>
          </p:nvPr>
        </p:nvGraphicFramePr>
        <p:xfrm>
          <a:off x="661537" y="1220655"/>
          <a:ext cx="11237203" cy="5515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6685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344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17467" y="143254"/>
            <a:ext cx="94749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 smtClean="0">
                <a:solidFill>
                  <a:schemeClr val="bg1"/>
                </a:solidFill>
              </a:rPr>
              <a:t>Информация о расходах бюджета в разрезе муниципальных программ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195895"/>
              </p:ext>
            </p:extLst>
          </p:nvPr>
        </p:nvGraphicFramePr>
        <p:xfrm>
          <a:off x="266702" y="1243627"/>
          <a:ext cx="11658596" cy="5016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2912">
                  <a:extLst>
                    <a:ext uri="{9D8B030D-6E8A-4147-A177-3AD203B41FA5}">
                      <a16:colId xmlns:a16="http://schemas.microsoft.com/office/drawing/2014/main" val="630729367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638202871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3640128424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53242679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700332310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0217504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845356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муниципальной программы </a:t>
                      </a:r>
                    </a:p>
                    <a:p>
                      <a:pPr algn="ctr"/>
                      <a:endParaRPr lang="ru-RU" sz="110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2020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2021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Ожидаемое исполнение текущего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2022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2023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2024 год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33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«Здравоохранение</a:t>
                      </a:r>
                      <a:r>
                        <a:rPr lang="ru-RU" sz="105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5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20 470,3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18 415,0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21 500,0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21 500,0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21 500,0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9722477"/>
                  </a:ext>
                </a:extLst>
              </a:tr>
              <a:tr h="376755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«Культура</a:t>
                      </a:r>
                      <a:r>
                        <a:rPr lang="ru-RU" sz="105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5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316 345,5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567 262,7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548 650,6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570 126,7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505 519,1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525 593,0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793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«Образование</a:t>
                      </a:r>
                      <a:r>
                        <a:rPr lang="ru-RU" sz="105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5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4 454 987,9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5 480 151,2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5 362 536,1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5 244 915,9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5 136 391,0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5 222 934,5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8897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«Социальная защита населения»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112 429,5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119 884,1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115 092,3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131 447,3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131 077,0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133 095,0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51845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«Спорт»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272 736,0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386 379,3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384 679,0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332 627,3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324 483,9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329 483,9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9460591"/>
                  </a:ext>
                </a:extLst>
              </a:tr>
              <a:tr h="236692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«Развитие сельского хозяйства» </a:t>
                      </a:r>
                      <a:r>
                        <a:rPr lang="ru-RU" sz="105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05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2 322,3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5 237,5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3 944,3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5 452,4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5 452,4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5 452,4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073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«Экология и окружающая среда»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3 994,8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7 133,2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7 050,0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3 081,8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3 081,8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3 081,8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167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«Безопасность и обеспечение безопасности жизнедеятельности населения»</a:t>
                      </a:r>
                      <a:r>
                        <a:rPr lang="en-US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05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93 903,8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158 520,3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129 085,5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179 719,7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172 130,8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176 297,8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424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«Жилище»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36 584,5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65 928,4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65 694,3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50 311,3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47 237,0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22 806,0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401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«Развитие инженерной инфраструктуры и энергоэффективности»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62 800,6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454 558,9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439 956,3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546 213,7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1 325 603,5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969 789,3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5774796"/>
                  </a:ext>
                </a:extLst>
              </a:tr>
              <a:tr h="386352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«Предпринимательство»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40 759,0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11 544,0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11 544,0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2 000,0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2 500,0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3 000,0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41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«Управление имуществом и муниципальными финансами»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879 024,7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888 059,5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904 306,7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929 787,0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791 909,4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849 074,8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9379697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404565" y="898244"/>
            <a:ext cx="1175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т</a:t>
            </a:r>
            <a:r>
              <a:rPr lang="ru-RU" sz="1400" i="1" dirty="0" smtClean="0"/>
              <a:t>ыс. рублей</a:t>
            </a:r>
            <a:endParaRPr lang="ru-RU" sz="1400" i="1" dirty="0"/>
          </a:p>
        </p:txBody>
      </p:sp>
    </p:spTree>
    <p:extLst>
      <p:ext uri="{BB962C8B-B14F-4D97-AF65-F5344CB8AC3E}">
        <p14:creationId xmlns:p14="http://schemas.microsoft.com/office/powerpoint/2010/main" val="345659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28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73926" y="251131"/>
            <a:ext cx="94749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 расходах бюджета в разрезе муниципальных программ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447026"/>
              </p:ext>
            </p:extLst>
          </p:nvPr>
        </p:nvGraphicFramePr>
        <p:xfrm>
          <a:off x="250374" y="1309805"/>
          <a:ext cx="11658596" cy="5277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2912">
                  <a:extLst>
                    <a:ext uri="{9D8B030D-6E8A-4147-A177-3AD203B41FA5}">
                      <a16:colId xmlns:a16="http://schemas.microsoft.com/office/drawing/2014/main" val="630729367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638202871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3640128424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53242679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700332310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0217504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845356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муниципальной программы </a:t>
                      </a:r>
                    </a:p>
                    <a:p>
                      <a:pPr algn="ctr"/>
                      <a:endParaRPr lang="ru-RU" sz="110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2020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2021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Ожидаемое исполнение текущего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2022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2023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2024 год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33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«Развитие институтов гражданского общества, повышение эффективности местного самоуправления и реализации молодежной политики»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195 535,0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160 296,0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105 872,1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133 463,9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117 614,9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127 883,9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9722477"/>
                  </a:ext>
                </a:extLst>
              </a:tr>
              <a:tr h="376755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«Развитие и функционирование дорожно-транспортного </a:t>
                      </a:r>
                      <a:r>
                        <a:rPr lang="ru-RU" sz="110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комплекса» 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527 908,6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890 072,5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879 413,8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635 686,3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421 527,9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457 475,4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793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«Цифровое муниципальное образование»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40 319,5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230 775,5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229 199,9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253 517,6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216 040,5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231 617,7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8897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«Архитектура и градостроительство»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33 943,5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33 943,5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5 356,0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1 976,0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1 976,0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51845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«Формирование современной комфортной городской </a:t>
                      </a:r>
                      <a:r>
                        <a:rPr lang="ru-RU" sz="110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среды»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1 006 959,4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1 754 051,9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1 620 344,7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1 359 013,5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1 144 841,1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893 035,2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9460591"/>
                  </a:ext>
                </a:extLst>
              </a:tr>
              <a:tr h="236692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«Строительство объектов социальной инфраструктуры</a:t>
                      </a:r>
                      <a:r>
                        <a:rPr lang="ru-RU" sz="110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595 340,7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206 530,2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92 052,2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3 311 054,2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4 470 871,8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1 454 924,8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073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«Руководство и управление в сфере установленных функций органов местного самоуправления»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34 175,7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31 671,8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31 671,8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32 969,0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33 013,5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33 068,5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1672195"/>
                  </a:ext>
                </a:extLst>
              </a:tr>
              <a:tr h="242407">
                <a:tc>
                  <a:txBody>
                    <a:bodyPr/>
                    <a:lstStyle/>
                    <a:p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100" b="0" i="1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100" b="0" i="1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100" b="0" i="1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100" b="0" i="1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100" b="0" i="1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100" b="0" i="1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424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Непрограммные расходы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129 518,9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79 899,9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64 911,7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188 000,0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33 000,0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100 000,0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401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Условно-утвержденные</a:t>
                      </a:r>
                      <a:r>
                        <a:rPr lang="ru-RU" sz="1100" b="1" i="1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расходы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300 000,0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5774796"/>
                  </a:ext>
                </a:extLst>
              </a:tr>
              <a:tr h="386352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ИТОГО: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8 805 646,4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11 552 370,7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11 048 363,8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13 936 243,6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15 043 771,6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11 862 090,0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41731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404565" y="898244"/>
            <a:ext cx="1175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т</a:t>
            </a:r>
            <a:r>
              <a:rPr lang="ru-RU" sz="1400" i="1" dirty="0" smtClean="0"/>
              <a:t>ыс. рублей</a:t>
            </a:r>
            <a:endParaRPr lang="ru-RU" sz="1400" i="1" dirty="0"/>
          </a:p>
        </p:txBody>
      </p:sp>
    </p:spTree>
    <p:extLst>
      <p:ext uri="{BB962C8B-B14F-4D97-AF65-F5344CB8AC3E}">
        <p14:creationId xmlns:p14="http://schemas.microsoft.com/office/powerpoint/2010/main" val="88767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30631" y="1053737"/>
          <a:ext cx="11878489" cy="57204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53065">
                  <a:extLst>
                    <a:ext uri="{9D8B030D-6E8A-4147-A177-3AD203B41FA5}">
                      <a16:colId xmlns:a16="http://schemas.microsoft.com/office/drawing/2014/main" val="3045899123"/>
                    </a:ext>
                  </a:extLst>
                </a:gridCol>
                <a:gridCol w="1053525">
                  <a:extLst>
                    <a:ext uri="{9D8B030D-6E8A-4147-A177-3AD203B41FA5}">
                      <a16:colId xmlns:a16="http://schemas.microsoft.com/office/drawing/2014/main" val="1746936457"/>
                    </a:ext>
                  </a:extLst>
                </a:gridCol>
                <a:gridCol w="1264229">
                  <a:extLst>
                    <a:ext uri="{9D8B030D-6E8A-4147-A177-3AD203B41FA5}">
                      <a16:colId xmlns:a16="http://schemas.microsoft.com/office/drawing/2014/main" val="3587027935"/>
                    </a:ext>
                  </a:extLst>
                </a:gridCol>
                <a:gridCol w="1035967">
                  <a:extLst>
                    <a:ext uri="{9D8B030D-6E8A-4147-A177-3AD203B41FA5}">
                      <a16:colId xmlns:a16="http://schemas.microsoft.com/office/drawing/2014/main" val="3622182183"/>
                    </a:ext>
                  </a:extLst>
                </a:gridCol>
                <a:gridCol w="1290568">
                  <a:extLst>
                    <a:ext uri="{9D8B030D-6E8A-4147-A177-3AD203B41FA5}">
                      <a16:colId xmlns:a16="http://schemas.microsoft.com/office/drawing/2014/main" val="3431600311"/>
                    </a:ext>
                  </a:extLst>
                </a:gridCol>
                <a:gridCol w="877937">
                  <a:extLst>
                    <a:ext uri="{9D8B030D-6E8A-4147-A177-3AD203B41FA5}">
                      <a16:colId xmlns:a16="http://schemas.microsoft.com/office/drawing/2014/main" val="60578384"/>
                    </a:ext>
                  </a:extLst>
                </a:gridCol>
                <a:gridCol w="965731">
                  <a:extLst>
                    <a:ext uri="{9D8B030D-6E8A-4147-A177-3AD203B41FA5}">
                      <a16:colId xmlns:a16="http://schemas.microsoft.com/office/drawing/2014/main" val="1228586247"/>
                    </a:ext>
                  </a:extLst>
                </a:gridCol>
                <a:gridCol w="737467">
                  <a:extLst>
                    <a:ext uri="{9D8B030D-6E8A-4147-A177-3AD203B41FA5}">
                      <a16:colId xmlns:a16="http://schemas.microsoft.com/office/drawing/2014/main" val="3708450210"/>
                    </a:ext>
                  </a:extLst>
                </a:gridCol>
              </a:tblGrid>
              <a:tr h="385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780241"/>
                  </a:ext>
                </a:extLst>
              </a:tr>
              <a:tr h="24304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"Безопасность" на 2021-2024 годы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223999"/>
                  </a:ext>
                </a:extLst>
              </a:tr>
              <a:tr h="24601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Повышение степени пожарной защищенности муниципального образования, по отношению к базовому периоду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 dirty="0">
                          <a:effectLst/>
                        </a:rPr>
                        <a:t>Процент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59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61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61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64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67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70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100121"/>
                  </a:ext>
                </a:extLst>
              </a:tr>
              <a:tr h="367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Снижение общего количества преступлений, совершенных на территории муниципального образования, не менее чем на 5 % ежегодно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 dirty="0">
                          <a:effectLst/>
                        </a:rPr>
                        <a:t>Количество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1418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1347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1347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1279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1215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1154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103113"/>
                  </a:ext>
                </a:extLst>
              </a:tr>
              <a:tr h="24601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Снижение доли несовершеннолетних в общем числе лиц, совершивших преступления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0,59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99,9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99,9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99,8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99,7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99,6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47191"/>
                  </a:ext>
                </a:extLst>
              </a:tr>
              <a:tr h="24601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Увеличение числа граждан, принимающих участие в деятельности народных дружин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105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107,80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110,00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115,00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120,00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537796"/>
                  </a:ext>
                </a:extLst>
              </a:tr>
              <a:tr h="367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Увеличение доли социально-значимых объектов (учреждений), оборудованных в целях антитеррористической защищенности средствами безопасности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94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95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95,00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96,00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98,00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99,00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20164"/>
                  </a:ext>
                </a:extLst>
              </a:tr>
              <a:tr h="367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Рост числа лиц, состоящих на диспансерном наблюдении с диагнозом "Употребление наркотиков с вредными последствиями"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72,73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102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102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104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106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108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956755"/>
                  </a:ext>
                </a:extLst>
              </a:tr>
              <a:tr h="4897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Процент готовности муниципального образования Московской области к действиям по предназначению при возникновении чрезвычайных ситуаций (происшествий) природного и техногенного характера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75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80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80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83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86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89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145829"/>
                  </a:ext>
                </a:extLst>
              </a:tr>
              <a:tr h="367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Процент исполнения органом местного самоуправления муниципального образования полномочия по обеспечению безопасности людей на воде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66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68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68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70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72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74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175697"/>
                  </a:ext>
                </a:extLst>
              </a:tr>
              <a:tr h="367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Процент построения и развития систем аппаратно-программного комплекса «Безопасный город» на территории муниципального образования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278553"/>
                  </a:ext>
                </a:extLst>
              </a:tr>
              <a:tr h="4897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Сокращение среднего времени совместного реагирования нескольких экстренных оперативных служб на обращения населения по единому номеру «112» на территории муниципального образования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82,5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80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80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77,5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75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72,5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127887"/>
                  </a:ext>
                </a:extLst>
              </a:tr>
              <a:tr h="4897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Увеличение процента покрытия, системой централизованного оповещения и информирования при чрезвычайных ситуациях или угрозе их возникновения, населения на территории муниципального образования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 dirty="0">
                          <a:effectLst/>
                        </a:rPr>
                        <a:t>Процент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97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98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98,00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99,00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100,00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100,00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605281"/>
                  </a:ext>
                </a:extLst>
              </a:tr>
              <a:tr h="367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Увеличение процента запасов материально-технических, продовольственных, медицинских и иных средств в целях гражданской обороны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40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42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42,0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44,0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46,0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48,0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433015"/>
                  </a:ext>
                </a:extLst>
              </a:tr>
              <a:tr h="367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Увеличение степени готовности к использованию по предназначению защитных сооружений и иных объектов гражданской обороны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20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20,00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30,00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40,00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50,00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230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862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</a:t>
            </a:r>
            <a:r>
              <a:rPr lang="ru-RU" sz="2400" dirty="0" smtClean="0">
                <a:solidFill>
                  <a:schemeClr val="bg1"/>
                </a:solidFill>
              </a:rPr>
              <a:t>программ</a:t>
            </a: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96092" y="1071151"/>
          <a:ext cx="11739156" cy="53754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97697">
                  <a:extLst>
                    <a:ext uri="{9D8B030D-6E8A-4147-A177-3AD203B41FA5}">
                      <a16:colId xmlns:a16="http://schemas.microsoft.com/office/drawing/2014/main" val="2807179142"/>
                    </a:ext>
                  </a:extLst>
                </a:gridCol>
                <a:gridCol w="756035">
                  <a:extLst>
                    <a:ext uri="{9D8B030D-6E8A-4147-A177-3AD203B41FA5}">
                      <a16:colId xmlns:a16="http://schemas.microsoft.com/office/drawing/2014/main" val="2035946428"/>
                    </a:ext>
                  </a:extLst>
                </a:gridCol>
                <a:gridCol w="1072194">
                  <a:extLst>
                    <a:ext uri="{9D8B030D-6E8A-4147-A177-3AD203B41FA5}">
                      <a16:colId xmlns:a16="http://schemas.microsoft.com/office/drawing/2014/main" val="1128120344"/>
                    </a:ext>
                  </a:extLst>
                </a:gridCol>
                <a:gridCol w="1072194">
                  <a:extLst>
                    <a:ext uri="{9D8B030D-6E8A-4147-A177-3AD203B41FA5}">
                      <a16:colId xmlns:a16="http://schemas.microsoft.com/office/drawing/2014/main" val="1460487254"/>
                    </a:ext>
                  </a:extLst>
                </a:gridCol>
                <a:gridCol w="1285259">
                  <a:extLst>
                    <a:ext uri="{9D8B030D-6E8A-4147-A177-3AD203B41FA5}">
                      <a16:colId xmlns:a16="http://schemas.microsoft.com/office/drawing/2014/main" val="571844003"/>
                    </a:ext>
                  </a:extLst>
                </a:gridCol>
                <a:gridCol w="1285259">
                  <a:extLst>
                    <a:ext uri="{9D8B030D-6E8A-4147-A177-3AD203B41FA5}">
                      <a16:colId xmlns:a16="http://schemas.microsoft.com/office/drawing/2014/main" val="3742274511"/>
                    </a:ext>
                  </a:extLst>
                </a:gridCol>
                <a:gridCol w="1285259">
                  <a:extLst>
                    <a:ext uri="{9D8B030D-6E8A-4147-A177-3AD203B41FA5}">
                      <a16:colId xmlns:a16="http://schemas.microsoft.com/office/drawing/2014/main" val="3667329135"/>
                    </a:ext>
                  </a:extLst>
                </a:gridCol>
                <a:gridCol w="1285259">
                  <a:extLst>
                    <a:ext uri="{9D8B030D-6E8A-4147-A177-3AD203B41FA5}">
                      <a16:colId xmlns:a16="http://schemas.microsoft.com/office/drawing/2014/main" val="2525986314"/>
                    </a:ext>
                  </a:extLst>
                </a:gridCol>
              </a:tblGrid>
              <a:tr h="9385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350511"/>
                  </a:ext>
                </a:extLst>
              </a:tr>
              <a:tr h="34733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"Развитие и функционирование дорожно-транспортного комплекса"  на 2021-2024 годы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90092"/>
                  </a:ext>
                </a:extLst>
              </a:tr>
              <a:tr h="83030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Ремонт (капитальный ремонт) сети автомобильных дорог общего пользования местного значения (оценивается на конец года)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Километров на тысячу квадратных метров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7,98/55,843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3,087/21,607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7,478/52,3505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3,087/21,607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3,087/21,607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3,087/21,607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47842"/>
                  </a:ext>
                </a:extLst>
              </a:tr>
              <a:tr h="65314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ввода в эксплуатацию после строительства и реконструкции автомобильных дорог общего пользования местного значения (при наличии объектов в программе)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Километр на погонный метр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541080"/>
                  </a:ext>
                </a:extLst>
              </a:tr>
              <a:tr h="50252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парковочного пространства на улично-дорожной сети (оценивается на конец года)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машиномест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168688"/>
                  </a:ext>
                </a:extLst>
              </a:tr>
              <a:tr h="53379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поездок, оплаченных с использованием единых транспортных карт, в общем количестве оплаченных пассажирами поездок на конец года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220475"/>
                  </a:ext>
                </a:extLst>
              </a:tr>
              <a:tr h="55734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Соблюдение расписания на автобусных маршрутах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208957"/>
                  </a:ext>
                </a:extLst>
              </a:tr>
              <a:tr h="101244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ДТП. Снижение смертности от дорожно-транспортных происшествий: на дорогах федерального значения, на дорогах регионального значения, на дорогах муниципального значения, на частных дорогах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 на 100 тыс. населения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15,13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078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23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</a:t>
            </a:r>
            <a:r>
              <a:rPr lang="ru-RU" sz="2400" dirty="0" smtClean="0">
                <a:solidFill>
                  <a:schemeClr val="bg1"/>
                </a:solidFill>
              </a:rPr>
              <a:t>программ</a:t>
            </a: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65463" y="946572"/>
          <a:ext cx="11887201" cy="57644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07428">
                  <a:extLst>
                    <a:ext uri="{9D8B030D-6E8A-4147-A177-3AD203B41FA5}">
                      <a16:colId xmlns:a16="http://schemas.microsoft.com/office/drawing/2014/main" val="2500955232"/>
                    </a:ext>
                  </a:extLst>
                </a:gridCol>
                <a:gridCol w="1027612">
                  <a:extLst>
                    <a:ext uri="{9D8B030D-6E8A-4147-A177-3AD203B41FA5}">
                      <a16:colId xmlns:a16="http://schemas.microsoft.com/office/drawing/2014/main" val="1387632309"/>
                    </a:ext>
                  </a:extLst>
                </a:gridCol>
                <a:gridCol w="873459">
                  <a:extLst>
                    <a:ext uri="{9D8B030D-6E8A-4147-A177-3AD203B41FA5}">
                      <a16:colId xmlns:a16="http://schemas.microsoft.com/office/drawing/2014/main" val="2434271715"/>
                    </a:ext>
                  </a:extLst>
                </a:gridCol>
                <a:gridCol w="934057">
                  <a:extLst>
                    <a:ext uri="{9D8B030D-6E8A-4147-A177-3AD203B41FA5}">
                      <a16:colId xmlns:a16="http://schemas.microsoft.com/office/drawing/2014/main" val="1297095577"/>
                    </a:ext>
                  </a:extLst>
                </a:gridCol>
                <a:gridCol w="1251285">
                  <a:extLst>
                    <a:ext uri="{9D8B030D-6E8A-4147-A177-3AD203B41FA5}">
                      <a16:colId xmlns:a16="http://schemas.microsoft.com/office/drawing/2014/main" val="3637188620"/>
                    </a:ext>
                  </a:extLst>
                </a:gridCol>
                <a:gridCol w="995740">
                  <a:extLst>
                    <a:ext uri="{9D8B030D-6E8A-4147-A177-3AD203B41FA5}">
                      <a16:colId xmlns:a16="http://schemas.microsoft.com/office/drawing/2014/main" val="3618823467"/>
                    </a:ext>
                  </a:extLst>
                </a:gridCol>
                <a:gridCol w="951681">
                  <a:extLst>
                    <a:ext uri="{9D8B030D-6E8A-4147-A177-3AD203B41FA5}">
                      <a16:colId xmlns:a16="http://schemas.microsoft.com/office/drawing/2014/main" val="3454056647"/>
                    </a:ext>
                  </a:extLst>
                </a:gridCol>
                <a:gridCol w="845939">
                  <a:extLst>
                    <a:ext uri="{9D8B030D-6E8A-4147-A177-3AD203B41FA5}">
                      <a16:colId xmlns:a16="http://schemas.microsoft.com/office/drawing/2014/main" val="246726531"/>
                    </a:ext>
                  </a:extLst>
                </a:gridCol>
              </a:tblGrid>
              <a:tr h="3706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289491"/>
                  </a:ext>
                </a:extLst>
              </a:tr>
              <a:tr h="20430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"Жилище" на 2021-2024 годы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388694"/>
                  </a:ext>
                </a:extLst>
              </a:tr>
              <a:tr h="107680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Доля детей-сирот и детей, оставшихся без попечения родителей, лиц из числа детей-сирот и детей, оставшихся без попечения родителей, состоящих на учете на получение жилого помещения, включая лиц в возрасте от 23 лет и старше, обеспеченных жилыми помещениями за отчетный год, в общей численности детей-сирот и детей, оставшихся без попечения родителей, лиц из числа детей-сирот и детей, оставшихся без попечения родителей, включенных в список детей-сирот и детей, оставшихся без попечения родителей, лиц из их числа, которые подлежат обеспечению жилыми помещениями, в отчетном году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833274"/>
                  </a:ext>
                </a:extLst>
              </a:tr>
              <a:tr h="59540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детей сирот и детей, оставшихся без попечения родителей, лиц из числа детей-сирот и детей, оставшихся без попечения родителей, обеспеченных благоустроенными жилыми помещениями специализированного жилищного фонда по договорам найма специализированных жилых помещений в отчетном финансовом году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719268"/>
                  </a:ext>
                </a:extLst>
              </a:tr>
              <a:tr h="27094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молодых семей, получивших свидетельство о праве на получение социальной выплаты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283709"/>
                  </a:ext>
                </a:extLst>
              </a:tr>
              <a:tr h="53956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ветеранов и инвалидов Великой Отечественной войны, членов семей погибших (умерших) инвалидов и участников Великой Отечественной войны, получивших государственную поддержку по обеспечению жилыми помещениями за счет средств федерального бюджета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222706"/>
                  </a:ext>
                </a:extLst>
              </a:tr>
              <a:tr h="53956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инвалидов и семей, имеющих детей-инвалидов, получивших государственную поддержку по обеспечению жилыми помещениями за счет средств федерального бюджета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0 - Данной категории граждан, изъявившей получить социальную выплату не выявлено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355115"/>
                  </a:ext>
                </a:extLst>
              </a:tr>
              <a:tr h="49617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инвалидов и ветеранов боевых действий, членов семей погибших (умерших) инвалидов и ветеранов боевых действий, получивших государственную поддержку по обеспечению жилыми помещениями за счет средств федерального бюджета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346327"/>
                  </a:ext>
                </a:extLst>
              </a:tr>
              <a:tr h="13663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семей, улучшивших жилищные условия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062335"/>
                  </a:ext>
                </a:extLst>
              </a:tr>
              <a:tr h="19847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Годовой объем ввода жилья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кв. метров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617,9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471,8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471,80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420,50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454,80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454,40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481173"/>
                  </a:ext>
                </a:extLst>
              </a:tr>
              <a:tr h="29770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Решаем проблемы дольщиков. Поиск и реализация решений по обеспечению прав пострадавших граждан - участников долевого строительства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2103890"/>
                  </a:ext>
                </a:extLst>
              </a:tr>
              <a:tr h="19847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Встречи с дольщиками.  Встречи с гражданами - участниками долевого строительства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008832"/>
                  </a:ext>
                </a:extLst>
              </a:tr>
              <a:tr h="80818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уведомлений о соответствии (несоответствии) указанных в уведомлении о планируемом строительстве параметров объекта индивидуального жилищного строительства (далее – ИЖС) или садового дома установленным параметрам и допустимости размещения объекта ИЖС или садового дома на земельном участке, уведомлений о соответствии (несоответствии) построенных или реконструированных объектов ИЖС или садового дома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2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727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2400" dirty="0" smtClean="0">
                <a:solidFill>
                  <a:schemeClr val="bg1"/>
                </a:solidFill>
              </a:rPr>
              <a:t>n</a:t>
            </a:r>
            <a:r>
              <a:rPr lang="ru-RU" sz="2400" dirty="0" smtClean="0">
                <a:solidFill>
                  <a:schemeClr val="bg1"/>
                </a:solidFill>
              </a:rPr>
              <a:t>Приоритетные </a:t>
            </a:r>
            <a:r>
              <a:rPr lang="ru-RU" sz="2400" dirty="0">
                <a:solidFill>
                  <a:schemeClr val="bg1"/>
                </a:solidFill>
              </a:rPr>
              <a:t>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39634" y="1114697"/>
          <a:ext cx="11643359" cy="53585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7523">
                  <a:extLst>
                    <a:ext uri="{9D8B030D-6E8A-4147-A177-3AD203B41FA5}">
                      <a16:colId xmlns:a16="http://schemas.microsoft.com/office/drawing/2014/main" val="1807797842"/>
                    </a:ext>
                  </a:extLst>
                </a:gridCol>
                <a:gridCol w="749866">
                  <a:extLst>
                    <a:ext uri="{9D8B030D-6E8A-4147-A177-3AD203B41FA5}">
                      <a16:colId xmlns:a16="http://schemas.microsoft.com/office/drawing/2014/main" val="1028301282"/>
                    </a:ext>
                  </a:extLst>
                </a:gridCol>
                <a:gridCol w="1063445">
                  <a:extLst>
                    <a:ext uri="{9D8B030D-6E8A-4147-A177-3AD203B41FA5}">
                      <a16:colId xmlns:a16="http://schemas.microsoft.com/office/drawing/2014/main" val="1112571111"/>
                    </a:ext>
                  </a:extLst>
                </a:gridCol>
                <a:gridCol w="1063445">
                  <a:extLst>
                    <a:ext uri="{9D8B030D-6E8A-4147-A177-3AD203B41FA5}">
                      <a16:colId xmlns:a16="http://schemas.microsoft.com/office/drawing/2014/main" val="1772372408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404015717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1080091016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2857517058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427744846"/>
                    </a:ext>
                  </a:extLst>
                </a:gridCol>
              </a:tblGrid>
              <a:tr h="11517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987429"/>
                  </a:ext>
                </a:extLst>
              </a:tr>
              <a:tr h="468021">
                <a:tc gridSpan="8">
                  <a:txBody>
                    <a:bodyPr/>
                    <a:lstStyle/>
                    <a:p>
                      <a:pPr algn="ctr" fontAlgn="t"/>
                      <a:endParaRPr lang="ru-RU" sz="10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Переселение граждан из аварийного жилищного фонда» на 2021 –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324269"/>
                  </a:ext>
                </a:extLst>
              </a:tr>
              <a:tr h="31084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аварийному жилью - Переселение из аварийного фонда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523989"/>
                  </a:ext>
                </a:extLst>
              </a:tr>
              <a:tr h="9323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площадь аварийного фонда, подлежащая расселению до 01.09.2025, в том числе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868670"/>
                  </a:ext>
                </a:extLst>
              </a:tr>
              <a:tr h="9323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 за счет внебюджетных источников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271060"/>
                  </a:ext>
                </a:extLst>
              </a:tr>
              <a:tr h="6215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расселенных из аварийного жилищного фонда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человек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900535"/>
                  </a:ext>
                </a:extLst>
              </a:tr>
              <a:tr h="94152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434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56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61256" y="1088573"/>
          <a:ext cx="11582402" cy="55640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8319">
                  <a:extLst>
                    <a:ext uri="{9D8B030D-6E8A-4147-A177-3AD203B41FA5}">
                      <a16:colId xmlns:a16="http://schemas.microsoft.com/office/drawing/2014/main" val="2559561528"/>
                    </a:ext>
                  </a:extLst>
                </a:gridCol>
                <a:gridCol w="745939">
                  <a:extLst>
                    <a:ext uri="{9D8B030D-6E8A-4147-A177-3AD203B41FA5}">
                      <a16:colId xmlns:a16="http://schemas.microsoft.com/office/drawing/2014/main" val="1207075355"/>
                    </a:ext>
                  </a:extLst>
                </a:gridCol>
                <a:gridCol w="1057878">
                  <a:extLst>
                    <a:ext uri="{9D8B030D-6E8A-4147-A177-3AD203B41FA5}">
                      <a16:colId xmlns:a16="http://schemas.microsoft.com/office/drawing/2014/main" val="2458383200"/>
                    </a:ext>
                  </a:extLst>
                </a:gridCol>
                <a:gridCol w="1057878">
                  <a:extLst>
                    <a:ext uri="{9D8B030D-6E8A-4147-A177-3AD203B41FA5}">
                      <a16:colId xmlns:a16="http://schemas.microsoft.com/office/drawing/2014/main" val="19355097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512336183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543879303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416479681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685186272"/>
                    </a:ext>
                  </a:extLst>
                </a:gridCol>
              </a:tblGrid>
              <a:tr h="5573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599027"/>
                  </a:ext>
                </a:extLst>
              </a:tr>
              <a:tr h="23810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инженерной инфраструктуры и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на 2021-2024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850044"/>
                  </a:ext>
                </a:extLst>
              </a:tr>
              <a:tr h="3174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созданных и восстановленных ВЗУ, ВНС и станций водоподготовки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240890"/>
                  </a:ext>
                </a:extLst>
              </a:tr>
              <a:tr h="47621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построенных, реконструированных, отремонтированных коллекторов (участков), канализационных насосных станций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639538"/>
                  </a:ext>
                </a:extLst>
              </a:tr>
              <a:tr h="6349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созданных и восстановленных объектов очистки сточных вод суммарной производительностью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 на тысячу кубических метров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352549"/>
                  </a:ext>
                </a:extLst>
              </a:tr>
              <a:tr h="47621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Прирост мощности очистных сооружений, обеспечивающих сокращение отведения в реку Волгу загрязненных сточных вод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Кубический километр в год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783421"/>
                  </a:ext>
                </a:extLst>
              </a:tr>
              <a:tr h="31836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и восстановленных объектов коммунальной инфраструктуры (котельные, ЦТП, сети)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384877"/>
                  </a:ext>
                </a:extLst>
              </a:tr>
              <a:tr h="47621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и восстановленных объектов социальной и инженерной инфраструктуры на территории военных городков Московской области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547219"/>
                  </a:ext>
                </a:extLst>
              </a:tr>
              <a:tr h="47621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Доля актуальных схем теплоснабжения, водоснабжения и водоотведения, программ комплексного развития систем коммунальной инфраструктуры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783448"/>
                  </a:ext>
                </a:extLst>
              </a:tr>
              <a:tr h="3174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многоквартирных домов с присвоенными классами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энергоэфективности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28,16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31,10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36,60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40,30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44,70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414209"/>
                  </a:ext>
                </a:extLst>
              </a:tr>
              <a:tr h="31836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Бережливый учет - Оснащенность многоквартирных домов общедомовыми приборами учета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74,85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75,99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76,25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86,70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93,40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930201"/>
                  </a:ext>
                </a:extLst>
              </a:tr>
              <a:tr h="47621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зданий, строений, сооружений муниципальной собственности, соответствующих нормальному уровню энергетической эффективности и выше (А, B, C, D)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443179"/>
                  </a:ext>
                </a:extLst>
              </a:tr>
              <a:tr h="48088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Доля зданий, строений, сооружений органов местного самоуправления и муниципальных учреждений, оснащенных приборами учета потребляемых энергетических ресурсов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93,95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214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102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43841" y="1088573"/>
          <a:ext cx="11747863" cy="53420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00440">
                  <a:extLst>
                    <a:ext uri="{9D8B030D-6E8A-4147-A177-3AD203B41FA5}">
                      <a16:colId xmlns:a16="http://schemas.microsoft.com/office/drawing/2014/main" val="411975532"/>
                    </a:ext>
                  </a:extLst>
                </a:gridCol>
                <a:gridCol w="756595">
                  <a:extLst>
                    <a:ext uri="{9D8B030D-6E8A-4147-A177-3AD203B41FA5}">
                      <a16:colId xmlns:a16="http://schemas.microsoft.com/office/drawing/2014/main" val="3576073873"/>
                    </a:ext>
                  </a:extLst>
                </a:gridCol>
                <a:gridCol w="1072990">
                  <a:extLst>
                    <a:ext uri="{9D8B030D-6E8A-4147-A177-3AD203B41FA5}">
                      <a16:colId xmlns:a16="http://schemas.microsoft.com/office/drawing/2014/main" val="1931299980"/>
                    </a:ext>
                  </a:extLst>
                </a:gridCol>
                <a:gridCol w="1072990">
                  <a:extLst>
                    <a:ext uri="{9D8B030D-6E8A-4147-A177-3AD203B41FA5}">
                      <a16:colId xmlns:a16="http://schemas.microsoft.com/office/drawing/2014/main" val="4020333027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524995580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1430037040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2609962783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1610805918"/>
                    </a:ext>
                  </a:extLst>
                </a:gridCol>
              </a:tblGrid>
              <a:tr h="6606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082588"/>
                  </a:ext>
                </a:extLst>
              </a:tr>
              <a:tr h="43664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«Развитие институтов гражданского общества, повышение эффективности местного самоуправления и реализации молодежной политики» на 2021 – 2024 годы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75863"/>
                  </a:ext>
                </a:extLst>
              </a:tr>
              <a:tr h="17688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Информирование населения через СМИ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391,41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390,44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390,47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390,47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901811"/>
                  </a:ext>
                </a:extLst>
              </a:tr>
              <a:tr h="17688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информированности населения в социальных сетях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200103"/>
                  </a:ext>
                </a:extLst>
              </a:tr>
              <a:tr h="35372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незаконных рекламных конструкций, установленных на территории муниципального образования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270055"/>
                  </a:ext>
                </a:extLst>
              </a:tr>
              <a:tr h="3537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Наличие задолженности в муниципальный бюджет по платежам за установку и эксплуатацию рекламных конструкций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349776"/>
                  </a:ext>
                </a:extLst>
              </a:tr>
              <a:tr h="8843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численность граждан, вовлеченных центрами (сообществами, объединениями) поддержки добровольчества (</a:t>
                      </a:r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волонтерства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на базе образовательных организаций, некоммерческих организаций, государственных и муниципальных учреждений, в добровольческую (волонтерскую) деятельность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чел.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561586"/>
                  </a:ext>
                </a:extLst>
              </a:tr>
              <a:tr h="3537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молодежи, задействованной в мероприятиях по вовлечению в творческую деятельность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91103"/>
                  </a:ext>
                </a:extLst>
              </a:tr>
              <a:tr h="12380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молодых граждан, принявших участие в мероприятиях, направленных на гражданско-патриотическое и духовно-нравственное воспитание молодежи, в том числе через формирование российской идентичности, традиционных семейных ценностей, популяризацию культуры безопасности в молодежной среде и социализацию молодежи, нуждающейся в особой заботе государств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701853"/>
                  </a:ext>
                </a:extLst>
              </a:tr>
              <a:tr h="7074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соответствия учреждений (организаций) по работе с молодёжью Ленинского г.о. нормативам минимального обеспечения молодёжи учреждениями (организациями) по работе с молодёжью по месту жительства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501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558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7385" y="1184370"/>
          <a:ext cx="11512728" cy="53528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26376">
                  <a:extLst>
                    <a:ext uri="{9D8B030D-6E8A-4147-A177-3AD203B41FA5}">
                      <a16:colId xmlns:a16="http://schemas.microsoft.com/office/drawing/2014/main" val="3090567387"/>
                    </a:ext>
                  </a:extLst>
                </a:gridCol>
                <a:gridCol w="741452">
                  <a:extLst>
                    <a:ext uri="{9D8B030D-6E8A-4147-A177-3AD203B41FA5}">
                      <a16:colId xmlns:a16="http://schemas.microsoft.com/office/drawing/2014/main" val="302444493"/>
                    </a:ext>
                  </a:extLst>
                </a:gridCol>
                <a:gridCol w="1051514">
                  <a:extLst>
                    <a:ext uri="{9D8B030D-6E8A-4147-A177-3AD203B41FA5}">
                      <a16:colId xmlns:a16="http://schemas.microsoft.com/office/drawing/2014/main" val="2601028766"/>
                    </a:ext>
                  </a:extLst>
                </a:gridCol>
                <a:gridCol w="1051514">
                  <a:extLst>
                    <a:ext uri="{9D8B030D-6E8A-4147-A177-3AD203B41FA5}">
                      <a16:colId xmlns:a16="http://schemas.microsoft.com/office/drawing/2014/main" val="4281185300"/>
                    </a:ext>
                  </a:extLst>
                </a:gridCol>
                <a:gridCol w="1260468">
                  <a:extLst>
                    <a:ext uri="{9D8B030D-6E8A-4147-A177-3AD203B41FA5}">
                      <a16:colId xmlns:a16="http://schemas.microsoft.com/office/drawing/2014/main" val="620489571"/>
                    </a:ext>
                  </a:extLst>
                </a:gridCol>
                <a:gridCol w="1260468">
                  <a:extLst>
                    <a:ext uri="{9D8B030D-6E8A-4147-A177-3AD203B41FA5}">
                      <a16:colId xmlns:a16="http://schemas.microsoft.com/office/drawing/2014/main" val="213888263"/>
                    </a:ext>
                  </a:extLst>
                </a:gridCol>
                <a:gridCol w="1260468">
                  <a:extLst>
                    <a:ext uri="{9D8B030D-6E8A-4147-A177-3AD203B41FA5}">
                      <a16:colId xmlns:a16="http://schemas.microsoft.com/office/drawing/2014/main" val="882732666"/>
                    </a:ext>
                  </a:extLst>
                </a:gridCol>
                <a:gridCol w="1260468">
                  <a:extLst>
                    <a:ext uri="{9D8B030D-6E8A-4147-A177-3AD203B41FA5}">
                      <a16:colId xmlns:a16="http://schemas.microsoft.com/office/drawing/2014/main" val="1481002112"/>
                    </a:ext>
                  </a:extLst>
                </a:gridCol>
              </a:tblGrid>
              <a:tr h="5486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228927"/>
                  </a:ext>
                </a:extLst>
              </a:tr>
              <a:tr h="26272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"Формирование современной комфортной городской среды" на 2021-2024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332767"/>
                  </a:ext>
                </a:extLst>
              </a:tr>
              <a:tr h="14179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установленных детских игровых площадок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107637"/>
                  </a:ext>
                </a:extLst>
              </a:tr>
              <a:tr h="2835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разработанных проектов благоустройства общественных территорий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292532"/>
                  </a:ext>
                </a:extLst>
              </a:tr>
              <a:tr h="2835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Количество разработанных концепций благоустройства общественных территорий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448619"/>
                  </a:ext>
                </a:extLst>
              </a:tr>
              <a:tr h="42537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принявших участие в решении вопросов развития городской среды от общего количества граждан в возрасте от 14 лет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888537"/>
                  </a:ext>
                </a:extLst>
              </a:tr>
              <a:tr h="14179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дворовых территорий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288162"/>
                  </a:ext>
                </a:extLst>
              </a:tr>
              <a:tr h="2835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и благоустроенных парков культуры и отдыха на территории Московской области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950390"/>
                  </a:ext>
                </a:extLst>
              </a:tr>
              <a:tr h="14179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числа посетителей парков культуры и отдыха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577066"/>
                  </a:ext>
                </a:extLst>
              </a:tr>
              <a:tr h="2835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установленных детских игровых площадок в парках культуры и отдыха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0230"/>
                  </a:ext>
                </a:extLst>
              </a:tr>
              <a:tr h="2835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Соответствие нормативу обеспеченности парками культуры и отдыха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277023"/>
                  </a:ext>
                </a:extLst>
              </a:tr>
              <a:tr h="56716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Площадь устраненных дефектов асфальтового покрытия дворовых территорий, в том числе проездов на дворовые территории, в том числе внутриквартальных проездов, в рамках проведения ямочного ремонта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Квадратный метр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2152,1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5266,5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5266,50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764713"/>
                  </a:ext>
                </a:extLst>
              </a:tr>
              <a:tr h="42537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объектов архитектурно-художественного освещения, на которых реализованы мероприятия по устройству и капитальному ремонту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308600"/>
                  </a:ext>
                </a:extLst>
              </a:tr>
              <a:tr h="42537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объектов электросетевого хозяйства и систем наружного освещения, на которых реализованы мероприятия по устройству и капитальному ремонту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625603"/>
                  </a:ext>
                </a:extLst>
              </a:tr>
              <a:tr h="42537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многоквартирных домов, прошедших комплексный капитальный ремонт и соответствующих нормальному классу энергоэффективности и выше (A, B, C, D)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872987"/>
                  </a:ext>
                </a:extLst>
              </a:tr>
              <a:tr h="14179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отремонтированных подъездов в МКД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549756"/>
                  </a:ext>
                </a:extLst>
              </a:tr>
              <a:tr h="28775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МКД, в которых проведен капитальный ремонт в рамках региональной программы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098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392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69818" y="1029733"/>
          <a:ext cx="11852363" cy="57633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1885">
                  <a:extLst>
                    <a:ext uri="{9D8B030D-6E8A-4147-A177-3AD203B41FA5}">
                      <a16:colId xmlns:a16="http://schemas.microsoft.com/office/drawing/2014/main" val="2660694501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2679429980"/>
                    </a:ext>
                  </a:extLst>
                </a:gridCol>
                <a:gridCol w="1001486">
                  <a:extLst>
                    <a:ext uri="{9D8B030D-6E8A-4147-A177-3AD203B41FA5}">
                      <a16:colId xmlns:a16="http://schemas.microsoft.com/office/drawing/2014/main" val="3083008758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35206626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814098054"/>
                    </a:ext>
                  </a:extLst>
                </a:gridCol>
                <a:gridCol w="1271451">
                  <a:extLst>
                    <a:ext uri="{9D8B030D-6E8A-4147-A177-3AD203B41FA5}">
                      <a16:colId xmlns:a16="http://schemas.microsoft.com/office/drawing/2014/main" val="3469422541"/>
                    </a:ext>
                  </a:extLst>
                </a:gridCol>
                <a:gridCol w="1227909">
                  <a:extLst>
                    <a:ext uri="{9D8B030D-6E8A-4147-A177-3AD203B41FA5}">
                      <a16:colId xmlns:a16="http://schemas.microsoft.com/office/drawing/2014/main" val="3065467826"/>
                    </a:ext>
                  </a:extLst>
                </a:gridCol>
                <a:gridCol w="927461">
                  <a:extLst>
                    <a:ext uri="{9D8B030D-6E8A-4147-A177-3AD203B41FA5}">
                      <a16:colId xmlns:a16="http://schemas.microsoft.com/office/drawing/2014/main" val="849019823"/>
                    </a:ext>
                  </a:extLst>
                </a:gridCol>
              </a:tblGrid>
              <a:tr h="5138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539897"/>
                  </a:ext>
                </a:extLst>
              </a:tr>
              <a:tr h="12748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"Культура" на 2021-2024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89836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роста числа пользователей муниципальных библиотек Московской области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чел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197,108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216,819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216,819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224,703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232,587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236,53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193288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библиотек, внедривших стандарты деятельности библиотеки нового формата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767011"/>
                  </a:ext>
                </a:extLst>
              </a:tr>
              <a:tr h="1238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числа посещений культурных мероприятий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тыс.чел.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508,566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508,566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559,423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610,279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711,992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503910"/>
                  </a:ext>
                </a:extLst>
              </a:tr>
              <a:tr h="1584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поддержанных творческих инициатив и проектов (нарастающим итогом)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988481"/>
                  </a:ext>
                </a:extLst>
              </a:tr>
              <a:tr h="1741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привлекаемых к участию в творческих мероприятиях сферы культуры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001259"/>
                  </a:ext>
                </a:extLst>
              </a:tr>
              <a:tr h="3715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принимающих участие в добровольческой деятельности, получивших государственную (муниципальную)  поддержку в форме субсидий бюджетным учреждениям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599848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 5 до 18 лет, охваченных дополнительным образованием сферы культуры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984611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 7 до 15 лет, обучающихся по предпрофессиональным программам в области искусств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216745"/>
                  </a:ext>
                </a:extLst>
              </a:tr>
              <a:tr h="4953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архивных документов, хранящихся в муниципальном архиве в нормативных условиях, обеспечивающих их постоянное (вечное) и долговременное хранение, в общем количестве документов в муниципальном архиве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901244"/>
                  </a:ext>
                </a:extLst>
              </a:tr>
              <a:tr h="3908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архивных фондов муниципального архива, внесенных в общеотраслевую базу данных «Архивный фонд», от общего количества архивных фондов, хранящихся в муниципальном архиве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705718"/>
                  </a:ext>
                </a:extLst>
              </a:tr>
              <a:tr h="4953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архивных документов, переведенных в электронно-цифровую форму, от общего количества документов, находящихся на хранении в муниципальном архиве муниципального образования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403232"/>
                  </a:ext>
                </a:extLst>
              </a:tr>
              <a:tr h="8557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субвенции бюджету муниципального образования Московской области на обеспечение переданных государственных полномочий по временному хранению, комплектованию, учету и использованию архивных документов, относящихся к собственности Московской области и временно хранящихся в муниципальном архиве, освоенная бюджетом муниципального образования Московской области в общей сумме указанной субвенции, 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94,87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8182"/>
                  </a:ext>
                </a:extLst>
              </a:tr>
              <a:tr h="4990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посетителей парков культуры и отдыха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по отношению к базовому году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524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813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26421" y="1045030"/>
          <a:ext cx="11861076" cy="55744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6099">
                  <a:extLst>
                    <a:ext uri="{9D8B030D-6E8A-4147-A177-3AD203B41FA5}">
                      <a16:colId xmlns:a16="http://schemas.microsoft.com/office/drawing/2014/main" val="4005025285"/>
                    </a:ext>
                  </a:extLst>
                </a:gridCol>
                <a:gridCol w="763887">
                  <a:extLst>
                    <a:ext uri="{9D8B030D-6E8A-4147-A177-3AD203B41FA5}">
                      <a16:colId xmlns:a16="http://schemas.microsoft.com/office/drawing/2014/main" val="1584057064"/>
                    </a:ext>
                  </a:extLst>
                </a:gridCol>
                <a:gridCol w="1083331">
                  <a:extLst>
                    <a:ext uri="{9D8B030D-6E8A-4147-A177-3AD203B41FA5}">
                      <a16:colId xmlns:a16="http://schemas.microsoft.com/office/drawing/2014/main" val="3092733690"/>
                    </a:ext>
                  </a:extLst>
                </a:gridCol>
                <a:gridCol w="1083331">
                  <a:extLst>
                    <a:ext uri="{9D8B030D-6E8A-4147-A177-3AD203B41FA5}">
                      <a16:colId xmlns:a16="http://schemas.microsoft.com/office/drawing/2014/main" val="2003674188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2023972713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731538029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335255835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1624693656"/>
                    </a:ext>
                  </a:extLst>
                </a:gridCol>
              </a:tblGrid>
              <a:tr h="4963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104858"/>
                  </a:ext>
                </a:extLst>
              </a:tr>
              <a:tr h="33501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"Цифровое муниципальное образование" на 2021 - 2024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713099"/>
                  </a:ext>
                </a:extLst>
              </a:tr>
              <a:tr h="43255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имеющих доступ к получению государственных и муниципальных услуг по принципу «одного окна» по месту пребывания, в том числе в МФЦ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593074"/>
                  </a:ext>
                </a:extLst>
              </a:tr>
              <a:tr h="28837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удовлетворенности граждан качеством предоставления государственных и муниципальных услуг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08692"/>
                  </a:ext>
                </a:extLst>
              </a:tr>
              <a:tr h="28837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 время ожидания в очереди для получения государственных (муниципальных) услуг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минута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245303"/>
                  </a:ext>
                </a:extLst>
              </a:tr>
              <a:tr h="14554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заявителей МФЦ, ожидающих в очереди более 11 минут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446860"/>
                  </a:ext>
                </a:extLst>
              </a:tr>
              <a:tr h="14554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требований комфортности и доступности МФЦ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198892"/>
                  </a:ext>
                </a:extLst>
              </a:tr>
              <a:tr h="41246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рабочих мест, обеспеченных необходимым компьютерным оборудованием и услугами связи в соответствии с требованиями нормативных правовых актов Московской области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193764"/>
                  </a:ext>
                </a:extLst>
              </a:tr>
              <a:tr h="43255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Стоимостная доля закупаемого и арендуемого ОМСУ муниципального образования Московской области иностранного ПО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974521"/>
                  </a:ext>
                </a:extLst>
              </a:tr>
              <a:tr h="100930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защищенных по требованиям безопасности информации информационных систем, используемых ОМСУ муниципального образования Московской области, в соответствии с категорией обрабатываемой информации, а также персональных компьютеров, используемых на рабочих местах работников, обеспеченных антивирусным программным обеспечением с регулярным обновлением соответствующих баз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06103"/>
                  </a:ext>
                </a:extLst>
              </a:tr>
              <a:tr h="43255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работников ОМСУ муниципального образования Московской области, обеспеченных средствами электронной подписи в соответствии с установленными требованиями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409117"/>
                  </a:ext>
                </a:extLst>
              </a:tr>
              <a:tr h="115348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документов служебной переписки ОМСУ муниципального образования Московской области и их подведомственных учреждений с ЦИОГВ и ГО Московской области, подведомственными ЦИОГВ и ГО Московской области организациями и учреждениями, не содержащих персональные данные и конфиденциальные сведения и направляемых исключительно в электронном виде с использованием МСЭД и средств электронной подписи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139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420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43840" y="1097277"/>
          <a:ext cx="11756571" cy="5598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8160">
                  <a:extLst>
                    <a:ext uri="{9D8B030D-6E8A-4147-A177-3AD203B41FA5}">
                      <a16:colId xmlns:a16="http://schemas.microsoft.com/office/drawing/2014/main" val="2985990664"/>
                    </a:ext>
                  </a:extLst>
                </a:gridCol>
                <a:gridCol w="879566">
                  <a:extLst>
                    <a:ext uri="{9D8B030D-6E8A-4147-A177-3AD203B41FA5}">
                      <a16:colId xmlns:a16="http://schemas.microsoft.com/office/drawing/2014/main" val="1898743385"/>
                    </a:ext>
                  </a:extLst>
                </a:gridCol>
                <a:gridCol w="1062445">
                  <a:extLst>
                    <a:ext uri="{9D8B030D-6E8A-4147-A177-3AD203B41FA5}">
                      <a16:colId xmlns:a16="http://schemas.microsoft.com/office/drawing/2014/main" val="3573677131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515579391"/>
                    </a:ext>
                  </a:extLst>
                </a:gridCol>
                <a:gridCol w="1166949">
                  <a:extLst>
                    <a:ext uri="{9D8B030D-6E8A-4147-A177-3AD203B41FA5}">
                      <a16:colId xmlns:a16="http://schemas.microsoft.com/office/drawing/2014/main" val="225762341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4208687567"/>
                    </a:ext>
                  </a:extLst>
                </a:gridCol>
                <a:gridCol w="1071154">
                  <a:extLst>
                    <a:ext uri="{9D8B030D-6E8A-4147-A177-3AD203B41FA5}">
                      <a16:colId xmlns:a16="http://schemas.microsoft.com/office/drawing/2014/main" val="3643313355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val="318959971"/>
                    </a:ext>
                  </a:extLst>
                </a:gridCol>
              </a:tblGrid>
              <a:tr h="4708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222181"/>
                  </a:ext>
                </a:extLst>
              </a:tr>
              <a:tr h="25408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проникновения ЕСИА в муниципальном образовании Московской области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084343"/>
                  </a:ext>
                </a:extLst>
              </a:tr>
              <a:tr h="25408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Качественные услуги – Доля муниципальных (государственных) услуг, по которым нарушены регламентные сроки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13605"/>
                  </a:ext>
                </a:extLst>
              </a:tr>
              <a:tr h="38112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Удобные услуги – Доля муниципальных (государственных) услуг, по которым заявления поданы в электронном виде через региональный портал государственных и муниципальных услуг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110218"/>
                  </a:ext>
                </a:extLst>
              </a:tr>
              <a:tr h="25408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Повторные обращения – Доля обращений, поступивших на портал «Добродел», по которым поступили повторные обращения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10249"/>
                  </a:ext>
                </a:extLst>
              </a:tr>
              <a:tr h="38112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Отложенные решения – Доля отложенных решений от числа ответов, предоставленных на портале «Добродел» (два и более раз)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022363"/>
                  </a:ext>
                </a:extLst>
              </a:tr>
              <a:tr h="25408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Ответь вовремя – Доля жалоб, поступивших на портал «Добродел», по которым нарушен срок подготовки ответа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682686"/>
                  </a:ext>
                </a:extLst>
              </a:tr>
              <a:tr h="38112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общеобразовательных организаций в муниципальном образовании Московской области, подключенных к сети Интернет на скорости: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901371"/>
                  </a:ext>
                </a:extLst>
              </a:tr>
              <a:tr h="25408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общеобразовательных организаций, расположенных в городских населенных пунктах – не менее 100 Мбит/с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102844"/>
                  </a:ext>
                </a:extLst>
              </a:tr>
              <a:tr h="25408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общеобразовательных организаций, расположенных в сельских населенных пунктах – не менее 50 Мбит/с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151246"/>
                  </a:ext>
                </a:extLst>
              </a:tr>
              <a:tr h="63521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многоквартирных домов, имеющих возможность пользоваться услугами проводного и мобильного доступа в информационно-телекоммуникационную сеть Интернет на скорости не менее 1 Мбит/с, предоставляемыми не менее чем 2 операторами связи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649490"/>
                  </a:ext>
                </a:extLst>
              </a:tr>
              <a:tr h="88929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учреждений культуры, обеспеченных доступом в информационно-телекоммуникационную сеть Интернет на скорости:                                                                                                                                                                                                                         для учреждений культуры, расположенных в городских населенных пунктах, – не менее 50 Мбит/с;                                                                                                для учреждений культуры, расположенных в сельских населенных пунктах, – не менее 10 Мбит/с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230531"/>
                  </a:ext>
                </a:extLst>
              </a:tr>
              <a:tr h="76225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государственных и муниципальных образовательных организаций, реализующих программы начального общего, основного общего, среднего общего образования, в учебных классах которых обеспечена возможность беспроводного широкополосного доступа к информационно-телекоммуникационной сети «Интернет» по технологии WiFi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28,42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28,42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28,42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28,42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28,42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40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925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18013" y="1341120"/>
          <a:ext cx="11512731" cy="48154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39710">
                  <a:extLst>
                    <a:ext uri="{9D8B030D-6E8A-4147-A177-3AD203B41FA5}">
                      <a16:colId xmlns:a16="http://schemas.microsoft.com/office/drawing/2014/main" val="1627486072"/>
                    </a:ext>
                  </a:extLst>
                </a:gridCol>
                <a:gridCol w="1114711">
                  <a:extLst>
                    <a:ext uri="{9D8B030D-6E8A-4147-A177-3AD203B41FA5}">
                      <a16:colId xmlns:a16="http://schemas.microsoft.com/office/drawing/2014/main" val="1149968098"/>
                    </a:ext>
                  </a:extLst>
                </a:gridCol>
                <a:gridCol w="1052287">
                  <a:extLst>
                    <a:ext uri="{9D8B030D-6E8A-4147-A177-3AD203B41FA5}">
                      <a16:colId xmlns:a16="http://schemas.microsoft.com/office/drawing/2014/main" val="2935783029"/>
                    </a:ext>
                  </a:extLst>
                </a:gridCol>
                <a:gridCol w="1052288">
                  <a:extLst>
                    <a:ext uri="{9D8B030D-6E8A-4147-A177-3AD203B41FA5}">
                      <a16:colId xmlns:a16="http://schemas.microsoft.com/office/drawing/2014/main" val="198972708"/>
                    </a:ext>
                  </a:extLst>
                </a:gridCol>
                <a:gridCol w="1114710">
                  <a:extLst>
                    <a:ext uri="{9D8B030D-6E8A-4147-A177-3AD203B41FA5}">
                      <a16:colId xmlns:a16="http://schemas.microsoft.com/office/drawing/2014/main" val="3253593283"/>
                    </a:ext>
                  </a:extLst>
                </a:gridCol>
                <a:gridCol w="1221723">
                  <a:extLst>
                    <a:ext uri="{9D8B030D-6E8A-4147-A177-3AD203B41FA5}">
                      <a16:colId xmlns:a16="http://schemas.microsoft.com/office/drawing/2014/main" val="531950654"/>
                    </a:ext>
                  </a:extLst>
                </a:gridCol>
                <a:gridCol w="1070123">
                  <a:extLst>
                    <a:ext uri="{9D8B030D-6E8A-4147-A177-3AD203B41FA5}">
                      <a16:colId xmlns:a16="http://schemas.microsoft.com/office/drawing/2014/main" val="121040758"/>
                    </a:ext>
                  </a:extLst>
                </a:gridCol>
                <a:gridCol w="847179">
                  <a:extLst>
                    <a:ext uri="{9D8B030D-6E8A-4147-A177-3AD203B41FA5}">
                      <a16:colId xmlns:a16="http://schemas.microsoft.com/office/drawing/2014/main" val="2183239384"/>
                    </a:ext>
                  </a:extLst>
                </a:gridCol>
              </a:tblGrid>
              <a:tr h="12975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911859"/>
                  </a:ext>
                </a:extLst>
              </a:tr>
              <a:tr h="39185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"Здравоохранение"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594942"/>
                  </a:ext>
                </a:extLst>
              </a:tr>
              <a:tr h="133973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Доля населения, прошедшего профилактические медицинские осмотры и диспансеризацию («Профилактические медицинские осмотры и диспансеризация)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процент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54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378816"/>
                  </a:ext>
                </a:extLst>
              </a:tr>
              <a:tr h="8931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Количество прикрепленного населения к медицинским организациям на территории округа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96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95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95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95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95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95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623967"/>
                  </a:ext>
                </a:extLst>
              </a:tr>
              <a:tr h="8931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Жилье – медикам, первичного звена и узкого профиля, обеспеченных жильем, из числа привлеченных и нуждающихся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коэффициент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733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67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30776" y="999543"/>
          <a:ext cx="11730447" cy="56718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98275">
                  <a:extLst>
                    <a:ext uri="{9D8B030D-6E8A-4147-A177-3AD203B41FA5}">
                      <a16:colId xmlns:a16="http://schemas.microsoft.com/office/drawing/2014/main" val="3448296188"/>
                    </a:ext>
                  </a:extLst>
                </a:gridCol>
                <a:gridCol w="1075508">
                  <a:extLst>
                    <a:ext uri="{9D8B030D-6E8A-4147-A177-3AD203B41FA5}">
                      <a16:colId xmlns:a16="http://schemas.microsoft.com/office/drawing/2014/main" val="2892439409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1211285545"/>
                    </a:ext>
                  </a:extLst>
                </a:gridCol>
                <a:gridCol w="1053737">
                  <a:extLst>
                    <a:ext uri="{9D8B030D-6E8A-4147-A177-3AD203B41FA5}">
                      <a16:colId xmlns:a16="http://schemas.microsoft.com/office/drawing/2014/main" val="1350500595"/>
                    </a:ext>
                  </a:extLst>
                </a:gridCol>
                <a:gridCol w="1236617">
                  <a:extLst>
                    <a:ext uri="{9D8B030D-6E8A-4147-A177-3AD203B41FA5}">
                      <a16:colId xmlns:a16="http://schemas.microsoft.com/office/drawing/2014/main" val="4053394838"/>
                    </a:ext>
                  </a:extLst>
                </a:gridCol>
                <a:gridCol w="992778">
                  <a:extLst>
                    <a:ext uri="{9D8B030D-6E8A-4147-A177-3AD203B41FA5}">
                      <a16:colId xmlns:a16="http://schemas.microsoft.com/office/drawing/2014/main" val="3745890992"/>
                    </a:ext>
                  </a:extLst>
                </a:gridCol>
                <a:gridCol w="896982">
                  <a:extLst>
                    <a:ext uri="{9D8B030D-6E8A-4147-A177-3AD203B41FA5}">
                      <a16:colId xmlns:a16="http://schemas.microsoft.com/office/drawing/2014/main" val="2522888340"/>
                    </a:ext>
                  </a:extLst>
                </a:gridCol>
                <a:gridCol w="766356">
                  <a:extLst>
                    <a:ext uri="{9D8B030D-6E8A-4147-A177-3AD203B41FA5}">
                      <a16:colId xmlns:a16="http://schemas.microsoft.com/office/drawing/2014/main" val="3096393384"/>
                    </a:ext>
                  </a:extLst>
                </a:gridCol>
              </a:tblGrid>
              <a:tr h="5240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b="1" u="none" strike="noStrike" dirty="0" smtClean="0">
                          <a:effectLst/>
                        </a:rPr>
                        <a:t>характеризующие </a:t>
                      </a:r>
                      <a:r>
                        <a:rPr lang="ru-RU" sz="1000" b="1" u="none" strike="noStrike" dirty="0">
                          <a:effectLst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851627"/>
                  </a:ext>
                </a:extLst>
              </a:tr>
              <a:tr h="14557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"Образование"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012010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дошкольного образования для детей в возрасте от трех до семи лет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872246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дошкольного образования для детей в возрасте до 3-х лет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764326"/>
                  </a:ext>
                </a:extLst>
              </a:tr>
              <a:tr h="56565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дошкольных образовательных организаций к средней заработной плате в общеобразовательных организациях в Московской области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622217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общеобразовательных организаций общего образования к среднемесячному доходу от трудовой деятельности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740158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 текущего года, набравших 220 баллов и более по 3 предметам, к общему количеству выпускников текущего года, сдававших ЕГЭ по 3 и более предметам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30,81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479982"/>
                  </a:ext>
                </a:extLst>
              </a:tr>
              <a:tr h="1414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обучающихся, получающих начальное общее образование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40805"/>
                  </a:ext>
                </a:extLst>
              </a:tr>
              <a:tr h="70706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государственных и муниципальных образовательных организациях, получающих бесплатное горячее питание, к общему количеству обучающихся, получающих начальное общее образование в государственных и муниципальных образовательных организациях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485361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организаций дополнительного образования детей к средней заработной плате учителей в Московской области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068974"/>
                  </a:ext>
                </a:extLst>
              </a:tr>
              <a:tr h="98989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детей, охваченных деятельностью детских технопарков «Кванториум» (мобильных технопарков «Кванториум») и других проектов, направленных на обеспечение доступности дополнительных общеобразовательных программ естественнонаучной и технической направленностей, соответствующих приоритетным направлениям технологического развития Российской Федерации (нарастающим итогом)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тыс.чел.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0,707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0,907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0,907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0,907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0,907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0,907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122484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 5 до 18 лет, охваченных дополнительным образованием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804455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Созданы центры цифрового образования детей «IT-куб» (нарастающим итогом)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82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870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35132" y="1184366"/>
          <a:ext cx="11704318" cy="53470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86724">
                  <a:extLst>
                    <a:ext uri="{9D8B030D-6E8A-4147-A177-3AD203B41FA5}">
                      <a16:colId xmlns:a16="http://schemas.microsoft.com/office/drawing/2014/main" val="550693025"/>
                    </a:ext>
                  </a:extLst>
                </a:gridCol>
                <a:gridCol w="753790">
                  <a:extLst>
                    <a:ext uri="{9D8B030D-6E8A-4147-A177-3AD203B41FA5}">
                      <a16:colId xmlns:a16="http://schemas.microsoft.com/office/drawing/2014/main" val="2985561126"/>
                    </a:ext>
                  </a:extLst>
                </a:gridCol>
                <a:gridCol w="1069012">
                  <a:extLst>
                    <a:ext uri="{9D8B030D-6E8A-4147-A177-3AD203B41FA5}">
                      <a16:colId xmlns:a16="http://schemas.microsoft.com/office/drawing/2014/main" val="3239802354"/>
                    </a:ext>
                  </a:extLst>
                </a:gridCol>
                <a:gridCol w="1069012">
                  <a:extLst>
                    <a:ext uri="{9D8B030D-6E8A-4147-A177-3AD203B41FA5}">
                      <a16:colId xmlns:a16="http://schemas.microsoft.com/office/drawing/2014/main" val="4185806400"/>
                    </a:ext>
                  </a:extLst>
                </a:gridCol>
                <a:gridCol w="1281445">
                  <a:extLst>
                    <a:ext uri="{9D8B030D-6E8A-4147-A177-3AD203B41FA5}">
                      <a16:colId xmlns:a16="http://schemas.microsoft.com/office/drawing/2014/main" val="3360157111"/>
                    </a:ext>
                  </a:extLst>
                </a:gridCol>
                <a:gridCol w="1281445">
                  <a:extLst>
                    <a:ext uri="{9D8B030D-6E8A-4147-A177-3AD203B41FA5}">
                      <a16:colId xmlns:a16="http://schemas.microsoft.com/office/drawing/2014/main" val="1923563452"/>
                    </a:ext>
                  </a:extLst>
                </a:gridCol>
                <a:gridCol w="1281445">
                  <a:extLst>
                    <a:ext uri="{9D8B030D-6E8A-4147-A177-3AD203B41FA5}">
                      <a16:colId xmlns:a16="http://schemas.microsoft.com/office/drawing/2014/main" val="667334125"/>
                    </a:ext>
                  </a:extLst>
                </a:gridCol>
                <a:gridCol w="1281445">
                  <a:extLst>
                    <a:ext uri="{9D8B030D-6E8A-4147-A177-3AD203B41FA5}">
                      <a16:colId xmlns:a16="http://schemas.microsoft.com/office/drawing/2014/main" val="2137754710"/>
                    </a:ext>
                  </a:extLst>
                </a:gridCol>
              </a:tblGrid>
              <a:tr h="6784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</a:t>
                      </a:r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характеризующие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388176"/>
                  </a:ext>
                </a:extLst>
              </a:tr>
              <a:tr h="27461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"Социальная защита населения" на 2021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899397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бедности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744725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Активное долголетие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104040"/>
                  </a:ext>
                </a:extLst>
              </a:tr>
              <a:tr h="73229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926226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 в возрасте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357450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1,5 года до 7 лет, охваченных дошкольным образованием,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215533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общей численности детей-инвалидов такого возраста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695098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 в возрасте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804578"/>
                  </a:ext>
                </a:extLst>
              </a:tr>
              <a:tr h="36614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5 до 18 лет, получающих дополнительное образование, от общей численности детей-инвалидов данного возраста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026049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охваченных отдыхом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320270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оздоровлением, в общей численности детей в возрасте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223473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7 до 15 лет, подлежащих оздоровлению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728263"/>
                  </a:ext>
                </a:extLst>
              </a:tr>
              <a:tr h="54922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находящихся в трудной жизненной ситуации, охваченных отдыхом и оздоровлением, в общей численности детей в возрасте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935"/>
                  </a:ext>
                </a:extLst>
              </a:tr>
              <a:tr h="36614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7 до 15 лет, находящихся в трудной жизненной ситуации, подлежащих оздоровлению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992028"/>
                  </a:ext>
                </a:extLst>
              </a:tr>
              <a:tr h="73229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пострадавших в результате несчастных случаев на производстве со смертельным исходом связанных с производством, в расчете на 1000 работающих (организаций, занятых в экономике муниципального образования)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промиле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68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99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6752" y="1045028"/>
          <a:ext cx="11887201" cy="56365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1754">
                  <a:extLst>
                    <a:ext uri="{9D8B030D-6E8A-4147-A177-3AD203B41FA5}">
                      <a16:colId xmlns:a16="http://schemas.microsoft.com/office/drawing/2014/main" val="815758631"/>
                    </a:ext>
                  </a:extLst>
                </a:gridCol>
                <a:gridCol w="897825">
                  <a:extLst>
                    <a:ext uri="{9D8B030D-6E8A-4147-A177-3AD203B41FA5}">
                      <a16:colId xmlns:a16="http://schemas.microsoft.com/office/drawing/2014/main" val="1854708507"/>
                    </a:ext>
                  </a:extLst>
                </a:gridCol>
                <a:gridCol w="870890">
                  <a:extLst>
                    <a:ext uri="{9D8B030D-6E8A-4147-A177-3AD203B41FA5}">
                      <a16:colId xmlns:a16="http://schemas.microsoft.com/office/drawing/2014/main" val="3098842918"/>
                    </a:ext>
                  </a:extLst>
                </a:gridCol>
                <a:gridCol w="1140237">
                  <a:extLst>
                    <a:ext uri="{9D8B030D-6E8A-4147-A177-3AD203B41FA5}">
                      <a16:colId xmlns:a16="http://schemas.microsoft.com/office/drawing/2014/main" val="2945566278"/>
                    </a:ext>
                  </a:extLst>
                </a:gridCol>
                <a:gridCol w="1301846">
                  <a:extLst>
                    <a:ext uri="{9D8B030D-6E8A-4147-A177-3AD203B41FA5}">
                      <a16:colId xmlns:a16="http://schemas.microsoft.com/office/drawing/2014/main" val="73413032"/>
                    </a:ext>
                  </a:extLst>
                </a:gridCol>
                <a:gridCol w="1185129">
                  <a:extLst>
                    <a:ext uri="{9D8B030D-6E8A-4147-A177-3AD203B41FA5}">
                      <a16:colId xmlns:a16="http://schemas.microsoft.com/office/drawing/2014/main" val="4194045667"/>
                    </a:ext>
                  </a:extLst>
                </a:gridCol>
                <a:gridCol w="924759">
                  <a:extLst>
                    <a:ext uri="{9D8B030D-6E8A-4147-A177-3AD203B41FA5}">
                      <a16:colId xmlns:a16="http://schemas.microsoft.com/office/drawing/2014/main" val="4120869245"/>
                    </a:ext>
                  </a:extLst>
                </a:gridCol>
                <a:gridCol w="924761">
                  <a:extLst>
                    <a:ext uri="{9D8B030D-6E8A-4147-A177-3AD203B41FA5}">
                      <a16:colId xmlns:a16="http://schemas.microsoft.com/office/drawing/2014/main" val="2428889365"/>
                    </a:ext>
                  </a:extLst>
                </a:gridCol>
              </a:tblGrid>
              <a:tr h="5173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986688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Количество СО НКО, которым оказана поддержка органами местного самоуправления 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единиц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807980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Количество СО НКО в сфере социальной защиты населения, которым оказана поддержка органами местного самоуправления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единиц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510652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Количество СО НКО в сфере образования, которым оказана поддержка органами местного самоуправления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единиц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633635"/>
                  </a:ext>
                </a:extLst>
              </a:tr>
              <a:tr h="11760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Доля расходов, направляемых на предоставление субсидий СО НКО,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0,7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264992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в общем объеме расходов бюджета муниципального образования Московской области на социальную сферу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862221"/>
                  </a:ext>
                </a:extLst>
              </a:tr>
              <a:tr h="18888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Доля расходов, направляемых на предоставление субсидий СО НКО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0,8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747762"/>
                  </a:ext>
                </a:extLst>
              </a:tr>
              <a:tr h="28743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в сфере социальной защиты населения, в общем объеме расходов бюджета муниципального образования Московской области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72467"/>
                  </a:ext>
                </a:extLst>
              </a:tr>
              <a:tr h="13961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в сфере социальной защиты населения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05880"/>
                  </a:ext>
                </a:extLst>
              </a:tr>
              <a:tr h="1765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Доля расходов, направляемых на предоставление субсидий СО НКО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99193"/>
                  </a:ext>
                </a:extLst>
              </a:tr>
              <a:tr h="3138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в сфере образования, в общем объеме расходов бюджета муниципального образования Московской области в сфере образования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732957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Количество СО НКО, которым оказана финансовая поддержка органами местного самоуправления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единиц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5153837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</a:rPr>
                        <a:t>Количество СО НКО, которым оказана имущественная поддержка органами местного самоуправления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единиц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89526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</a:rPr>
                        <a:t>Количество СО НКО в сфере социальной защиты населения, которым оказана имущественная поддержка органами местного самоуправления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единиц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266847"/>
                  </a:ext>
                </a:extLst>
              </a:tr>
              <a:tr h="390823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>
                          <a:effectLst/>
                        </a:rPr>
                        <a:t>Общее количество предоставленной органами местного самоуправления площади на льготных </a:t>
                      </a:r>
                      <a:r>
                        <a:rPr lang="ru-RU" sz="1000" b="1" u="none" strike="noStrike" dirty="0" smtClean="0">
                          <a:effectLst/>
                        </a:rPr>
                        <a:t>условиях или в безвозмездное пользование СО НКО</a:t>
                      </a:r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кв.м.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680,97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732,77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732,77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732,77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732,77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732,77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596667"/>
                  </a:ext>
                </a:extLst>
              </a:tr>
              <a:tr h="139610">
                <a:tc>
                  <a:txBody>
                    <a:bodyPr/>
                    <a:lstStyle/>
                    <a:p>
                      <a:pPr algn="l" fontAlgn="t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5211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148776"/>
                  </a:ext>
                </a:extLst>
              </a:tr>
              <a:tr h="27309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</a:rPr>
                        <a:t>Общее количество предоставленной  органами местного самоуправления площади на льготных условиях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кв.м.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680,97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732,77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732,77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732,77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732,77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732,77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69307"/>
                  </a:ext>
                </a:extLst>
              </a:tr>
              <a:tr h="13961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или в безвозмездное пользование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876260"/>
                  </a:ext>
                </a:extLst>
              </a:tr>
              <a:tr h="13961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СО НКО в сфере социальной защиты населения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799439"/>
                  </a:ext>
                </a:extLst>
              </a:tr>
              <a:tr h="28332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Количество СО НКО, которым оказана консультационная поддержка органами местного самоуправления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единиц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1192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9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00298" y="1088570"/>
          <a:ext cx="11721736" cy="5608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4996">
                  <a:extLst>
                    <a:ext uri="{9D8B030D-6E8A-4147-A177-3AD203B41FA5}">
                      <a16:colId xmlns:a16="http://schemas.microsoft.com/office/drawing/2014/main" val="4221031820"/>
                    </a:ext>
                  </a:extLst>
                </a:gridCol>
                <a:gridCol w="806040">
                  <a:extLst>
                    <a:ext uri="{9D8B030D-6E8A-4147-A177-3AD203B41FA5}">
                      <a16:colId xmlns:a16="http://schemas.microsoft.com/office/drawing/2014/main" val="2919239772"/>
                    </a:ext>
                  </a:extLst>
                </a:gridCol>
                <a:gridCol w="1065612">
                  <a:extLst>
                    <a:ext uri="{9D8B030D-6E8A-4147-A177-3AD203B41FA5}">
                      <a16:colId xmlns:a16="http://schemas.microsoft.com/office/drawing/2014/main" val="643208731"/>
                    </a:ext>
                  </a:extLst>
                </a:gridCol>
                <a:gridCol w="1065612">
                  <a:extLst>
                    <a:ext uri="{9D8B030D-6E8A-4147-A177-3AD203B41FA5}">
                      <a16:colId xmlns:a16="http://schemas.microsoft.com/office/drawing/2014/main" val="2222300133"/>
                    </a:ext>
                  </a:extLst>
                </a:gridCol>
                <a:gridCol w="1277369">
                  <a:extLst>
                    <a:ext uri="{9D8B030D-6E8A-4147-A177-3AD203B41FA5}">
                      <a16:colId xmlns:a16="http://schemas.microsoft.com/office/drawing/2014/main" val="2822401826"/>
                    </a:ext>
                  </a:extLst>
                </a:gridCol>
                <a:gridCol w="1277369">
                  <a:extLst>
                    <a:ext uri="{9D8B030D-6E8A-4147-A177-3AD203B41FA5}">
                      <a16:colId xmlns:a16="http://schemas.microsoft.com/office/drawing/2014/main" val="3949197255"/>
                    </a:ext>
                  </a:extLst>
                </a:gridCol>
                <a:gridCol w="1277369">
                  <a:extLst>
                    <a:ext uri="{9D8B030D-6E8A-4147-A177-3AD203B41FA5}">
                      <a16:colId xmlns:a16="http://schemas.microsoft.com/office/drawing/2014/main" val="593120848"/>
                    </a:ext>
                  </a:extLst>
                </a:gridCol>
                <a:gridCol w="1277369">
                  <a:extLst>
                    <a:ext uri="{9D8B030D-6E8A-4147-A177-3AD203B41FA5}">
                      <a16:colId xmlns:a16="http://schemas.microsoft.com/office/drawing/2014/main" val="964432185"/>
                    </a:ext>
                  </a:extLst>
                </a:gridCol>
              </a:tblGrid>
              <a:tr h="580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b="1" u="none" strike="noStrike" dirty="0" smtClean="0">
                          <a:effectLst/>
                        </a:rPr>
                        <a:t>характеризующие </a:t>
                      </a:r>
                      <a:r>
                        <a:rPr lang="ru-RU" sz="1000" b="1" u="none" strike="noStrike" dirty="0">
                          <a:effectLst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452204"/>
                  </a:ext>
                </a:extLst>
              </a:tr>
              <a:tr h="313574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"Спорт"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996262"/>
                  </a:ext>
                </a:extLst>
              </a:tr>
              <a:tr h="69397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жителей муниципального образования Московской области, систематически занимающихся физической культурой и спортом, в общей численности населения муниципального образования Московской области в возрасте 3-79 лет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109995"/>
                  </a:ext>
                </a:extLst>
              </a:tr>
              <a:tr h="34955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Доступные спортивные площадки. Доля спортивных площадок, управляемых в соответствии со стандартом их использования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45714"/>
                  </a:ext>
                </a:extLst>
              </a:tr>
              <a:tr h="87389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занимающихся по программам спортивной подготовки в организациях ведомственной принадлежности физической культуры и спорта в общем количестве занимающихся в организациях ведомственной принадлежности физической культуры и спорта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142411"/>
                  </a:ext>
                </a:extLst>
              </a:tr>
              <a:tr h="104866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занимающихся на этапе высшего спортивного мастерства в организациях, осуществляющих спортивную подготовку, в общем количестве занимающихся на этапе совершенствования спортивного мастерства в организациях, осуществляющих спортивную подготовку в муниципальном образовании Ленинского городского округа Московской области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007076"/>
                  </a:ext>
                </a:extLst>
              </a:tr>
              <a:tr h="34955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спортсменов-разрядников в общем количестве лиц, занимающихся в системе спортивных школ олимпийского резерва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344819"/>
                  </a:ext>
                </a:extLst>
              </a:tr>
              <a:tr h="69911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спортсменов-разрядников, имеющих разряды и звания (от I разряда до спортивного звания «Заслуженный мастер спорта»), в общем количестве спортсменов-разрядников в системе спортивных школ олимпийского резерва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267949"/>
                  </a:ext>
                </a:extLst>
              </a:tr>
              <a:tr h="69911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систематически занимающихся видом спорта "футбол" в общем количестве систематически занимающихся по всем видам спорта в муниципальных образованиях Ленинского городского округа Московской области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357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247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299243"/>
              </p:ext>
            </p:extLst>
          </p:nvPr>
        </p:nvGraphicFramePr>
        <p:xfrm>
          <a:off x="165461" y="1018906"/>
          <a:ext cx="11861078" cy="46531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681">
                  <a:extLst>
                    <a:ext uri="{9D8B030D-6E8A-4147-A177-3AD203B41FA5}">
                      <a16:colId xmlns:a16="http://schemas.microsoft.com/office/drawing/2014/main" val="545604493"/>
                    </a:ext>
                  </a:extLst>
                </a:gridCol>
                <a:gridCol w="815621">
                  <a:extLst>
                    <a:ext uri="{9D8B030D-6E8A-4147-A177-3AD203B41FA5}">
                      <a16:colId xmlns:a16="http://schemas.microsoft.com/office/drawing/2014/main" val="3106704541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303882121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2786328909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2435189124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4266941957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218636720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483735165"/>
                    </a:ext>
                  </a:extLst>
                </a:gridCol>
              </a:tblGrid>
              <a:tr h="11933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275795"/>
                  </a:ext>
                </a:extLst>
              </a:tr>
              <a:tr h="30897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"Развитие сельского хозяйства"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80130"/>
                  </a:ext>
                </a:extLst>
              </a:tr>
              <a:tr h="32351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молока в хозяйствах всех категорий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тонн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047649"/>
                  </a:ext>
                </a:extLst>
              </a:tr>
              <a:tr h="73790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Инвестиции в основной капитал по видам экономической деятельности: Растениеводство и животноводство; охота и предоставление услуг в соответствующих услуг в этих областях; Производство пищевых продуктов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Производство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напитков.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152916"/>
                  </a:ext>
                </a:extLst>
              </a:tr>
              <a:tr h="29728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 мощностей животноводческих комплексов молочного направления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скотомест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971160"/>
                  </a:ext>
                </a:extLst>
              </a:tr>
              <a:tr h="4441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производства продукции сельского хозяйства в хозяйствах всех категорий (в сопоставимых ценах) к предыдущему году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2274"/>
                  </a:ext>
                </a:extLst>
              </a:tr>
              <a:tr h="4441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Вовлечение в оборот выбывших сельскохозяйственных угодий за счет проведения культуртехнических работ сельскохозяйственными товаропроизводителями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тыс.га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988204"/>
                  </a:ext>
                </a:extLst>
              </a:tr>
              <a:tr h="18738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отловленных животных без владельцев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7433690"/>
                  </a:ext>
                </a:extLst>
              </a:tr>
              <a:tr h="64401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экспорта продукции АПК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тыс.дол.США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5664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6375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6375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8684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10091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10780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701082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782761"/>
              </p:ext>
            </p:extLst>
          </p:nvPr>
        </p:nvGraphicFramePr>
        <p:xfrm>
          <a:off x="165461" y="5336047"/>
          <a:ext cx="11861076" cy="12563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682">
                  <a:extLst>
                    <a:ext uri="{9D8B030D-6E8A-4147-A177-3AD203B41FA5}">
                      <a16:colId xmlns:a16="http://schemas.microsoft.com/office/drawing/2014/main" val="12390826"/>
                    </a:ext>
                  </a:extLst>
                </a:gridCol>
                <a:gridCol w="815622">
                  <a:extLst>
                    <a:ext uri="{9D8B030D-6E8A-4147-A177-3AD203B41FA5}">
                      <a16:colId xmlns:a16="http://schemas.microsoft.com/office/drawing/2014/main" val="1645197859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387501210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781911436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2413074097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3876589335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2642017858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546921669"/>
                    </a:ext>
                  </a:extLst>
                </a:gridCol>
              </a:tblGrid>
              <a:tr h="325514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"Экология и окружающая среда"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13095"/>
                  </a:ext>
                </a:extLst>
              </a:tr>
              <a:tr h="46265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исследований состояния окружающей среды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379126"/>
                  </a:ext>
                </a:extLst>
              </a:tr>
              <a:tr h="23408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экологических мероприятий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504561"/>
                  </a:ext>
                </a:extLst>
              </a:tr>
              <a:tr h="23408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обследованных гидротехнических сооружений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438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784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2214" y="1175659"/>
          <a:ext cx="11477899" cy="53383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98548">
                  <a:extLst>
                    <a:ext uri="{9D8B030D-6E8A-4147-A177-3AD203B41FA5}">
                      <a16:colId xmlns:a16="http://schemas.microsoft.com/office/drawing/2014/main" val="2868884807"/>
                    </a:ext>
                  </a:extLst>
                </a:gridCol>
                <a:gridCol w="789273">
                  <a:extLst>
                    <a:ext uri="{9D8B030D-6E8A-4147-A177-3AD203B41FA5}">
                      <a16:colId xmlns:a16="http://schemas.microsoft.com/office/drawing/2014/main" val="4142572947"/>
                    </a:ext>
                  </a:extLst>
                </a:gridCol>
                <a:gridCol w="1043445">
                  <a:extLst>
                    <a:ext uri="{9D8B030D-6E8A-4147-A177-3AD203B41FA5}">
                      <a16:colId xmlns:a16="http://schemas.microsoft.com/office/drawing/2014/main" val="1073371342"/>
                    </a:ext>
                  </a:extLst>
                </a:gridCol>
                <a:gridCol w="1043445">
                  <a:extLst>
                    <a:ext uri="{9D8B030D-6E8A-4147-A177-3AD203B41FA5}">
                      <a16:colId xmlns:a16="http://schemas.microsoft.com/office/drawing/2014/main" val="2804737280"/>
                    </a:ext>
                  </a:extLst>
                </a:gridCol>
                <a:gridCol w="1250797">
                  <a:extLst>
                    <a:ext uri="{9D8B030D-6E8A-4147-A177-3AD203B41FA5}">
                      <a16:colId xmlns:a16="http://schemas.microsoft.com/office/drawing/2014/main" val="1010640460"/>
                    </a:ext>
                  </a:extLst>
                </a:gridCol>
                <a:gridCol w="1250797">
                  <a:extLst>
                    <a:ext uri="{9D8B030D-6E8A-4147-A177-3AD203B41FA5}">
                      <a16:colId xmlns:a16="http://schemas.microsoft.com/office/drawing/2014/main" val="2909695147"/>
                    </a:ext>
                  </a:extLst>
                </a:gridCol>
                <a:gridCol w="1250797">
                  <a:extLst>
                    <a:ext uri="{9D8B030D-6E8A-4147-A177-3AD203B41FA5}">
                      <a16:colId xmlns:a16="http://schemas.microsoft.com/office/drawing/2014/main" val="2055388349"/>
                    </a:ext>
                  </a:extLst>
                </a:gridCol>
                <a:gridCol w="1250797">
                  <a:extLst>
                    <a:ext uri="{9D8B030D-6E8A-4147-A177-3AD203B41FA5}">
                      <a16:colId xmlns:a16="http://schemas.microsoft.com/office/drawing/2014/main" val="2196015905"/>
                    </a:ext>
                  </a:extLst>
                </a:gridCol>
              </a:tblGrid>
              <a:tr h="650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00016"/>
                  </a:ext>
                </a:extLst>
              </a:tr>
              <a:tr h="29419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"Предпринимательство"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083333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заполняемости многофункциональных индустриальных парков, технологических парков, промышленных площадок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69,49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89,49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279261"/>
                  </a:ext>
                </a:extLst>
              </a:tr>
              <a:tr h="70192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привлеченных резидентов на территории многофункциональных индустриальных парков, технологических парков, промышленных площадок муниципальных образований Московской области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764229"/>
                  </a:ext>
                </a:extLst>
              </a:tr>
              <a:tr h="18064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территории, на которую привлечены новые резиденты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543605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инвестиций, привлеченных в основной капитал (без учета бюджетных инвестиций), на душу населения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174,15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541996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многофункциональных индустриальных парков, технологических парков, промышленных площадок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645769"/>
                  </a:ext>
                </a:extLst>
              </a:tr>
              <a:tr h="52644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среднемесячной заработной платы работников организаций, не относящихся к субъектам малого предпринимательства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908166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 труда в базовых несырьевых отраслях экономики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63512"/>
                  </a:ext>
                </a:extLst>
              </a:tr>
              <a:tr h="17630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рабочих мест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968465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реализованных требований Стандарта развития конкуренции в муниципальном образовании Московской области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15036"/>
                  </a:ext>
                </a:extLst>
              </a:tr>
              <a:tr h="52644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обоснованных, частично обоснованных жалоб в Федеральную антимонопольную службу (ФАС России) (от общего количества опубликованных торгов)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119375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несостоявшихся торгов от общего количества объявленных торгов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960932"/>
                  </a:ext>
                </a:extLst>
              </a:tr>
              <a:tr h="17630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 количество участников на состоявшихся торгах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776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469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82880" y="1062441"/>
          <a:ext cx="11800113" cy="5634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99568">
                  <a:extLst>
                    <a:ext uri="{9D8B030D-6E8A-4147-A177-3AD203B41FA5}">
                      <a16:colId xmlns:a16="http://schemas.microsoft.com/office/drawing/2014/main" val="4148853880"/>
                    </a:ext>
                  </a:extLst>
                </a:gridCol>
                <a:gridCol w="811429">
                  <a:extLst>
                    <a:ext uri="{9D8B030D-6E8A-4147-A177-3AD203B41FA5}">
                      <a16:colId xmlns:a16="http://schemas.microsoft.com/office/drawing/2014/main" val="3717178479"/>
                    </a:ext>
                  </a:extLst>
                </a:gridCol>
                <a:gridCol w="1072738">
                  <a:extLst>
                    <a:ext uri="{9D8B030D-6E8A-4147-A177-3AD203B41FA5}">
                      <a16:colId xmlns:a16="http://schemas.microsoft.com/office/drawing/2014/main" val="3751453614"/>
                    </a:ext>
                  </a:extLst>
                </a:gridCol>
                <a:gridCol w="1072738">
                  <a:extLst>
                    <a:ext uri="{9D8B030D-6E8A-4147-A177-3AD203B41FA5}">
                      <a16:colId xmlns:a16="http://schemas.microsoft.com/office/drawing/2014/main" val="1964384463"/>
                    </a:ext>
                  </a:extLst>
                </a:gridCol>
                <a:gridCol w="1285910">
                  <a:extLst>
                    <a:ext uri="{9D8B030D-6E8A-4147-A177-3AD203B41FA5}">
                      <a16:colId xmlns:a16="http://schemas.microsoft.com/office/drawing/2014/main" val="848226649"/>
                    </a:ext>
                  </a:extLst>
                </a:gridCol>
                <a:gridCol w="1285910">
                  <a:extLst>
                    <a:ext uri="{9D8B030D-6E8A-4147-A177-3AD203B41FA5}">
                      <a16:colId xmlns:a16="http://schemas.microsoft.com/office/drawing/2014/main" val="539503261"/>
                    </a:ext>
                  </a:extLst>
                </a:gridCol>
                <a:gridCol w="1285910">
                  <a:extLst>
                    <a:ext uri="{9D8B030D-6E8A-4147-A177-3AD203B41FA5}">
                      <a16:colId xmlns:a16="http://schemas.microsoft.com/office/drawing/2014/main" val="1116281564"/>
                    </a:ext>
                  </a:extLst>
                </a:gridCol>
                <a:gridCol w="1285910">
                  <a:extLst>
                    <a:ext uri="{9D8B030D-6E8A-4147-A177-3AD203B41FA5}">
                      <a16:colId xmlns:a16="http://schemas.microsoft.com/office/drawing/2014/main" val="237395701"/>
                    </a:ext>
                  </a:extLst>
                </a:gridCol>
              </a:tblGrid>
              <a:tr h="6251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527937"/>
                  </a:ext>
                </a:extLst>
              </a:tr>
              <a:tr h="3373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общей экономии денежных средств от общей суммы состоявшихся торгов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863518"/>
                  </a:ext>
                </a:extLst>
              </a:tr>
              <a:tr h="95756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закупок среди субъектов малого и среднего предпринимательства, социально ориентированных некоммерческих организаций, осуществляемых в соответствии с Федеральным законом от 05.04.2013 № 44-ФЗ «О контрактной системе в сфере закупок товаров, работ, услуг для обеспечения государственных и муниципальных нужд»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39494"/>
                  </a:ext>
                </a:extLst>
              </a:tr>
              <a:tr h="67476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39,92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41,01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41,01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40,94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40,92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314292"/>
                  </a:ext>
                </a:extLst>
              </a:tr>
              <a:tr h="3373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субъектов малого и среднего предпринимательства в расчете на 10 тыс. человек населения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539,21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616,09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616,09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617,25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618,77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235933"/>
                  </a:ext>
                </a:extLst>
              </a:tr>
              <a:tr h="3373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Малый бизнес большого региона. Прирост количества субъектов малого и среднего предпринимательства на 10 тыс. населения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161,87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142,92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142,92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20401"/>
                  </a:ext>
                </a:extLst>
              </a:tr>
              <a:tr h="3373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Вновь созданные предприятия МСП в сфере производства или услуг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826042"/>
                  </a:ext>
                </a:extLst>
              </a:tr>
              <a:tr h="3373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обращений по вопросу защиты прав потребителей от общего количества поступивших обращений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302812"/>
                  </a:ext>
                </a:extLst>
              </a:tr>
              <a:tr h="1694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 рабочих мест на объектах бытового обслуживания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790363"/>
                  </a:ext>
                </a:extLst>
              </a:tr>
              <a:tr h="3373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Цивилизованная торговля (Ликвидация незаконных нестационарных объектов)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616813"/>
                  </a:ext>
                </a:extLst>
              </a:tr>
              <a:tr h="1694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 посадочных мест на объектах общественного питания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058856"/>
                  </a:ext>
                </a:extLst>
              </a:tr>
              <a:tr h="3373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населения площадью торговых объектов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на 1000 чел.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4069,7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3895,6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3895,6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3752,4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3651,5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3570,7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834516"/>
                  </a:ext>
                </a:extLst>
              </a:tr>
              <a:tr h="3373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ОДС, соответствующих требованиям, нормам и стандартам действующего законодательства, от общего количества ОДС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820907"/>
                  </a:ext>
                </a:extLst>
              </a:tr>
              <a:tr h="1694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 площадей торговых объектов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тыс.кв.м.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73878"/>
                  </a:ext>
                </a:extLst>
              </a:tr>
              <a:tr h="1694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 потребительского рынка и услуг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960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37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61257" y="1053737"/>
          <a:ext cx="11643359" cy="56192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0425">
                  <a:extLst>
                    <a:ext uri="{9D8B030D-6E8A-4147-A177-3AD203B41FA5}">
                      <a16:colId xmlns:a16="http://schemas.microsoft.com/office/drawing/2014/main" val="3633824059"/>
                    </a:ext>
                  </a:extLst>
                </a:gridCol>
                <a:gridCol w="800650">
                  <a:extLst>
                    <a:ext uri="{9D8B030D-6E8A-4147-A177-3AD203B41FA5}">
                      <a16:colId xmlns:a16="http://schemas.microsoft.com/office/drawing/2014/main" val="1780130194"/>
                    </a:ext>
                  </a:extLst>
                </a:gridCol>
                <a:gridCol w="1058488">
                  <a:extLst>
                    <a:ext uri="{9D8B030D-6E8A-4147-A177-3AD203B41FA5}">
                      <a16:colId xmlns:a16="http://schemas.microsoft.com/office/drawing/2014/main" val="1399704102"/>
                    </a:ext>
                  </a:extLst>
                </a:gridCol>
                <a:gridCol w="1058488">
                  <a:extLst>
                    <a:ext uri="{9D8B030D-6E8A-4147-A177-3AD203B41FA5}">
                      <a16:colId xmlns:a16="http://schemas.microsoft.com/office/drawing/2014/main" val="497697990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2603692951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2416746523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1365447147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4179565873"/>
                    </a:ext>
                  </a:extLst>
                </a:gridCol>
              </a:tblGrid>
              <a:tr h="5529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222910"/>
                  </a:ext>
                </a:extLst>
              </a:tr>
              <a:tr h="25012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"Управление имуществом и муниципальными финансами"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43569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земельные участки, государственная собственность на которые не разграничена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947485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муниципальное имущество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63252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482638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бюджет от аренды и продажи муниципального имущества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8139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668368"/>
                  </a:ext>
                </a:extLst>
              </a:tr>
              <a:tr h="3466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бюджет от аренды и продажи земельных участков, государственная собственность на которые не разграничена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92175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использования земель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2634271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объектов недвижимого имущества, поставленных на кадастровый учет от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63967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выявленных земельных участков с объектами без прав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512898"/>
                  </a:ext>
                </a:extLst>
              </a:tr>
              <a:tr h="25890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"Архитектура и градостроительство"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3406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ликвидированных самовольных, недостроенных и аварийных объектов на территории муниципального образования Московской области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389934"/>
                  </a:ext>
                </a:extLst>
              </a:tr>
              <a:tr h="25012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"Строительство объектов социальной структуры"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456212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введенных в эксплуатацию объектов культуры за счет средств бюджетов муниципальных образований Московской области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505947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введенных в эксплуатацию объектов дошкольного образования за счет бюджетных средств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439831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введенных в эксплуатацию объектов общего образования за счет бюджетных средств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8356807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введенных в эксплуатацию объектов физической культуры и спорта за счет средств бюджетов муниципальных образований Московской области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341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74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759482"/>
              </p:ext>
            </p:extLst>
          </p:nvPr>
        </p:nvGraphicFramePr>
        <p:xfrm>
          <a:off x="359227" y="1219201"/>
          <a:ext cx="11419115" cy="52904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6383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413419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2159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22149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788576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1994172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053281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937678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906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905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Дети-сироты и дети, оставшиеся без попечения родителей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жилых помещений детям-сиротам и детям, оставшимся без попечения родителей, лицам из их числа, по договорам найма специализированных жилых помещений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 администрации от 14.10.2020 №2356 "Об утверждении муниципальной программы Ленинского городского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</a:t>
                      </a:r>
                      <a:r>
                        <a:rPr lang="en-US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Жилище" на 2121-2024 годы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4 867 170,0 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38 938,0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38 938,0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14 602,0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Молодые семьи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молодым семьям социальных выплат на приобретение жилого помещения или строительство индивидуального жилого дома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 администрации от 14.10.2020 №2356 "Об утверждении муниципальной программы Ленинского городского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</a:t>
                      </a:r>
                      <a:r>
                        <a:rPr lang="en-US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Жилище" на 2121-2024 годы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3 073 330,0 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3 073,3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3 706,0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3 299,0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09300"/>
                  </a:ext>
                </a:extLst>
              </a:tr>
              <a:tr h="15251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Семьи при рождении третьего и последующих детей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Материальная помощь, в связи с рождением третьего и последующих детей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 Администрации Ленинского городского округа № 2320 от 14.10.2020 "Об утверждении муниципальной программы Ленинского городского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</a:t>
                      </a:r>
                      <a:r>
                        <a:rPr lang="en-US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защита населения" на 2021-2024 годы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503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60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883334"/>
              </p:ext>
            </p:extLst>
          </p:nvPr>
        </p:nvGraphicFramePr>
        <p:xfrm>
          <a:off x="359227" y="1219201"/>
          <a:ext cx="11419115" cy="54577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6383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413419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2159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54807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755918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1994172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053281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937678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906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905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Один из родителей (законных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представителей ) ребенка,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посещающего дошкольную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организацию М.О.,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реализующую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программу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дошкольного образования,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внесшему родительскую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плату за присмотр и уход за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ребенком.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14428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Выплата компенсации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родительской платы за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присмотр и уход за детьми,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осваивающими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образовательные программы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дошкольного образования в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организациях Московской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области, осуществляющих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деятельность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Постановлением  администрации  Ленинского городского округа Московской  области  от 04.06.2021  № 2063   «Об утверждении Порядка обращения за компенсацией родительской платы за присмотр и уход за детьми, осваивающими образовательные программы дошкольного образования в организациях Ленинского городского округа Московской области, осуществляющих образовательную деятельность, и порядка ее выплаты». </a:t>
                      </a:r>
                    </a:p>
                  </a:txBody>
                  <a:tcPr marL="857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20% на первого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ребенка,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50% на второго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ребенка,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70% на третьего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 последующих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детей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74 552,0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74 552,0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74 552,0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граждане, зарегистрированные на территории Ленинского городского округа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1716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0,96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Предоставление гражданам субсидий на оплату жилого помещения и коммунальных услуг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Правительства Российской Федерации от 14.12.2005 № 761.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Закон Московской области от 13.07.2007 № 110/2007-ОЗ</a:t>
                      </a:r>
                    </a:p>
                  </a:txBody>
                  <a:tcPr marL="857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 25 тыс.руб. ежемесячно на семью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43 297,0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44 986,0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46 784,0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09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560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630312"/>
              </p:ext>
            </p:extLst>
          </p:nvPr>
        </p:nvGraphicFramePr>
        <p:xfrm>
          <a:off x="386442" y="1021176"/>
          <a:ext cx="11419115" cy="57044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6383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413419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2159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49363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761362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1994172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053281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937678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906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целевой 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905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многодетные и неполные семьи, 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граждане, оказавшиеся в трудной жизненной ситуации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Ежеквартальня доплата до прожиточного минимума малообеспеченным гражданам, материальная помощь отдельным категориям граждан, молообеспеченным семьям, оказавшимся в трудной жизненной ситуации 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Ленинского городского округа № 2320 от 14.10.2020 "Об утверждении муниципальной программы Ленинского городского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округа "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защита населения" на 2021-2024 годы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1000,0 руб. до 10 000,0 руб.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3 120,0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3 290,0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3 280,0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Граждане, имеющие социально-значимые заболевания, не обеспеченные льготными лекарственными препаратами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Материальная помощь гражданам, имеющим социально-значимые заболевания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Ленинского городского округа № 2320 от 14.10.2020 "Об утверждении муниципальной программы Ленинского городского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округа "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защита населения" на 2021-2024 годы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Единовременная материальная помощь в размере фактически понесенных расходов за приобретенные лекарственные препараты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09300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Молодые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специалистам государственных учреждений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здравоохранения 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Выплата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молодым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специалистам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Ленинского городского округа № 2321 от 14.10.2020 "Об утверждении муниципальной программы Ленинского городского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округа "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Здравоохранение" на 2021-2024 годы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врачам- 5000, среднему медперсоналу- 3000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503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368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080590" y="1014903"/>
            <a:ext cx="10111409" cy="1866268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080591" y="5083435"/>
            <a:ext cx="10111408" cy="1774565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068048" y="2994747"/>
            <a:ext cx="10111408" cy="197511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72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44" y="293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77887" y="153509"/>
            <a:ext cx="9329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Информация об общественно значимых проектах, реализуемых </a:t>
            </a:r>
            <a:endParaRPr lang="ru-RU" sz="2000" dirty="0" smtClean="0">
              <a:solidFill>
                <a:schemeClr val="bg1"/>
              </a:solidFill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на </a:t>
            </a:r>
            <a:r>
              <a:rPr lang="ru-RU" sz="2000" dirty="0">
                <a:solidFill>
                  <a:schemeClr val="bg1"/>
                </a:solidFill>
              </a:rPr>
              <a:t>территории </a:t>
            </a:r>
            <a:r>
              <a:rPr lang="ru-RU" sz="2000" dirty="0" smtClean="0">
                <a:solidFill>
                  <a:schemeClr val="bg1"/>
                </a:solidFill>
              </a:rPr>
              <a:t>Ленинского </a:t>
            </a:r>
            <a:r>
              <a:rPr lang="ru-RU" sz="2000" dirty="0">
                <a:solidFill>
                  <a:schemeClr val="bg1"/>
                </a:solidFill>
              </a:rPr>
              <a:t>городского </a:t>
            </a:r>
            <a:r>
              <a:rPr lang="ru-RU" sz="2000" dirty="0" smtClean="0">
                <a:solidFill>
                  <a:schemeClr val="bg1"/>
                </a:solidFill>
              </a:rPr>
              <a:t>округа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2983358"/>
            <a:ext cx="3590284" cy="20195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012" y="1066012"/>
            <a:ext cx="2884800" cy="18368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451" y="5137310"/>
            <a:ext cx="2249388" cy="168704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342414" y="1590261"/>
            <a:ext cx="3789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Строительство общеобразовательных школ</a:t>
            </a:r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737113" y="3415482"/>
            <a:ext cx="42274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Реконструкция и строительство водозаборных узлов, очистных сооружений, канализации,</a:t>
            </a:r>
          </a:p>
          <a:p>
            <a:pPr algn="ctr"/>
            <a:r>
              <a:rPr lang="ru-RU" sz="2000" dirty="0" smtClean="0"/>
              <a:t>инженерных сетей</a:t>
            </a:r>
            <a:endParaRPr lang="ru-RU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7513983" y="5791200"/>
            <a:ext cx="3763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Строительство детских садов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3340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</a:t>
            </a:r>
            <a:r>
              <a:rPr lang="ru-RU" sz="2200" dirty="0" smtClean="0">
                <a:solidFill>
                  <a:schemeClr val="bg1"/>
                </a:solidFill>
              </a:rPr>
              <a:t>Ленинского </a:t>
            </a:r>
            <a:r>
              <a:rPr lang="ru-RU" sz="2200" dirty="0">
                <a:solidFill>
                  <a:schemeClr val="bg1"/>
                </a:solidFill>
              </a:rPr>
              <a:t>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537378"/>
              </p:ext>
            </p:extLst>
          </p:nvPr>
        </p:nvGraphicFramePr>
        <p:xfrm>
          <a:off x="152400" y="996496"/>
          <a:ext cx="11691258" cy="57417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536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4488965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639047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46348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190919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943833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6992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966854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2520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 </a:t>
                      </a:r>
                      <a:r>
                        <a:rPr lang="ru-RU" sz="1100" u="none" strike="noStrike" dirty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Место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 ввода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результат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21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5258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Оочередной год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Первый год планового периода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1768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988646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Реконструкция водозаборного узла №8 в п. Горки Ленинские городского поселения Горки Ленинские Ленинского городского округа Московской области по адресу: Московская область, Ленинский городской округ, п. Горки Ленинские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 Московская область, Ленинский городской округ, п. Горки Ленинские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Водозаборный узел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13 706,27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24 501,83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56 334,79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Строительство водорегулирующего узла г. Видное объемом 40 тыс. куб. м. (первый этап строительства)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Московская область, Ленинский </a:t>
                      </a:r>
                      <a:r>
                        <a:rPr lang="ru-RU" sz="1100" u="none" strike="noStrike" dirty="0" err="1">
                          <a:effectLst/>
                        </a:rPr>
                        <a:t>горподской</a:t>
                      </a:r>
                      <a:r>
                        <a:rPr lang="ru-RU" sz="1100" u="none" strike="noStrike" dirty="0">
                          <a:effectLst/>
                        </a:rPr>
                        <a:t> округ, вблизи дер. </a:t>
                      </a:r>
                      <a:r>
                        <a:rPr lang="ru-RU" sz="1100" u="none" strike="noStrike" dirty="0" err="1">
                          <a:effectLst/>
                        </a:rPr>
                        <a:t>Тарычево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Водорегулирующий узел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284 420,31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393 825,06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489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Выполнение </a:t>
                      </a:r>
                      <a:r>
                        <a:rPr lang="ru-RU" sz="1100" u="none" strike="noStrike" dirty="0" smtClean="0">
                          <a:effectLst/>
                        </a:rPr>
                        <a:t>строительно-монтажных </a:t>
                      </a:r>
                      <a:r>
                        <a:rPr lang="ru-RU" sz="1100" u="none" strike="noStrike" dirty="0">
                          <a:effectLst/>
                        </a:rPr>
                        <a:t>работ по реконструкции водопроводной сети в д. </a:t>
                      </a:r>
                      <a:r>
                        <a:rPr lang="ru-RU" sz="1100" u="none" strike="noStrike" dirty="0" err="1">
                          <a:effectLst/>
                        </a:rPr>
                        <a:t>Вырубово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Московская область, Ленинский </a:t>
                      </a:r>
                      <a:r>
                        <a:rPr lang="ru-RU" sz="1100" u="none" strike="noStrike" dirty="0" err="1">
                          <a:effectLst/>
                        </a:rPr>
                        <a:t>горподской</a:t>
                      </a:r>
                      <a:r>
                        <a:rPr lang="ru-RU" sz="1100" u="none" strike="noStrike" dirty="0">
                          <a:effectLst/>
                        </a:rPr>
                        <a:t> округ, дер. </a:t>
                      </a:r>
                      <a:r>
                        <a:rPr lang="ru-RU" sz="1100" u="none" strike="noStrike" dirty="0" err="1">
                          <a:effectLst/>
                        </a:rPr>
                        <a:t>Вырубово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Сеть водоснабжения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19 459,72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6356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Строительство водозаборного узла в д. Дроздово сельского поселения Развилковское Ленинского муниципального района Московской области по адресу: Московская область, Ленинский городской округ, д. Дроздово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 Московская область, Ленинский городской округ, д. </a:t>
                      </a:r>
                      <a:r>
                        <a:rPr lang="ru-RU" sz="1100" u="none" strike="noStrike" dirty="0" err="1">
                          <a:effectLst/>
                        </a:rPr>
                        <a:t>Дроздово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Водозаборный узел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8 055,35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  <a:tr h="674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Сеть водоснабжения </a:t>
                      </a:r>
                      <a:r>
                        <a:rPr lang="ru-RU" sz="1100" u="none" strike="noStrike" dirty="0" err="1">
                          <a:effectLst/>
                        </a:rPr>
                        <a:t>с.Булатниково</a:t>
                      </a:r>
                      <a:r>
                        <a:rPr lang="ru-RU" sz="1100" u="none" strike="noStrike" dirty="0">
                          <a:effectLst/>
                        </a:rPr>
                        <a:t> сельское поселение </a:t>
                      </a:r>
                      <a:r>
                        <a:rPr lang="ru-RU" sz="1100" u="none" strike="noStrike" dirty="0" err="1">
                          <a:effectLst/>
                        </a:rPr>
                        <a:t>Булатниковское</a:t>
                      </a:r>
                      <a:r>
                        <a:rPr lang="ru-RU" sz="1100" u="none" strike="noStrike" dirty="0">
                          <a:effectLst/>
                        </a:rPr>
                        <a:t> Ленинского муниципального района Московской области:  Московская область, Ленинский городской округ,  </a:t>
                      </a:r>
                      <a:r>
                        <a:rPr lang="ru-RU" sz="1100" u="none" strike="noStrike" dirty="0" err="1">
                          <a:effectLst/>
                        </a:rPr>
                        <a:t>с.Булатниково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 Московская область, Ленинский городской округ,  </a:t>
                      </a:r>
                      <a:r>
                        <a:rPr lang="ru-RU" sz="1100" u="none" strike="noStrike" dirty="0" err="1">
                          <a:effectLst/>
                        </a:rPr>
                        <a:t>с.Булатниково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2022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Сеть водоснабжения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152 166,10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  <a:tr h="6939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Реконструкция водозаборного узла №15 в </a:t>
                      </a:r>
                      <a:r>
                        <a:rPr lang="ru-RU" sz="1100" u="none" strike="noStrike" dirty="0" err="1">
                          <a:effectLst/>
                        </a:rPr>
                        <a:t>д.Орлово</a:t>
                      </a:r>
                      <a:r>
                        <a:rPr lang="ru-RU" sz="1100" u="none" strike="noStrike" dirty="0">
                          <a:effectLst/>
                        </a:rPr>
                        <a:t> мощностью 450,00 м3/</a:t>
                      </a:r>
                      <a:r>
                        <a:rPr lang="ru-RU" sz="1100" u="none" strike="noStrike" dirty="0" err="1">
                          <a:effectLst/>
                        </a:rPr>
                        <a:t>сут</a:t>
                      </a:r>
                      <a:r>
                        <a:rPr lang="ru-RU" sz="1100" u="none" strike="noStrike" dirty="0">
                          <a:effectLst/>
                        </a:rPr>
                        <a:t> по адресу: Московская область, Ленинский муниципальный район, сельское поселение </a:t>
                      </a:r>
                      <a:r>
                        <a:rPr lang="ru-RU" sz="1100" u="none" strike="noStrike" dirty="0" err="1">
                          <a:effectLst/>
                        </a:rPr>
                        <a:t>Молоковское</a:t>
                      </a:r>
                      <a:r>
                        <a:rPr lang="ru-RU" sz="1100" u="none" strike="noStrike" dirty="0">
                          <a:effectLst/>
                        </a:rPr>
                        <a:t>, </a:t>
                      </a:r>
                      <a:r>
                        <a:rPr lang="ru-RU" sz="1100" u="none" strike="noStrike" dirty="0" err="1">
                          <a:effectLst/>
                        </a:rPr>
                        <a:t>д.Орлово</a:t>
                      </a:r>
                      <a:r>
                        <a:rPr lang="ru-RU" sz="1100" u="none" strike="noStrike" dirty="0">
                          <a:effectLst/>
                        </a:rPr>
                        <a:t>: Московская область, Ленинский городской округ, </a:t>
                      </a:r>
                      <a:r>
                        <a:rPr lang="ru-RU" sz="1100" u="none" strike="noStrike" dirty="0" err="1">
                          <a:effectLst/>
                        </a:rPr>
                        <a:t>д.Орлово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Московская область, Ленинский городской округ, </a:t>
                      </a:r>
                      <a:r>
                        <a:rPr lang="ru-RU" sz="1100" u="none" strike="noStrike" dirty="0" err="1">
                          <a:effectLst/>
                        </a:rPr>
                        <a:t>д.Орлово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Водозаборный узел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10 806,66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extLst>
                  <a:ext uri="{0D108BD9-81ED-4DB2-BD59-A6C34878D82A}">
                    <a16:rowId xmlns:a16="http://schemas.microsoft.com/office/drawing/2014/main" val="3420840139"/>
                  </a:ext>
                </a:extLst>
              </a:tr>
              <a:tr h="6939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Реконструкция водозаборного узла в п/о "Петровское" городского поселения Горки Ленинские  Ленинского муниципального района Московской области:  Московская область, Ленинский городской округ, п/о "Петровское"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область, Ленинский городской округ, п/о "Петровское"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Водозаборный узел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39 770,25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045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97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</a:t>
            </a:r>
            <a:r>
              <a:rPr lang="ru-RU" sz="2200" dirty="0" smtClean="0">
                <a:solidFill>
                  <a:schemeClr val="bg1"/>
                </a:solidFill>
              </a:rPr>
              <a:t>Ленинского </a:t>
            </a:r>
            <a:r>
              <a:rPr lang="ru-RU" sz="2200" dirty="0">
                <a:solidFill>
                  <a:schemeClr val="bg1"/>
                </a:solidFill>
              </a:rPr>
              <a:t>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279187"/>
              </p:ext>
            </p:extLst>
          </p:nvPr>
        </p:nvGraphicFramePr>
        <p:xfrm>
          <a:off x="250371" y="811747"/>
          <a:ext cx="11691258" cy="60410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536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4488965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639047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46348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190919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943833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6992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966854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2520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 </a:t>
                      </a:r>
                      <a:r>
                        <a:rPr lang="ru-RU" sz="1100" u="none" strike="noStrike" dirty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Место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 ввода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результат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21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5236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Оочередной год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Первый год планового периода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Строительство инженерных сетей и сооружений бытовой канализации п.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Битца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 д.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Вырубово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сельского поселения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Булатниковское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область, Ленинский городской округ, п.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Битца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д.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Вырубово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Сети водоотведения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27 109,71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134 804,96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Разработка проектной документации по реконструкции котельной в пос. Ленинский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область, Ленинский городской округ, пос. Ленинский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Проект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489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Строительство наружных инженерных сетей водопровода и хозяйственно-бытовой канализации для существующей жилой застройки деревни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Тарычево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область, Ленинский городской округ, дер.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Тарычево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Сети водоснабжения и водоотведения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37 963,76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91 970,29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7892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Строительство очистных сооружений хозяйственно-бытовой канализации и канализационного коллектора от существующих сетей канализации до проектируемых очистных в д. Калиновка городского поселения Горки Ленинские Ленинского муниципального района Московской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область, Ленинский городской округ, дер. Калиновка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Очистные сооружения хозяйственно-бытовой канализации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198 757,94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88 460,97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  <a:tr h="674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Реконструкция очистных сооружений хозяйственно-бытовой канализации в п. Горки Ленинские Ленинского городского округа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область, Ленинский городской округ, пос. Горки Ленинские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Очистные сооружения хозяйственно-бытовой канализации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476 109,03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211 901,30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  <a:tr h="7919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Строительство очистных сооружений хозяйственно-бытовой канализации в п/о Петровское городского поселения Горки Ленинские Ленинского муниципального района Московской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пос.Петровское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Очистные сооружения хозяйственно-бытовой канализации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109 837,73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114 065,82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20840139"/>
                  </a:ext>
                </a:extLst>
              </a:tr>
              <a:tr h="6939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effectLst/>
                          <a:latin typeface="+mn-lt"/>
                        </a:rPr>
                        <a:t>Строительство инженерных сетей и КНС в </a:t>
                      </a:r>
                      <a:r>
                        <a:rPr lang="ru-RU" sz="1100" b="0" i="0" u="none" strike="noStrike" dirty="0" err="1">
                          <a:effectLst/>
                          <a:latin typeface="+mn-lt"/>
                        </a:rPr>
                        <a:t>мкр</a:t>
                      </a:r>
                      <a:r>
                        <a:rPr lang="ru-RU" sz="1100" b="0" i="0" u="none" strike="noStrike" dirty="0">
                          <a:effectLst/>
                          <a:latin typeface="+mn-lt"/>
                        </a:rPr>
                        <a:t>. Завидное производительностью 3000 м3/</a:t>
                      </a:r>
                      <a:r>
                        <a:rPr lang="ru-RU" sz="1100" b="0" i="0" u="none" strike="noStrike" dirty="0" err="1">
                          <a:effectLst/>
                          <a:latin typeface="+mn-lt"/>
                        </a:rPr>
                        <a:t>сут</a:t>
                      </a:r>
                      <a:r>
                        <a:rPr lang="ru-RU" sz="1100" b="0" i="0" u="none" strike="noStrike" dirty="0">
                          <a:effectLst/>
                          <a:latin typeface="+mn-lt"/>
                        </a:rPr>
                        <a:t>. По адресу: Московская область, Ленинский муниципальный район, городское поселение Горки Ленинские, восточнее д. </a:t>
                      </a:r>
                      <a:r>
                        <a:rPr lang="ru-RU" sz="1100" b="0" i="0" u="none" strike="noStrike" dirty="0" err="1">
                          <a:effectLst/>
                          <a:latin typeface="+mn-lt"/>
                        </a:rPr>
                        <a:t>Ермолино</a:t>
                      </a:r>
                      <a:endParaRPr lang="ru-RU" sz="11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п. Горки Ленинские, восточнее д.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Ермолино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effectLst/>
                          <a:latin typeface="+mn-lt"/>
                        </a:rPr>
                        <a:t>КНС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107 233,72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0223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83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</a:t>
            </a:r>
            <a:r>
              <a:rPr lang="ru-RU" sz="2200" dirty="0" smtClean="0">
                <a:solidFill>
                  <a:schemeClr val="bg1"/>
                </a:solidFill>
              </a:rPr>
              <a:t>Ленинского </a:t>
            </a:r>
            <a:r>
              <a:rPr lang="ru-RU" sz="2200" dirty="0">
                <a:solidFill>
                  <a:schemeClr val="bg1"/>
                </a:solidFill>
              </a:rPr>
              <a:t>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797037"/>
              </p:ext>
            </p:extLst>
          </p:nvPr>
        </p:nvGraphicFramePr>
        <p:xfrm>
          <a:off x="174171" y="1064937"/>
          <a:ext cx="11691258" cy="55553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536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4488965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639047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46348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190919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943833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6992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966854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2520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 </a:t>
                      </a:r>
                      <a:r>
                        <a:rPr lang="ru-RU" sz="1100" u="none" strike="noStrike" dirty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Место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 ввода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результат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21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2024 год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531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Оочередной год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Первый год планового периода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effectLst/>
                          <a:latin typeface="+mn-lt"/>
                        </a:rPr>
                        <a:t>Проектирование напорной канализации и КНС от ул. Старо-Нагорная в сторону </a:t>
                      </a:r>
                      <a:r>
                        <a:rPr lang="ru-RU" sz="1100" b="0" i="0" u="none" strike="noStrike" dirty="0" err="1">
                          <a:effectLst/>
                          <a:latin typeface="+mn-lt"/>
                        </a:rPr>
                        <a:t>Тарычевского</a:t>
                      </a:r>
                      <a:r>
                        <a:rPr lang="ru-RU" sz="1100" b="0" i="0" u="none" strike="noStrike" dirty="0">
                          <a:effectLst/>
                          <a:latin typeface="+mn-lt"/>
                        </a:rPr>
                        <a:t> кладбища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область, Ленинский городской округ, г. Видное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effectLst/>
                          <a:latin typeface="+mn-lt"/>
                        </a:rPr>
                        <a:t>Проект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555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Детский сад на 340 мест по адресу: Московская область, Ленинский муниципальный район,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Развилковское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п. Развилка (ПИР и строительство)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п. Развилка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Детский сад на 340 мест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154 580,50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286 863,06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489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Детский сад на 200 мест (ДОУ 2.2) по адресу: Московская область, Ленинский муниципальный район,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Булатниковское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вблизи д.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Лопатино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Булатниковское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вблизи д.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Лопатино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Детский сад на 200 мест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229 625,06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619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Детский сад на 200 мест (ДОУ 3.3) по адресу: Московская область, Ленинский муниципальный район,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Булатниковское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вблизи д.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Лопатино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с.п. Булатниковское, вблизи д. Лопатино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Детский сад на 200 мест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72 945,69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172 609,14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  <a:tr h="6362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Детский сад на 300 мест по адресу: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п.Петровское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п.Петровское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Детский сад на 300 мест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21 246,17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  <a:tr h="6202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Дошкольное образовательное учреждение  №5 на 325 мест по адресу: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п.Битца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п.Битца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Детский сад на 325 мест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421 137,00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20840139"/>
                  </a:ext>
                </a:extLst>
              </a:tr>
              <a:tr h="6939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общеобразовательная школа на 1350 мест по адресу: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п.Развилка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квартал "Римский"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общеобразовательная школа на 1350 мест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516 000,00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750 000,00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416 000,00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045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90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</a:t>
            </a:r>
            <a:r>
              <a:rPr lang="ru-RU" sz="2200" dirty="0" smtClean="0">
                <a:solidFill>
                  <a:schemeClr val="bg1"/>
                </a:solidFill>
              </a:rPr>
              <a:t>Ленинского </a:t>
            </a:r>
            <a:r>
              <a:rPr lang="ru-RU" sz="2200" dirty="0">
                <a:solidFill>
                  <a:schemeClr val="bg1"/>
                </a:solidFill>
              </a:rPr>
              <a:t>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446948"/>
              </p:ext>
            </p:extLst>
          </p:nvPr>
        </p:nvGraphicFramePr>
        <p:xfrm>
          <a:off x="250371" y="827227"/>
          <a:ext cx="11691258" cy="59308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536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4488965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639047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46348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190919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943833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6992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966854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2520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 </a:t>
                      </a:r>
                      <a:r>
                        <a:rPr lang="ru-RU" sz="1100" u="none" strike="noStrike" dirty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Место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 ввода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результат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21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5821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Оочередной год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Первый год планового периода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6508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общеобразовательная школа на 1100 мест по адресу: Московская область, Ленинский городской округ, вблизи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р.п.Лопатино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вблизи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р.п.Лопатино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общеобразовательная школа на 1100 мест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289 473,00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986 320,00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5981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общеобразовательная школа на 1100 мест по адресу: Московская область, Ленинский городской округ, восточнее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с.Ермолино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 восточнее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с.Ермолино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общеобразовательная школа на 1100 мест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582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Общеобразовательная школа на 825 мест по адресу: Ленинский городской округ,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пос.Петровское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пос.Петровское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общеобразовательная школа на 825 мест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642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общеобразовательная школа  на 1550 мест по адресу: Московская область, Ленинский городской округ, п.Битца (ПИР и строительство)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п.Битца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общеобразовательная школа на 1550 мест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325 000,00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575 000,00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400 000,00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  <a:tr h="6479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общеобразовательная школа на 825 мест, Ленинский городской округ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р.п.Дрожжино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ЖК "Дрожжино-2"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общеобразовательная школа на 1100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449 943,05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686 256,07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  <a:tr h="6427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Дошкольная образовательная организация на 225 мест корп.Д4 по адресу: Московская область, Ленинский район, с/п </a:t>
                      </a:r>
                      <a:r>
                        <a:rPr lang="ru-RU" sz="1050" b="0" i="0" u="none" strike="noStrike" dirty="0" err="1">
                          <a:effectLst/>
                          <a:latin typeface="+mn-lt"/>
                        </a:rPr>
                        <a:t>Булатниковское</a:t>
                      </a:r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, д. Боброво, </a:t>
                      </a:r>
                      <a:r>
                        <a:rPr lang="ru-RU" sz="1050" b="0" i="0" u="none" strike="noStrike" dirty="0" err="1">
                          <a:effectLst/>
                          <a:latin typeface="+mn-lt"/>
                        </a:rPr>
                        <a:t>мкр</a:t>
                      </a:r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. "Боброво" (Восточное Бутово)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д. Боброво, мкр. "Боброво" (Восточное Бутово)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общеобразовательная школа на 825 мест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160 133,84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165 435,48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20840139"/>
                  </a:ext>
                </a:extLst>
              </a:tr>
              <a:tr h="6939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Дошкольная образовательная организация на 325 мест корп.Д1 по адресу: Московская область, Ленинский район, с/п </a:t>
                      </a:r>
                      <a:r>
                        <a:rPr lang="ru-RU" sz="1050" b="0" i="0" u="none" strike="noStrike" dirty="0" err="1">
                          <a:effectLst/>
                          <a:latin typeface="+mn-lt"/>
                        </a:rPr>
                        <a:t>Булатниковское</a:t>
                      </a:r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, д. Боброво, </a:t>
                      </a:r>
                      <a:r>
                        <a:rPr lang="ru-RU" sz="1050" b="0" i="0" u="none" strike="noStrike" dirty="0" err="1">
                          <a:effectLst/>
                          <a:latin typeface="+mn-lt"/>
                        </a:rPr>
                        <a:t>мкр</a:t>
                      </a:r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. "Боброво" (Восточное Бутово)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д. Боброво,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мкр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"Боброво" (Восточное Бутово)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Детский сад на 325 мест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214 537,40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220 709,42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04576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ВСЕГО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3 710 647,08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5 763 595,26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2 291 834,11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97844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03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5566" y="477078"/>
            <a:ext cx="8269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«Бюджет для граждан»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подготовлен </a:t>
            </a:r>
            <a:r>
              <a:rPr lang="ru-RU" sz="2000" dirty="0" smtClean="0">
                <a:solidFill>
                  <a:srgbClr val="C00000"/>
                </a:solidFill>
              </a:rPr>
              <a:t>Финансово-экономическим </a:t>
            </a:r>
            <a:r>
              <a:rPr lang="ru-RU" sz="2000" dirty="0">
                <a:solidFill>
                  <a:srgbClr val="C00000"/>
                </a:solidFill>
              </a:rPr>
              <a:t>управлением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администрации </a:t>
            </a:r>
            <a:r>
              <a:rPr lang="ru-RU" sz="2000" dirty="0" smtClean="0">
                <a:solidFill>
                  <a:srgbClr val="C00000"/>
                </a:solidFill>
              </a:rPr>
              <a:t>Ленинского городского </a:t>
            </a:r>
            <a:r>
              <a:rPr lang="ru-RU" sz="2000" dirty="0">
                <a:solidFill>
                  <a:srgbClr val="C00000"/>
                </a:solidFill>
              </a:rPr>
              <a:t>округа Московской области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39548" y="1969819"/>
            <a:ext cx="79380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Сведения о месте нахождения: </a:t>
            </a:r>
            <a:endParaRPr lang="en-US" sz="2000" dirty="0" smtClean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000" dirty="0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Московская область, Ленинский городской округ, </a:t>
            </a:r>
            <a:r>
              <a:rPr lang="ru-RU" sz="2000" dirty="0" err="1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г.Видное</a:t>
            </a:r>
            <a:r>
              <a:rPr lang="ru-RU" sz="2000" dirty="0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2000" dirty="0" err="1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ул.Заводская</a:t>
            </a:r>
            <a:r>
              <a:rPr lang="ru-RU" sz="2000" dirty="0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 д.2а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5566" y="3121247"/>
            <a:ext cx="5247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Электронная </a:t>
            </a:r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почта: </a:t>
            </a:r>
            <a:r>
              <a:rPr lang="en-US" sz="2000" dirty="0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  <a:hlinkClick r:id="rId3"/>
              </a:rPr>
              <a:t>finupr@fin-vidnoe.ru</a:t>
            </a:r>
            <a:endParaRPr lang="en-US" sz="2000" dirty="0" smtClean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16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Телефон: </a:t>
            </a:r>
            <a:r>
              <a:rPr lang="ru-RU" sz="2000" dirty="0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8(495)541-12-92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723860" y="4367743"/>
            <a:ext cx="7103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График работы: понедельник-четверг с 9-00 до 18-00,</a:t>
            </a:r>
          </a:p>
          <a:p>
            <a:r>
              <a:rPr lang="ru-RU" sz="2000" dirty="0" smtClean="0"/>
              <a:t>                              пятница с 9-00 до 16-45</a:t>
            </a:r>
          </a:p>
          <a:p>
            <a:r>
              <a:rPr lang="ru-RU" sz="2000" dirty="0" smtClean="0"/>
              <a:t>                              Обед с 13-00 до 14-00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108173" y="5720593"/>
            <a:ext cx="7169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График личного приема граждан: понедельник с 15-00 до 17-00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7948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_rels/themeOverr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1549</TotalTime>
  <Words>11626</Words>
  <Application>Microsoft Office PowerPoint</Application>
  <PresentationFormat>Широкоэкранный</PresentationFormat>
  <Paragraphs>3367</Paragraphs>
  <Slides>50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9" baseType="lpstr">
      <vt:lpstr>Arial</vt:lpstr>
      <vt:lpstr>Arial Black</vt:lpstr>
      <vt:lpstr>Calibri</vt:lpstr>
      <vt:lpstr>Calibri Light</vt:lpstr>
      <vt:lpstr>Inter Medium</vt:lpstr>
      <vt:lpstr>Segoe UI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Леонид Щукин</dc:creator>
  <cp:lastModifiedBy>Финансовое</cp:lastModifiedBy>
  <cp:revision>126</cp:revision>
  <cp:lastPrinted>2021-11-22T14:19:13Z</cp:lastPrinted>
  <dcterms:created xsi:type="dcterms:W3CDTF">2021-11-08T08:10:45Z</dcterms:created>
  <dcterms:modified xsi:type="dcterms:W3CDTF">2021-12-01T13:56:00Z</dcterms:modified>
</cp:coreProperties>
</file>